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notesMasterIdLst>
    <p:notesMasterId r:id="rId12"/>
  </p:notesMasterIdLst>
  <p:sldIdLst>
    <p:sldId id="256" r:id="rId2"/>
    <p:sldId id="258" r:id="rId3"/>
    <p:sldId id="266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21"/>
    <p:restoredTop sz="94615"/>
  </p:normalViewPr>
  <p:slideViewPr>
    <p:cSldViewPr snapToGrid="0" snapToObjects="1">
      <p:cViewPr varScale="1">
        <p:scale>
          <a:sx n="106" d="100"/>
          <a:sy n="106" d="100"/>
        </p:scale>
        <p:origin x="56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560FDC-73CA-6B45-B67E-161B8E46A481}" type="datetimeFigureOut">
              <a:rPr lang="en-US" smtClean="0"/>
              <a:t>10/15/19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941393-8CB3-5749-949B-052650438B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50688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941393-8CB3-5749-949B-052650438B3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2328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941393-8CB3-5749-949B-052650438B3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7355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941393-8CB3-5749-949B-052650438B33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89190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10/15/19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91482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10/15/19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51426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10/15/19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67638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10/15/19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19789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10/15/19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78180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10/15/19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69972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10/15/19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52495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10/15/19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8132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10/15/19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20116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10/15/19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08490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10/15/19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2663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10/15/19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6171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72" r:id="rId6"/>
    <p:sldLayoutId id="2147483667" r:id="rId7"/>
    <p:sldLayoutId id="2147483668" r:id="rId8"/>
    <p:sldLayoutId id="2147483669" r:id="rId9"/>
    <p:sldLayoutId id="2147483671" r:id="rId10"/>
    <p:sldLayoutId id="214748367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publications/2018-03/succesful-futures-a-summary-of-professor-graham-donaldsons-report.pdf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indeed.com/career-advice/resumes-cover-letters/problem-solving-skills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rthyr.gov.uk/resident/jobs-and-training/current-job-vacancies/?id=2698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relewisprimary.wales/vision-and-values/" TargetMode="External"/><Relationship Id="rId4" Type="http://schemas.openxmlformats.org/officeDocument/2006/relationships/hyperlink" Target="https://www.simplypsychology.org/learning-kolb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4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98B197-916F-440A-84EE-67A909902A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743" b="9987"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1238442"/>
            <a:ext cx="3635926" cy="4355751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8ED0BC-2604-EE41-A0E2-3FC7350702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4277" y="1475234"/>
            <a:ext cx="3214307" cy="2901694"/>
          </a:xfrm>
        </p:spPr>
        <p:txBody>
          <a:bodyPr anchor="b">
            <a:normAutofit/>
          </a:bodyPr>
          <a:lstStyle/>
          <a:p>
            <a:r>
              <a:rPr lang="en-US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Primary School Teacher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22BDC1-593F-7745-B413-FEC30EDC35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8610" y="4608576"/>
            <a:ext cx="3205640" cy="774186"/>
          </a:xfrm>
        </p:spPr>
        <p:txBody>
          <a:bodyPr anchor="t"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Job application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6950" y="4508519"/>
            <a:ext cx="31089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E239D8CC-16F4-4B2B-80F0-203C56D0D2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216393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F30108-01D0-0046-ACC3-A24743496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successful candidate will be: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AE55A-7F60-194F-92FA-458253B6CC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0021" y="2057401"/>
            <a:ext cx="10539663" cy="3811692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excellent classroom practitioner.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Organised and have excellent inter-personal skills.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Willing to contribute to extra-curricular activities.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Accountable for standards of the pupils in their class.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Creative, dynamic and flexible.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Committed to raising standards and making learning fun and engaging.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Able to nurture, inspire and motivate pupils of mixed abilities.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Able to work as part of a team to achieve the best for each and every pupil.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Able to use IT effectively to support and enhance teaching and learning.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Knowledgeable of current educational reforms.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 excellent classroom management and communication skills.</a:t>
            </a: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012A4D-F03C-8647-ADB9-9B9B47DA9080}"/>
              </a:ext>
            </a:extLst>
          </p:cNvPr>
          <p:cNvSpPr txBox="1"/>
          <p:nvPr/>
        </p:nvSpPr>
        <p:spPr>
          <a:xfrm>
            <a:off x="10313141" y="5869093"/>
            <a:ext cx="1685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(Indeed, 2019)</a:t>
            </a:r>
          </a:p>
        </p:txBody>
      </p:sp>
    </p:spTree>
    <p:extLst>
      <p:ext uri="{BB962C8B-B14F-4D97-AF65-F5344CB8AC3E}">
        <p14:creationId xmlns:p14="http://schemas.microsoft.com/office/powerpoint/2010/main" val="5005038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49B7EB-CD0A-4449-9D36-872C408C4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Trelewis Primary School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FD9DB-2EE1-DF46-B511-936B42F5B4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Promote their pupils as good citizens in their community. 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schools sees themselves as friendly, honest, respectful and caring.</a:t>
            </a:r>
          </a:p>
          <a:p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Base their teaching on the 4 core purposes;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Ambitious, Capable Learners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Enterprising, Creative Contributors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Ethical, Informed Citizens 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Healthy, Confident Individuals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A8EEC7-6099-5C46-B5E9-FD97E0179393}"/>
              </a:ext>
            </a:extLst>
          </p:cNvPr>
          <p:cNvSpPr txBox="1"/>
          <p:nvPr/>
        </p:nvSpPr>
        <p:spPr>
          <a:xfrm>
            <a:off x="8169441" y="2947737"/>
            <a:ext cx="3356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(Trelewis Primary school 2019)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FE7E71-5139-5248-8051-EBC0D5E16628}"/>
              </a:ext>
            </a:extLst>
          </p:cNvPr>
          <p:cNvSpPr txBox="1"/>
          <p:nvPr/>
        </p:nvSpPr>
        <p:spPr>
          <a:xfrm>
            <a:off x="8169441" y="5499760"/>
            <a:ext cx="20826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(Donaldson, 2015)</a:t>
            </a:r>
          </a:p>
        </p:txBody>
      </p:sp>
    </p:spTree>
    <p:extLst>
      <p:ext uri="{BB962C8B-B14F-4D97-AF65-F5344CB8AC3E}">
        <p14:creationId xmlns:p14="http://schemas.microsoft.com/office/powerpoint/2010/main" val="31469844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F1D9E-C83B-A847-83B5-2DA80BB561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Able to work as part of a team to achieve the best for each and every pupil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F8A28-616C-704F-9FA3-C24E00AD4E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Extroversion is not considered a characteristic of effective teamwork but conscientiousness is.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good team has shared visions and that knows what it wants to achieve.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 team work is being able to make decisions collectively and share information.</a:t>
            </a:r>
          </a:p>
          <a:p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Excellent communication, openness and trust amongst team members is needed to make an effective team.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6133B1-4E30-0843-9A45-736E7DC41CB4}"/>
              </a:ext>
            </a:extLst>
          </p:cNvPr>
          <p:cNvSpPr txBox="1"/>
          <p:nvPr/>
        </p:nvSpPr>
        <p:spPr>
          <a:xfrm>
            <a:off x="8693037" y="2540256"/>
            <a:ext cx="29161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(Kickul and Neuman 2002)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9DB39B-A0EC-FF4A-ADB4-EAFCD8D3675D}"/>
              </a:ext>
            </a:extLst>
          </p:cNvPr>
          <p:cNvSpPr txBox="1"/>
          <p:nvPr/>
        </p:nvSpPr>
        <p:spPr>
          <a:xfrm>
            <a:off x="8693037" y="4204674"/>
            <a:ext cx="1710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(Cottrell, 2015)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503421-5AE2-DC4B-8962-A4958E2CC221}"/>
              </a:ext>
            </a:extLst>
          </p:cNvPr>
          <p:cNvSpPr txBox="1"/>
          <p:nvPr/>
        </p:nvSpPr>
        <p:spPr>
          <a:xfrm>
            <a:off x="8693037" y="5306708"/>
            <a:ext cx="1646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(Parker, 2008)</a:t>
            </a:r>
          </a:p>
        </p:txBody>
      </p:sp>
    </p:spTree>
    <p:extLst>
      <p:ext uri="{BB962C8B-B14F-4D97-AF65-F5344CB8AC3E}">
        <p14:creationId xmlns:p14="http://schemas.microsoft.com/office/powerpoint/2010/main" val="30010664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B52949-B458-A443-AE02-955BB5881D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Creative, dynamic and flexible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0C899-A4C6-DC45-80D7-BB21E8408D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023980"/>
            <a:ext cx="10792326" cy="4208378"/>
          </a:xfrm>
        </p:spPr>
        <p:txBody>
          <a:bodyPr>
            <a:normAutofit fontScale="92500" lnSpcReduction="20000"/>
          </a:bodyPr>
          <a:lstStyle/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Creative thinking means looking at something in a new way.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Involves looking for many possible answers rather than one.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from what has worked well and what hasn’t.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Being able to solve problems from a different perspective.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 solving skills involves: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Active listening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Analysing the situation 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Making decisions quickly 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Dependability 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35A463-347F-EF4A-97C6-909682CE3BC7}"/>
              </a:ext>
            </a:extLst>
          </p:cNvPr>
          <p:cNvSpPr txBox="1"/>
          <p:nvPr/>
        </p:nvSpPr>
        <p:spPr>
          <a:xfrm>
            <a:off x="7191875" y="3616282"/>
            <a:ext cx="1505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(Adair, 2009)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81E753-A25A-2340-B487-A8326A87CE78}"/>
              </a:ext>
            </a:extLst>
          </p:cNvPr>
          <p:cNvSpPr txBox="1"/>
          <p:nvPr/>
        </p:nvSpPr>
        <p:spPr>
          <a:xfrm>
            <a:off x="7191875" y="5863026"/>
            <a:ext cx="1685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(Indeed, 2019)</a:t>
            </a:r>
          </a:p>
        </p:txBody>
      </p:sp>
    </p:spTree>
    <p:extLst>
      <p:ext uri="{BB962C8B-B14F-4D97-AF65-F5344CB8AC3E}">
        <p14:creationId xmlns:p14="http://schemas.microsoft.com/office/powerpoint/2010/main" val="25521784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A0124-C469-F44C-A2EB-EB8BF5E1BD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Accountable for standards of the pupils in their class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B11457-2251-9744-AB11-1FB9A3866D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Leadership:</a:t>
            </a:r>
            <a:b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 who places the desire to serve over their desire for personal gain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Someone who can initiate action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Someone who is goal oriented 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Dependable and trusted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 communicator </a:t>
            </a:r>
          </a:p>
          <a:p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“The capacity to influence people, by means of personal attributes and/or behaviours to achieve a common goal.”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B331A4-6AB7-164D-AA54-57EB54BDDEC5}"/>
              </a:ext>
            </a:extLst>
          </p:cNvPr>
          <p:cNvSpPr txBox="1"/>
          <p:nvPr/>
        </p:nvSpPr>
        <p:spPr>
          <a:xfrm>
            <a:off x="5957906" y="4584286"/>
            <a:ext cx="1620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(Martin, 2018)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0DE64F-765C-7A43-9F97-0377BF6802E9}"/>
              </a:ext>
            </a:extLst>
          </p:cNvPr>
          <p:cNvSpPr txBox="1"/>
          <p:nvPr/>
        </p:nvSpPr>
        <p:spPr>
          <a:xfrm>
            <a:off x="5957906" y="5772831"/>
            <a:ext cx="2343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(Trought, 2017, p.20)</a:t>
            </a:r>
          </a:p>
        </p:txBody>
      </p:sp>
    </p:spTree>
    <p:extLst>
      <p:ext uri="{BB962C8B-B14F-4D97-AF65-F5344CB8AC3E}">
        <p14:creationId xmlns:p14="http://schemas.microsoft.com/office/powerpoint/2010/main" val="9902782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80C6F-C134-4749-8F7E-4D5C064A21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Organised and have excellent inter-personal skills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F58B8EC-BE29-9A47-B9F8-A4FE20AE49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 is crucial for classroom management as if a primary school teacher has poor organisation, it will affect the pupils as they will not understand what is expected from them.  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communicating, the context and words that are being used to communicate need to be chosen carefully depending on the situation.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54C3BB0-73BA-E643-A468-A3C99C08D9FE}"/>
              </a:ext>
            </a:extLst>
          </p:cNvPr>
          <p:cNvSpPr txBox="1"/>
          <p:nvPr/>
        </p:nvSpPr>
        <p:spPr>
          <a:xfrm>
            <a:off x="6929438" y="3429000"/>
            <a:ext cx="2929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(Knight and Benson, 2014)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9C48F2-33FB-754C-BDF3-32F14D6A83C8}"/>
              </a:ext>
            </a:extLst>
          </p:cNvPr>
          <p:cNvSpPr txBox="1"/>
          <p:nvPr/>
        </p:nvSpPr>
        <p:spPr>
          <a:xfrm>
            <a:off x="6929438" y="4934465"/>
            <a:ext cx="17598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(Trought, 2017)</a:t>
            </a:r>
          </a:p>
        </p:txBody>
      </p:sp>
    </p:spTree>
    <p:extLst>
      <p:ext uri="{BB962C8B-B14F-4D97-AF65-F5344CB8AC3E}">
        <p14:creationId xmlns:p14="http://schemas.microsoft.com/office/powerpoint/2010/main" val="26629966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B2BA1CD-06C6-FF41-A40E-8689534273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4023" y="2108201"/>
            <a:ext cx="5410200" cy="405521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C46DE8-A483-7842-89B2-394635E8B9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Importance of developing skills?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7F3D1-4B77-FF43-8B26-FAAC10FA22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3638" y="2108201"/>
            <a:ext cx="4912042" cy="3760891"/>
          </a:xfrm>
        </p:spPr>
        <p:txBody>
          <a:bodyPr/>
          <a:lstStyle/>
          <a:p>
            <a:pPr marL="201168" lvl="1" indent="0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Developing your skills as a teacher is about developing and extending your knowledge about the decisions you make in a situation. It is about the successful execution of the observed action. </a:t>
            </a:r>
          </a:p>
          <a:p>
            <a:pPr marL="201168" lvl="1" indent="0">
              <a:buNone/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01168" lvl="1" indent="0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expectations are constantly changing and so is what makes you the ultimate employee. </a:t>
            </a:r>
          </a:p>
          <a:p>
            <a:pPr marL="201168" lvl="1" indent="0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Showing growth as a professional is critical as companies want to invest in their employees. </a:t>
            </a:r>
          </a:p>
          <a:p>
            <a:pPr marL="201168" lvl="1" indent="0">
              <a:buNone/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01168" lvl="1" indent="0">
              <a:buNone/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2C3D55C-911D-CD4C-8BFB-708F61E7869B}"/>
              </a:ext>
            </a:extLst>
          </p:cNvPr>
          <p:cNvSpPr txBox="1"/>
          <p:nvPr/>
        </p:nvSpPr>
        <p:spPr>
          <a:xfrm>
            <a:off x="7649692" y="3451687"/>
            <a:ext cx="28007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	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(Kyriacou, 2007)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92D68D5-545F-874B-8E25-B8F4FF4946B4}"/>
              </a:ext>
            </a:extLst>
          </p:cNvPr>
          <p:cNvSpPr txBox="1"/>
          <p:nvPr/>
        </p:nvSpPr>
        <p:spPr>
          <a:xfrm>
            <a:off x="614023" y="5869092"/>
            <a:ext cx="1611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(Mcleod, 2017)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3128994-2B81-8149-A748-B69DE5EAA7F2}"/>
              </a:ext>
            </a:extLst>
          </p:cNvPr>
          <p:cNvSpPr txBox="1"/>
          <p:nvPr/>
        </p:nvSpPr>
        <p:spPr>
          <a:xfrm>
            <a:off x="8699659" y="5499760"/>
            <a:ext cx="18646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(Marinigh, 2016)</a:t>
            </a:r>
          </a:p>
        </p:txBody>
      </p:sp>
    </p:spTree>
    <p:extLst>
      <p:ext uri="{BB962C8B-B14F-4D97-AF65-F5344CB8AC3E}">
        <p14:creationId xmlns:p14="http://schemas.microsoft.com/office/powerpoint/2010/main" val="37472641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9D46CF-1A85-2642-89DA-E85CDFCFF1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6162C3-1FBC-9A48-8F7D-EA67B79A0B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7989" y="2120232"/>
            <a:ext cx="10732169" cy="4930273"/>
          </a:xfrm>
        </p:spPr>
        <p:txBody>
          <a:bodyPr>
            <a:normAutofit fontScale="62500" lnSpcReduction="20000"/>
          </a:bodyPr>
          <a:lstStyle/>
          <a:p>
            <a:r>
              <a:rPr lang="en-GB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Adair, J. (2009) </a:t>
            </a:r>
            <a:r>
              <a:rPr lang="en-GB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art of creative thinking</a:t>
            </a:r>
            <a:r>
              <a:rPr lang="en-GB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Kogan Page. </a:t>
            </a:r>
          </a:p>
          <a:p>
            <a:r>
              <a:rPr lang="en-GB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Cottrell, S. (2015) </a:t>
            </a:r>
            <a:r>
              <a:rPr lang="en-GB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 for Success: Personal Development and Employability. </a:t>
            </a:r>
            <a:r>
              <a:rPr lang="en-GB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London: Palgrave.</a:t>
            </a:r>
          </a:p>
          <a:p>
            <a:r>
              <a:rPr lang="en-GB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Donaldson, G. (2015) </a:t>
            </a:r>
            <a:r>
              <a:rPr lang="en-GB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Successful futures; Looking at the curriculum and assignment arrangement in Wales</a:t>
            </a:r>
            <a:r>
              <a:rPr lang="en-GB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900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https://gov.wales/sites/default/files/publications/2018-03/succesful-futures-a-summary-of-professor-graham-donaldsons-report.pdf</a:t>
            </a: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 10th October 2019).</a:t>
            </a:r>
          </a:p>
          <a:p>
            <a:r>
              <a:rPr lang="en-GB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Indeed. (2019) </a:t>
            </a:r>
            <a:r>
              <a:rPr lang="en-GB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Problem-Solving skills: Definitions and examples.</a:t>
            </a:r>
            <a:r>
              <a:rPr lang="en-GB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2900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https://www.indeed.com/career-advice/resumes-cover-letters/problem-solving-skills</a:t>
            </a: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Accessed: 12</a:t>
            </a:r>
            <a:r>
              <a:rPr lang="en-GB" sz="290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October 2019).</a:t>
            </a:r>
          </a:p>
          <a:p>
            <a:r>
              <a:rPr lang="en-GB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Knight, O. and Benson, D. (2014) </a:t>
            </a:r>
            <a:r>
              <a:rPr lang="en-GB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Creating outstanding classrooms: A whole school approach</a:t>
            </a:r>
            <a:r>
              <a:rPr lang="en-GB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Abingdon: Routledge. </a:t>
            </a:r>
          </a:p>
          <a:p>
            <a:r>
              <a:rPr lang="en-GB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Kuckul, J. and Neuman, G. (2000) ‘Emergent Leadership Behaviors: The Function of Personality and Cognitive Ability in determining teamwork performance and KSAs.’ </a:t>
            </a:r>
            <a:r>
              <a:rPr lang="en-GB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Business and Psychology</a:t>
            </a:r>
            <a:r>
              <a:rPr lang="en-GB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15</a:t>
            </a:r>
            <a:r>
              <a:rPr lang="en-GB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(1), 27-51.</a:t>
            </a:r>
          </a:p>
          <a:p>
            <a:r>
              <a:rPr lang="en-GB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Kyriacou, C. (2007) </a:t>
            </a:r>
            <a:r>
              <a:rPr lang="en-GB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Essential teaching skills. </a:t>
            </a:r>
            <a:r>
              <a:rPr lang="en-GB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Cheltenham: Nelson Thornes Ltd.</a:t>
            </a:r>
          </a:p>
          <a:p>
            <a:r>
              <a:rPr lang="en-GB" dirty="0">
                <a:solidFill>
                  <a:schemeClr val="tx1"/>
                </a:solidFill>
              </a:rPr>
              <a:t>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8371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EF086-A510-F741-A568-707E2858F9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EF7895-3FBF-3342-B5FD-B62C882948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79" y="2108201"/>
            <a:ext cx="10246995" cy="4178299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Marinigh, L. (2016) ‘Keep Developing Your Skills (Even After You Land a Job)’. 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Public Relations Tactics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23(10), 1-20.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Martin, S. (2018) What is leadership? 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SportsTurf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34(3), 1-50.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Merthyr County Borough Council. (2019) 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Jon Vacancies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https://www.merthyr.gov.uk/resident/jobs-and-training/current-job-vacancies/?id=2698</a:t>
            </a:r>
            <a:r>
              <a:rPr lang="en-GB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 7</a:t>
            </a:r>
            <a:r>
              <a:rPr lang="en-GB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October 2019). 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Parker, G. (2008) 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 players and teamwork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2</a:t>
            </a:r>
            <a:r>
              <a:rPr lang="en-GB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edn. San Francisco: John Wiley &amp; Sons Inc.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McLeod, S. (2017) 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Kolb’s Learning Styles and Experiential Learning Cycle.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https://www.simplypsychology.org/learning-kolb.html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 15</a:t>
            </a:r>
            <a:r>
              <a:rPr lang="en-GB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October 2019).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Trelewis Primary School. (2019) 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Vision and Values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https://www.trelewisprimary.wales/vision-and-values/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 8</a:t>
            </a:r>
            <a:r>
              <a:rPr lang="en-GB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October 2019).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Trought, F. (2017) 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Brilliant Employability Skills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2</a:t>
            </a:r>
            <a:r>
              <a:rPr lang="en-GB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edn. Great Britain: Pearson.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903011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B5B5B5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819</Words>
  <Application>Microsoft Macintosh PowerPoint</Application>
  <PresentationFormat>Widescreen</PresentationFormat>
  <Paragraphs>84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RetrospectVTI</vt:lpstr>
      <vt:lpstr>Primary School Teacher</vt:lpstr>
      <vt:lpstr>The successful candidate will be:</vt:lpstr>
      <vt:lpstr> Trelewis Primary School </vt:lpstr>
      <vt:lpstr>Able to work as part of a team to achieve the best for each and every pupil</vt:lpstr>
      <vt:lpstr>Creative, dynamic and flexible</vt:lpstr>
      <vt:lpstr>Accountable for standards of the pupils in their class</vt:lpstr>
      <vt:lpstr>Organised and have excellent inter-personal skills</vt:lpstr>
      <vt:lpstr>Importance of developing skills?</vt:lpstr>
      <vt:lpstr>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</dc:title>
  <dc:creator>Madison Sargent (1701413)</dc:creator>
  <cp:lastModifiedBy>Madison Sargent (1701413)</cp:lastModifiedBy>
  <cp:revision>31</cp:revision>
  <dcterms:created xsi:type="dcterms:W3CDTF">2019-10-12T19:32:08Z</dcterms:created>
  <dcterms:modified xsi:type="dcterms:W3CDTF">2019-10-15T19:09:03Z</dcterms:modified>
</cp:coreProperties>
</file>