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7" r:id="rId13"/>
    <p:sldId id="265" r:id="rId14"/>
    <p:sldId id="268" r:id="rId15"/>
    <p:sldId id="266" r:id="rId16"/>
    <p:sldId id="269" r:id="rId17"/>
    <p:sldId id="261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916195-E31F-4EAF-B245-3DC42C3A664A}" v="759" dt="2023-09-20T19:06:43.7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B85EAF-52A4-49AA-BE9F-E4ED781BDA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489FB69-F6DF-4EF0-84BA-556888AAF713}">
      <dgm:prSet/>
      <dgm:spPr/>
      <dgm:t>
        <a:bodyPr/>
        <a:lstStyle/>
        <a:p>
          <a:r>
            <a:rPr lang="en-GB"/>
            <a:t>Listen and look for patterns</a:t>
          </a:r>
          <a:endParaRPr lang="en-US"/>
        </a:p>
      </dgm:t>
    </dgm:pt>
    <dgm:pt modelId="{7C4EDB35-E229-4008-8337-F4BC35AC0F2C}" type="parTrans" cxnId="{452C9E8D-AEE4-429A-926A-C9355E0D8DF1}">
      <dgm:prSet/>
      <dgm:spPr/>
      <dgm:t>
        <a:bodyPr/>
        <a:lstStyle/>
        <a:p>
          <a:endParaRPr lang="en-US"/>
        </a:p>
      </dgm:t>
    </dgm:pt>
    <dgm:pt modelId="{96DC69F7-5032-4EA8-AD2E-F6804F2D37DF}" type="sibTrans" cxnId="{452C9E8D-AEE4-429A-926A-C9355E0D8DF1}">
      <dgm:prSet/>
      <dgm:spPr/>
      <dgm:t>
        <a:bodyPr/>
        <a:lstStyle/>
        <a:p>
          <a:endParaRPr lang="en-US"/>
        </a:p>
      </dgm:t>
    </dgm:pt>
    <dgm:pt modelId="{15607100-6A42-4903-9E14-993011874E46}">
      <dgm:prSet/>
      <dgm:spPr/>
      <dgm:t>
        <a:bodyPr/>
        <a:lstStyle/>
        <a:p>
          <a:r>
            <a:rPr lang="en-GB"/>
            <a:t>Be positive</a:t>
          </a:r>
          <a:endParaRPr lang="en-US"/>
        </a:p>
      </dgm:t>
    </dgm:pt>
    <dgm:pt modelId="{83897D28-D2BC-44BB-9245-BCEB63648F34}" type="parTrans" cxnId="{C0916B6B-08C0-4B3F-8BD4-3088D8D05342}">
      <dgm:prSet/>
      <dgm:spPr/>
      <dgm:t>
        <a:bodyPr/>
        <a:lstStyle/>
        <a:p>
          <a:endParaRPr lang="en-US"/>
        </a:p>
      </dgm:t>
    </dgm:pt>
    <dgm:pt modelId="{EAAAA9B1-DD11-44B4-840A-3F9567DA4531}" type="sibTrans" cxnId="{C0916B6B-08C0-4B3F-8BD4-3088D8D05342}">
      <dgm:prSet/>
      <dgm:spPr/>
      <dgm:t>
        <a:bodyPr/>
        <a:lstStyle/>
        <a:p>
          <a:endParaRPr lang="en-US"/>
        </a:p>
      </dgm:t>
    </dgm:pt>
    <dgm:pt modelId="{D2BF4188-E6E0-4C78-8A78-3C18468954BB}">
      <dgm:prSet/>
      <dgm:spPr/>
      <dgm:t>
        <a:bodyPr/>
        <a:lstStyle/>
        <a:p>
          <a:r>
            <a:rPr lang="en-GB"/>
            <a:t>Be consistent</a:t>
          </a:r>
          <a:endParaRPr lang="en-US"/>
        </a:p>
      </dgm:t>
    </dgm:pt>
    <dgm:pt modelId="{74528FEB-AC04-4B72-86F8-214BDB29495D}" type="parTrans" cxnId="{BB36C66A-4A6A-47E0-8516-306A98D0D57D}">
      <dgm:prSet/>
      <dgm:spPr/>
      <dgm:t>
        <a:bodyPr/>
        <a:lstStyle/>
        <a:p>
          <a:endParaRPr lang="en-US"/>
        </a:p>
      </dgm:t>
    </dgm:pt>
    <dgm:pt modelId="{9CB36B2E-6E02-4FD5-BE7C-31B0CDB13617}" type="sibTrans" cxnId="{BB36C66A-4A6A-47E0-8516-306A98D0D57D}">
      <dgm:prSet/>
      <dgm:spPr/>
      <dgm:t>
        <a:bodyPr/>
        <a:lstStyle/>
        <a:p>
          <a:endParaRPr lang="en-US"/>
        </a:p>
      </dgm:t>
    </dgm:pt>
    <dgm:pt modelId="{2E5FD547-D500-484C-B5D6-EB4CFDD4FA8E}" type="pres">
      <dgm:prSet presAssocID="{5AB85EAF-52A4-49AA-BE9F-E4ED781BDA26}" presName="root" presStyleCnt="0">
        <dgm:presLayoutVars>
          <dgm:dir/>
          <dgm:resizeHandles val="exact"/>
        </dgm:presLayoutVars>
      </dgm:prSet>
      <dgm:spPr/>
    </dgm:pt>
    <dgm:pt modelId="{63901D48-94B0-47D3-A749-184DE90BEBA9}" type="pres">
      <dgm:prSet presAssocID="{D489FB69-F6DF-4EF0-84BA-556888AAF713}" presName="compNode" presStyleCnt="0"/>
      <dgm:spPr/>
    </dgm:pt>
    <dgm:pt modelId="{12696C8B-44F6-4813-856E-471D678073EB}" type="pres">
      <dgm:prSet presAssocID="{D489FB69-F6DF-4EF0-84BA-556888AAF713}" presName="bgRect" presStyleLbl="bgShp" presStyleIdx="0" presStyleCnt="3"/>
      <dgm:spPr/>
    </dgm:pt>
    <dgm:pt modelId="{5CFA2609-2FF0-4713-A91D-90E5909953C8}" type="pres">
      <dgm:prSet presAssocID="{D489FB69-F6DF-4EF0-84BA-556888AAF7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97B32F1-CFA0-4622-8D0E-07EA2C6527E3}" type="pres">
      <dgm:prSet presAssocID="{D489FB69-F6DF-4EF0-84BA-556888AAF713}" presName="spaceRect" presStyleCnt="0"/>
      <dgm:spPr/>
    </dgm:pt>
    <dgm:pt modelId="{6E007353-4C18-46A6-948D-70DA34A2EB4A}" type="pres">
      <dgm:prSet presAssocID="{D489FB69-F6DF-4EF0-84BA-556888AAF713}" presName="parTx" presStyleLbl="revTx" presStyleIdx="0" presStyleCnt="3">
        <dgm:presLayoutVars>
          <dgm:chMax val="0"/>
          <dgm:chPref val="0"/>
        </dgm:presLayoutVars>
      </dgm:prSet>
      <dgm:spPr/>
    </dgm:pt>
    <dgm:pt modelId="{73F448D0-02EC-4136-A343-AA4D759F763E}" type="pres">
      <dgm:prSet presAssocID="{96DC69F7-5032-4EA8-AD2E-F6804F2D37DF}" presName="sibTrans" presStyleCnt="0"/>
      <dgm:spPr/>
    </dgm:pt>
    <dgm:pt modelId="{2A543340-4587-4AA7-BB09-F4C8AF4DD808}" type="pres">
      <dgm:prSet presAssocID="{15607100-6A42-4903-9E14-993011874E46}" presName="compNode" presStyleCnt="0"/>
      <dgm:spPr/>
    </dgm:pt>
    <dgm:pt modelId="{6704BD7A-D6B7-49B1-A91C-48B6F21B34B1}" type="pres">
      <dgm:prSet presAssocID="{15607100-6A42-4903-9E14-993011874E46}" presName="bgRect" presStyleLbl="bgShp" presStyleIdx="1" presStyleCnt="3"/>
      <dgm:spPr/>
    </dgm:pt>
    <dgm:pt modelId="{7BDBFBF0-CE1F-48F5-BDD6-FE30F7935A70}" type="pres">
      <dgm:prSet presAssocID="{15607100-6A42-4903-9E14-993011874E4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D83FDD1-A6DD-4A8D-8EAE-35BDAA4B68A8}" type="pres">
      <dgm:prSet presAssocID="{15607100-6A42-4903-9E14-993011874E46}" presName="spaceRect" presStyleCnt="0"/>
      <dgm:spPr/>
    </dgm:pt>
    <dgm:pt modelId="{94DB3751-ED8A-4C03-809E-CA3F25D3FCEE}" type="pres">
      <dgm:prSet presAssocID="{15607100-6A42-4903-9E14-993011874E46}" presName="parTx" presStyleLbl="revTx" presStyleIdx="1" presStyleCnt="3">
        <dgm:presLayoutVars>
          <dgm:chMax val="0"/>
          <dgm:chPref val="0"/>
        </dgm:presLayoutVars>
      </dgm:prSet>
      <dgm:spPr/>
    </dgm:pt>
    <dgm:pt modelId="{8292C1C2-7608-455A-93D1-E7645DE380F5}" type="pres">
      <dgm:prSet presAssocID="{EAAAA9B1-DD11-44B4-840A-3F9567DA4531}" presName="sibTrans" presStyleCnt="0"/>
      <dgm:spPr/>
    </dgm:pt>
    <dgm:pt modelId="{6A085961-E985-4AA9-BB67-CA126FB77B2E}" type="pres">
      <dgm:prSet presAssocID="{D2BF4188-E6E0-4C78-8A78-3C18468954BB}" presName="compNode" presStyleCnt="0"/>
      <dgm:spPr/>
    </dgm:pt>
    <dgm:pt modelId="{7C078BBA-1354-422A-B9B8-8F67537A4D55}" type="pres">
      <dgm:prSet presAssocID="{D2BF4188-E6E0-4C78-8A78-3C18468954BB}" presName="bgRect" presStyleLbl="bgShp" presStyleIdx="2" presStyleCnt="3"/>
      <dgm:spPr/>
    </dgm:pt>
    <dgm:pt modelId="{DB2E6278-8113-4FDE-A78C-24BABEFE5B7F}" type="pres">
      <dgm:prSet presAssocID="{D2BF4188-E6E0-4C78-8A78-3C18468954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2767DDE-3119-4754-97A0-2622B0175A9B}" type="pres">
      <dgm:prSet presAssocID="{D2BF4188-E6E0-4C78-8A78-3C18468954BB}" presName="spaceRect" presStyleCnt="0"/>
      <dgm:spPr/>
    </dgm:pt>
    <dgm:pt modelId="{9F9ACB42-676C-494A-9956-A4A02618B3D4}" type="pres">
      <dgm:prSet presAssocID="{D2BF4188-E6E0-4C78-8A78-3C18468954B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B36C66A-4A6A-47E0-8516-306A98D0D57D}" srcId="{5AB85EAF-52A4-49AA-BE9F-E4ED781BDA26}" destId="{D2BF4188-E6E0-4C78-8A78-3C18468954BB}" srcOrd="2" destOrd="0" parTransId="{74528FEB-AC04-4B72-86F8-214BDB29495D}" sibTransId="{9CB36B2E-6E02-4FD5-BE7C-31B0CDB13617}"/>
    <dgm:cxn modelId="{C0916B6B-08C0-4B3F-8BD4-3088D8D05342}" srcId="{5AB85EAF-52A4-49AA-BE9F-E4ED781BDA26}" destId="{15607100-6A42-4903-9E14-993011874E46}" srcOrd="1" destOrd="0" parTransId="{83897D28-D2BC-44BB-9245-BCEB63648F34}" sibTransId="{EAAAA9B1-DD11-44B4-840A-3F9567DA4531}"/>
    <dgm:cxn modelId="{840D7880-C9FE-49E7-B299-DCE7949C956C}" type="presOf" srcId="{D489FB69-F6DF-4EF0-84BA-556888AAF713}" destId="{6E007353-4C18-46A6-948D-70DA34A2EB4A}" srcOrd="0" destOrd="0" presId="urn:microsoft.com/office/officeart/2018/2/layout/IconVerticalSolidList"/>
    <dgm:cxn modelId="{452C9E8D-AEE4-429A-926A-C9355E0D8DF1}" srcId="{5AB85EAF-52A4-49AA-BE9F-E4ED781BDA26}" destId="{D489FB69-F6DF-4EF0-84BA-556888AAF713}" srcOrd="0" destOrd="0" parTransId="{7C4EDB35-E229-4008-8337-F4BC35AC0F2C}" sibTransId="{96DC69F7-5032-4EA8-AD2E-F6804F2D37DF}"/>
    <dgm:cxn modelId="{5BF2278F-460C-4A78-BC8A-867208EEA948}" type="presOf" srcId="{15607100-6A42-4903-9E14-993011874E46}" destId="{94DB3751-ED8A-4C03-809E-CA3F25D3FCEE}" srcOrd="0" destOrd="0" presId="urn:microsoft.com/office/officeart/2018/2/layout/IconVerticalSolidList"/>
    <dgm:cxn modelId="{0C262AAF-3A49-4DB8-9444-677A256DB64D}" type="presOf" srcId="{D2BF4188-E6E0-4C78-8A78-3C18468954BB}" destId="{9F9ACB42-676C-494A-9956-A4A02618B3D4}" srcOrd="0" destOrd="0" presId="urn:microsoft.com/office/officeart/2018/2/layout/IconVerticalSolidList"/>
    <dgm:cxn modelId="{46D6D4B0-49AA-46B1-8DFE-6518829DB7E2}" type="presOf" srcId="{5AB85EAF-52A4-49AA-BE9F-E4ED781BDA26}" destId="{2E5FD547-D500-484C-B5D6-EB4CFDD4FA8E}" srcOrd="0" destOrd="0" presId="urn:microsoft.com/office/officeart/2018/2/layout/IconVerticalSolidList"/>
    <dgm:cxn modelId="{31AEAB72-2278-4D20-A889-73D9A0EB559F}" type="presParOf" srcId="{2E5FD547-D500-484C-B5D6-EB4CFDD4FA8E}" destId="{63901D48-94B0-47D3-A749-184DE90BEBA9}" srcOrd="0" destOrd="0" presId="urn:microsoft.com/office/officeart/2018/2/layout/IconVerticalSolidList"/>
    <dgm:cxn modelId="{9E491E7B-88F4-4C6E-8120-08FCDE032762}" type="presParOf" srcId="{63901D48-94B0-47D3-A749-184DE90BEBA9}" destId="{12696C8B-44F6-4813-856E-471D678073EB}" srcOrd="0" destOrd="0" presId="urn:microsoft.com/office/officeart/2018/2/layout/IconVerticalSolidList"/>
    <dgm:cxn modelId="{A000F532-9319-4D8B-9F94-A69F7FEC0B6B}" type="presParOf" srcId="{63901D48-94B0-47D3-A749-184DE90BEBA9}" destId="{5CFA2609-2FF0-4713-A91D-90E5909953C8}" srcOrd="1" destOrd="0" presId="urn:microsoft.com/office/officeart/2018/2/layout/IconVerticalSolidList"/>
    <dgm:cxn modelId="{37D06791-75B7-4A96-AF2F-725EF19119FA}" type="presParOf" srcId="{63901D48-94B0-47D3-A749-184DE90BEBA9}" destId="{997B32F1-CFA0-4622-8D0E-07EA2C6527E3}" srcOrd="2" destOrd="0" presId="urn:microsoft.com/office/officeart/2018/2/layout/IconVerticalSolidList"/>
    <dgm:cxn modelId="{007549FD-5BC4-406A-AF1C-CF8F9A272B54}" type="presParOf" srcId="{63901D48-94B0-47D3-A749-184DE90BEBA9}" destId="{6E007353-4C18-46A6-948D-70DA34A2EB4A}" srcOrd="3" destOrd="0" presId="urn:microsoft.com/office/officeart/2018/2/layout/IconVerticalSolidList"/>
    <dgm:cxn modelId="{FF5C9745-951B-4B16-B744-06B256564CB1}" type="presParOf" srcId="{2E5FD547-D500-484C-B5D6-EB4CFDD4FA8E}" destId="{73F448D0-02EC-4136-A343-AA4D759F763E}" srcOrd="1" destOrd="0" presId="urn:microsoft.com/office/officeart/2018/2/layout/IconVerticalSolidList"/>
    <dgm:cxn modelId="{7871A6B5-3C5B-4F4C-B03E-3090A6DDE312}" type="presParOf" srcId="{2E5FD547-D500-484C-B5D6-EB4CFDD4FA8E}" destId="{2A543340-4587-4AA7-BB09-F4C8AF4DD808}" srcOrd="2" destOrd="0" presId="urn:microsoft.com/office/officeart/2018/2/layout/IconVerticalSolidList"/>
    <dgm:cxn modelId="{A94FD6F7-BF6F-4A59-836C-F40AB4B3A726}" type="presParOf" srcId="{2A543340-4587-4AA7-BB09-F4C8AF4DD808}" destId="{6704BD7A-D6B7-49B1-A91C-48B6F21B34B1}" srcOrd="0" destOrd="0" presId="urn:microsoft.com/office/officeart/2018/2/layout/IconVerticalSolidList"/>
    <dgm:cxn modelId="{47E958AE-A34B-4E3A-8E9B-AA3DAE1CDD01}" type="presParOf" srcId="{2A543340-4587-4AA7-BB09-F4C8AF4DD808}" destId="{7BDBFBF0-CE1F-48F5-BDD6-FE30F7935A70}" srcOrd="1" destOrd="0" presId="urn:microsoft.com/office/officeart/2018/2/layout/IconVerticalSolidList"/>
    <dgm:cxn modelId="{6FC8256B-9427-4412-9A0B-EE8FDD5624BF}" type="presParOf" srcId="{2A543340-4587-4AA7-BB09-F4C8AF4DD808}" destId="{6D83FDD1-A6DD-4A8D-8EAE-35BDAA4B68A8}" srcOrd="2" destOrd="0" presId="urn:microsoft.com/office/officeart/2018/2/layout/IconVerticalSolidList"/>
    <dgm:cxn modelId="{DF213574-1376-451E-B966-032C484607C0}" type="presParOf" srcId="{2A543340-4587-4AA7-BB09-F4C8AF4DD808}" destId="{94DB3751-ED8A-4C03-809E-CA3F25D3FCEE}" srcOrd="3" destOrd="0" presId="urn:microsoft.com/office/officeart/2018/2/layout/IconVerticalSolidList"/>
    <dgm:cxn modelId="{11258FEA-119A-4D0E-AA69-512CE9D8B428}" type="presParOf" srcId="{2E5FD547-D500-484C-B5D6-EB4CFDD4FA8E}" destId="{8292C1C2-7608-455A-93D1-E7645DE380F5}" srcOrd="3" destOrd="0" presId="urn:microsoft.com/office/officeart/2018/2/layout/IconVerticalSolidList"/>
    <dgm:cxn modelId="{888CD8D8-6549-4DF5-A4D1-E59E7DE65F53}" type="presParOf" srcId="{2E5FD547-D500-484C-B5D6-EB4CFDD4FA8E}" destId="{6A085961-E985-4AA9-BB67-CA126FB77B2E}" srcOrd="4" destOrd="0" presId="urn:microsoft.com/office/officeart/2018/2/layout/IconVerticalSolidList"/>
    <dgm:cxn modelId="{29091530-E81E-4074-8C86-F9E0A35A7EE4}" type="presParOf" srcId="{6A085961-E985-4AA9-BB67-CA126FB77B2E}" destId="{7C078BBA-1354-422A-B9B8-8F67537A4D55}" srcOrd="0" destOrd="0" presId="urn:microsoft.com/office/officeart/2018/2/layout/IconVerticalSolidList"/>
    <dgm:cxn modelId="{E77D5E51-F2EA-4D98-85B8-A693D3A16F52}" type="presParOf" srcId="{6A085961-E985-4AA9-BB67-CA126FB77B2E}" destId="{DB2E6278-8113-4FDE-A78C-24BABEFE5B7F}" srcOrd="1" destOrd="0" presId="urn:microsoft.com/office/officeart/2018/2/layout/IconVerticalSolidList"/>
    <dgm:cxn modelId="{768B97E5-43A9-4608-B651-0C99A831DD8A}" type="presParOf" srcId="{6A085961-E985-4AA9-BB67-CA126FB77B2E}" destId="{D2767DDE-3119-4754-97A0-2622B0175A9B}" srcOrd="2" destOrd="0" presId="urn:microsoft.com/office/officeart/2018/2/layout/IconVerticalSolidList"/>
    <dgm:cxn modelId="{C1A028DB-E0FF-4A5D-BEBA-0FCF90669DBD}" type="presParOf" srcId="{6A085961-E985-4AA9-BB67-CA126FB77B2E}" destId="{9F9ACB42-676C-494A-9956-A4A02618B3D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696C8B-44F6-4813-856E-471D678073EB}">
      <dsp:nvSpPr>
        <dsp:cNvPr id="0" name=""/>
        <dsp:cNvSpPr/>
      </dsp:nvSpPr>
      <dsp:spPr>
        <a:xfrm>
          <a:off x="0" y="615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A2609-2FF0-4713-A91D-90E5909953C8}">
      <dsp:nvSpPr>
        <dsp:cNvPr id="0" name=""/>
        <dsp:cNvSpPr/>
      </dsp:nvSpPr>
      <dsp:spPr>
        <a:xfrm>
          <a:off x="435888" y="324830"/>
          <a:ext cx="792524" cy="792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007353-4C18-46A6-948D-70DA34A2EB4A}">
      <dsp:nvSpPr>
        <dsp:cNvPr id="0" name=""/>
        <dsp:cNvSpPr/>
      </dsp:nvSpPr>
      <dsp:spPr>
        <a:xfrm>
          <a:off x="1664301" y="615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Listen and look for patterns</a:t>
          </a:r>
          <a:endParaRPr lang="en-US" sz="2500" kern="1200"/>
        </a:p>
      </dsp:txBody>
      <dsp:txXfrm>
        <a:off x="1664301" y="615"/>
        <a:ext cx="5098132" cy="1440953"/>
      </dsp:txXfrm>
    </dsp:sp>
    <dsp:sp modelId="{6704BD7A-D6B7-49B1-A91C-48B6F21B34B1}">
      <dsp:nvSpPr>
        <dsp:cNvPr id="0" name=""/>
        <dsp:cNvSpPr/>
      </dsp:nvSpPr>
      <dsp:spPr>
        <a:xfrm>
          <a:off x="0" y="1801807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BFBF0-CE1F-48F5-BDD6-FE30F7935A70}">
      <dsp:nvSpPr>
        <dsp:cNvPr id="0" name=""/>
        <dsp:cNvSpPr/>
      </dsp:nvSpPr>
      <dsp:spPr>
        <a:xfrm>
          <a:off x="435888" y="2126021"/>
          <a:ext cx="792524" cy="792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B3751-ED8A-4C03-809E-CA3F25D3FCEE}">
      <dsp:nvSpPr>
        <dsp:cNvPr id="0" name=""/>
        <dsp:cNvSpPr/>
      </dsp:nvSpPr>
      <dsp:spPr>
        <a:xfrm>
          <a:off x="1664301" y="1801807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 positive</a:t>
          </a:r>
          <a:endParaRPr lang="en-US" sz="2500" kern="1200"/>
        </a:p>
      </dsp:txBody>
      <dsp:txXfrm>
        <a:off x="1664301" y="1801807"/>
        <a:ext cx="5098132" cy="1440953"/>
      </dsp:txXfrm>
    </dsp:sp>
    <dsp:sp modelId="{7C078BBA-1354-422A-B9B8-8F67537A4D55}">
      <dsp:nvSpPr>
        <dsp:cNvPr id="0" name=""/>
        <dsp:cNvSpPr/>
      </dsp:nvSpPr>
      <dsp:spPr>
        <a:xfrm>
          <a:off x="0" y="3602998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E6278-8113-4FDE-A78C-24BABEFE5B7F}">
      <dsp:nvSpPr>
        <dsp:cNvPr id="0" name=""/>
        <dsp:cNvSpPr/>
      </dsp:nvSpPr>
      <dsp:spPr>
        <a:xfrm>
          <a:off x="435888" y="3927213"/>
          <a:ext cx="792524" cy="7925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ACB42-676C-494A-9956-A4A02618B3D4}">
      <dsp:nvSpPr>
        <dsp:cNvPr id="0" name=""/>
        <dsp:cNvSpPr/>
      </dsp:nvSpPr>
      <dsp:spPr>
        <a:xfrm>
          <a:off x="1664301" y="3602998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 consistent</a:t>
          </a:r>
          <a:endParaRPr lang="en-US" sz="2500" kern="1200"/>
        </a:p>
      </dsp:txBody>
      <dsp:txXfrm>
        <a:off x="1664301" y="3602998"/>
        <a:ext cx="5098132" cy="1440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8E5E-745C-407D-B425-C78EBF08D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1" y="822960"/>
            <a:ext cx="6057899" cy="5015169"/>
          </a:xfrm>
        </p:spPr>
        <p:txBody>
          <a:bodyPr anchor="t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A4D5-56F4-4287-B174-56C55B18F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113" y="3003642"/>
            <a:ext cx="3522199" cy="2900274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B9C19-FEE0-4852-B181-14A0DD77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27DDF-01B7-463C-82BC-BBF429618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2056A-C3EE-4809-B1F3-1CEEEA26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</a:extLst>
          </p:cNvPr>
          <p:cNvCxnSpPr>
            <a:cxnSpLocks/>
          </p:cNvCxnSpPr>
          <p:nvPr/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</a:extLst>
          </p:cNvPr>
          <p:cNvCxnSpPr>
            <a:cxnSpLocks/>
          </p:cNvCxnSpPr>
          <p:nvPr/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3EA203-71D5-49C0-9626-FFA8E46787B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2111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2ED8-7F53-4C03-A740-493E50798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1087-99A9-4100-B5F7-520880DE3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" y="2075688"/>
            <a:ext cx="11059811" cy="3910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4B20-1A65-4A26-B11E-6095083A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D52D3-E985-4FEB-89B9-57C75471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751A-C72D-47C1-A7A6-E8510A40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021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1F78-07BF-45A9-92D4-E4E0A1E8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914255"/>
            <a:ext cx="6867115" cy="5009471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CC2A83-A380-4828-BC68-C065C8BC5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817" y="914399"/>
            <a:ext cx="2370268" cy="2670273"/>
          </a:xfr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4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92B2F-8804-4195-A779-F5C67C25C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9C26-4411-4833-A917-A45E62D5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8C7C7-F862-434D-A87A-DECE9FD2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40BAA4B-C4C0-40C1-8DC8-B4E2F8A68E12}"/>
              </a:ext>
            </a:extLst>
          </p:cNvPr>
          <p:cNvCxnSpPr>
            <a:cxnSpLocks/>
          </p:cNvCxnSpPr>
          <p:nvPr/>
        </p:nvCxnSpPr>
        <p:spPr>
          <a:xfrm>
            <a:off x="8872625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A2259-2540-4B32-A999-2B46A6790E3D}"/>
              </a:ext>
            </a:extLst>
          </p:cNvPr>
          <p:cNvCxnSpPr>
            <a:cxnSpLocks/>
          </p:cNvCxnSpPr>
          <p:nvPr/>
        </p:nvCxnSpPr>
        <p:spPr>
          <a:xfrm flipH="1">
            <a:off x="566094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EFB0ED-3F76-4403-AD0B-E738DD9D8CB6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5684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BD5F-CF53-4DD5-B8C5-27BBA2BB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09684"/>
            <a:ext cx="11049000" cy="1057160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6C2E1-5D5E-409F-BEE8-F48CE86F5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9447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BF823-1BFB-4CF0-BAF4-D660C8F1A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7082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F816E-EE02-44A4-8B81-B324ECFD7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4D9E4-A693-44D2-A3E8-E3AABC905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F669F-4B8E-415D-A9BF-AD451F45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20AF959-FCDC-4B92-9324-06A06C0D56F2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53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F85E5-82C4-4BAE-B2B0-A078ABD6C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69" y="699118"/>
            <a:ext cx="11025062" cy="1063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D15C7-F445-40F7-88F6-FD6526269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3468" y="2022883"/>
            <a:ext cx="5230469" cy="564079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52C35-AA8E-4154-8A78-7DE9590E1F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469" y="2866031"/>
            <a:ext cx="5157787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57EAC6-567C-4A4A-BB10-57EC14B97D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1470" y="2022883"/>
            <a:ext cx="5183188" cy="564080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A083F-AD60-4437-B32A-44035D78A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1470" y="2866031"/>
            <a:ext cx="5183188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DBF86F-3266-4551-B680-06F401FFE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B38FE-80F9-4582-B2E1-B067C288D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7BEF32-F637-47A1-9ED3-AFC4F79F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C508D4-7C99-4B8D-BCDE-F0001BD345D9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9BF61B-7951-48F4-982B-9401A483FFBF}"/>
              </a:ext>
            </a:extLst>
          </p:cNvPr>
          <p:cNvCxnSpPr>
            <a:cxnSpLocks/>
          </p:cNvCxnSpPr>
          <p:nvPr/>
        </p:nvCxnSpPr>
        <p:spPr>
          <a:xfrm flipH="1">
            <a:off x="577485" y="273859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3399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94CB-6BE5-4B9E-B0A6-54F83B20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17452"/>
            <a:ext cx="11049000" cy="116183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8643C-1A5D-4F23-B0D7-5B46F5E45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1A3394-78CC-43B0-9762-5E826F8B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47F0A-1980-4E13-AB22-AE3B8AA44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9D858B-8A9C-4235-B151-81C99A3D20D2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C7798B-3ECB-4076-8955-A82116BB0D2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506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61D85-3E72-406F-AB26-B4ED94918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C831E-4321-467E-9090-C89C48CF2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8A9556-B3D8-4403-835F-11AE2D40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437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0AA48-D521-423D-B185-6490EF57B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01" y="810344"/>
            <a:ext cx="3478084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4E6DD-DDD2-4ED6-B8A9-A8B6D7656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9809" y="931232"/>
            <a:ext cx="6700679" cy="507936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08F5E-AD33-4ACF-84C9-78B0FF6BE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500" y="2578608"/>
            <a:ext cx="3478783" cy="34172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7604E-7DD4-4497-B325-74F899E8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2BEED-A8F6-4256-9539-4434694A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A1AA6-EE0B-48FD-A7DE-6CEE6A8C7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F35B32-9A23-4805-94A6-96826D202139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2BA7DA-3944-40D4-91CD-40CA24DBB79B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BEA0B78-39E7-4039-B8BE-4F425688C6DF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68B99C-0744-42EE-9713-AB0CEC3F5D8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6847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12732-5D39-4B30-A499-D51BABC88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802204"/>
            <a:ext cx="3478787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AF5AEC-77BC-4A52-8A56-C6479CA6A2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23467" y="847384"/>
            <a:ext cx="6907844" cy="52168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A9240-8762-4C7D-AF22-A844CB2EC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498" y="2574906"/>
            <a:ext cx="3478787" cy="34357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95685-E45D-4E74-8B78-D3B8E85C4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FCBA3-0FF5-47C2-901A-645F6185D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30381-5320-46AD-A0B9-7C04B3E5A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57A432-D933-402A-8657-216EE20450EE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B1E0F3-D71B-436F-A10B-B6EA7125F684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EE64F5-2B48-4A2E-BA5E-1D37F1A7C9A3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9BF9AA-A2C8-4233-B597-EB11C6D6A0E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9794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99A0A-70FC-426A-8B3B-60FAF9806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47EC6-9753-4ABC-BB66-64CCC8BA0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71499" y="2036363"/>
            <a:ext cx="11059811" cy="38707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84D9F-DC99-4B4C-98CF-178BBBB7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A6840-AC0B-4260-8368-08E0A22D2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5DAB8-EC07-4CCF-96EA-5D8ACDAE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38F1AC-9961-4786-A189-20863DD97F68}"/>
              </a:ext>
            </a:extLst>
          </p:cNvPr>
          <p:cNvCxnSpPr>
            <a:cxnSpLocks/>
          </p:cNvCxnSpPr>
          <p:nvPr/>
        </p:nvCxnSpPr>
        <p:spPr>
          <a:xfrm flipH="1">
            <a:off x="571500" y="1780979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709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5F678-EC03-4845-A51B-C90FA6A154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77953" y="797251"/>
            <a:ext cx="2483929" cy="52837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A8B4D-A39F-4528-975A-9C84BEE778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6094" y="797251"/>
            <a:ext cx="8101072" cy="528378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E4A23-6984-4AD1-A51D-600EDC263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73E28-C341-49CC-BAAB-0C0D1982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6D54A-8E86-4026-8DD0-5B0979BB8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CB05DA4-DF32-4D7A-9E4D-36309C90C5BB}"/>
              </a:ext>
            </a:extLst>
          </p:cNvPr>
          <p:cNvCxnSpPr>
            <a:cxnSpLocks/>
          </p:cNvCxnSpPr>
          <p:nvPr/>
        </p:nvCxnSpPr>
        <p:spPr>
          <a:xfrm flipH="1">
            <a:off x="566094" y="57711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CC7262-4997-41E4-976D-BA82E148280F}"/>
              </a:ext>
            </a:extLst>
          </p:cNvPr>
          <p:cNvCxnSpPr>
            <a:cxnSpLocks/>
          </p:cNvCxnSpPr>
          <p:nvPr/>
        </p:nvCxnSpPr>
        <p:spPr>
          <a:xfrm flipV="1">
            <a:off x="8875226" y="571500"/>
            <a:ext cx="0" cy="5711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5063B5-E478-4C41-AD40-49A39AE07429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3410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E1467D-9ED1-4211-A71E-41C91C755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689289"/>
            <a:ext cx="11049000" cy="108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8A6A1-C9C7-4FDF-B4DA-1E86B6A35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499" y="2075688"/>
            <a:ext cx="11059811" cy="3818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CC44A-C635-4CD0-90E9-D9503AF4CC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36732" y="6397103"/>
            <a:ext cx="30919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9/20/2023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BF682-1A47-492C-81E3-9DB0A50EC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5782" y="639710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C814B-9105-44ED-98A9-D326B2E2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4553" y="6397103"/>
            <a:ext cx="700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6814345-41DE-42C5-8657-66C1417DF81A}"/>
              </a:ext>
            </a:extLst>
          </p:cNvPr>
          <p:cNvCxnSpPr>
            <a:cxnSpLocks/>
          </p:cNvCxnSpPr>
          <p:nvPr/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E68E419-3727-4F5E-8840-AF149B33B0B7}"/>
              </a:ext>
            </a:extLst>
          </p:cNvPr>
          <p:cNvCxnSpPr>
            <a:cxnSpLocks/>
          </p:cNvCxnSpPr>
          <p:nvPr/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9B6EC-D7AE-452F-8D0C-D11BD3377F3E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329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74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100" baseline="0">
          <a:solidFill>
            <a:schemeClr val="tx1"/>
          </a:solidFill>
          <a:latin typeface="Batang" panose="02030600000101010101" pitchFamily="18" charset="-127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08862605211056724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onash.edu/education/teachspace/articles/five-ways-to-use-positive-behaviour-support-strategies-in-your-classroo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CD3682-12B4-FAF1-07C7-50B37FC629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20311" r="6" b="6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9" y="822960"/>
            <a:ext cx="7213092" cy="5015169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  <a:cs typeface="Calibri Light"/>
              </a:rPr>
              <a:t>Understanding Challenging Behaviour</a:t>
            </a:r>
            <a:endParaRPr lang="en-GB" sz="6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61493" y="3041761"/>
            <a:ext cx="2429605" cy="28562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ECAD6007 2023-4</a:t>
            </a: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3F81E2-AE9A-4D71-87B5-D24817F30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7300" y="571500"/>
            <a:ext cx="0" cy="571500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FB0D8-D1D2-CB5C-AED7-C051B60FC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tang"/>
                <a:ea typeface="Batang"/>
              </a:rPr>
              <a:t>Learning Intentions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F3801-FF8F-0F19-B87B-103005538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To understand behaviour considering the following: </a:t>
            </a:r>
          </a:p>
          <a:p>
            <a:r>
              <a:rPr lang="en-GB" dirty="0"/>
              <a:t>Consider the work of Adele Bates and Bill Rogers</a:t>
            </a:r>
          </a:p>
          <a:p>
            <a:r>
              <a:rPr lang="en-GB" dirty="0"/>
              <a:t>ACE's and influence on behaviour</a:t>
            </a:r>
          </a:p>
          <a:p>
            <a:r>
              <a:rPr lang="en-GB" dirty="0"/>
              <a:t>Anti-racist lens- race and exclusion</a:t>
            </a:r>
          </a:p>
          <a:p>
            <a:r>
              <a:rPr lang="en-GB" dirty="0"/>
              <a:t>Poverty and exclusion</a:t>
            </a:r>
          </a:p>
          <a:p>
            <a:r>
              <a:rPr lang="en-GB" dirty="0"/>
              <a:t>Care-experienced children</a:t>
            </a:r>
          </a:p>
          <a:p>
            <a:r>
              <a:rPr lang="en-GB" dirty="0"/>
              <a:t>Restorative Justice</a:t>
            </a:r>
          </a:p>
          <a:p>
            <a:r>
              <a:rPr lang="en-GB" dirty="0"/>
              <a:t>Relational pedagogy, co-designed relational policies and strategies for consistency</a:t>
            </a:r>
          </a:p>
        </p:txBody>
      </p:sp>
    </p:spTree>
    <p:extLst>
      <p:ext uri="{BB962C8B-B14F-4D97-AF65-F5344CB8AC3E}">
        <p14:creationId xmlns:p14="http://schemas.microsoft.com/office/powerpoint/2010/main" val="3181284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F3FFB-1211-A3CB-4B79-CEFB62271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tang"/>
                <a:ea typeface="Batang"/>
              </a:rPr>
              <a:t>Teacher Perspective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08FA5-EE6D-C786-A1E8-6988DFCCC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Research tells us that classroom management and behaviour is a high priority for trainee teachers and NQT's</a:t>
            </a:r>
          </a:p>
        </p:txBody>
      </p:sp>
    </p:spTree>
    <p:extLst>
      <p:ext uri="{BB962C8B-B14F-4D97-AF65-F5344CB8AC3E}">
        <p14:creationId xmlns:p14="http://schemas.microsoft.com/office/powerpoint/2010/main" val="3868257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89692-DC28-24C0-E4A9-691D70954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Adele Bates Strategies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B060A3-F75B-F886-8026-800B6C8725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6769667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8248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05DE-D10D-A8D4-51B8-4C724E4AD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tang"/>
                <a:ea typeface="Batang"/>
              </a:rPr>
              <a:t>Bill Rogers Strategies</a:t>
            </a:r>
            <a:endParaRPr lang="en-GB" dirty="0"/>
          </a:p>
        </p:txBody>
      </p:sp>
      <p:pic>
        <p:nvPicPr>
          <p:cNvPr id="4" name="Content Placeholder 3" descr="A black dot in a square&#10;&#10;Description automatically generated">
            <a:extLst>
              <a:ext uri="{FF2B5EF4-FFF2-40B4-BE49-F238E27FC236}">
                <a16:creationId xmlns:a16="http://schemas.microsoft.com/office/drawing/2014/main" id="{D6543D5F-A267-155E-0C83-31DF6D7D8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36654" y="-40157"/>
            <a:ext cx="4356140" cy="391098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8AEAD5-4DDE-A905-0A0F-0753DD1A87A9}"/>
              </a:ext>
            </a:extLst>
          </p:cNvPr>
          <p:cNvSpPr txBox="1"/>
          <p:nvPr/>
        </p:nvSpPr>
        <p:spPr>
          <a:xfrm>
            <a:off x="577048" y="2115844"/>
            <a:ext cx="7146524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1. The Black Dot in the White Square: Concentrate on the positives</a:t>
            </a: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2. Using Positive Language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3. Choice direction and ‘when…then’. .. you can...or...</a:t>
            </a: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4. Pause Direction- deliberate pause between gaining attention and instruction</a:t>
            </a: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5. Take-up Time: make a request-do something else and they will follow the instruction</a:t>
            </a: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6.  ‘You establish what you establish’- anything you allow becomes establish- start well with class structure</a:t>
            </a: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7. Teacher Styles- be assertive, clear, firm direction with warmth</a:t>
            </a: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8.  Controlled severity- clear boundaries- sharp tone before quickly return to normal</a:t>
            </a:r>
            <a:endParaRPr lang="en-GB" dirty="0"/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9. Partial agreement</a:t>
            </a:r>
            <a:r>
              <a:rPr lang="en-GB" sz="1400" dirty="0">
                <a:solidFill>
                  <a:srgbClr val="404040"/>
                </a:solidFill>
                <a:ea typeface="+mn-lt"/>
                <a:cs typeface="+mn-lt"/>
              </a:rPr>
              <a:t> (aka being the Grown-up) you may not have been talking-but I want you to concentrate now</a:t>
            </a:r>
            <a:endParaRPr lang="en-GB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400" b="1" dirty="0">
                <a:solidFill>
                  <a:srgbClr val="404040"/>
                </a:solidFill>
                <a:ea typeface="+mn-lt"/>
                <a:cs typeface="+mn-lt"/>
              </a:rPr>
              <a:t>10: Behaviour Management is an emotional issue- control your own regulation and maintain your calm</a:t>
            </a:r>
            <a:endParaRPr lang="en-GB" dirty="0"/>
          </a:p>
          <a:p>
            <a:endParaRPr lang="en-GB" sz="1400" b="1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434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urple pawn and a rolling dice">
            <a:extLst>
              <a:ext uri="{FF2B5EF4-FFF2-40B4-BE49-F238E27FC236}">
                <a16:creationId xmlns:a16="http://schemas.microsoft.com/office/drawing/2014/main" id="{21957737-A5A8-B47D-3B64-DC08180AE7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56" r="-2" b="4747"/>
          <a:stretch/>
        </p:blipFill>
        <p:spPr>
          <a:xfrm>
            <a:off x="-1" y="10"/>
            <a:ext cx="12192001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201E0F5-610E-4FD9-AB5E-070695DB1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90322" y="1290319"/>
            <a:ext cx="6858002" cy="427736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3000">
                <a:srgbClr val="000000">
                  <a:alpha val="23000"/>
                </a:srgbClr>
              </a:gs>
              <a:gs pos="100000">
                <a:srgbClr val="000000">
                  <a:alpha val="36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BCAA0D-5EB2-4E14-BDFE-07A3F3504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80937" y="446946"/>
            <a:ext cx="6858002" cy="596410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23000"/>
                </a:srgbClr>
              </a:gs>
              <a:gs pos="100000">
                <a:srgbClr val="000000">
                  <a:alpha val="41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091AE-99D1-F2CC-DCF2-18FCEB125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111" y="1872363"/>
            <a:ext cx="6057898" cy="41355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>
                <a:solidFill>
                  <a:srgbClr val="FFFFFF"/>
                </a:solidFill>
              </a:rPr>
              <a:t>ACE's and Influence on Behaviour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74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74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7F8B366-7DD8-9DB5-47C6-120751F1FBDE}"/>
              </a:ext>
            </a:extLst>
          </p:cNvPr>
          <p:cNvSpPr txBox="1"/>
          <p:nvPr/>
        </p:nvSpPr>
        <p:spPr>
          <a:xfrm>
            <a:off x="769397" y="606640"/>
            <a:ext cx="5282213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dirty="0">
                <a:solidFill>
                  <a:srgbClr val="FFFFFF"/>
                </a:solidFill>
                <a:latin typeface="Gotham-Book"/>
                <a:ea typeface="Gotham-Book"/>
                <a:cs typeface="Gotham-Book"/>
              </a:rPr>
              <a:t>ACEs can affect student learning and </a:t>
            </a:r>
            <a:r>
              <a:rPr lang="en-GB" sz="3600" err="1">
                <a:solidFill>
                  <a:srgbClr val="FFFFFF"/>
                </a:solidFill>
                <a:latin typeface="Gotham-Book"/>
                <a:ea typeface="Gotham-Book"/>
                <a:cs typeface="Gotham-Book"/>
              </a:rPr>
              <a:t>behavior</a:t>
            </a:r>
            <a:r>
              <a:rPr lang="en-GB" sz="3600" dirty="0">
                <a:solidFill>
                  <a:srgbClr val="FFFFFF"/>
                </a:solidFill>
                <a:latin typeface="Gotham-Book"/>
                <a:ea typeface="Gotham-Book"/>
                <a:cs typeface="Gotham-Book"/>
              </a:rPr>
              <a:t> in the classroom. Children with three or more ACEs are 5x more likely to have attendance issues, 6x times more likely to have </a:t>
            </a:r>
            <a:r>
              <a:rPr lang="en-GB" sz="3600" err="1">
                <a:solidFill>
                  <a:srgbClr val="FFFFFF"/>
                </a:solidFill>
                <a:latin typeface="Gotham-Book"/>
                <a:ea typeface="Gotham-Book"/>
                <a:cs typeface="Gotham-Book"/>
              </a:rPr>
              <a:t>behavior</a:t>
            </a:r>
            <a:r>
              <a:rPr lang="en-GB" sz="3600" dirty="0">
                <a:solidFill>
                  <a:srgbClr val="FFFFFF"/>
                </a:solidFill>
                <a:latin typeface="Gotham-Book"/>
                <a:ea typeface="Gotham-Book"/>
                <a:cs typeface="Gotham-Book"/>
              </a:rPr>
              <a:t> problems, and 3x times more likely to experience academic failure.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282244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63AB9E1-499E-41EB-A74E-905920CCD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82" y="0"/>
            <a:ext cx="121987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44560-49A2-7C7C-0BD1-6170123E9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047" y="4844310"/>
            <a:ext cx="6914252" cy="12155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Four Types of Trauma-based behaviourlinked to toxic stress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F9D892-6209-E577-8BDB-025D7263B8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2" y="568485"/>
            <a:ext cx="3577564" cy="3541788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A6E989-B822-526F-B0FF-BBDB042BBC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37335" y="568485"/>
            <a:ext cx="4386116" cy="3541788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EEA40C4-6B9E-4B9E-8CDF-A0C572462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A54810C-5CC0-45D3-BD8F-C4407F92F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E458AAC-F667-498F-A263-A8C7AB4FC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57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DAA5D-C7E8-C0AB-6C38-2353C3D70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6384"/>
            <a:ext cx="5567266" cy="1707775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P(L)ACE -Dr Dan Hughes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1D45B-192E-14CF-CDAB-7142A2112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1" y="2848396"/>
            <a:ext cx="5467441" cy="30183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/>
              <a:t>Playfulness</a:t>
            </a:r>
            <a:endParaRPr lang="en-US" sz="1800"/>
          </a:p>
          <a:p>
            <a:r>
              <a:rPr lang="en-GB" sz="1800"/>
              <a:t>Love</a:t>
            </a:r>
          </a:p>
          <a:p>
            <a:r>
              <a:rPr lang="en-GB" sz="1800"/>
              <a:t>Acceptance</a:t>
            </a:r>
          </a:p>
          <a:p>
            <a:r>
              <a:rPr lang="en-GB" sz="1800"/>
              <a:t>Curiosity</a:t>
            </a:r>
          </a:p>
          <a:p>
            <a:r>
              <a:rPr lang="en-GB" sz="1800"/>
              <a:t>Empathy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294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a triangle with people in it&#10;&#10;Description automatically generated">
            <a:extLst>
              <a:ext uri="{FF2B5EF4-FFF2-40B4-BE49-F238E27FC236}">
                <a16:creationId xmlns:a16="http://schemas.microsoft.com/office/drawing/2014/main" id="{4C539D6B-9473-58C0-5CAC-D18B90276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2890" y="850624"/>
            <a:ext cx="4509452" cy="5153662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diagram of different emotions&#10;&#10;Description automatically generated">
            <a:extLst>
              <a:ext uri="{FF2B5EF4-FFF2-40B4-BE49-F238E27FC236}">
                <a16:creationId xmlns:a16="http://schemas.microsoft.com/office/drawing/2014/main" id="{00A282E3-6286-D26E-889E-369FE0224F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7837" y="3963885"/>
            <a:ext cx="4326384" cy="2111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077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5E062-0C80-F822-CEDD-289F58255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94B4-B69C-C2FD-7865-A7C66BB2A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Write a trauma informed relational policy for your classroom and a school</a:t>
            </a:r>
          </a:p>
          <a:p>
            <a:r>
              <a:rPr lang="en-GB" dirty="0"/>
              <a:t>Consider how mental health support and a sense of belonging and community can foster positive behaviour</a:t>
            </a:r>
          </a:p>
        </p:txBody>
      </p:sp>
    </p:spTree>
    <p:extLst>
      <p:ext uri="{BB962C8B-B14F-4D97-AF65-F5344CB8AC3E}">
        <p14:creationId xmlns:p14="http://schemas.microsoft.com/office/powerpoint/2010/main" val="31991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906B-BED3-71A7-9FC6-3A7D70F10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tang"/>
                <a:ea typeface="Batang"/>
              </a:rPr>
              <a:t>Anti Racist Lens to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05B36-B641-4F05-4A1C-1F6228E02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2800" dirty="0">
                <a:solidFill>
                  <a:srgbClr val="333333"/>
                </a:solidFill>
                <a:ea typeface="+mn-lt"/>
                <a:cs typeface="+mn-lt"/>
              </a:rPr>
              <a:t>Read and discuss in a group</a:t>
            </a:r>
          </a:p>
          <a:p>
            <a:r>
              <a:rPr lang="en-GB" sz="2800" dirty="0">
                <a:solidFill>
                  <a:srgbClr val="333333"/>
                </a:solidFill>
                <a:ea typeface="+mn-lt"/>
                <a:cs typeface="+mn-lt"/>
              </a:rPr>
              <a:t>Sanders, J. E. (2022). Coping with the Impact of Systemic Racism, Inequity, School and Community Violence Among High School Students Who are Suspended or Expelled. </a:t>
            </a:r>
            <a:r>
              <a:rPr lang="en-GB" sz="2800" i="1" dirty="0">
                <a:solidFill>
                  <a:srgbClr val="333333"/>
                </a:solidFill>
                <a:ea typeface="+mn-lt"/>
                <a:cs typeface="+mn-lt"/>
              </a:rPr>
              <a:t>Journal of Interpersonal Violence</a:t>
            </a:r>
            <a:r>
              <a:rPr lang="en-GB" sz="2800" dirty="0">
                <a:solidFill>
                  <a:srgbClr val="333333"/>
                </a:solidFill>
                <a:ea typeface="+mn-lt"/>
                <a:cs typeface="+mn-lt"/>
              </a:rPr>
              <a:t>, </a:t>
            </a:r>
            <a:r>
              <a:rPr lang="en-GB" sz="2800" i="1" dirty="0">
                <a:solidFill>
                  <a:srgbClr val="333333"/>
                </a:solidFill>
                <a:ea typeface="+mn-lt"/>
                <a:cs typeface="+mn-lt"/>
              </a:rPr>
              <a:t>37</a:t>
            </a:r>
            <a:r>
              <a:rPr lang="en-GB" sz="2800" dirty="0">
                <a:solidFill>
                  <a:srgbClr val="333333"/>
                </a:solidFill>
                <a:ea typeface="+mn-lt"/>
                <a:cs typeface="+mn-lt"/>
              </a:rPr>
              <a:t>(21–22), NP21217–NP21243. </a:t>
            </a:r>
            <a:r>
              <a:rPr lang="en-GB" sz="2800" u="sng" dirty="0">
                <a:solidFill>
                  <a:srgbClr val="006ACC"/>
                </a:solidFill>
                <a:ea typeface="+mn-lt"/>
                <a:cs typeface="+mn-lt"/>
                <a:hlinkClick r:id="rId2"/>
              </a:rPr>
              <a:t>https://doi.org/10.1177/08862605211056724</a:t>
            </a:r>
          </a:p>
          <a:p>
            <a:r>
              <a:rPr lang="en-GB" sz="2800" u="sng" dirty="0">
                <a:solidFill>
                  <a:srgbClr val="006ACC"/>
                </a:solidFill>
              </a:rPr>
              <a:t>Read and discuss possible solutions</a:t>
            </a:r>
          </a:p>
          <a:p>
            <a:r>
              <a:rPr lang="en-GB" sz="2800" dirty="0">
                <a:solidFill>
                  <a:srgbClr val="006ACC"/>
                </a:solidFill>
                <a:ea typeface="+mn-lt"/>
                <a:cs typeface="+mn-lt"/>
              </a:rPr>
              <a:t>https://eachother.org.uk/school-exclusions-are-undermining-childrens-rights-to-education/</a:t>
            </a:r>
            <a:endParaRPr lang="en-GB" sz="2800" u="sng" dirty="0">
              <a:solidFill>
                <a:srgbClr val="006ACC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38101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FD0F0B6-5415-4254-9E66-BE9C2FB0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4E13B-3542-C070-B141-3E1FE08CC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822960"/>
            <a:ext cx="3463784" cy="3454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latin typeface="Batang"/>
                <a:ea typeface="Batang"/>
              </a:rPr>
              <a:t>Poverty</a:t>
            </a:r>
            <a:br>
              <a:rPr lang="en-US" sz="4800" dirty="0">
                <a:latin typeface="Batang"/>
                <a:ea typeface="Batang"/>
              </a:rPr>
            </a:br>
            <a:r>
              <a:rPr lang="en-US" sz="4800" dirty="0">
                <a:latin typeface="Batang"/>
                <a:ea typeface="Batang"/>
              </a:rPr>
              <a:t>Read:</a:t>
            </a:r>
            <a:br>
              <a:rPr lang="en-US" sz="4800" dirty="0"/>
            </a:br>
            <a:r>
              <a:rPr lang="en-US" sz="2400" dirty="0">
                <a:latin typeface="Batang"/>
                <a:ea typeface="Batang"/>
              </a:rPr>
              <a:t>https://media.samaritans.org/documents/Samaritans_Cymru__Exclusion_from_school_in_Wales_-_The_hidden_cost.pdf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D66FEA8-8B71-461B-95A4-855374AB4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A4B168A-A51F-4C91-A9E4-A2F203CB9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689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Exclusion statistics">
            <a:extLst>
              <a:ext uri="{FF2B5EF4-FFF2-40B4-BE49-F238E27FC236}">
                <a16:creationId xmlns:a16="http://schemas.microsoft.com/office/drawing/2014/main" id="{06ECBF02-8007-5C60-A0DF-67513D8DDA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21703" y="852352"/>
            <a:ext cx="3874145" cy="5148367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407E01-913B-484C-A03C-2C6402847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shot of a graph&#10;&#10;Description automatically generated">
            <a:extLst>
              <a:ext uri="{FF2B5EF4-FFF2-40B4-BE49-F238E27FC236}">
                <a16:creationId xmlns:a16="http://schemas.microsoft.com/office/drawing/2014/main" id="{1347BDDC-9837-1230-24F3-34E459726F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381" y="4047739"/>
            <a:ext cx="4178423" cy="2232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560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6A287-5DBF-5D50-0CEF-D71CF18EE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tang"/>
                <a:ea typeface="Batang"/>
              </a:rPr>
              <a:t>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3DED0-7D6C-B34B-75FB-92685753B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Research two context specific – primary or secondary behaviour/relational policies</a:t>
            </a:r>
          </a:p>
          <a:p>
            <a:r>
              <a:rPr lang="en-GB" dirty="0"/>
              <a:t>Break them down, critique their strengths and weaknesses</a:t>
            </a:r>
          </a:p>
          <a:p>
            <a:r>
              <a:rPr lang="en-GB" dirty="0"/>
              <a:t>Consider what theoretical lens has informed this behaviour policy</a:t>
            </a:r>
          </a:p>
        </p:txBody>
      </p:sp>
    </p:spTree>
    <p:extLst>
      <p:ext uri="{BB962C8B-B14F-4D97-AF65-F5344CB8AC3E}">
        <p14:creationId xmlns:p14="http://schemas.microsoft.com/office/powerpoint/2010/main" val="1833032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F6BFC-E0E8-9A5B-9497-4093F8199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Batang"/>
                <a:ea typeface="Batang"/>
              </a:rPr>
              <a:t>Monash University Positive Behaviour Strategies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155BF-AEE6-CA69-2413-292122ECF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Read and create your own 5 step process:</a:t>
            </a:r>
            <a:endParaRPr lang="en-US" dirty="0"/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  <a:hlinkClick r:id="rId2"/>
              </a:rPr>
              <a:t>https://www.monash.edu/education/teachspace/articles/five-ways-to-use-positive-behaviour-support-strategies-in-your-classroom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460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6085E-7CE7-2A8A-048D-9DCC60E21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tang"/>
                <a:ea typeface="Batang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F3806-49C5-A378-DF18-331F98F42E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Miss I don't give a </a:t>
            </a:r>
            <a:r>
              <a:rPr lang="en-GB" dirty="0" err="1"/>
              <a:t>Sh</a:t>
            </a:r>
            <a:r>
              <a:rPr lang="en-GB" dirty="0"/>
              <a:t>*t- Engaging with Challenging Behaviour in your Classroom- Adele Bates</a:t>
            </a:r>
          </a:p>
          <a:p>
            <a:r>
              <a:rPr lang="en-GB" sz="1200" dirty="0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Burke NJ, Hellman JL, Scott BG, Weems CF, Carrion VG. The impact of adverse childhood experiences on an urban </a:t>
            </a:r>
            <a:r>
              <a:rPr lang="en-GB" sz="1200" dirty="0" err="1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pediatric</a:t>
            </a:r>
            <a:r>
              <a:rPr lang="en-GB" sz="1200" dirty="0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 population. Child Abuse </a:t>
            </a:r>
            <a:r>
              <a:rPr lang="en-GB" sz="1200" dirty="0" err="1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Negl</a:t>
            </a:r>
            <a:r>
              <a:rPr lang="en-GB" sz="1200" dirty="0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. 2011 Jun;35(6):408-13. </a:t>
            </a:r>
            <a:r>
              <a:rPr lang="en-GB" sz="1200" dirty="0" err="1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doi</a:t>
            </a:r>
            <a:r>
              <a:rPr lang="en-GB" sz="1200" dirty="0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: 10.1016/j.chiabu.2011.02.006. </a:t>
            </a:r>
            <a:r>
              <a:rPr lang="en-GB" sz="1200" dirty="0" err="1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Epub</a:t>
            </a:r>
            <a:r>
              <a:rPr lang="en-GB" sz="1200" dirty="0">
                <a:solidFill>
                  <a:srgbClr val="212121"/>
                </a:solidFill>
                <a:latin typeface="system-ui"/>
                <a:ea typeface="+mn-lt"/>
                <a:cs typeface="+mn-lt"/>
              </a:rPr>
              <a:t> 2011 Jun 8. PMID: 21652073; PMCID: PMC3119733.</a:t>
            </a:r>
            <a:endParaRPr lang="en-GB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300" dirty="0">
                <a:solidFill>
                  <a:srgbClr val="212121"/>
                </a:solidFill>
                <a:ea typeface="+mn-lt"/>
                <a:cs typeface="+mn-lt"/>
              </a:rPr>
              <a:t>Hunt TKA, Slack KS, Berger LM. Adverse childhood experiences and </a:t>
            </a:r>
            <a:r>
              <a:rPr lang="en-GB" sz="1300" err="1">
                <a:solidFill>
                  <a:srgbClr val="212121"/>
                </a:solidFill>
                <a:ea typeface="+mn-lt"/>
                <a:cs typeface="+mn-lt"/>
              </a:rPr>
              <a:t>behavioral</a:t>
            </a:r>
            <a:r>
              <a:rPr lang="en-GB" sz="1300" dirty="0">
                <a:solidFill>
                  <a:srgbClr val="212121"/>
                </a:solidFill>
                <a:ea typeface="+mn-lt"/>
                <a:cs typeface="+mn-lt"/>
              </a:rPr>
              <a:t> problems in middle childhood. Child Abuse </a:t>
            </a:r>
            <a:r>
              <a:rPr lang="en-GB" sz="1300" err="1">
                <a:solidFill>
                  <a:srgbClr val="212121"/>
                </a:solidFill>
                <a:ea typeface="+mn-lt"/>
                <a:cs typeface="+mn-lt"/>
              </a:rPr>
              <a:t>Negl</a:t>
            </a:r>
            <a:r>
              <a:rPr lang="en-GB" sz="1300" dirty="0">
                <a:solidFill>
                  <a:srgbClr val="212121"/>
                </a:solidFill>
                <a:ea typeface="+mn-lt"/>
                <a:cs typeface="+mn-lt"/>
              </a:rPr>
              <a:t>. 2017 May;67:391-402. </a:t>
            </a:r>
            <a:r>
              <a:rPr lang="en-GB" sz="1300" err="1">
                <a:solidFill>
                  <a:srgbClr val="212121"/>
                </a:solidFill>
                <a:ea typeface="+mn-lt"/>
                <a:cs typeface="+mn-lt"/>
              </a:rPr>
              <a:t>doi</a:t>
            </a:r>
            <a:r>
              <a:rPr lang="en-GB" sz="1300" dirty="0">
                <a:solidFill>
                  <a:srgbClr val="212121"/>
                </a:solidFill>
                <a:ea typeface="+mn-lt"/>
                <a:cs typeface="+mn-lt"/>
              </a:rPr>
              <a:t>: 10.1016/j.chiabu.2016.11.005. </a:t>
            </a:r>
            <a:r>
              <a:rPr lang="en-GB" sz="1300" err="1">
                <a:solidFill>
                  <a:srgbClr val="212121"/>
                </a:solidFill>
                <a:ea typeface="+mn-lt"/>
                <a:cs typeface="+mn-lt"/>
              </a:rPr>
              <a:t>Epub</a:t>
            </a:r>
            <a:r>
              <a:rPr lang="en-GB" sz="1300" dirty="0">
                <a:solidFill>
                  <a:srgbClr val="212121"/>
                </a:solidFill>
                <a:ea typeface="+mn-lt"/>
                <a:cs typeface="+mn-lt"/>
              </a:rPr>
              <a:t> 2016 Nov 21. PMID: 27884508; PMCID: PMC5436949.</a:t>
            </a:r>
          </a:p>
          <a:p>
            <a:r>
              <a:rPr lang="en-GB" sz="1300" dirty="0">
                <a:solidFill>
                  <a:srgbClr val="212121"/>
                </a:solidFill>
                <a:ea typeface="+mn-lt"/>
                <a:cs typeface="+mn-lt"/>
              </a:rPr>
              <a:t>https://youthendowmentfund.org.uk/racial-disparity-in-exclusions-what-can-data-tell-us/</a:t>
            </a:r>
            <a:endParaRPr lang="en-GB" sz="1300" dirty="0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24553"/>
      </p:ext>
    </p:extLst>
  </p:cSld>
  <p:clrMapOvr>
    <a:masterClrMapping/>
  </p:clrMapOvr>
</p:sld>
</file>

<file path=ppt/theme/theme1.xml><?xml version="1.0" encoding="utf-8"?>
<a:theme xmlns:a="http://schemas.openxmlformats.org/drawingml/2006/main" name="AlignmentVTI">
  <a:themeElements>
    <a:clrScheme name="AnalogousFromRegularSeedRightStep">
      <a:dk1>
        <a:srgbClr val="000000"/>
      </a:dk1>
      <a:lt1>
        <a:srgbClr val="FFFFFF"/>
      </a:lt1>
      <a:dk2>
        <a:srgbClr val="38223B"/>
      </a:dk2>
      <a:lt2>
        <a:srgbClr val="E8E4E2"/>
      </a:lt2>
      <a:accent1>
        <a:srgbClr val="4DA4C3"/>
      </a:accent1>
      <a:accent2>
        <a:srgbClr val="3B61B1"/>
      </a:accent2>
      <a:accent3>
        <a:srgbClr val="584DC3"/>
      </a:accent3>
      <a:accent4>
        <a:srgbClr val="773BB1"/>
      </a:accent4>
      <a:accent5>
        <a:srgbClr val="BB4DC3"/>
      </a:accent5>
      <a:accent6>
        <a:srgbClr val="B13B89"/>
      </a:accent6>
      <a:hlink>
        <a:srgbClr val="BF603F"/>
      </a:hlink>
      <a:folHlink>
        <a:srgbClr val="7F7F7F"/>
      </a:folHlink>
    </a:clrScheme>
    <a:fontScheme name="Custom 1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ignmentVTI" id="{606D7720-FAA0-4ADC-B967-3239DA8ECA1A}" vid="{10074623-6FCC-4A3C-AAA5-58644BD8FF1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B05C85D-DF85-4AD9-8255-9C7D3CDB8D32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3F645D3E-9C95-4320-8AE5-3BED6EC5F2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D545BB5-3652-48EE-8173-ECB9CCA809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AlignmentVTI</vt:lpstr>
      <vt:lpstr>Understanding Challenging Behaviour</vt:lpstr>
      <vt:lpstr>Learning Intentions</vt:lpstr>
      <vt:lpstr>Teacher Perspective</vt:lpstr>
      <vt:lpstr>Adele Bates Strategies</vt:lpstr>
      <vt:lpstr>Bill Rogers Strategies</vt:lpstr>
      <vt:lpstr>ACE's and Influence on Behaviour</vt:lpstr>
      <vt:lpstr>Four Types of Trauma-based behaviourlinked to toxic stress</vt:lpstr>
      <vt:lpstr>P(L)ACE -Dr Dan Hughes</vt:lpstr>
      <vt:lpstr>Task</vt:lpstr>
      <vt:lpstr>Anti Racist Lens to Behaviour</vt:lpstr>
      <vt:lpstr>Poverty Read: https://media.samaritans.org/documents/Samaritans_Cymru__Exclusion_from_school_in_Wales_-_The_hidden_cost.pdf</vt:lpstr>
      <vt:lpstr>Task</vt:lpstr>
      <vt:lpstr>Monash University Positive Behaviour Strategies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181</cp:revision>
  <dcterms:created xsi:type="dcterms:W3CDTF">2023-09-20T17:22:07Z</dcterms:created>
  <dcterms:modified xsi:type="dcterms:W3CDTF">2023-09-20T19:11:14Z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