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55"/>
    <p:restoredTop sz="94610"/>
  </p:normalViewPr>
  <p:slideViewPr>
    <p:cSldViewPr snapToGrid="0">
      <p:cViewPr varScale="1">
        <p:scale>
          <a:sx n="126" d="100"/>
          <a:sy n="126" d="100"/>
        </p:scale>
        <p:origin x="208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10/15/26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805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10/15/26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525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10/15/26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085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10/15/26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41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10/15/26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760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10/15/26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210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10/15/26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384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10/15/26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091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10/15/26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428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10/15/26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56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10/15/26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328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10/15/26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531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0" r:id="rId7"/>
    <p:sldLayoutId id="2147483741" r:id="rId8"/>
    <p:sldLayoutId id="2147483739" r:id="rId9"/>
    <p:sldLayoutId id="2147483748" r:id="rId10"/>
    <p:sldLayoutId id="214748374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297F7562-DBE2-4729-835D-1486BBB437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2627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CE0245F-7D4D-413E-940B-1D9D9A17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627"/>
            <a:ext cx="12188952" cy="6858000"/>
          </a:xfrm>
          <a:prstGeom prst="rect">
            <a:avLst/>
          </a:prstGeom>
          <a:solidFill>
            <a:schemeClr val="bg2">
              <a:alpha val="61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9B97BE4-8A98-49F3-8669-EAAF6D433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3900328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AA090277-9074-44AA-8A49-453BF2C45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4" y="-1"/>
            <a:ext cx="12191999" cy="3909853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1D1FE7-6D95-1B50-54E1-E6949CA683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72181" y="158249"/>
            <a:ext cx="5837653" cy="2638157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&amp; Specialty Coffee </a:t>
            </a:r>
            <a:b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Sener Coffee Shop 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Zero-Waste Business Concept &amp; Community Hub in the heart of Welling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8D39BC-B0D3-0FEA-308F-91D09C6338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2181" y="4058577"/>
            <a:ext cx="5819820" cy="2226226"/>
          </a:xfrm>
        </p:spPr>
        <p:txBody>
          <a:bodyPr>
            <a:normAutofit/>
          </a:bodyPr>
          <a:lstStyle/>
          <a:p>
            <a:pPr algn="l"/>
            <a:r>
              <a:rPr lang="en-US" sz="2200" dirty="0">
                <a:solidFill>
                  <a:schemeClr val="tx2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Location – Welling high street, London       |       Business model – Circular zero-waste Café </a:t>
            </a:r>
          </a:p>
        </p:txBody>
      </p:sp>
      <p:pic>
        <p:nvPicPr>
          <p:cNvPr id="13" name="Picture 12" descr="Tray of takeaway coffees">
            <a:extLst>
              <a:ext uri="{FF2B5EF4-FFF2-40B4-BE49-F238E27FC236}">
                <a16:creationId xmlns:a16="http://schemas.microsoft.com/office/drawing/2014/main" id="{6092DD05-140E-1827-85A7-1731B75FB9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716" r="24808" b="1"/>
          <a:stretch>
            <a:fillRect/>
          </a:stretch>
        </p:blipFill>
        <p:spPr>
          <a:xfrm>
            <a:off x="1788159" y="1163638"/>
            <a:ext cx="4563139" cy="51211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F416CEA-19E3-68D7-5820-66B28984BA1B}"/>
              </a:ext>
            </a:extLst>
          </p:cNvPr>
          <p:cNvSpPr txBox="1"/>
          <p:nvPr/>
        </p:nvSpPr>
        <p:spPr>
          <a:xfrm>
            <a:off x="0" y="0"/>
            <a:ext cx="509392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Ismail Sener 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2428159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 LCBB5013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Module: Entrepreneurship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3974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B5F27-510C-AD2D-0DC6-33F51FBDF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960" y="193357"/>
            <a:ext cx="11165840" cy="1691323"/>
          </a:xfrm>
        </p:spPr>
        <p:txBody>
          <a:bodyPr>
            <a:normAutofit fontScale="90000"/>
          </a:bodyPr>
          <a:lstStyle/>
          <a:p>
            <a:pPr lvl="0"/>
            <a:r>
              <a:rPr lang="en-GB" sz="11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ELEMENT 1: VISION &amp; PROPOSAL</a:t>
            </a:r>
            <a:br>
              <a:rPr lang="en-GB" sz="27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7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Reinventing the Specialty Coffee Experience</a:t>
            </a:r>
            <a:br>
              <a:rPr lang="en-GB" b="0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CD9F7-C43C-FF89-522A-4282FE6385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7960" y="2353945"/>
            <a:ext cx="5181600" cy="4351338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&amp; Local Coffee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100% Fair-Trade Arabica beans locally roasted, delivered via short supply chains.</a:t>
            </a:r>
          </a:p>
          <a:p>
            <a:pPr lvl="0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Zero Waste Operations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Eliminating single-use plastics and composting organic waste locally.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34874E-2750-90D8-4CEE-DE3BBBC168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22440" y="2389505"/>
            <a:ext cx="5181600" cy="4351338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Community Hub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Welcoming workspace for hybrid work and local sustainability workshops.</a:t>
            </a: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PPTX</a:t>
            </a:r>
          </a:p>
          <a:p>
            <a:pPr lvl="0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"Sustainability at No Extra Cost"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We guarantee plant-based milk at the same price as dairy, removing the eco-surcharge on sustainable choices.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8352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D70B4-2390-80B4-C781-A2B28EA89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64160"/>
            <a:ext cx="12192000" cy="2052320"/>
          </a:xfrm>
        </p:spPr>
        <p:txBody>
          <a:bodyPr>
            <a:normAutofit/>
          </a:bodyPr>
          <a:lstStyle/>
          <a:p>
            <a:pPr lvl="0"/>
            <a:r>
              <a:rPr lang="en-GB" sz="10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ELEMENT 1: STRATEGIC OBJECTIVES</a:t>
            </a:r>
            <a:br>
              <a:rPr lang="en-GB" sz="27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7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Short &amp; Long-Term Development Goals</a:t>
            </a:r>
            <a:br>
              <a:rPr lang="en-GB" b="0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474B3-6F56-7CA3-7499-8C20D55DF4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" y="2506662"/>
            <a:ext cx="5181600" cy="4351338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Break-Even Target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Reaching profitability within the first 8 months of commercial operation.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60C414-CB15-352B-8DAC-76C8373082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10400" y="2506662"/>
            <a:ext cx="5181600" cy="4351338"/>
          </a:xfrm>
        </p:spPr>
        <p:txBody>
          <a:bodyPr>
            <a:normAutofit/>
          </a:bodyPr>
          <a:lstStyle/>
          <a:p>
            <a:r>
              <a:rPr lang="en-GB" sz="2400" b="1" dirty="0"/>
              <a:t>Waste Reduction</a:t>
            </a:r>
            <a:r>
              <a:rPr lang="en-GB" sz="2400" dirty="0"/>
              <a:t>: Achieving over 95% waste collection and recycling rate from year one.</a:t>
            </a: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3BF515-D482-71C2-CF8D-324A195C56C0}"/>
              </a:ext>
            </a:extLst>
          </p:cNvPr>
          <p:cNvSpPr txBox="1"/>
          <p:nvPr/>
        </p:nvSpPr>
        <p:spPr>
          <a:xfrm>
            <a:off x="2194560" y="4714240"/>
            <a:ext cx="7985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B-Corp Certification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Securing official B-Corporation status by year 3 of operation.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1860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D83501B-9B62-782F-0515-D2489566E1E5}"/>
              </a:ext>
            </a:extLst>
          </p:cNvPr>
          <p:cNvSpPr txBox="1"/>
          <p:nvPr/>
        </p:nvSpPr>
        <p:spPr>
          <a:xfrm>
            <a:off x="365760" y="203200"/>
            <a:ext cx="1081024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PESTEL Framework Analysis </a:t>
            </a:r>
          </a:p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ELEMENT 2: MACRO-ENVIRONMENTAL ANALYSIS</a:t>
            </a:r>
          </a:p>
          <a:p>
            <a:pPr lvl="0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0E79ED-B0F3-0C04-4332-3C7B08267DC0}"/>
              </a:ext>
            </a:extLst>
          </p:cNvPr>
          <p:cNvSpPr txBox="1"/>
          <p:nvPr/>
        </p:nvSpPr>
        <p:spPr>
          <a:xfrm>
            <a:off x="441220" y="1397704"/>
            <a:ext cx="2682240" cy="2296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Political &amp; Legal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UK government incentives for sustainable businesses and urban regeneration.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D8078E-0417-7D09-9979-5D78557DC22E}"/>
              </a:ext>
            </a:extLst>
          </p:cNvPr>
          <p:cNvSpPr txBox="1"/>
          <p:nvPr/>
        </p:nvSpPr>
        <p:spPr>
          <a:xfrm>
            <a:off x="4734822" y="1387644"/>
            <a:ext cx="26822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Economic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Resilience of the specialty coffee sector against cost-of-living fluctuations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BDBEC2-C2D1-E47D-1616-6A4661F9F5FA}"/>
              </a:ext>
            </a:extLst>
          </p:cNvPr>
          <p:cNvSpPr txBox="1"/>
          <p:nvPr/>
        </p:nvSpPr>
        <p:spPr>
          <a:xfrm rot="10800000" flipV="1">
            <a:off x="7957546" y="1391484"/>
            <a:ext cx="26822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Strong shift towards ethical consumption, vegan lifestyles, and community hubs.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74A4B8-0C1D-71A4-ABBA-A7A31CEF8379}"/>
              </a:ext>
            </a:extLst>
          </p:cNvPr>
          <p:cNvSpPr txBox="1"/>
          <p:nvPr/>
        </p:nvSpPr>
        <p:spPr>
          <a:xfrm>
            <a:off x="365760" y="3987860"/>
            <a:ext cx="33934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Eco-friendly loyalty apps, fast contactless payments, and energy-efficient espresso gear.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3BDD0A-C4AA-B43F-AA60-FD2A0F935295}"/>
              </a:ext>
            </a:extLst>
          </p:cNvPr>
          <p:cNvSpPr txBox="1"/>
          <p:nvPr/>
        </p:nvSpPr>
        <p:spPr>
          <a:xfrm>
            <a:off x="4653804" y="3803194"/>
            <a:ext cx="31216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High consumer expectations for zero carbon footprint and single-use plastic phaseout.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D61F49-8509-89AB-A567-BB11F4E719ED}"/>
              </a:ext>
            </a:extLst>
          </p:cNvPr>
          <p:cNvSpPr txBox="1"/>
          <p:nvPr/>
        </p:nvSpPr>
        <p:spPr>
          <a:xfrm>
            <a:off x="7957546" y="3896856"/>
            <a:ext cx="386869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Regulatory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Strict compliance with FSA standards and commercial waste management mandates.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957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4423D-9248-AEE5-AB75-95E63063F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825480" cy="1825625"/>
          </a:xfrm>
        </p:spPr>
        <p:txBody>
          <a:bodyPr>
            <a:normAutofit/>
          </a:bodyPr>
          <a:lstStyle/>
          <a:p>
            <a:pPr lvl="0"/>
            <a:r>
              <a:rPr lang="en-GB" sz="11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ELEMENT 2: COMPETITOR ANALYSIS</a:t>
            </a:r>
            <a:br>
              <a:rPr lang="en-GB" sz="27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700" b="0" dirty="0"/>
            </a:b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Local Market Positioning in Welling</a:t>
            </a:r>
            <a:br>
              <a:rPr lang="en-GB" b="0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E2C8B-ECBA-7328-44E8-9743E47C16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4798695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DIRECT COMPETITORS - Local Independent Cafes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Weakness: Extra surcharges for plant-based milk options.</a:t>
            </a:r>
          </a:p>
          <a:p>
            <a:pPr lvl="0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Limitations: Heavy reliance on traditional disposable packaging.</a:t>
            </a:r>
          </a:p>
          <a:p>
            <a:pPr lvl="0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Sener Opportunity: Capture eco-conscious customers.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538288-219F-E277-2087-C58D93149E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798694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INDIRECT COMPETITORS - National Chains (e.g. Costa)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PPTX</a:t>
            </a:r>
          </a:p>
          <a:p>
            <a:pPr lvl="0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Weakness: Lack of authentic local community feel.</a:t>
            </a:r>
          </a:p>
          <a:p>
            <a:pPr lvl="0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PPTX</a:t>
            </a:r>
          </a:p>
          <a:p>
            <a:pPr lvl="0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Limitations: Large corporate carbon footprint.</a:t>
            </a:r>
          </a:p>
          <a:p>
            <a:pPr lvl="0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PPTX</a:t>
            </a:r>
          </a:p>
          <a:p>
            <a:pPr lvl="0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Sener Opportunity: Offer superior specialty coffee quality.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717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B94B7F9-8930-3303-5180-F8AB85684E47}"/>
              </a:ext>
            </a:extLst>
          </p:cNvPr>
          <p:cNvSpPr txBox="1"/>
          <p:nvPr/>
        </p:nvSpPr>
        <p:spPr>
          <a:xfrm>
            <a:off x="772160" y="589280"/>
            <a:ext cx="1111504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ELEMENT 3: MARKET SEGMENTATION</a:t>
            </a:r>
          </a:p>
          <a:p>
            <a:pPr lvl="0"/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Target Audience &amp; Key Segments</a:t>
            </a: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80B92E-4A2F-350A-CC32-292A4266B430}"/>
              </a:ext>
            </a:extLst>
          </p:cNvPr>
          <p:cNvSpPr txBox="1"/>
          <p:nvPr/>
        </p:nvSpPr>
        <p:spPr>
          <a:xfrm>
            <a:off x="233680" y="1666240"/>
            <a:ext cx="58623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Hybrid Workers (Primary Segment)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Ages 25–45, work from home, looking for a high-speed Wi-Fi eco third place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429B27-1095-98BE-F44C-F4B9582F1023}"/>
              </a:ext>
            </a:extLst>
          </p:cNvPr>
          <p:cNvSpPr txBox="1"/>
          <p:nvPr/>
        </p:nvSpPr>
        <p:spPr>
          <a:xfrm>
            <a:off x="233680" y="2921168"/>
            <a:ext cx="58623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Local Commuters (Secondary Segment)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Daily commuters to Central London requiring fast service and premium coffee.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7B0BCA-7A42-69C4-4189-DABA094AFA62}"/>
              </a:ext>
            </a:extLst>
          </p:cNvPr>
          <p:cNvSpPr txBox="1"/>
          <p:nvPr/>
        </p:nvSpPr>
        <p:spPr>
          <a:xfrm>
            <a:off x="233680" y="4592319"/>
            <a:ext cx="58623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Eco-Conscious Families &amp; Youth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Prioritize organic produce, compostable packaging, and vegan options.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719807-3A5D-C628-E924-A20B342057FA}"/>
              </a:ext>
            </a:extLst>
          </p:cNvPr>
          <p:cNvSpPr txBox="1"/>
          <p:nvPr/>
        </p:nvSpPr>
        <p:spPr>
          <a:xfrm>
            <a:off x="6400800" y="2644169"/>
            <a:ext cx="55575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Ideal Customer Persona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"Welling resident driven by ethical values, preferring to support sustainable local independent businesses over anonymous chain stores."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4674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E994E63-8769-FAAE-63B2-7DBF0A3AADC4}"/>
              </a:ext>
            </a:extLst>
          </p:cNvPr>
          <p:cNvSpPr txBox="1"/>
          <p:nvPr/>
        </p:nvSpPr>
        <p:spPr>
          <a:xfrm>
            <a:off x="690880" y="650240"/>
            <a:ext cx="733552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ELEMENT 3: MARKETING MIX</a:t>
            </a:r>
          </a:p>
          <a:p>
            <a:pPr lvl="0"/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4Ps Strategy</a:t>
            </a: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7F1C30-6454-3EC6-959A-E233D1E343C8}"/>
              </a:ext>
            </a:extLst>
          </p:cNvPr>
          <p:cNvSpPr txBox="1"/>
          <p:nvPr/>
        </p:nvSpPr>
        <p:spPr>
          <a:xfrm>
            <a:off x="182881" y="2613392"/>
            <a:ext cx="27635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Product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Ethical Arabica, artisanal vegan pastries, 100% compostable packaging.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C70228-2C2A-0370-329C-1DB354178FFD}"/>
              </a:ext>
            </a:extLst>
          </p:cNvPr>
          <p:cNvSpPr txBox="1"/>
          <p:nvPr/>
        </p:nvSpPr>
        <p:spPr>
          <a:xfrm>
            <a:off x="3149600" y="2613392"/>
            <a:ext cx="217424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Price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Value-based pricing with zero surcharge on alternative plant-based milk.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22524B-B9E4-BD8F-3447-836A34626484}"/>
              </a:ext>
            </a:extLst>
          </p:cNvPr>
          <p:cNvSpPr txBox="1"/>
          <p:nvPr/>
        </p:nvSpPr>
        <p:spPr>
          <a:xfrm>
            <a:off x="6014720" y="2580640"/>
            <a:ext cx="26009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Place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Prime position on Welling High Street, close to the train station.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FD3CA5-6560-B8CF-F7C5-8A7E623A2E17}"/>
              </a:ext>
            </a:extLst>
          </p:cNvPr>
          <p:cNvSpPr txBox="1"/>
          <p:nvPr/>
        </p:nvSpPr>
        <p:spPr>
          <a:xfrm>
            <a:off x="9306560" y="2580640"/>
            <a:ext cx="231648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Promotion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Local SEO, targeted social media campaigns, and mobile eco-loyalty app.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97228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ADA65B-0180-5E7F-8223-D6EFC908123E}"/>
              </a:ext>
            </a:extLst>
          </p:cNvPr>
          <p:cNvSpPr txBox="1"/>
          <p:nvPr/>
        </p:nvSpPr>
        <p:spPr>
          <a:xfrm>
            <a:off x="1300480" y="629920"/>
            <a:ext cx="837184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ELEMENT 3: DIGITAL MARKETING</a:t>
            </a:r>
          </a:p>
          <a:p>
            <a:pPr lvl="0"/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 Acquisition &amp; Retention</a:t>
            </a: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DDF8F7-1D09-E508-D9C8-8605EE5532C6}"/>
              </a:ext>
            </a:extLst>
          </p:cNvPr>
          <p:cNvSpPr txBox="1"/>
          <p:nvPr/>
        </p:nvSpPr>
        <p:spPr>
          <a:xfrm>
            <a:off x="751840" y="2743200"/>
            <a:ext cx="95260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Local SEO &amp; Google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Optimization for mobile queries such as "specialty coffee Welling".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15A4B8-1678-57FE-DD3B-DB92E7504ADC}"/>
              </a:ext>
            </a:extLst>
          </p:cNvPr>
          <p:cNvSpPr txBox="1"/>
          <p:nvPr/>
        </p:nvSpPr>
        <p:spPr>
          <a:xfrm>
            <a:off x="751840" y="3515360"/>
            <a:ext cx="102620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Visual Social Content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Transparent story-telling around local suppliers and zero-waste initiatives.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28D478-22B0-AAAB-0118-E174928A226E}"/>
              </a:ext>
            </a:extLst>
          </p:cNvPr>
          <p:cNvSpPr txBox="1"/>
          <p:nvPr/>
        </p:nvSpPr>
        <p:spPr>
          <a:xfrm>
            <a:off x="751840" y="4302482"/>
            <a:ext cx="96814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Green Loyalty App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Rewarding reusable cup usage and sending push offers for quiet hours.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21133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E47FB43-9EAC-77BF-DE84-B40ADEEC4766}"/>
              </a:ext>
            </a:extLst>
          </p:cNvPr>
          <p:cNvSpPr txBox="1"/>
          <p:nvPr/>
        </p:nvSpPr>
        <p:spPr>
          <a:xfrm>
            <a:off x="1198880" y="487680"/>
            <a:ext cx="75996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ELEMENT 4: FINANCIAL PLANNING</a:t>
            </a:r>
          </a:p>
          <a:p>
            <a:pPr lvl="0"/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Required Startup Capital</a:t>
            </a: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64DC63-76F1-9F4D-745C-9022FC4DA441}"/>
              </a:ext>
            </a:extLst>
          </p:cNvPr>
          <p:cNvSpPr txBox="1"/>
          <p:nvPr/>
        </p:nvSpPr>
        <p:spPr>
          <a:xfrm>
            <a:off x="3749040" y="3124260"/>
            <a:ext cx="43281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dirty="0">
                <a:solidFill>
                  <a:schemeClr val="bg1"/>
                </a:solidFill>
                <a:latin typeface="Baguet Script" panose="00000500000000000000" pitchFamily="2" charset="77"/>
                <a:cs typeface="Aldhabi" panose="01000000000000000000" pitchFamily="2" charset="-78"/>
              </a:rPr>
              <a:t>£65,000</a:t>
            </a:r>
            <a:endParaRPr lang="en-US" sz="9600" dirty="0">
              <a:solidFill>
                <a:schemeClr val="bg1"/>
              </a:solidFill>
              <a:latin typeface="Baguet Script" panose="00000500000000000000" pitchFamily="2" charset="77"/>
              <a:cs typeface="Aldhabi" panose="01000000000000000000" pitchFamily="2" charset="-78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D44208-6C1D-0F25-FE37-CA4611DA58F1}"/>
              </a:ext>
            </a:extLst>
          </p:cNvPr>
          <p:cNvSpPr txBox="1"/>
          <p:nvPr/>
        </p:nvSpPr>
        <p:spPr>
          <a:xfrm>
            <a:off x="805160" y="4693920"/>
            <a:ext cx="105816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Total launch investment covering store fit-out, eco-efficient espresso equipment, and working capital.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98015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B84FAB-F578-8F56-99E4-A6A78ABBD7B4}"/>
              </a:ext>
            </a:extLst>
          </p:cNvPr>
          <p:cNvSpPr txBox="1"/>
          <p:nvPr/>
        </p:nvSpPr>
        <p:spPr>
          <a:xfrm>
            <a:off x="406400" y="508000"/>
            <a:ext cx="481584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ELEMENT 4: BUDGET ALLOCATION</a:t>
            </a:r>
          </a:p>
          <a:p>
            <a:pPr lvl="0"/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Initial Startup Expenditure</a:t>
            </a: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F5A082-71C9-CA77-2FC9-5AD5A2370171}"/>
              </a:ext>
            </a:extLst>
          </p:cNvPr>
          <p:cNvSpPr txBox="1"/>
          <p:nvPr/>
        </p:nvSpPr>
        <p:spPr>
          <a:xfrm>
            <a:off x="914400" y="2377440"/>
            <a:ext cx="74336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Store Fit-out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£20,000 (Sustainable interior design and LED lighting.)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884146-3047-F738-7C84-5D4AC569BDD1}"/>
              </a:ext>
            </a:extLst>
          </p:cNvPr>
          <p:cNvSpPr txBox="1"/>
          <p:nvPr/>
        </p:nvSpPr>
        <p:spPr>
          <a:xfrm>
            <a:off x="914400" y="3228945"/>
            <a:ext cx="79385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 &amp; Equipment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£18,000 (High-efficiency commercial espresso setup.)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685D0B-B61C-D505-9B27-AE4D282D29DD}"/>
              </a:ext>
            </a:extLst>
          </p:cNvPr>
          <p:cNvSpPr txBox="1"/>
          <p:nvPr/>
        </p:nvSpPr>
        <p:spPr>
          <a:xfrm>
            <a:off x="914400" y="4080450"/>
            <a:ext cx="77678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Stock &amp; Licensing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£9,000 (Initial inventory, permits, and food licenses.)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FA5CFD-77CC-267E-79C2-0645A719D22B}"/>
              </a:ext>
            </a:extLst>
          </p:cNvPr>
          <p:cNvSpPr txBox="1"/>
          <p:nvPr/>
        </p:nvSpPr>
        <p:spPr>
          <a:xfrm>
            <a:off x="914400" y="4931955"/>
            <a:ext cx="80718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Working Capital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£18,000 (Safety buffer for the first 6 operational months.)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7997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B5B23-9551-7419-F807-B2557DEB2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40" y="365760"/>
            <a:ext cx="11211560" cy="1325563"/>
          </a:xfrm>
        </p:spPr>
        <p:txBody>
          <a:bodyPr>
            <a:normAutofit fontScale="90000"/>
          </a:bodyPr>
          <a:lstStyle/>
          <a:p>
            <a:pPr lvl="0"/>
            <a:r>
              <a:rPr lang="en-GB" sz="1100" b="0" dirty="0"/>
              <a:t>ELEMENT 4: FUNDING &amp; PROJECTIONS</a:t>
            </a:r>
            <a:br>
              <a:rPr lang="en-GB" sz="2700" b="0" dirty="0"/>
            </a:br>
            <a:r>
              <a:rPr lang="en-GB" sz="2700" dirty="0"/>
              <a:t>Capital Sources &amp; Profitability</a:t>
            </a:r>
            <a:br>
              <a:rPr lang="en-GB" b="0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E47E0-C441-C2D9-6AEA-C5B0DCBE41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240" y="1825625"/>
            <a:ext cx="5080000" cy="4351338"/>
          </a:xfrm>
        </p:spPr>
        <p:txBody>
          <a:bodyPr/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Sources of Capital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Founder's Equity: £25,000 (Personal capital commitment to reduce early insolvency risks.)</a:t>
            </a: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Start Up Loan (Government): £40,000 (Competitive fixed-rate loan via British Business Bank.)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C9BA7A-4460-4223-9B19-0B4D333839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877560" cy="4351338"/>
          </a:xfrm>
        </p:spPr>
        <p:txBody>
          <a:bodyPr/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Financial Outlook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Estimated Gross Margin: ~70% (High industry benchmark for specialty coffee sales.)</a:t>
            </a: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Break–Even Target: Month 8 (Based on an estimated 180–220 daily transactions.)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2698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30D821-ECE3-74AB-3387-6842BA7615D0}"/>
              </a:ext>
            </a:extLst>
          </p:cNvPr>
          <p:cNvSpPr txBox="1"/>
          <p:nvPr/>
        </p:nvSpPr>
        <p:spPr>
          <a:xfrm>
            <a:off x="4165600" y="2150050"/>
            <a:ext cx="27414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SENER COFFEE SHOP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C16FB9-B7F0-0405-88BA-20AD1FD6AF35}"/>
              </a:ext>
            </a:extLst>
          </p:cNvPr>
          <p:cNvSpPr txBox="1"/>
          <p:nvPr/>
        </p:nvSpPr>
        <p:spPr>
          <a:xfrm>
            <a:off x="2722880" y="2550160"/>
            <a:ext cx="599971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You!</a:t>
            </a:r>
            <a:endParaRPr lang="en-US" sz="9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6A0889-D064-D045-7ACB-25419FC8FE1F}"/>
              </a:ext>
            </a:extLst>
          </p:cNvPr>
          <p:cNvSpPr txBox="1"/>
          <p:nvPr/>
        </p:nvSpPr>
        <p:spPr>
          <a:xfrm>
            <a:off x="2065231" y="4284800"/>
            <a:ext cx="73150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 are ready to build a sustainable future for the Welling community.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5912337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Custom 69">
      <a:dk1>
        <a:sysClr val="windowText" lastClr="000000"/>
      </a:dk1>
      <a:lt1>
        <a:sysClr val="window" lastClr="FFFFFF"/>
      </a:lt1>
      <a:dk2>
        <a:srgbClr val="44131A"/>
      </a:dk2>
      <a:lt2>
        <a:srgbClr val="F2ECEA"/>
      </a:lt2>
      <a:accent1>
        <a:srgbClr val="A62C52"/>
      </a:accent1>
      <a:accent2>
        <a:srgbClr val="A7928D"/>
      </a:accent2>
      <a:accent3>
        <a:srgbClr val="307C71"/>
      </a:accent3>
      <a:accent4>
        <a:srgbClr val="41575D"/>
      </a:accent4>
      <a:accent5>
        <a:srgbClr val="8FA3A3"/>
      </a:accent5>
      <a:accent6>
        <a:srgbClr val="CA8370"/>
      </a:accent6>
      <a:hlink>
        <a:srgbClr val="D13D6E"/>
      </a:hlink>
      <a:folHlink>
        <a:srgbClr val="6C9D92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771</Words>
  <Application>Microsoft Macintosh PowerPoint</Application>
  <PresentationFormat>Widescreen</PresentationFormat>
  <Paragraphs>73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Avenir Next LT Pro</vt:lpstr>
      <vt:lpstr>AvenirNext LT Pro Medium</vt:lpstr>
      <vt:lpstr>Baguet Script</vt:lpstr>
      <vt:lpstr>Times New Roman</vt:lpstr>
      <vt:lpstr>BlockprintVTI</vt:lpstr>
      <vt:lpstr>Sustainability &amp; Specialty Coffee  Sener Coffee Shop   Zero-Waste Business Concept &amp; Community Hub in the heart of Welling </vt:lpstr>
      <vt:lpstr>ELEMENT 1: VISION &amp; PROPOSAL  Reinventing the Specialty Coffee Experience </vt:lpstr>
      <vt:lpstr>ELEMENT 1: STRATEGIC OBJECTIVES  Short &amp; Long-Term Development Goals </vt:lpstr>
      <vt:lpstr>PowerPoint Presentation</vt:lpstr>
      <vt:lpstr>ELEMENT 2: COMPETITOR ANALYSIS  Local Market Positioning in Welling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ELEMENT 4: FUNDING &amp; PROJECTIONS Capital Sources &amp; Profitability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Florin Emrah Badulescu</dc:creator>
  <cp:lastModifiedBy>Florin Emrah Badulescu</cp:lastModifiedBy>
  <cp:revision>2</cp:revision>
  <dcterms:created xsi:type="dcterms:W3CDTF">2026-10-14T19:06:55Z</dcterms:created>
  <dcterms:modified xsi:type="dcterms:W3CDTF">2026-10-15T04:24:49Z</dcterms:modified>
</cp:coreProperties>
</file>