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044241-2707-8FFB-AD9B-E27C034EB716}" v="114" dt="2025-03-20T09:29:20.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linkedin.com/pulse/why-should-you-organize-event-during-your-studies-gunjan-saha/" TargetMode="External"/><Relationship Id="rId3" Type="http://schemas.openxmlformats.org/officeDocument/2006/relationships/hyperlink" Target="https://www.accenture.com/us-en/insights/song/customer-experience-index" TargetMode="External"/><Relationship Id="rId7" Type="http://schemas.openxmlformats.org/officeDocument/2006/relationships/hyperlink" Target="https://eventsafetyplan.com/event-safety-insights/10-essential-tips-for-a-successful-festival-event-management-plan/" TargetMode="External"/><Relationship Id="rId2" Type="http://schemas.openxmlformats.org/officeDocument/2006/relationships/hyperlink" Target="http://www.accenture.com/" TargetMode="External"/><Relationship Id="rId1" Type="http://schemas.openxmlformats.org/officeDocument/2006/relationships/slideLayout" Target="../slideLayouts/slideLayout2.xml"/><Relationship Id="rId6" Type="http://schemas.openxmlformats.org/officeDocument/2006/relationships/hyperlink" Target="https://quicksurveys.blog/ideas/food-festival-what-attendees-really-want-survey-analysis/" TargetMode="External"/><Relationship Id="rId5" Type="http://schemas.openxmlformats.org/officeDocument/2006/relationships/hyperlink" Target="https://doi.org/10.46756/sci.fsa.paq622" TargetMode="External"/><Relationship Id="rId4" Type="http://schemas.openxmlformats.org/officeDocument/2006/relationships/hyperlink" Target="https://lifesuccessjournal.com/marketing-quo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 screen&#10;&#10;AI-generated content may be incorrect.">
            <a:extLst>
              <a:ext uri="{FF2B5EF4-FFF2-40B4-BE49-F238E27FC236}">
                <a16:creationId xmlns:a16="http://schemas.microsoft.com/office/drawing/2014/main" id="{1B0059E5-F2D7-A03C-CF2B-98EC58A27534}"/>
              </a:ext>
            </a:extLst>
          </p:cNvPr>
          <p:cNvPicPr>
            <a:picLocks noChangeAspect="1"/>
          </p:cNvPicPr>
          <p:nvPr/>
        </p:nvPicPr>
        <p:blipFill>
          <a:blip r:embed="rId2"/>
          <a:stretch>
            <a:fillRect/>
          </a:stretch>
        </p:blipFill>
        <p:spPr>
          <a:xfrm>
            <a:off x="-1587" y="373969"/>
            <a:ext cx="12195174" cy="6481989"/>
          </a:xfrm>
          <a:prstGeom prst="rect">
            <a:avLst/>
          </a:prstGeom>
        </p:spPr>
      </p:pic>
      <p:sp>
        <p:nvSpPr>
          <p:cNvPr id="5" name="TextBox 4">
            <a:extLst>
              <a:ext uri="{FF2B5EF4-FFF2-40B4-BE49-F238E27FC236}">
                <a16:creationId xmlns:a16="http://schemas.microsoft.com/office/drawing/2014/main" id="{9494A1BC-C0CF-721C-6576-929CA8E5AE91}"/>
              </a:ext>
            </a:extLst>
          </p:cNvPr>
          <p:cNvSpPr txBox="1"/>
          <p:nvPr/>
        </p:nvSpPr>
        <p:spPr>
          <a:xfrm>
            <a:off x="3956136" y="196465"/>
            <a:ext cx="42787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Demi Davies Live Events Report 2307860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survey&#10;&#10;AI-generated content may be incorrect.">
            <a:extLst>
              <a:ext uri="{FF2B5EF4-FFF2-40B4-BE49-F238E27FC236}">
                <a16:creationId xmlns:a16="http://schemas.microsoft.com/office/drawing/2014/main" id="{8AC07EAF-955E-489D-8D76-5D271A6AFFFE}"/>
              </a:ext>
            </a:extLst>
          </p:cNvPr>
          <p:cNvPicPr>
            <a:picLocks noChangeAspect="1"/>
          </p:cNvPicPr>
          <p:nvPr/>
        </p:nvPicPr>
        <p:blipFill>
          <a:blip r:embed="rId2"/>
          <a:stretch>
            <a:fillRect/>
          </a:stretch>
        </p:blipFill>
        <p:spPr>
          <a:xfrm>
            <a:off x="2721" y="2041"/>
            <a:ext cx="12186557" cy="6853917"/>
          </a:xfrm>
          <a:prstGeom prst="rect">
            <a:avLst/>
          </a:prstGeom>
        </p:spPr>
      </p:pic>
    </p:spTree>
    <p:extLst>
      <p:ext uri="{BB962C8B-B14F-4D97-AF65-F5344CB8AC3E}">
        <p14:creationId xmlns:p14="http://schemas.microsoft.com/office/powerpoint/2010/main" val="1020259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 screen&#10;&#10;AI-generated content may be incorrect.">
            <a:extLst>
              <a:ext uri="{FF2B5EF4-FFF2-40B4-BE49-F238E27FC236}">
                <a16:creationId xmlns:a16="http://schemas.microsoft.com/office/drawing/2014/main" id="{CCBC4E9C-1DE5-DA4B-B340-B025E19A0E52}"/>
              </a:ext>
            </a:extLst>
          </p:cNvPr>
          <p:cNvPicPr>
            <a:picLocks noChangeAspect="1"/>
          </p:cNvPicPr>
          <p:nvPr/>
        </p:nvPicPr>
        <p:blipFill>
          <a:blip r:embed="rId2"/>
          <a:stretch>
            <a:fillRect/>
          </a:stretch>
        </p:blipFill>
        <p:spPr>
          <a:xfrm>
            <a:off x="-1588" y="2041"/>
            <a:ext cx="12195174" cy="6853917"/>
          </a:xfrm>
          <a:prstGeom prst="rect">
            <a:avLst/>
          </a:prstGeom>
        </p:spPr>
      </p:pic>
    </p:spTree>
    <p:extLst>
      <p:ext uri="{BB962C8B-B14F-4D97-AF65-F5344CB8AC3E}">
        <p14:creationId xmlns:p14="http://schemas.microsoft.com/office/powerpoint/2010/main" val="234004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 screen&#10;&#10;AI-generated content may be incorrect.">
            <a:extLst>
              <a:ext uri="{FF2B5EF4-FFF2-40B4-BE49-F238E27FC236}">
                <a16:creationId xmlns:a16="http://schemas.microsoft.com/office/drawing/2014/main" id="{A12CA558-BE3B-075C-C7E6-80819F8A1D95}"/>
              </a:ext>
            </a:extLst>
          </p:cNvPr>
          <p:cNvPicPr>
            <a:picLocks noChangeAspect="1"/>
          </p:cNvPicPr>
          <p:nvPr/>
        </p:nvPicPr>
        <p:blipFill>
          <a:blip r:embed="rId2"/>
          <a:stretch>
            <a:fillRect/>
          </a:stretch>
        </p:blipFill>
        <p:spPr>
          <a:xfrm>
            <a:off x="3629" y="-1814"/>
            <a:ext cx="12175671" cy="6861628"/>
          </a:xfrm>
          <a:prstGeom prst="rect">
            <a:avLst/>
          </a:prstGeom>
        </p:spPr>
      </p:pic>
    </p:spTree>
    <p:extLst>
      <p:ext uri="{BB962C8B-B14F-4D97-AF65-F5344CB8AC3E}">
        <p14:creationId xmlns:p14="http://schemas.microsoft.com/office/powerpoint/2010/main" val="2517726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 screen&#10;&#10;AI-generated content may be incorrect.">
            <a:extLst>
              <a:ext uri="{FF2B5EF4-FFF2-40B4-BE49-F238E27FC236}">
                <a16:creationId xmlns:a16="http://schemas.microsoft.com/office/drawing/2014/main" id="{967F0E01-ADF9-F105-C992-76ADA3C7E75F}"/>
              </a:ext>
            </a:extLst>
          </p:cNvPr>
          <p:cNvPicPr>
            <a:picLocks noChangeAspect="1"/>
          </p:cNvPicPr>
          <p:nvPr/>
        </p:nvPicPr>
        <p:blipFill>
          <a:blip r:embed="rId2"/>
          <a:stretch>
            <a:fillRect/>
          </a:stretch>
        </p:blipFill>
        <p:spPr>
          <a:xfrm>
            <a:off x="-1588" y="1587"/>
            <a:ext cx="12204246" cy="6863896"/>
          </a:xfrm>
          <a:prstGeom prst="rect">
            <a:avLst/>
          </a:prstGeom>
        </p:spPr>
      </p:pic>
    </p:spTree>
    <p:extLst>
      <p:ext uri="{BB962C8B-B14F-4D97-AF65-F5344CB8AC3E}">
        <p14:creationId xmlns:p14="http://schemas.microsoft.com/office/powerpoint/2010/main" val="2502540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ollage of a graph&#10;&#10;AI-generated content may be incorrect.">
            <a:extLst>
              <a:ext uri="{FF2B5EF4-FFF2-40B4-BE49-F238E27FC236}">
                <a16:creationId xmlns:a16="http://schemas.microsoft.com/office/drawing/2014/main" id="{D5A94FFA-B5BE-5350-6AD5-579B3F023893}"/>
              </a:ext>
            </a:extLst>
          </p:cNvPr>
          <p:cNvPicPr>
            <a:picLocks noChangeAspect="1"/>
          </p:cNvPicPr>
          <p:nvPr/>
        </p:nvPicPr>
        <p:blipFill>
          <a:blip r:embed="rId2"/>
          <a:stretch>
            <a:fillRect/>
          </a:stretch>
        </p:blipFill>
        <p:spPr>
          <a:xfrm>
            <a:off x="75746" y="-2721"/>
            <a:ext cx="12113078" cy="6863442"/>
          </a:xfrm>
          <a:prstGeom prst="rect">
            <a:avLst/>
          </a:prstGeom>
        </p:spPr>
      </p:pic>
    </p:spTree>
    <p:extLst>
      <p:ext uri="{BB962C8B-B14F-4D97-AF65-F5344CB8AC3E}">
        <p14:creationId xmlns:p14="http://schemas.microsoft.com/office/powerpoint/2010/main" val="919159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 screen&#10;&#10;AI-generated content may be incorrect.">
            <a:extLst>
              <a:ext uri="{FF2B5EF4-FFF2-40B4-BE49-F238E27FC236}">
                <a16:creationId xmlns:a16="http://schemas.microsoft.com/office/drawing/2014/main" id="{E6A81EA9-6CFC-A838-D55E-B685228E1918}"/>
              </a:ext>
            </a:extLst>
          </p:cNvPr>
          <p:cNvPicPr>
            <a:picLocks noChangeAspect="1"/>
          </p:cNvPicPr>
          <p:nvPr/>
        </p:nvPicPr>
        <p:blipFill>
          <a:blip r:embed="rId2"/>
          <a:stretch>
            <a:fillRect/>
          </a:stretch>
        </p:blipFill>
        <p:spPr>
          <a:xfrm>
            <a:off x="34699" y="-2268"/>
            <a:ext cx="12158889" cy="6862535"/>
          </a:xfrm>
          <a:prstGeom prst="rect">
            <a:avLst/>
          </a:prstGeom>
        </p:spPr>
      </p:pic>
    </p:spTree>
    <p:extLst>
      <p:ext uri="{BB962C8B-B14F-4D97-AF65-F5344CB8AC3E}">
        <p14:creationId xmlns:p14="http://schemas.microsoft.com/office/powerpoint/2010/main" val="104118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98AAA5-7066-7DFB-E1F6-BB6EDC32A439}"/>
              </a:ext>
            </a:extLst>
          </p:cNvPr>
          <p:cNvSpPr txBox="1"/>
          <p:nvPr/>
        </p:nvSpPr>
        <p:spPr>
          <a:xfrm>
            <a:off x="709807" y="1022958"/>
            <a:ext cx="11054219" cy="5563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2999B101-BF69-E073-B381-5486A285BF84}"/>
              </a:ext>
            </a:extLst>
          </p:cNvPr>
          <p:cNvSpPr txBox="1"/>
          <p:nvPr/>
        </p:nvSpPr>
        <p:spPr>
          <a:xfrm>
            <a:off x="198328" y="448849"/>
            <a:ext cx="11878849" cy="448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Reference List</a:t>
            </a:r>
          </a:p>
          <a:p>
            <a:pPr marL="285750" indent="-285750">
              <a:lnSpc>
                <a:spcPct val="120000"/>
              </a:lnSpc>
              <a:spcBef>
                <a:spcPts val="1000"/>
              </a:spcBef>
              <a:buFont typeface="Arial"/>
              <a:buChar char="•"/>
            </a:pPr>
            <a:r>
              <a:rPr lang="en-US" sz="1400">
                <a:latin typeface="Calibri"/>
                <a:ea typeface="Calibri"/>
                <a:cs typeface="Calibri"/>
              </a:rPr>
              <a:t>Accenture (2023) </a:t>
            </a:r>
            <a:r>
              <a:rPr lang="en-US" sz="1400" i="1">
                <a:latin typeface="Calibri"/>
                <a:ea typeface="Calibri"/>
                <a:cs typeface="Calibri"/>
              </a:rPr>
              <a:t>What is Customer Experience &amp; Why is it Important | Accenture</a:t>
            </a:r>
            <a:r>
              <a:rPr lang="en-US" sz="1400">
                <a:latin typeface="Calibri"/>
                <a:ea typeface="Calibri"/>
                <a:cs typeface="Calibri"/>
              </a:rPr>
              <a:t>, </a:t>
            </a:r>
            <a:r>
              <a:rPr lang="en-US" sz="1400" i="1" dirty="0">
                <a:latin typeface="Calibri"/>
                <a:ea typeface="Calibri"/>
                <a:cs typeface="Calibri"/>
                <a:hlinkClick r:id="rId2"/>
              </a:rPr>
              <a:t>www.accenture.com</a:t>
            </a:r>
            <a:r>
              <a:rPr lang="en-US" sz="1400">
                <a:latin typeface="Calibri"/>
                <a:ea typeface="Calibri"/>
                <a:cs typeface="Calibri"/>
              </a:rPr>
              <a:t>. Available at: </a:t>
            </a:r>
            <a:r>
              <a:rPr lang="en-US" sz="1400" dirty="0">
                <a:latin typeface="Calibri"/>
                <a:ea typeface="Calibri"/>
                <a:cs typeface="Calibri"/>
                <a:hlinkClick r:id="rId3"/>
              </a:rPr>
              <a:t>https://www.accenture.com/us-en/insights/song/customer-experience-index</a:t>
            </a:r>
            <a:r>
              <a:rPr lang="en-US" sz="1400" dirty="0">
                <a:latin typeface="Calibri"/>
                <a:ea typeface="Calibri"/>
                <a:cs typeface="Calibri"/>
              </a:rPr>
              <a:t>.</a:t>
            </a:r>
            <a:endParaRPr lang="en-US" sz="1400">
              <a:latin typeface="Calibri"/>
              <a:ea typeface="Calibri"/>
              <a:cs typeface="Calibri"/>
            </a:endParaRPr>
          </a:p>
          <a:p>
            <a:pPr marL="285750" indent="-285750">
              <a:lnSpc>
                <a:spcPct val="120000"/>
              </a:lnSpc>
              <a:spcBef>
                <a:spcPts val="1000"/>
              </a:spcBef>
              <a:buFont typeface="Arial"/>
              <a:buChar char="•"/>
            </a:pPr>
            <a:r>
              <a:rPr lang="en-US" sz="1400" i="1">
                <a:latin typeface="Calibri"/>
                <a:ea typeface="Calibri"/>
                <a:cs typeface="Calibri"/>
              </a:rPr>
              <a:t>ContentKeeper Content Filtering</a:t>
            </a:r>
            <a:r>
              <a:rPr lang="en-US" sz="1400">
                <a:latin typeface="Calibri"/>
                <a:ea typeface="Calibri"/>
                <a:cs typeface="Calibri"/>
              </a:rPr>
              <a:t> (2025) </a:t>
            </a:r>
            <a:r>
              <a:rPr lang="en-US" sz="1400" i="1">
                <a:latin typeface="Calibri"/>
                <a:ea typeface="Calibri"/>
                <a:cs typeface="Calibri"/>
              </a:rPr>
              <a:t>Lifesuccessjournal.com</a:t>
            </a:r>
            <a:r>
              <a:rPr lang="en-US" sz="1400">
                <a:latin typeface="Calibri"/>
                <a:ea typeface="Calibri"/>
                <a:cs typeface="Calibri"/>
              </a:rPr>
              <a:t>. Available at: </a:t>
            </a:r>
            <a:r>
              <a:rPr lang="en-US" sz="1400" dirty="0">
                <a:latin typeface="Calibri"/>
                <a:ea typeface="Calibri"/>
                <a:cs typeface="Calibri"/>
                <a:hlinkClick r:id="rId4"/>
              </a:rPr>
              <a:t>https://lifesuccessjournal.com/marketing-quotes/</a:t>
            </a:r>
            <a:r>
              <a:rPr lang="en-US" sz="1400">
                <a:latin typeface="Calibri"/>
                <a:ea typeface="Calibri"/>
                <a:cs typeface="Calibri"/>
              </a:rPr>
              <a:t> (Accessed: 20 March 2025).</a:t>
            </a:r>
          </a:p>
          <a:p>
            <a:pPr marL="285750" indent="-285750">
              <a:lnSpc>
                <a:spcPct val="120000"/>
              </a:lnSpc>
              <a:spcBef>
                <a:spcPts val="1000"/>
              </a:spcBef>
              <a:buFont typeface="Arial"/>
              <a:buChar char="•"/>
            </a:pPr>
            <a:r>
              <a:rPr lang="en-US" sz="1400">
                <a:latin typeface="Calibri"/>
                <a:ea typeface="Calibri"/>
                <a:cs typeface="Calibri"/>
              </a:rPr>
              <a:t>Gold, N. </a:t>
            </a:r>
            <a:r>
              <a:rPr lang="en-US" sz="1400" i="1">
                <a:latin typeface="Calibri"/>
                <a:ea typeface="Calibri"/>
                <a:cs typeface="Calibri"/>
              </a:rPr>
              <a:t>et al.</a:t>
            </a:r>
            <a:r>
              <a:rPr lang="en-US" sz="1400">
                <a:latin typeface="Calibri"/>
                <a:ea typeface="Calibri"/>
                <a:cs typeface="Calibri"/>
              </a:rPr>
              <a:t> (2024) ‘Exploring the Impact of Giving Free Food Samples and Loyalty Cards on Food Choices: A Stepped Wedge Trial in Workplace Food Outlets’. Available at: </a:t>
            </a:r>
            <a:r>
              <a:rPr lang="en-US" sz="1400" dirty="0">
                <a:latin typeface="Calibri"/>
                <a:ea typeface="Calibri"/>
                <a:cs typeface="Calibri"/>
                <a:hlinkClick r:id="rId5"/>
              </a:rPr>
              <a:t>https://doi.org/10.46756/sci.fsa.paq622</a:t>
            </a:r>
            <a:r>
              <a:rPr lang="en-US" sz="1400" dirty="0">
                <a:latin typeface="Calibri"/>
                <a:ea typeface="Calibri"/>
                <a:cs typeface="Calibri"/>
              </a:rPr>
              <a:t>.</a:t>
            </a:r>
          </a:p>
          <a:p>
            <a:pPr marL="285750" indent="-285750">
              <a:lnSpc>
                <a:spcPct val="120000"/>
              </a:lnSpc>
              <a:spcBef>
                <a:spcPts val="1000"/>
              </a:spcBef>
              <a:buFont typeface="Arial"/>
              <a:buChar char="•"/>
            </a:pPr>
            <a:r>
              <a:rPr lang="en-US" sz="1400" dirty="0" err="1">
                <a:latin typeface="Calibri"/>
                <a:ea typeface="Calibri"/>
                <a:cs typeface="Calibri"/>
              </a:rPr>
              <a:t>QuickSurveys.Blog</a:t>
            </a:r>
            <a:r>
              <a:rPr lang="en-US" sz="1400" dirty="0">
                <a:latin typeface="Calibri"/>
                <a:ea typeface="Calibri"/>
                <a:cs typeface="Calibri"/>
              </a:rPr>
              <a:t> (2024) </a:t>
            </a:r>
            <a:r>
              <a:rPr lang="en-US" sz="1400" i="1" dirty="0">
                <a:latin typeface="Calibri"/>
                <a:ea typeface="Calibri"/>
                <a:cs typeface="Calibri"/>
              </a:rPr>
              <a:t>Food Festival: What Attendees Really Want - Survey Analysis - </a:t>
            </a:r>
            <a:r>
              <a:rPr lang="en-US" sz="1400" i="1" dirty="0" err="1">
                <a:latin typeface="Calibri"/>
                <a:ea typeface="Calibri"/>
                <a:cs typeface="Calibri"/>
              </a:rPr>
              <a:t>QuickSurveys.Blog</a:t>
            </a:r>
            <a:r>
              <a:rPr lang="en-US" sz="1400" dirty="0">
                <a:latin typeface="Calibri"/>
                <a:ea typeface="Calibri"/>
                <a:cs typeface="Calibri"/>
              </a:rPr>
              <a:t>, </a:t>
            </a:r>
            <a:r>
              <a:rPr lang="en-US" sz="1400" i="1" dirty="0" err="1">
                <a:latin typeface="Calibri"/>
                <a:ea typeface="Calibri"/>
                <a:cs typeface="Calibri"/>
              </a:rPr>
              <a:t>QuickSurveys.Blog</a:t>
            </a:r>
            <a:r>
              <a:rPr lang="en-US" sz="1400" dirty="0">
                <a:latin typeface="Calibri"/>
                <a:ea typeface="Calibri"/>
                <a:cs typeface="Calibri"/>
              </a:rPr>
              <a:t>. Available at: </a:t>
            </a:r>
            <a:r>
              <a:rPr lang="en-US" sz="1400" dirty="0">
                <a:latin typeface="Calibri"/>
                <a:ea typeface="Calibri"/>
                <a:cs typeface="Calibri"/>
                <a:hlinkClick r:id="rId6"/>
              </a:rPr>
              <a:t>https://quicksurveys.blog/ideas/food-festival-what-attendees-really-want-survey-analysis/</a:t>
            </a:r>
            <a:r>
              <a:rPr lang="en-US" sz="1400" dirty="0">
                <a:latin typeface="Calibri"/>
                <a:ea typeface="Calibri"/>
                <a:cs typeface="Calibri"/>
              </a:rPr>
              <a:t> (Accessed: 20 March 2025).</a:t>
            </a:r>
          </a:p>
          <a:p>
            <a:pPr marL="285750" indent="-285750">
              <a:lnSpc>
                <a:spcPct val="120000"/>
              </a:lnSpc>
              <a:spcBef>
                <a:spcPts val="1000"/>
              </a:spcBef>
              <a:buFont typeface="Arial"/>
              <a:buChar char="•"/>
            </a:pPr>
            <a:r>
              <a:rPr lang="en-US" sz="1400" dirty="0">
                <a:latin typeface="Calibri"/>
                <a:ea typeface="Calibri"/>
                <a:cs typeface="Calibri"/>
              </a:rPr>
              <a:t>Haworth, R. (2024) </a:t>
            </a:r>
            <a:r>
              <a:rPr lang="en-US" sz="1400" i="1" dirty="0">
                <a:latin typeface="Calibri"/>
                <a:ea typeface="Calibri"/>
                <a:cs typeface="Calibri"/>
              </a:rPr>
              <a:t>Successful Festival Event Management Plan - Event Safety Plan</a:t>
            </a:r>
            <a:r>
              <a:rPr lang="en-US" sz="1400" dirty="0">
                <a:latin typeface="Calibri"/>
                <a:ea typeface="Calibri"/>
                <a:cs typeface="Calibri"/>
              </a:rPr>
              <a:t>, </a:t>
            </a:r>
            <a:r>
              <a:rPr lang="en-US" sz="1400" i="1" dirty="0">
                <a:latin typeface="Calibri"/>
                <a:ea typeface="Calibri"/>
                <a:cs typeface="Calibri"/>
              </a:rPr>
              <a:t>Event Safety Plan</a:t>
            </a:r>
            <a:r>
              <a:rPr lang="en-US" sz="1400" dirty="0">
                <a:latin typeface="Calibri"/>
                <a:ea typeface="Calibri"/>
                <a:cs typeface="Calibri"/>
              </a:rPr>
              <a:t>. Available at: </a:t>
            </a:r>
            <a:r>
              <a:rPr lang="en-US" sz="1400" dirty="0">
                <a:latin typeface="Calibri"/>
                <a:ea typeface="Calibri"/>
                <a:cs typeface="Calibri"/>
                <a:hlinkClick r:id="rId7"/>
              </a:rPr>
              <a:t>https://eventsafetyplan.com/event-safety-insights/10-essential-tips-for-a-successful-festival-event-management-plan/</a:t>
            </a:r>
            <a:r>
              <a:rPr lang="en-US" sz="1400" dirty="0">
                <a:latin typeface="Calibri"/>
                <a:ea typeface="Calibri"/>
                <a:cs typeface="Calibri"/>
              </a:rPr>
              <a:t>.</a:t>
            </a:r>
          </a:p>
          <a:p>
            <a:pPr marL="285750" indent="-285750">
              <a:lnSpc>
                <a:spcPct val="120000"/>
              </a:lnSpc>
              <a:spcBef>
                <a:spcPts val="1000"/>
              </a:spcBef>
              <a:buFont typeface="Arial"/>
              <a:buChar char="•"/>
            </a:pPr>
            <a:r>
              <a:rPr lang="en-US" sz="1400" dirty="0">
                <a:latin typeface="Calibri"/>
                <a:ea typeface="Calibri"/>
                <a:cs typeface="Calibri"/>
              </a:rPr>
              <a:t>Saha, G. (2017) </a:t>
            </a:r>
            <a:r>
              <a:rPr lang="en-US" sz="1400" i="1" dirty="0">
                <a:latin typeface="Calibri"/>
                <a:ea typeface="Calibri"/>
                <a:cs typeface="Calibri"/>
              </a:rPr>
              <a:t>Re-blogged from AIESEC Most of the university students find it competitive to make themselves stand out among all the other students despite getting good grades. With that, having soft skills and knowledge about area that is beyond one’s studies, has become more and more important.</a:t>
            </a:r>
            <a:r>
              <a:rPr lang="en-US" sz="1400" dirty="0">
                <a:latin typeface="Calibri"/>
                <a:ea typeface="Calibri"/>
                <a:cs typeface="Calibri"/>
              </a:rPr>
              <a:t>, </a:t>
            </a:r>
            <a:r>
              <a:rPr lang="en-US" sz="1400" i="1" dirty="0">
                <a:latin typeface="Calibri"/>
                <a:ea typeface="Calibri"/>
                <a:cs typeface="Calibri"/>
              </a:rPr>
              <a:t>Linkedin.com</a:t>
            </a:r>
            <a:r>
              <a:rPr lang="en-US" sz="1400" dirty="0">
                <a:latin typeface="Calibri"/>
                <a:ea typeface="Calibri"/>
                <a:cs typeface="Calibri"/>
              </a:rPr>
              <a:t>. Available at: </a:t>
            </a:r>
            <a:r>
              <a:rPr lang="en-US" sz="1400" dirty="0">
                <a:latin typeface="Calibri"/>
                <a:ea typeface="Calibri"/>
                <a:cs typeface="Calibri"/>
                <a:hlinkClick r:id="rId8"/>
              </a:rPr>
              <a:t>https://www.linkedin.com/pulse/why-should-you-organize-event-during-your-studies-gunjan-saha/</a:t>
            </a:r>
            <a:r>
              <a:rPr lang="en-US" sz="1400" dirty="0">
                <a:latin typeface="Calibri"/>
                <a:ea typeface="Calibri"/>
                <a:cs typeface="Calibri"/>
              </a:rPr>
              <a:t> (Accessed: 20 March 2025).</a:t>
            </a:r>
            <a:endParaRPr lang="en-US" dirty="0"/>
          </a:p>
        </p:txBody>
      </p:sp>
    </p:spTree>
    <p:extLst>
      <p:ext uri="{BB962C8B-B14F-4D97-AF65-F5344CB8AC3E}">
        <p14:creationId xmlns:p14="http://schemas.microsoft.com/office/powerpoint/2010/main" val="1957919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cp:revision>
  <dcterms:created xsi:type="dcterms:W3CDTF">2025-03-20T09:19:00Z</dcterms:created>
  <dcterms:modified xsi:type="dcterms:W3CDTF">2025-03-20T09:29:29Z</dcterms:modified>
</cp:coreProperties>
</file>