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0" r:id="rId1"/>
  </p:sldMasterIdLst>
  <p:sldIdLst>
    <p:sldId id="256" r:id="rId2"/>
    <p:sldId id="258" r:id="rId3"/>
    <p:sldId id="259" r:id="rId4"/>
    <p:sldId id="271" r:id="rId5"/>
    <p:sldId id="270" r:id="rId6"/>
    <p:sldId id="261" r:id="rId7"/>
    <p:sldId id="272" r:id="rId8"/>
    <p:sldId id="262" r:id="rId9"/>
    <p:sldId id="263" r:id="rId10"/>
    <p:sldId id="264" r:id="rId11"/>
    <p:sldId id="265" r:id="rId12"/>
    <p:sldId id="266" r:id="rId13"/>
    <p:sldId id="267" r:id="rId14"/>
    <p:sldId id="268" r:id="rId15"/>
    <p:sldId id="27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a:srgbClr val="FF33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55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view3D>
      <c:rotX val="15"/>
      <c:rotY val="20"/>
      <c:rAngAx val="1"/>
    </c:view3D>
    <c:floor>
      <c:thickness val="0"/>
    </c:floor>
    <c:sideWall>
      <c:thickness val="0"/>
      <c:spPr>
        <a:noFill/>
        <a:ln w="25400">
          <a:noFill/>
        </a:ln>
      </c:spPr>
    </c:sideWall>
    <c:backWall>
      <c:thickness val="0"/>
      <c:spPr>
        <a:noFill/>
        <a:ln w="25400">
          <a:noFill/>
        </a:ln>
      </c:spPr>
    </c:backWall>
    <c:plotArea>
      <c:layout/>
      <c:bar3DChart>
        <c:barDir val="col"/>
        <c:grouping val="clustered"/>
        <c:varyColors val="0"/>
        <c:ser>
          <c:idx val="0"/>
          <c:order val="0"/>
          <c:tx>
            <c:strRef>
              <c:f>Sheet3!$B$16</c:f>
              <c:strCache>
                <c:ptCount val="1"/>
                <c:pt idx="0">
                  <c:v>Language speakers</c:v>
                </c:pt>
              </c:strCache>
            </c:strRef>
          </c:tx>
          <c:invertIfNegative val="0"/>
          <c:cat>
            <c:strRef>
              <c:f>Sheet3!$A$17:$A$22</c:f>
              <c:strCache>
                <c:ptCount val="6"/>
                <c:pt idx="0">
                  <c:v>English</c:v>
                </c:pt>
                <c:pt idx="1">
                  <c:v>Hindhi</c:v>
                </c:pt>
                <c:pt idx="2">
                  <c:v>Mandarin</c:v>
                </c:pt>
                <c:pt idx="3">
                  <c:v>spanish</c:v>
                </c:pt>
                <c:pt idx="4">
                  <c:v>French</c:v>
                </c:pt>
                <c:pt idx="5">
                  <c:v>Arabic</c:v>
                </c:pt>
              </c:strCache>
            </c:strRef>
          </c:cat>
          <c:val>
            <c:numRef>
              <c:f>Sheet3!$B$17:$B$22</c:f>
              <c:numCache>
                <c:formatCode>General</c:formatCode>
                <c:ptCount val="6"/>
                <c:pt idx="0">
                  <c:v>37100000</c:v>
                </c:pt>
                <c:pt idx="1">
                  <c:v>37000000</c:v>
                </c:pt>
                <c:pt idx="2">
                  <c:v>89700000</c:v>
                </c:pt>
                <c:pt idx="3">
                  <c:v>43600000</c:v>
                </c:pt>
                <c:pt idx="4">
                  <c:v>7600000</c:v>
                </c:pt>
                <c:pt idx="5">
                  <c:v>29000000</c:v>
                </c:pt>
              </c:numCache>
            </c:numRef>
          </c:val>
          <c:extLst>
            <c:ext xmlns:c16="http://schemas.microsoft.com/office/drawing/2014/chart" uri="{C3380CC4-5D6E-409C-BE32-E72D297353CC}">
              <c16:uniqueId val="{00000000-35E0-404F-9421-4CF45963EC5C}"/>
            </c:ext>
          </c:extLst>
        </c:ser>
        <c:dLbls>
          <c:showLegendKey val="0"/>
          <c:showVal val="0"/>
          <c:showCatName val="0"/>
          <c:showSerName val="0"/>
          <c:showPercent val="0"/>
          <c:showBubbleSize val="0"/>
        </c:dLbls>
        <c:gapWidth val="150"/>
        <c:shape val="box"/>
        <c:axId val="119849728"/>
        <c:axId val="119851264"/>
        <c:axId val="0"/>
      </c:bar3DChart>
      <c:catAx>
        <c:axId val="119849728"/>
        <c:scaling>
          <c:orientation val="minMax"/>
        </c:scaling>
        <c:delete val="0"/>
        <c:axPos val="b"/>
        <c:numFmt formatCode="General" sourceLinked="0"/>
        <c:majorTickMark val="none"/>
        <c:minorTickMark val="none"/>
        <c:tickLblPos val="nextTo"/>
        <c:crossAx val="119851264"/>
        <c:crosses val="autoZero"/>
        <c:auto val="1"/>
        <c:lblAlgn val="ctr"/>
        <c:lblOffset val="100"/>
        <c:noMultiLvlLbl val="0"/>
      </c:catAx>
      <c:valAx>
        <c:axId val="119851264"/>
        <c:scaling>
          <c:orientation val="minMax"/>
        </c:scaling>
        <c:delete val="0"/>
        <c:axPos val="l"/>
        <c:majorGridlines/>
        <c:title>
          <c:overlay val="0"/>
        </c:title>
        <c:numFmt formatCode="General" sourceLinked="1"/>
        <c:majorTickMark val="none"/>
        <c:minorTickMark val="none"/>
        <c:tickLblPos val="nextTo"/>
        <c:crossAx val="119849728"/>
        <c:crosses val="autoZero"/>
        <c:crossBetween val="between"/>
      </c:valAx>
      <c:dTable>
        <c:showHorzBorder val="1"/>
        <c:showVertBorder val="1"/>
        <c:showOutline val="1"/>
        <c:showKeys val="1"/>
      </c:dTable>
      <c:spPr>
        <a:noFill/>
        <a:ln w="25400">
          <a:noFill/>
        </a:ln>
      </c:spPr>
    </c:plotArea>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3849D37-CA4A-4838-BD56-6489B58FBEFD}" type="datetimeFigureOut">
              <a:rPr lang="en-US" smtClean="0"/>
              <a:pPr/>
              <a:t>4/23/2018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3849D37-CA4A-4838-BD56-6489B58FBEFD}" type="datetimeFigureOut">
              <a:rPr lang="en-US" smtClean="0"/>
              <a:pPr/>
              <a:t>4/23/2018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3849D37-CA4A-4838-BD56-6489B58FBEFD}" type="datetimeFigureOut">
              <a:rPr lang="en-US" smtClean="0"/>
              <a:pPr/>
              <a:t>4/23/2018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3849D37-CA4A-4838-BD56-6489B58FBEFD}" type="datetimeFigureOut">
              <a:rPr lang="en-US" smtClean="0"/>
              <a:pPr/>
              <a:t>4/23/2018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3849D37-CA4A-4838-BD56-6489B58FBEFD}" type="datetimeFigureOut">
              <a:rPr lang="en-US" smtClean="0"/>
              <a:pPr/>
              <a:t>4/23/2018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E3849D37-CA4A-4838-BD56-6489B58FBEFD}" type="datetimeFigureOut">
              <a:rPr lang="en-US" smtClean="0"/>
              <a:pPr/>
              <a:t>4/23/2018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849D37-CA4A-4838-BD56-6489B58FBEFD}" type="datetimeFigureOut">
              <a:rPr lang="en-US" smtClean="0"/>
              <a:pPr/>
              <a:t>4/23/2018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3849D37-CA4A-4838-BD56-6489B58FBEFD}" type="datetimeFigureOut">
              <a:rPr lang="en-US" smtClean="0"/>
              <a:pPr/>
              <a:t>4/23/2018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3849D37-CA4A-4838-BD56-6489B58FBEFD}" type="datetimeFigureOut">
              <a:rPr lang="en-US" smtClean="0"/>
              <a:pPr/>
              <a:t>4/23/2018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8940B3A3-EBAB-4E4F-B6AE-9C536D266FED}"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3849D37-CA4A-4838-BD56-6489B58FBEFD}" type="datetimeFigureOut">
              <a:rPr lang="en-US" smtClean="0"/>
              <a:pPr/>
              <a:t>4/23/2018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3849D37-CA4A-4838-BD56-6489B58FBEFD}" type="datetimeFigureOut">
              <a:rPr lang="en-US" smtClean="0"/>
              <a:pPr/>
              <a:t>4/23/2018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B3A3-EBAB-4E4F-B6AE-9C536D266FE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3849D37-CA4A-4838-BD56-6489B58FBEFD}" type="datetimeFigureOut">
              <a:rPr lang="en-US" smtClean="0"/>
              <a:pPr/>
              <a:t>4/23/2018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940B3A3-EBAB-4E4F-B6AE-9C536D266FED}"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060982"/>
            <a:ext cx="4969896" cy="1671648"/>
          </a:xfrm>
          <a:effectLst>
            <a:outerShdw blurRad="76200" dist="12700" dir="8100000" sy="-23000" kx="800400" algn="br" rotWithShape="0">
              <a:prstClr val="black">
                <a:alpha val="20000"/>
              </a:prstClr>
            </a:outerShdw>
          </a:effectLst>
          <a:scene3d>
            <a:camera prst="obliqueTopRight"/>
            <a:lightRig rig="threePt" dir="t"/>
          </a:scene3d>
        </p:spPr>
        <p:txBody>
          <a:bodyPr>
            <a:normAutofit fontScale="90000"/>
          </a:bodyPr>
          <a:lstStyle/>
          <a:p>
            <a:r>
              <a:rPr lang="en-GB" sz="4000" b="1" dirty="0">
                <a:solidFill>
                  <a:srgbClr val="002060"/>
                </a:solidFill>
              </a:rPr>
              <a:t>Project Plan</a:t>
            </a:r>
            <a:br>
              <a:rPr lang="en-GB" sz="4000" b="1" dirty="0"/>
            </a:br>
            <a:br>
              <a:rPr lang="en-GB" sz="4000" dirty="0"/>
            </a:br>
            <a:r>
              <a:rPr lang="en-GB" sz="4000" b="1" dirty="0"/>
              <a:t> </a:t>
            </a:r>
            <a:r>
              <a:rPr lang="en-GB" sz="4000" b="1" dirty="0">
                <a:solidFill>
                  <a:srgbClr val="3333FF"/>
                </a:solidFill>
              </a:rPr>
              <a:t>Extension and Relocation</a:t>
            </a:r>
            <a:br>
              <a:rPr lang="en-GB" dirty="0"/>
            </a:br>
            <a:endParaRPr lang="en-GB" dirty="0"/>
          </a:p>
        </p:txBody>
      </p:sp>
      <p:sp>
        <p:nvSpPr>
          <p:cNvPr id="3" name="Subtitle 2"/>
          <p:cNvSpPr>
            <a:spLocks noGrp="1"/>
          </p:cNvSpPr>
          <p:nvPr>
            <p:ph type="subTitle" idx="1"/>
          </p:nvPr>
        </p:nvSpPr>
        <p:spPr>
          <a:xfrm>
            <a:off x="142844" y="2179136"/>
            <a:ext cx="8827796" cy="2011497"/>
          </a:xfrm>
        </p:spPr>
        <p:txBody>
          <a:bodyPr>
            <a:normAutofit fontScale="70000" lnSpcReduction="20000"/>
          </a:bodyPr>
          <a:lstStyle/>
          <a:p>
            <a:r>
              <a:rPr lang="en-GB" dirty="0">
                <a:solidFill>
                  <a:schemeClr val="bg1"/>
                </a:solidFill>
                <a:highlight>
                  <a:srgbClr val="000080"/>
                </a:highlight>
              </a:rPr>
              <a:t>By: Team Innovation</a:t>
            </a:r>
          </a:p>
          <a:p>
            <a:endParaRPr lang="en-GB" dirty="0">
              <a:solidFill>
                <a:srgbClr val="FF33CC"/>
              </a:solidFill>
            </a:endParaRPr>
          </a:p>
          <a:p>
            <a:r>
              <a:rPr lang="en-GB" dirty="0">
                <a:solidFill>
                  <a:srgbClr val="FF33CC"/>
                </a:solidFill>
              </a:rPr>
              <a:t>Sahadevan </a:t>
            </a:r>
            <a:r>
              <a:rPr lang="en-GB" dirty="0" err="1">
                <a:solidFill>
                  <a:srgbClr val="FF33CC"/>
                </a:solidFill>
              </a:rPr>
              <a:t>Ramiah</a:t>
            </a:r>
            <a:endParaRPr lang="en-GB" dirty="0">
              <a:solidFill>
                <a:srgbClr val="FF33CC"/>
              </a:solidFill>
            </a:endParaRPr>
          </a:p>
          <a:p>
            <a:r>
              <a:rPr lang="en-GB" dirty="0">
                <a:solidFill>
                  <a:srgbClr val="FF33CC"/>
                </a:solidFill>
              </a:rPr>
              <a:t>(leader): 1604643</a:t>
            </a:r>
          </a:p>
          <a:p>
            <a:r>
              <a:rPr lang="en-GB" dirty="0">
                <a:solidFill>
                  <a:srgbClr val="FF33CC"/>
                </a:solidFill>
              </a:rPr>
              <a:t>Joseph </a:t>
            </a:r>
            <a:r>
              <a:rPr lang="en-GB" dirty="0" err="1">
                <a:solidFill>
                  <a:srgbClr val="FF33CC"/>
                </a:solidFill>
              </a:rPr>
              <a:t>Sourou</a:t>
            </a:r>
            <a:r>
              <a:rPr lang="en-GB" dirty="0">
                <a:solidFill>
                  <a:srgbClr val="FF33CC"/>
                </a:solidFill>
              </a:rPr>
              <a:t> </a:t>
            </a:r>
            <a:r>
              <a:rPr lang="en-GB" dirty="0" err="1">
                <a:solidFill>
                  <a:srgbClr val="FF33CC"/>
                </a:solidFill>
              </a:rPr>
              <a:t>Hounvio</a:t>
            </a:r>
            <a:r>
              <a:rPr lang="en-GB" dirty="0">
                <a:solidFill>
                  <a:srgbClr val="FF33CC"/>
                </a:solidFill>
              </a:rPr>
              <a:t>: 1604633</a:t>
            </a:r>
          </a:p>
          <a:p>
            <a:r>
              <a:rPr lang="en-GB" dirty="0">
                <a:solidFill>
                  <a:srgbClr val="FF33CC"/>
                </a:solidFill>
              </a:rPr>
              <a:t>Maryam </a:t>
            </a:r>
            <a:r>
              <a:rPr lang="en-GB" dirty="0" err="1">
                <a:solidFill>
                  <a:srgbClr val="FF33CC"/>
                </a:solidFill>
              </a:rPr>
              <a:t>Hejab</a:t>
            </a:r>
            <a:r>
              <a:rPr lang="en-GB" dirty="0">
                <a:solidFill>
                  <a:srgbClr val="FF33CC"/>
                </a:solidFill>
              </a:rPr>
              <a:t>: 1604590</a:t>
            </a:r>
          </a:p>
          <a:p>
            <a:r>
              <a:rPr lang="en-GB" dirty="0" err="1">
                <a:solidFill>
                  <a:srgbClr val="FF33CC"/>
                </a:solidFill>
              </a:rPr>
              <a:t>Shaz</a:t>
            </a:r>
            <a:r>
              <a:rPr lang="en-GB" dirty="0">
                <a:solidFill>
                  <a:srgbClr val="FF33CC"/>
                </a:solidFill>
              </a:rPr>
              <a:t> Khan: 1604638</a:t>
            </a:r>
          </a:p>
          <a:p>
            <a:endParaRPr lang="en-GB" dirty="0">
              <a:solidFill>
                <a:srgbClr val="FF33CC"/>
              </a:solidFill>
            </a:endParaRPr>
          </a:p>
          <a:p>
            <a:endParaRPr lang="en-GB" dirty="0">
              <a:solidFill>
                <a:srgbClr val="FF33CC"/>
              </a:solidFill>
            </a:endParaRPr>
          </a:p>
          <a:p>
            <a:endParaRPr lang="en-GB" dirty="0">
              <a:solidFill>
                <a:srgbClr val="FF33CC"/>
              </a:solidFill>
            </a:endParaRPr>
          </a:p>
        </p:txBody>
      </p:sp>
      <p:pic>
        <p:nvPicPr>
          <p:cNvPr id="19458" name="Picture 2" descr="Image result for relocation project planning"/>
          <p:cNvPicPr>
            <a:picLocks noChangeAspect="1" noChangeArrowheads="1"/>
          </p:cNvPicPr>
          <p:nvPr/>
        </p:nvPicPr>
        <p:blipFill>
          <a:blip r:embed="rId2"/>
          <a:srcRect/>
          <a:stretch>
            <a:fillRect/>
          </a:stretch>
        </p:blipFill>
        <p:spPr bwMode="auto">
          <a:xfrm>
            <a:off x="39203" y="2996952"/>
            <a:ext cx="6162197" cy="3604817"/>
          </a:xfrm>
          <a:prstGeom prst="rect">
            <a:avLst/>
          </a:prstGeom>
          <a:noFill/>
        </p:spPr>
      </p:pic>
    </p:spTree>
  </p:cSld>
  <p:clrMapOvr>
    <a:masterClrMapping/>
  </p:clrMapOvr>
  <p:transition>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a:t>
            </a:r>
            <a:endParaRPr lang="en-GB" dirty="0"/>
          </a:p>
        </p:txBody>
      </p:sp>
      <p:sp>
        <p:nvSpPr>
          <p:cNvPr id="3" name="Content Placeholder 2"/>
          <p:cNvSpPr>
            <a:spLocks noGrp="1"/>
          </p:cNvSpPr>
          <p:nvPr>
            <p:ph idx="1"/>
          </p:nvPr>
        </p:nvSpPr>
        <p:spPr/>
        <p:txBody>
          <a:bodyPr>
            <a:normAutofit lnSpcReduction="10000"/>
          </a:bodyPr>
          <a:lstStyle/>
          <a:p>
            <a:pPr>
              <a:buNone/>
            </a:pPr>
            <a:endParaRPr lang="en-GB" sz="1800" dirty="0"/>
          </a:p>
          <a:p>
            <a:pPr>
              <a:buNone/>
            </a:pPr>
            <a:endParaRPr lang="en-GB" sz="1800" dirty="0"/>
          </a:p>
          <a:p>
            <a:pPr>
              <a:buNone/>
            </a:pPr>
            <a:endParaRPr lang="en-GB" sz="1800" dirty="0"/>
          </a:p>
          <a:p>
            <a:pPr>
              <a:buNone/>
            </a:pPr>
            <a:endParaRPr lang="en-GB" sz="1800" dirty="0"/>
          </a:p>
          <a:p>
            <a:pPr>
              <a:buNone/>
            </a:pPr>
            <a:endParaRPr lang="en-GB" sz="1800" dirty="0"/>
          </a:p>
          <a:p>
            <a:pPr>
              <a:buNone/>
            </a:pPr>
            <a:endParaRPr lang="en-GB" sz="1800" dirty="0"/>
          </a:p>
          <a:p>
            <a:pPr>
              <a:buNone/>
            </a:pPr>
            <a:r>
              <a:rPr lang="en-GB" sz="2800" dirty="0"/>
              <a:t>The management of Spynet Broadcasting Ltd has found extensive potential of business growth and entrance into new segments. </a:t>
            </a:r>
          </a:p>
          <a:p>
            <a:pPr>
              <a:buNone/>
            </a:pPr>
            <a:r>
              <a:rPr lang="en-GB" sz="2800" dirty="0"/>
              <a:t>This scenario has lead us to prepare a project plan of relocation and extension with re-branding the company as Spynet International</a:t>
            </a:r>
          </a:p>
        </p:txBody>
      </p:sp>
      <p:pic>
        <p:nvPicPr>
          <p:cNvPr id="16386" name="Picture 2" descr="Related image"/>
          <p:cNvPicPr>
            <a:picLocks noChangeAspect="1" noChangeArrowheads="1"/>
          </p:cNvPicPr>
          <p:nvPr/>
        </p:nvPicPr>
        <p:blipFill>
          <a:blip r:embed="rId2"/>
          <a:srcRect/>
          <a:stretch>
            <a:fillRect/>
          </a:stretch>
        </p:blipFill>
        <p:spPr bwMode="auto">
          <a:xfrm>
            <a:off x="4786314" y="428604"/>
            <a:ext cx="3167058" cy="3325411"/>
          </a:xfrm>
          <a:prstGeom prst="rect">
            <a:avLst/>
          </a:prstGeom>
          <a:noFill/>
        </p:spPr>
      </p:pic>
    </p:spTree>
  </p:cSld>
  <p:clrMapOvr>
    <a:masterClrMapping/>
  </p:clrMapOvr>
  <p:transition>
    <p:check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Observation &amp; Research</a:t>
            </a:r>
          </a:p>
        </p:txBody>
      </p:sp>
      <p:sp>
        <p:nvSpPr>
          <p:cNvPr id="3" name="Content Placeholder 2"/>
          <p:cNvSpPr>
            <a:spLocks noGrp="1"/>
          </p:cNvSpPr>
          <p:nvPr>
            <p:ph sz="half" idx="1"/>
          </p:nvPr>
        </p:nvSpPr>
        <p:spPr/>
        <p:txBody>
          <a:bodyPr>
            <a:normAutofit fontScale="40000" lnSpcReduction="20000"/>
          </a:bodyPr>
          <a:lstStyle/>
          <a:p>
            <a:r>
              <a:rPr lang="en-GB" sz="4500" b="1" dirty="0"/>
              <a:t>Project Initiation</a:t>
            </a:r>
          </a:p>
          <a:p>
            <a:pPr>
              <a:lnSpc>
                <a:spcPct val="170000"/>
              </a:lnSpc>
              <a:buFont typeface="Wingdings" pitchFamily="2" charset="2"/>
              <a:buChar char="Ø"/>
            </a:pPr>
            <a:r>
              <a:rPr lang="en-GB" sz="4400" dirty="0">
                <a:solidFill>
                  <a:srgbClr val="FF0000"/>
                </a:solidFill>
              </a:rPr>
              <a:t>potential business</a:t>
            </a:r>
            <a:r>
              <a:rPr lang="en-GB" sz="4400" dirty="0"/>
              <a:t> </a:t>
            </a:r>
          </a:p>
          <a:p>
            <a:pPr>
              <a:lnSpc>
                <a:spcPct val="170000"/>
              </a:lnSpc>
              <a:buFont typeface="Wingdings" pitchFamily="2" charset="2"/>
              <a:buChar char="Ø"/>
            </a:pPr>
            <a:r>
              <a:rPr lang="en-GB" sz="4400" dirty="0">
                <a:solidFill>
                  <a:srgbClr val="FF0000"/>
                </a:solidFill>
              </a:rPr>
              <a:t>professional project planning</a:t>
            </a:r>
            <a:endParaRPr lang="en-GB" sz="4400" dirty="0"/>
          </a:p>
          <a:p>
            <a:pPr>
              <a:lnSpc>
                <a:spcPct val="170000"/>
              </a:lnSpc>
              <a:buFont typeface="Wingdings" pitchFamily="2" charset="2"/>
              <a:buChar char="Ø"/>
            </a:pPr>
            <a:r>
              <a:rPr lang="en-GB" sz="4400" dirty="0">
                <a:solidFill>
                  <a:srgbClr val="FF0000"/>
                </a:solidFill>
              </a:rPr>
              <a:t>Starting stage issues</a:t>
            </a:r>
          </a:p>
          <a:p>
            <a:pPr>
              <a:lnSpc>
                <a:spcPct val="170000"/>
              </a:lnSpc>
              <a:buFont typeface="Wingdings" pitchFamily="2" charset="2"/>
              <a:buChar char="Ø"/>
            </a:pPr>
            <a:r>
              <a:rPr lang="en-GB" sz="4400" dirty="0">
                <a:solidFill>
                  <a:srgbClr val="FF0000"/>
                </a:solidFill>
              </a:rPr>
              <a:t>project from a broader perspective</a:t>
            </a:r>
          </a:p>
          <a:p>
            <a:pPr>
              <a:lnSpc>
                <a:spcPct val="170000"/>
              </a:lnSpc>
              <a:buFont typeface="Wingdings" pitchFamily="2" charset="2"/>
              <a:buChar char="Ø"/>
            </a:pPr>
            <a:r>
              <a:rPr lang="en-GB" sz="4400" dirty="0">
                <a:solidFill>
                  <a:srgbClr val="FF0000"/>
                </a:solidFill>
              </a:rPr>
              <a:t>Adequate research</a:t>
            </a:r>
            <a:r>
              <a:rPr lang="en-GB" sz="4400" dirty="0"/>
              <a:t> </a:t>
            </a:r>
          </a:p>
          <a:p>
            <a:pPr>
              <a:lnSpc>
                <a:spcPct val="170000"/>
              </a:lnSpc>
              <a:buFont typeface="Wingdings" pitchFamily="2" charset="2"/>
              <a:buChar char="Ø"/>
            </a:pPr>
            <a:r>
              <a:rPr lang="en-GB" sz="4400" dirty="0">
                <a:solidFill>
                  <a:srgbClr val="FF0000"/>
                </a:solidFill>
              </a:rPr>
              <a:t>Project initiation document</a:t>
            </a:r>
            <a:r>
              <a:rPr lang="en-GB" sz="4400" dirty="0"/>
              <a:t> </a:t>
            </a:r>
          </a:p>
          <a:p>
            <a:pPr>
              <a:lnSpc>
                <a:spcPct val="170000"/>
              </a:lnSpc>
              <a:buFont typeface="Wingdings" pitchFamily="2" charset="2"/>
              <a:buChar char="Ø"/>
            </a:pPr>
            <a:r>
              <a:rPr lang="en-GB" sz="4400" dirty="0">
                <a:solidFill>
                  <a:srgbClr val="FF0000"/>
                </a:solidFill>
              </a:rPr>
              <a:t>Business requirement</a:t>
            </a:r>
            <a:endParaRPr lang="en-GB" sz="4400" dirty="0"/>
          </a:p>
          <a:p>
            <a:pPr>
              <a:lnSpc>
                <a:spcPct val="170000"/>
              </a:lnSpc>
              <a:buFont typeface="Wingdings" pitchFamily="2" charset="2"/>
              <a:buChar char="Ø"/>
            </a:pPr>
            <a:r>
              <a:rPr lang="en-GB" sz="4400" dirty="0">
                <a:solidFill>
                  <a:srgbClr val="FF0000"/>
                </a:solidFill>
              </a:rPr>
              <a:t>Stakeholder’s views</a:t>
            </a:r>
            <a:endParaRPr lang="en-GB" sz="4400" dirty="0"/>
          </a:p>
          <a:p>
            <a:endParaRPr lang="en-GB" dirty="0"/>
          </a:p>
        </p:txBody>
      </p:sp>
      <p:sp>
        <p:nvSpPr>
          <p:cNvPr id="4" name="Content Placeholder 3"/>
          <p:cNvSpPr>
            <a:spLocks noGrp="1"/>
          </p:cNvSpPr>
          <p:nvPr>
            <p:ph sz="half" idx="2"/>
          </p:nvPr>
        </p:nvSpPr>
        <p:spPr/>
        <p:txBody>
          <a:bodyPr>
            <a:normAutofit fontScale="40000" lnSpcReduction="20000"/>
          </a:bodyPr>
          <a:lstStyle/>
          <a:p>
            <a:r>
              <a:rPr lang="en-GB" sz="4500" b="1" dirty="0"/>
              <a:t>Relocation and Expansion (Project Goal)</a:t>
            </a:r>
          </a:p>
          <a:p>
            <a:endParaRPr lang="en-GB" dirty="0">
              <a:solidFill>
                <a:srgbClr val="FF0000"/>
              </a:solidFill>
            </a:endParaRPr>
          </a:p>
          <a:p>
            <a:pPr>
              <a:lnSpc>
                <a:spcPct val="120000"/>
              </a:lnSpc>
              <a:buFont typeface="Wingdings" pitchFamily="2" charset="2"/>
              <a:buChar char="v"/>
            </a:pPr>
            <a:r>
              <a:rPr lang="en-GB" sz="4400" dirty="0">
                <a:solidFill>
                  <a:srgbClr val="FF0000"/>
                </a:solidFill>
              </a:rPr>
              <a:t>Scope of this project</a:t>
            </a:r>
            <a:endParaRPr lang="en-GB" sz="4400" dirty="0"/>
          </a:p>
          <a:p>
            <a:pPr>
              <a:lnSpc>
                <a:spcPct val="120000"/>
              </a:lnSpc>
              <a:buFont typeface="Wingdings" pitchFamily="2" charset="2"/>
              <a:buChar char="v"/>
            </a:pPr>
            <a:r>
              <a:rPr lang="en-GB" sz="4400" dirty="0">
                <a:solidFill>
                  <a:srgbClr val="FF0000"/>
                </a:solidFill>
              </a:rPr>
              <a:t>Existing business overview</a:t>
            </a:r>
          </a:p>
          <a:p>
            <a:pPr>
              <a:lnSpc>
                <a:spcPct val="120000"/>
              </a:lnSpc>
              <a:buFont typeface="Wingdings" pitchFamily="2" charset="2"/>
              <a:buChar char="v"/>
            </a:pPr>
            <a:r>
              <a:rPr lang="en-GB" sz="4400" dirty="0">
                <a:solidFill>
                  <a:srgbClr val="FF0000"/>
                </a:solidFill>
              </a:rPr>
              <a:t>Expansion strategy. </a:t>
            </a:r>
            <a:endParaRPr lang="en-GB" sz="4400" dirty="0"/>
          </a:p>
          <a:p>
            <a:pPr>
              <a:lnSpc>
                <a:spcPct val="120000"/>
              </a:lnSpc>
              <a:buFont typeface="Wingdings" pitchFamily="2" charset="2"/>
              <a:buChar char="v"/>
            </a:pPr>
            <a:r>
              <a:rPr lang="en-GB" sz="4400" dirty="0">
                <a:solidFill>
                  <a:srgbClr val="FF0000"/>
                </a:solidFill>
              </a:rPr>
              <a:t>Current status</a:t>
            </a:r>
            <a:endParaRPr lang="en-GB" sz="4400" dirty="0"/>
          </a:p>
          <a:p>
            <a:pPr>
              <a:lnSpc>
                <a:spcPct val="120000"/>
              </a:lnSpc>
              <a:buFont typeface="Wingdings" pitchFamily="2" charset="2"/>
              <a:buChar char="v"/>
            </a:pPr>
            <a:r>
              <a:rPr lang="en-GB" sz="4400" dirty="0">
                <a:solidFill>
                  <a:srgbClr val="FF0000"/>
                </a:solidFill>
              </a:rPr>
              <a:t>Office space for 6 broadcasting channel, </a:t>
            </a:r>
          </a:p>
          <a:p>
            <a:pPr>
              <a:lnSpc>
                <a:spcPct val="120000"/>
              </a:lnSpc>
              <a:buFont typeface="Wingdings" pitchFamily="2" charset="2"/>
              <a:buChar char="v"/>
            </a:pPr>
            <a:r>
              <a:rPr lang="en-GB" sz="4400" dirty="0">
                <a:solidFill>
                  <a:srgbClr val="FF0000"/>
                </a:solidFill>
              </a:rPr>
              <a:t>Management and administration department</a:t>
            </a:r>
          </a:p>
          <a:p>
            <a:pPr>
              <a:lnSpc>
                <a:spcPct val="120000"/>
              </a:lnSpc>
              <a:buFont typeface="Wingdings" pitchFamily="2" charset="2"/>
              <a:buChar char="v"/>
            </a:pPr>
            <a:r>
              <a:rPr lang="en-GB" sz="4400" dirty="0">
                <a:solidFill>
                  <a:srgbClr val="FF0000"/>
                </a:solidFill>
              </a:rPr>
              <a:t> Car park space 4000 square feet </a:t>
            </a:r>
          </a:p>
          <a:p>
            <a:pPr>
              <a:lnSpc>
                <a:spcPct val="120000"/>
              </a:lnSpc>
              <a:buFont typeface="Wingdings" pitchFamily="2" charset="2"/>
              <a:buChar char="v"/>
            </a:pPr>
            <a:r>
              <a:rPr lang="en-GB" sz="4400" dirty="0">
                <a:solidFill>
                  <a:srgbClr val="FF0000"/>
                </a:solidFill>
              </a:rPr>
              <a:t>Required space 20000 square feet.</a:t>
            </a:r>
          </a:p>
          <a:p>
            <a:pPr>
              <a:lnSpc>
                <a:spcPct val="120000"/>
              </a:lnSpc>
              <a:buFont typeface="Wingdings" pitchFamily="2" charset="2"/>
              <a:buChar char="v"/>
            </a:pPr>
            <a:r>
              <a:rPr lang="en-GB" sz="4400" dirty="0">
                <a:solidFill>
                  <a:srgbClr val="FF0000"/>
                </a:solidFill>
              </a:rPr>
              <a:t>Budget Planning</a:t>
            </a:r>
          </a:p>
          <a:p>
            <a:endParaRPr lang="en-GB" dirty="0"/>
          </a:p>
        </p:txBody>
      </p:sp>
    </p:spTree>
  </p:cSld>
  <p:clrMapOvr>
    <a:masterClrMapping/>
  </p:clrMapOvr>
  <p:transition>
    <p:split orient="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Market Research</a:t>
            </a:r>
            <a:br>
              <a:rPr lang="en-GB" b="1" u="sng" dirty="0"/>
            </a:br>
            <a:endParaRPr lang="en-GB" dirty="0"/>
          </a:p>
        </p:txBody>
      </p:sp>
      <p:sp>
        <p:nvSpPr>
          <p:cNvPr id="3" name="Text Placeholder 2"/>
          <p:cNvSpPr>
            <a:spLocks noGrp="1"/>
          </p:cNvSpPr>
          <p:nvPr>
            <p:ph type="body" idx="2"/>
          </p:nvPr>
        </p:nvSpPr>
        <p:spPr>
          <a:xfrm>
            <a:off x="357158" y="1714488"/>
            <a:ext cx="2743200" cy="4572000"/>
          </a:xfrm>
        </p:spPr>
        <p:txBody>
          <a:bodyPr/>
          <a:lstStyle/>
          <a:p>
            <a:pPr marL="342900" indent="-342900">
              <a:lnSpc>
                <a:spcPct val="200000"/>
              </a:lnSpc>
              <a:buFont typeface="Wingdings" pitchFamily="2" charset="2"/>
              <a:buChar char="ü"/>
            </a:pPr>
            <a:r>
              <a:rPr lang="en-GB" dirty="0"/>
              <a:t>Reason for selection</a:t>
            </a:r>
          </a:p>
          <a:p>
            <a:pPr marL="342900" indent="-342900">
              <a:lnSpc>
                <a:spcPct val="200000"/>
              </a:lnSpc>
              <a:buFont typeface="Wingdings" pitchFamily="2" charset="2"/>
              <a:buChar char="ü"/>
            </a:pPr>
            <a:r>
              <a:rPr lang="en-GB" dirty="0"/>
              <a:t>Widely Spoken</a:t>
            </a:r>
          </a:p>
          <a:p>
            <a:pPr marL="342900" indent="-342900">
              <a:lnSpc>
                <a:spcPct val="200000"/>
              </a:lnSpc>
              <a:buFont typeface="Wingdings" pitchFamily="2" charset="2"/>
              <a:buChar char="ü"/>
            </a:pPr>
            <a:r>
              <a:rPr lang="en-GB" dirty="0"/>
              <a:t>Economy Stability</a:t>
            </a:r>
          </a:p>
          <a:p>
            <a:pPr marL="342900" indent="-342900">
              <a:lnSpc>
                <a:spcPct val="200000"/>
              </a:lnSpc>
              <a:buFont typeface="Wingdings" pitchFamily="2" charset="2"/>
              <a:buChar char="ü"/>
            </a:pPr>
            <a:r>
              <a:rPr lang="en-GB" dirty="0"/>
              <a:t>Confidence in UK products and services</a:t>
            </a:r>
          </a:p>
          <a:p>
            <a:pPr marL="342900" indent="-342900">
              <a:lnSpc>
                <a:spcPct val="200000"/>
              </a:lnSpc>
              <a:buFont typeface="Wingdings" pitchFamily="2" charset="2"/>
              <a:buChar char="ü"/>
            </a:pPr>
            <a:r>
              <a:rPr lang="en-GB" dirty="0"/>
              <a:t>Potential Advertisement Revenue</a:t>
            </a:r>
          </a:p>
          <a:p>
            <a:endParaRPr lang="en-GB" dirty="0"/>
          </a:p>
          <a:p>
            <a:endParaRPr lang="en-GB" dirty="0"/>
          </a:p>
          <a:p>
            <a:endParaRPr lang="en-GB" dirty="0"/>
          </a:p>
        </p:txBody>
      </p:sp>
      <p:graphicFrame>
        <p:nvGraphicFramePr>
          <p:cNvPr id="5" name="Content Placeholder 4"/>
          <p:cNvGraphicFramePr>
            <a:graphicFrameLocks noGrp="1"/>
          </p:cNvGraphicFramePr>
          <p:nvPr>
            <p:ph sz="half" idx="1"/>
          </p:nvPr>
        </p:nvGraphicFramePr>
        <p:xfrm>
          <a:off x="2500298" y="1676400"/>
          <a:ext cx="6572296" cy="4538682"/>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transition>
    <p:comb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786314" y="1000108"/>
            <a:ext cx="4040188" cy="659352"/>
          </a:xfrm>
        </p:spPr>
        <p:txBody>
          <a:bodyPr/>
          <a:lstStyle/>
          <a:p>
            <a:r>
              <a:rPr lang="en-GB" dirty="0"/>
              <a:t>Project Planning</a:t>
            </a:r>
          </a:p>
        </p:txBody>
      </p:sp>
      <p:sp>
        <p:nvSpPr>
          <p:cNvPr id="4" name="Text Placeholder 3"/>
          <p:cNvSpPr>
            <a:spLocks noGrp="1"/>
          </p:cNvSpPr>
          <p:nvPr>
            <p:ph type="body" sz="half" idx="3"/>
          </p:nvPr>
        </p:nvSpPr>
        <p:spPr>
          <a:xfrm>
            <a:off x="500034" y="928670"/>
            <a:ext cx="4041775" cy="654843"/>
          </a:xfrm>
        </p:spPr>
        <p:txBody>
          <a:bodyPr/>
          <a:lstStyle/>
          <a:p>
            <a:r>
              <a:rPr lang="en-GB" dirty="0"/>
              <a:t>SMART Targets</a:t>
            </a:r>
          </a:p>
        </p:txBody>
      </p:sp>
      <p:sp>
        <p:nvSpPr>
          <p:cNvPr id="5" name="Content Placeholder 4"/>
          <p:cNvSpPr>
            <a:spLocks noGrp="1"/>
          </p:cNvSpPr>
          <p:nvPr>
            <p:ph sz="quarter" idx="2"/>
          </p:nvPr>
        </p:nvSpPr>
        <p:spPr>
          <a:xfrm>
            <a:off x="428596" y="1928802"/>
            <a:ext cx="4040188" cy="3845720"/>
          </a:xfrm>
        </p:spPr>
        <p:txBody>
          <a:bodyPr>
            <a:normAutofit fontScale="25000" lnSpcReduction="20000"/>
          </a:bodyPr>
          <a:lstStyle/>
          <a:p>
            <a:pPr algn="ctr">
              <a:buNone/>
            </a:pPr>
            <a:r>
              <a:rPr lang="en-GB" sz="4800" b="1" dirty="0">
                <a:solidFill>
                  <a:srgbClr val="FF33CC"/>
                </a:solidFill>
              </a:rPr>
              <a:t>Relocation and Expansion. Along with expanding business </a:t>
            </a:r>
          </a:p>
          <a:p>
            <a:pPr algn="ctr">
              <a:buNone/>
            </a:pPr>
            <a:r>
              <a:rPr lang="en-GB" sz="4800" b="1" dirty="0">
                <a:solidFill>
                  <a:srgbClr val="FF33CC"/>
                </a:solidFill>
              </a:rPr>
              <a:t>the goal followed by SMART targets</a:t>
            </a:r>
          </a:p>
          <a:p>
            <a:endParaRPr lang="en-GB" sz="4400" dirty="0"/>
          </a:p>
          <a:p>
            <a:pPr lvl="0"/>
            <a:r>
              <a:rPr lang="en-GB" sz="4400" b="1" i="1" dirty="0"/>
              <a:t>S – Specific:</a:t>
            </a:r>
            <a:r>
              <a:rPr lang="en-GB" sz="4400" b="1" dirty="0"/>
              <a:t>   </a:t>
            </a:r>
          </a:p>
          <a:p>
            <a:pPr lvl="0">
              <a:buNone/>
            </a:pPr>
            <a:r>
              <a:rPr lang="en-GB" sz="4400" dirty="0"/>
              <a:t>          </a:t>
            </a:r>
            <a:r>
              <a:rPr lang="en-GB" sz="4400" dirty="0">
                <a:solidFill>
                  <a:srgbClr val="3333FF"/>
                </a:solidFill>
              </a:rPr>
              <a:t>In order to create business and financial development the company relocating its operation and expanding the service to the global market.</a:t>
            </a:r>
          </a:p>
          <a:p>
            <a:pPr lvl="0"/>
            <a:endParaRPr lang="en-GB" sz="4400" dirty="0"/>
          </a:p>
          <a:p>
            <a:pPr lvl="0"/>
            <a:r>
              <a:rPr lang="en-GB" sz="4400" b="1" i="1" dirty="0"/>
              <a:t>M – Measurable:</a:t>
            </a:r>
            <a:r>
              <a:rPr lang="en-GB" sz="4400" b="1" dirty="0"/>
              <a:t> </a:t>
            </a:r>
          </a:p>
          <a:p>
            <a:pPr lvl="0">
              <a:buNone/>
            </a:pPr>
            <a:r>
              <a:rPr lang="en-GB" sz="4400" b="1" dirty="0">
                <a:solidFill>
                  <a:srgbClr val="3333FF"/>
                </a:solidFill>
              </a:rPr>
              <a:t>         </a:t>
            </a:r>
            <a:r>
              <a:rPr lang="en-GB" sz="4400" dirty="0">
                <a:solidFill>
                  <a:srgbClr val="3333FF"/>
                </a:solidFill>
              </a:rPr>
              <a:t>when additional language channels added the company will potentially develop and increase the profit 5% from its next financial year and reach the global market</a:t>
            </a:r>
          </a:p>
          <a:p>
            <a:pPr lvl="0"/>
            <a:endParaRPr lang="en-GB" sz="4400" dirty="0"/>
          </a:p>
          <a:p>
            <a:pPr lvl="0"/>
            <a:r>
              <a:rPr lang="en-GB" sz="4400" b="1" i="1" dirty="0"/>
              <a:t>A – Achievable:</a:t>
            </a:r>
            <a:r>
              <a:rPr lang="en-GB" sz="4400" b="1" dirty="0"/>
              <a:t> </a:t>
            </a:r>
          </a:p>
          <a:p>
            <a:pPr lvl="0">
              <a:buNone/>
            </a:pPr>
            <a:r>
              <a:rPr lang="en-GB" sz="4400" b="1" dirty="0">
                <a:solidFill>
                  <a:srgbClr val="FF0000"/>
                </a:solidFill>
              </a:rPr>
              <a:t>         </a:t>
            </a:r>
            <a:r>
              <a:rPr lang="en-GB" sz="4400" dirty="0">
                <a:solidFill>
                  <a:srgbClr val="3333FF"/>
                </a:solidFill>
              </a:rPr>
              <a:t>company has taken correct and tested steps and works more and attract people to meet the purpose of developing financials</a:t>
            </a:r>
          </a:p>
          <a:p>
            <a:pPr lvl="0"/>
            <a:endParaRPr lang="en-GB" sz="4400" dirty="0"/>
          </a:p>
          <a:p>
            <a:pPr lvl="0"/>
            <a:r>
              <a:rPr lang="en-GB" sz="4400" b="1" i="1" dirty="0"/>
              <a:t>R – Realistic:</a:t>
            </a:r>
            <a:r>
              <a:rPr lang="en-GB" sz="4400" b="1" dirty="0"/>
              <a:t> </a:t>
            </a:r>
          </a:p>
          <a:p>
            <a:pPr lvl="0">
              <a:buNone/>
            </a:pPr>
            <a:r>
              <a:rPr lang="en-GB" sz="4400" b="1" dirty="0">
                <a:solidFill>
                  <a:srgbClr val="FF0000"/>
                </a:solidFill>
              </a:rPr>
              <a:t>          </a:t>
            </a:r>
            <a:r>
              <a:rPr lang="en-GB" sz="4400" dirty="0">
                <a:solidFill>
                  <a:srgbClr val="3333FF"/>
                </a:solidFill>
              </a:rPr>
              <a:t>All the potential internal stakeholders are willing to work upon the framed objective to achieve and prove this as a realistic goal</a:t>
            </a:r>
          </a:p>
          <a:p>
            <a:pPr lvl="0">
              <a:buNone/>
            </a:pPr>
            <a:endParaRPr lang="en-GB" sz="4400" dirty="0"/>
          </a:p>
          <a:p>
            <a:pPr lvl="0"/>
            <a:r>
              <a:rPr lang="en-GB" sz="4400" b="1" i="1" dirty="0"/>
              <a:t>T – Timely:</a:t>
            </a:r>
          </a:p>
          <a:p>
            <a:pPr lvl="0">
              <a:buNone/>
            </a:pPr>
            <a:r>
              <a:rPr lang="en-GB" sz="4400" b="1" i="1" dirty="0"/>
              <a:t>         </a:t>
            </a:r>
            <a:r>
              <a:rPr lang="en-GB" sz="4400" b="1" dirty="0"/>
              <a:t> </a:t>
            </a:r>
            <a:r>
              <a:rPr lang="en-GB" sz="4400" dirty="0">
                <a:solidFill>
                  <a:srgbClr val="3333FF"/>
                </a:solidFill>
              </a:rPr>
              <a:t>refers to time factor in which goal of the business must be achieved within proper time frame.</a:t>
            </a:r>
          </a:p>
          <a:p>
            <a:pPr lvl="0">
              <a:buNone/>
            </a:pPr>
            <a:r>
              <a:rPr lang="en-GB" sz="2400" dirty="0">
                <a:solidFill>
                  <a:srgbClr val="FF0000"/>
                </a:solidFill>
              </a:rPr>
              <a:t>         </a:t>
            </a:r>
          </a:p>
          <a:p>
            <a:endParaRPr lang="en-GB" dirty="0"/>
          </a:p>
        </p:txBody>
      </p:sp>
      <p:sp>
        <p:nvSpPr>
          <p:cNvPr id="6" name="Content Placeholder 5"/>
          <p:cNvSpPr>
            <a:spLocks noGrp="1"/>
          </p:cNvSpPr>
          <p:nvPr>
            <p:ph sz="quarter" idx="4"/>
          </p:nvPr>
        </p:nvSpPr>
        <p:spPr>
          <a:xfrm>
            <a:off x="4572000" y="1928802"/>
            <a:ext cx="4041775" cy="4286280"/>
          </a:xfrm>
        </p:spPr>
        <p:txBody>
          <a:bodyPr>
            <a:normAutofit fontScale="32500" lnSpcReduction="20000"/>
          </a:bodyPr>
          <a:lstStyle/>
          <a:p>
            <a:pPr>
              <a:buNone/>
            </a:pPr>
            <a:endParaRPr lang="en-GB" b="1" dirty="0"/>
          </a:p>
          <a:p>
            <a:pPr algn="ctr">
              <a:buNone/>
            </a:pPr>
            <a:r>
              <a:rPr lang="en-GB" sz="3000" b="1" dirty="0">
                <a:solidFill>
                  <a:srgbClr val="FF33CC"/>
                </a:solidFill>
              </a:rPr>
              <a:t>The followings are focused on planning in terms of Relocation and Expansion.</a:t>
            </a:r>
          </a:p>
          <a:p>
            <a:endParaRPr lang="en-GB" dirty="0">
              <a:solidFill>
                <a:srgbClr val="FF0000"/>
              </a:solidFill>
            </a:endParaRPr>
          </a:p>
          <a:p>
            <a:endParaRPr lang="en-GB" sz="2300" dirty="0">
              <a:solidFill>
                <a:srgbClr val="FF0000"/>
              </a:solidFill>
            </a:endParaRPr>
          </a:p>
          <a:p>
            <a:endParaRPr lang="en-GB" sz="2800" dirty="0">
              <a:solidFill>
                <a:srgbClr val="FF0000"/>
              </a:solidFill>
            </a:endParaRPr>
          </a:p>
          <a:p>
            <a:pPr>
              <a:buFont typeface="Wingdings" pitchFamily="2" charset="2"/>
              <a:buChar char="Ø"/>
            </a:pPr>
            <a:r>
              <a:rPr lang="en-GB" sz="2800" dirty="0">
                <a:solidFill>
                  <a:srgbClr val="FF3300"/>
                </a:solidFill>
              </a:rPr>
              <a:t>specific variables such as quality, scope, cost, duration, communication, resources and risk. </a:t>
            </a:r>
          </a:p>
          <a:p>
            <a:pPr>
              <a:buFont typeface="Wingdings" pitchFamily="2" charset="2"/>
              <a:buChar char="Ø"/>
            </a:pPr>
            <a:endParaRPr lang="en-GB" sz="2800" dirty="0">
              <a:solidFill>
                <a:srgbClr val="FF3300"/>
              </a:solidFill>
            </a:endParaRPr>
          </a:p>
          <a:p>
            <a:pPr>
              <a:buFont typeface="Wingdings" pitchFamily="2" charset="2"/>
              <a:buChar char="Ø"/>
            </a:pPr>
            <a:r>
              <a:rPr lang="en-GB" sz="2800" dirty="0">
                <a:solidFill>
                  <a:srgbClr val="FF3300"/>
                </a:solidFill>
              </a:rPr>
              <a:t>Work Breakdown Structure, creating a schedule, GANTT charts, stakeholder’s communication, milestones, and deliveries</a:t>
            </a:r>
          </a:p>
          <a:p>
            <a:pPr>
              <a:buFont typeface="Wingdings" pitchFamily="2" charset="2"/>
              <a:buChar char="Ø"/>
            </a:pPr>
            <a:endParaRPr lang="en-GB" sz="2800" dirty="0">
              <a:solidFill>
                <a:srgbClr val="FF3300"/>
              </a:solidFill>
            </a:endParaRPr>
          </a:p>
          <a:p>
            <a:pPr>
              <a:buFont typeface="Wingdings" pitchFamily="2" charset="2"/>
              <a:buChar char="Ø"/>
            </a:pPr>
            <a:r>
              <a:rPr lang="en-GB" sz="2800" dirty="0">
                <a:solidFill>
                  <a:srgbClr val="FF3300"/>
                </a:solidFill>
              </a:rPr>
              <a:t>Identifying potential risk factors and creating strategies for risk mitigation, </a:t>
            </a:r>
          </a:p>
          <a:p>
            <a:pPr>
              <a:buFont typeface="Wingdings" pitchFamily="2" charset="2"/>
              <a:buChar char="Ø"/>
            </a:pPr>
            <a:endParaRPr lang="en-GB" sz="2800" dirty="0">
              <a:solidFill>
                <a:srgbClr val="FF3300"/>
              </a:solidFill>
            </a:endParaRPr>
          </a:p>
          <a:p>
            <a:pPr>
              <a:buFont typeface="Wingdings" pitchFamily="2" charset="2"/>
              <a:buChar char="Ø"/>
            </a:pPr>
            <a:r>
              <a:rPr lang="en-GB" sz="2800" dirty="0">
                <a:solidFill>
                  <a:srgbClr val="FF3300"/>
                </a:solidFill>
              </a:rPr>
              <a:t>Current business name is Spynet Broadcasting Ltd with English as the only broadcast language channel with 50 staff. </a:t>
            </a:r>
          </a:p>
          <a:p>
            <a:pPr>
              <a:buFont typeface="Wingdings" pitchFamily="2" charset="2"/>
              <a:buChar char="Ø"/>
            </a:pPr>
            <a:endParaRPr lang="en-GB" sz="2800" dirty="0">
              <a:solidFill>
                <a:srgbClr val="FF3300"/>
              </a:solidFill>
            </a:endParaRPr>
          </a:p>
          <a:p>
            <a:pPr>
              <a:buFont typeface="Wingdings" pitchFamily="2" charset="2"/>
              <a:buChar char="Ø"/>
            </a:pPr>
            <a:r>
              <a:rPr lang="en-GB" sz="2800" dirty="0">
                <a:solidFill>
                  <a:srgbClr val="FF3300"/>
                </a:solidFill>
              </a:rPr>
              <a:t>Spynet International with additional 5 Language channels will be included with English</a:t>
            </a:r>
          </a:p>
          <a:p>
            <a:pPr>
              <a:buFont typeface="Wingdings" pitchFamily="2" charset="2"/>
              <a:buChar char="Ø"/>
            </a:pPr>
            <a:endParaRPr lang="en-GB" sz="2800" dirty="0">
              <a:solidFill>
                <a:srgbClr val="FF3300"/>
              </a:solidFill>
            </a:endParaRPr>
          </a:p>
          <a:p>
            <a:pPr>
              <a:buFont typeface="Wingdings" pitchFamily="2" charset="2"/>
              <a:buChar char="Ø"/>
            </a:pPr>
            <a:r>
              <a:rPr lang="en-GB" sz="2800" dirty="0">
                <a:solidFill>
                  <a:srgbClr val="FF3300"/>
                </a:solidFill>
              </a:rPr>
              <a:t>Hindi with 20 staff; mandarin with 20 staff; Arabic with 20 staff; Spanish with 20 staff, French with 20 staff. </a:t>
            </a:r>
          </a:p>
          <a:p>
            <a:pPr>
              <a:buFont typeface="Wingdings" pitchFamily="2" charset="2"/>
              <a:buChar char="Ø"/>
            </a:pPr>
            <a:endParaRPr lang="en-GB" sz="2800" dirty="0">
              <a:solidFill>
                <a:srgbClr val="FF3300"/>
              </a:solidFill>
            </a:endParaRPr>
          </a:p>
          <a:p>
            <a:pPr>
              <a:buFont typeface="Wingdings" pitchFamily="2" charset="2"/>
              <a:buChar char="Ø"/>
            </a:pPr>
            <a:r>
              <a:rPr lang="en-GB" sz="2800" dirty="0">
                <a:solidFill>
                  <a:srgbClr val="FF3300"/>
                </a:solidFill>
              </a:rPr>
              <a:t>Thus addition 100 staff would be joining the company across the new office location.</a:t>
            </a:r>
          </a:p>
          <a:p>
            <a:endParaRPr lang="en-GB" dirty="0"/>
          </a:p>
        </p:txBody>
      </p:sp>
      <p:pic>
        <p:nvPicPr>
          <p:cNvPr id="25604" name="Picture 4" descr="Related image"/>
          <p:cNvPicPr>
            <a:picLocks noChangeAspect="1" noChangeArrowheads="1"/>
          </p:cNvPicPr>
          <p:nvPr/>
        </p:nvPicPr>
        <p:blipFill>
          <a:blip r:embed="rId2"/>
          <a:srcRect/>
          <a:stretch>
            <a:fillRect/>
          </a:stretch>
        </p:blipFill>
        <p:spPr bwMode="auto">
          <a:xfrm>
            <a:off x="2428860" y="71414"/>
            <a:ext cx="3036856" cy="1040858"/>
          </a:xfrm>
          <a:prstGeom prst="rect">
            <a:avLst/>
          </a:prstGeom>
          <a:noFill/>
        </p:spPr>
      </p:pic>
    </p:spTree>
  </p:cSld>
  <p:clrMapOvr>
    <a:masterClrMapping/>
  </p:clrMapOvr>
  <p:transition>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Proposed office and studio Plan</a:t>
            </a:r>
          </a:p>
        </p:txBody>
      </p:sp>
      <p:pic>
        <p:nvPicPr>
          <p:cNvPr id="5" name="Content Placeholder 4"/>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28596" y="1928802"/>
            <a:ext cx="4038600" cy="2611086"/>
          </a:xfrm>
          <a:prstGeom prst="rect">
            <a:avLst/>
          </a:prstGeom>
          <a:noFill/>
        </p:spPr>
      </p:pic>
      <p:pic>
        <p:nvPicPr>
          <p:cNvPr id="6" name="Content Placeholder 5"/>
          <p:cNvPicPr>
            <a:picLocks noGrp="1"/>
          </p:cNvPicPr>
          <p:nvPr>
            <p:ph sz="half" idx="2"/>
          </p:nvPr>
        </p:nvPicPr>
        <p:blipFill>
          <a:blip r:embed="rId3" cstate="print"/>
          <a:srcRect l="9375" t="6250" r="21484" b="18750"/>
          <a:stretch>
            <a:fillRect/>
          </a:stretch>
        </p:blipFill>
        <p:spPr bwMode="auto">
          <a:xfrm>
            <a:off x="4714876" y="2071678"/>
            <a:ext cx="4038600" cy="2464217"/>
          </a:xfrm>
          <a:prstGeom prst="rect">
            <a:avLst/>
          </a:prstGeom>
          <a:noFill/>
          <a:ln w="9525">
            <a:noFill/>
            <a:miter lim="800000"/>
            <a:headEnd/>
            <a:tailEnd/>
          </a:ln>
          <a:effectLst/>
        </p:spPr>
      </p:pic>
      <p:sp>
        <p:nvSpPr>
          <p:cNvPr id="10" name="TextBox 9"/>
          <p:cNvSpPr txBox="1"/>
          <p:nvPr/>
        </p:nvSpPr>
        <p:spPr>
          <a:xfrm>
            <a:off x="1285852" y="4857760"/>
            <a:ext cx="6643734" cy="1200329"/>
          </a:xfrm>
          <a:prstGeom prst="rect">
            <a:avLst/>
          </a:prstGeom>
          <a:noFill/>
        </p:spPr>
        <p:txBody>
          <a:bodyPr wrap="square" rtlCol="0">
            <a:spAutoFit/>
          </a:bodyPr>
          <a:lstStyle/>
          <a:p>
            <a:r>
              <a:rPr lang="en-GB" dirty="0"/>
              <a:t>Here the diagram above represents how the office and studio is set up to be able to adapt to the current situation. This is a simple layout made for the office in order to give the planners the basic awareness on the office and studio structure. </a:t>
            </a:r>
          </a:p>
        </p:txBody>
      </p:sp>
    </p:spTree>
  </p:cSld>
  <p:clrMapOvr>
    <a:masterClrMapping/>
  </p:clrMapOvr>
  <p:transition>
    <p:check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Project Budget</a:t>
            </a:r>
            <a:br>
              <a:rPr lang="en-GB" b="1" dirty="0"/>
            </a:br>
            <a:endParaRPr lang="en-GB" dirty="0"/>
          </a:p>
        </p:txBody>
      </p:sp>
      <p:sp>
        <p:nvSpPr>
          <p:cNvPr id="3" name="Text Placeholder 2"/>
          <p:cNvSpPr>
            <a:spLocks noGrp="1"/>
          </p:cNvSpPr>
          <p:nvPr>
            <p:ph type="body" idx="2"/>
          </p:nvPr>
        </p:nvSpPr>
        <p:spPr>
          <a:xfrm>
            <a:off x="428596" y="1643050"/>
            <a:ext cx="2743200" cy="4572000"/>
          </a:xfrm>
        </p:spPr>
        <p:txBody>
          <a:bodyPr/>
          <a:lstStyle/>
          <a:p>
            <a:pPr>
              <a:lnSpc>
                <a:spcPct val="150000"/>
              </a:lnSpc>
              <a:buFont typeface="Wingdings" pitchFamily="2" charset="2"/>
              <a:buChar char="Ø"/>
            </a:pPr>
            <a:r>
              <a:rPr lang="en-GB" dirty="0"/>
              <a:t>Estimated Project Budget.</a:t>
            </a:r>
          </a:p>
          <a:p>
            <a:pPr>
              <a:lnSpc>
                <a:spcPct val="150000"/>
              </a:lnSpc>
              <a:buFont typeface="Wingdings" pitchFamily="2" charset="2"/>
              <a:buChar char="Ø"/>
            </a:pPr>
            <a:endParaRPr lang="en-GB" dirty="0"/>
          </a:p>
          <a:p>
            <a:pPr>
              <a:lnSpc>
                <a:spcPct val="150000"/>
              </a:lnSpc>
              <a:buFont typeface="Wingdings" pitchFamily="2" charset="2"/>
              <a:buChar char="Ø"/>
            </a:pPr>
            <a:r>
              <a:rPr lang="en-GB" dirty="0"/>
              <a:t> This budget for relocation and   initial setup cost only.</a:t>
            </a:r>
          </a:p>
          <a:p>
            <a:pPr>
              <a:lnSpc>
                <a:spcPct val="150000"/>
              </a:lnSpc>
              <a:buFont typeface="Wingdings" pitchFamily="2" charset="2"/>
              <a:buChar char="Ø"/>
            </a:pPr>
            <a:endParaRPr lang="en-GB" dirty="0"/>
          </a:p>
          <a:p>
            <a:pPr>
              <a:lnSpc>
                <a:spcPct val="150000"/>
              </a:lnSpc>
              <a:buFont typeface="Wingdings" pitchFamily="2" charset="2"/>
              <a:buChar char="Ø"/>
            </a:pPr>
            <a:r>
              <a:rPr lang="en-GB" dirty="0"/>
              <a:t>Operational cost not included.</a:t>
            </a:r>
          </a:p>
          <a:p>
            <a:r>
              <a:rPr lang="en-GB" dirty="0"/>
              <a:t> </a:t>
            </a:r>
          </a:p>
        </p:txBody>
      </p:sp>
      <p:pic>
        <p:nvPicPr>
          <p:cNvPr id="27650" name="Picture 2" descr="Related image"/>
          <p:cNvPicPr>
            <a:picLocks noChangeAspect="1" noChangeArrowheads="1"/>
          </p:cNvPicPr>
          <p:nvPr/>
        </p:nvPicPr>
        <p:blipFill>
          <a:blip r:embed="rId2" cstate="print"/>
          <a:srcRect/>
          <a:stretch>
            <a:fillRect/>
          </a:stretch>
        </p:blipFill>
        <p:spPr bwMode="auto">
          <a:xfrm>
            <a:off x="428596" y="3929066"/>
            <a:ext cx="3357586" cy="2239090"/>
          </a:xfrm>
          <a:prstGeom prst="rect">
            <a:avLst/>
          </a:prstGeom>
          <a:noFill/>
        </p:spPr>
      </p:pic>
      <p:graphicFrame>
        <p:nvGraphicFramePr>
          <p:cNvPr id="10" name="Content Placeholder 9"/>
          <p:cNvGraphicFramePr>
            <a:graphicFrameLocks noGrp="1"/>
          </p:cNvGraphicFramePr>
          <p:nvPr>
            <p:ph sz="half" idx="1"/>
          </p:nvPr>
        </p:nvGraphicFramePr>
        <p:xfrm>
          <a:off x="4000496" y="2071678"/>
          <a:ext cx="4926040" cy="4245130"/>
        </p:xfrm>
        <a:graphic>
          <a:graphicData uri="http://schemas.openxmlformats.org/drawingml/2006/table">
            <a:tbl>
              <a:tblPr/>
              <a:tblGrid>
                <a:gridCol w="3860666">
                  <a:extLst>
                    <a:ext uri="{9D8B030D-6E8A-4147-A177-3AD203B41FA5}">
                      <a16:colId xmlns:a16="http://schemas.microsoft.com/office/drawing/2014/main" val="20000"/>
                    </a:ext>
                  </a:extLst>
                </a:gridCol>
                <a:gridCol w="1065374">
                  <a:extLst>
                    <a:ext uri="{9D8B030D-6E8A-4147-A177-3AD203B41FA5}">
                      <a16:colId xmlns:a16="http://schemas.microsoft.com/office/drawing/2014/main" val="20001"/>
                    </a:ext>
                  </a:extLst>
                </a:gridCol>
              </a:tblGrid>
              <a:tr h="424513">
                <a:tc gridSpan="2">
                  <a:txBody>
                    <a:bodyPr/>
                    <a:lstStyle/>
                    <a:p>
                      <a:pPr algn="ctr" rtl="0" fontAlgn="ctr"/>
                      <a:r>
                        <a:rPr lang="en-GB" sz="1000" b="1" i="0" u="none" strike="noStrike" dirty="0">
                          <a:solidFill>
                            <a:srgbClr val="000000"/>
                          </a:solidFill>
                          <a:latin typeface="Verdana"/>
                        </a:rPr>
                        <a:t>Project Budget- £</a:t>
                      </a:r>
                      <a:r>
                        <a:rPr lang="en-GB" sz="900" b="1" i="0" u="none" strike="noStrike" dirty="0">
                          <a:solidFill>
                            <a:srgbClr val="000000"/>
                          </a:solidFill>
                          <a:latin typeface="Verdana"/>
                        </a:rPr>
                        <a:t> .00</a:t>
                      </a:r>
                      <a:endParaRPr lang="en-GB" sz="1000" b="1" i="0" u="none" strike="noStrike" dirty="0">
                        <a:solidFill>
                          <a:srgbClr val="000000"/>
                        </a:solidFill>
                        <a:latin typeface="Verdana"/>
                      </a:endParaRP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9050" cap="flat" cmpd="sng" algn="ctr">
                      <a:solidFill>
                        <a:srgbClr val="FFC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0000"/>
                  </a:ext>
                </a:extLst>
              </a:tr>
              <a:tr h="424513">
                <a:tc>
                  <a:txBody>
                    <a:bodyPr/>
                    <a:lstStyle/>
                    <a:p>
                      <a:pPr algn="l" rtl="0" fontAlgn="ctr"/>
                      <a:r>
                        <a:rPr lang="en-GB" sz="1200" b="0" i="0" u="none" strike="noStrike" dirty="0">
                          <a:solidFill>
                            <a:srgbClr val="000000"/>
                          </a:solidFill>
                          <a:latin typeface="Verdana"/>
                        </a:rPr>
                        <a:t>  Rent security deposit for 3 month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90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tc>
                  <a:txBody>
                    <a:bodyPr/>
                    <a:lstStyle/>
                    <a:p>
                      <a:pPr algn="r" rtl="0" fontAlgn="ctr"/>
                      <a:r>
                        <a:rPr lang="en-GB" sz="1200" b="0" i="0" u="none" strike="noStrike" dirty="0">
                          <a:solidFill>
                            <a:srgbClr val="000000"/>
                          </a:solidFill>
                          <a:latin typeface="Verdana"/>
                        </a:rPr>
                        <a:t> 180,000.00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90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extLst>
                  <a:ext uri="{0D108BD9-81ED-4DB2-BD59-A6C34878D82A}">
                    <a16:rowId xmlns:a16="http://schemas.microsoft.com/office/drawing/2014/main" val="10001"/>
                  </a:ext>
                </a:extLst>
              </a:tr>
              <a:tr h="424513">
                <a:tc>
                  <a:txBody>
                    <a:bodyPr/>
                    <a:lstStyle/>
                    <a:p>
                      <a:pPr algn="l" rtl="0" fontAlgn="ctr"/>
                      <a:r>
                        <a:rPr lang="en-GB" sz="1200" b="0" i="0" u="none" strike="noStrike" dirty="0">
                          <a:solidFill>
                            <a:srgbClr val="000000"/>
                          </a:solidFill>
                          <a:latin typeface="Verdana"/>
                        </a:rPr>
                        <a:t>  First-month rent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r" rtl="0" fontAlgn="ctr"/>
                      <a:r>
                        <a:rPr lang="en-GB" sz="1200" b="0" i="0" u="none" strike="noStrike" dirty="0">
                          <a:solidFill>
                            <a:srgbClr val="000000"/>
                          </a:solidFill>
                          <a:latin typeface="Verdana"/>
                        </a:rPr>
                        <a:t>   60,000.00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extLst>
                  <a:ext uri="{0D108BD9-81ED-4DB2-BD59-A6C34878D82A}">
                    <a16:rowId xmlns:a16="http://schemas.microsoft.com/office/drawing/2014/main" val="10002"/>
                  </a:ext>
                </a:extLst>
              </a:tr>
              <a:tr h="424513">
                <a:tc>
                  <a:txBody>
                    <a:bodyPr/>
                    <a:lstStyle/>
                    <a:p>
                      <a:pPr algn="l" rtl="0" fontAlgn="ctr"/>
                      <a:r>
                        <a:rPr lang="en-GB" sz="1200" b="0" i="0" u="none" strike="noStrike" dirty="0">
                          <a:solidFill>
                            <a:srgbClr val="000000"/>
                          </a:solidFill>
                          <a:latin typeface="Verdana"/>
                        </a:rPr>
                        <a:t>  Studio &amp; edit shoot setup for new 5 studio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tc>
                  <a:txBody>
                    <a:bodyPr/>
                    <a:lstStyle/>
                    <a:p>
                      <a:pPr algn="r" rtl="0" fontAlgn="ctr"/>
                      <a:r>
                        <a:rPr lang="en-GB" sz="1200" b="0" i="0" u="none" strike="noStrike" dirty="0">
                          <a:solidFill>
                            <a:srgbClr val="000000"/>
                          </a:solidFill>
                          <a:latin typeface="Verdana"/>
                        </a:rPr>
                        <a:t> 300,000.00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extLst>
                  <a:ext uri="{0D108BD9-81ED-4DB2-BD59-A6C34878D82A}">
                    <a16:rowId xmlns:a16="http://schemas.microsoft.com/office/drawing/2014/main" val="10003"/>
                  </a:ext>
                </a:extLst>
              </a:tr>
              <a:tr h="424513">
                <a:tc>
                  <a:txBody>
                    <a:bodyPr/>
                    <a:lstStyle/>
                    <a:p>
                      <a:pPr algn="l" rtl="0" fontAlgn="ctr"/>
                      <a:r>
                        <a:rPr lang="en-GB" sz="1200" b="0" i="0" u="none" strike="noStrike" dirty="0">
                          <a:solidFill>
                            <a:srgbClr val="000000"/>
                          </a:solidFill>
                          <a:latin typeface="Verdana"/>
                        </a:rPr>
                        <a:t>  Removable and refitting cost for existing studio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r" rtl="0" fontAlgn="ctr"/>
                      <a:r>
                        <a:rPr lang="en-GB" sz="1200" b="0" i="0" u="none" strike="noStrike" dirty="0">
                          <a:solidFill>
                            <a:srgbClr val="000000"/>
                          </a:solidFill>
                          <a:latin typeface="Verdana"/>
                        </a:rPr>
                        <a:t>   10,000.00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extLst>
                  <a:ext uri="{0D108BD9-81ED-4DB2-BD59-A6C34878D82A}">
                    <a16:rowId xmlns:a16="http://schemas.microsoft.com/office/drawing/2014/main" val="10004"/>
                  </a:ext>
                </a:extLst>
              </a:tr>
              <a:tr h="424513">
                <a:tc>
                  <a:txBody>
                    <a:bodyPr/>
                    <a:lstStyle/>
                    <a:p>
                      <a:pPr algn="l" rtl="0" fontAlgn="ctr"/>
                      <a:r>
                        <a:rPr lang="en-GB" sz="1200" b="0" i="0" u="none" strike="noStrike" dirty="0">
                          <a:solidFill>
                            <a:srgbClr val="000000"/>
                          </a:solidFill>
                          <a:latin typeface="Verdana"/>
                        </a:rPr>
                        <a:t>  Internal office designing &amp; furniture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tc>
                  <a:txBody>
                    <a:bodyPr/>
                    <a:lstStyle/>
                    <a:p>
                      <a:pPr algn="r" rtl="0" fontAlgn="ctr"/>
                      <a:r>
                        <a:rPr lang="en-GB" sz="1200" b="0" i="0" u="none" strike="noStrike" dirty="0">
                          <a:solidFill>
                            <a:srgbClr val="000000"/>
                          </a:solidFill>
                          <a:latin typeface="Verdana"/>
                        </a:rPr>
                        <a:t>   60,000.00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extLst>
                  <a:ext uri="{0D108BD9-81ED-4DB2-BD59-A6C34878D82A}">
                    <a16:rowId xmlns:a16="http://schemas.microsoft.com/office/drawing/2014/main" val="10005"/>
                  </a:ext>
                </a:extLst>
              </a:tr>
              <a:tr h="424513">
                <a:tc>
                  <a:txBody>
                    <a:bodyPr/>
                    <a:lstStyle/>
                    <a:p>
                      <a:pPr algn="l" rtl="0" fontAlgn="ctr"/>
                      <a:r>
                        <a:rPr lang="en-GB" sz="1200" b="0" i="0" u="none" strike="noStrike" dirty="0">
                          <a:solidFill>
                            <a:srgbClr val="000000"/>
                          </a:solidFill>
                          <a:latin typeface="Verdana"/>
                        </a:rPr>
                        <a:t>  Shifting office equipment &amp; furniture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r" rtl="0" fontAlgn="ctr"/>
                      <a:r>
                        <a:rPr lang="en-GB" sz="1200" b="0" i="0" u="none" strike="noStrike" dirty="0">
                          <a:solidFill>
                            <a:srgbClr val="000000"/>
                          </a:solidFill>
                          <a:latin typeface="Verdana"/>
                        </a:rPr>
                        <a:t>    3,000.00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extLst>
                  <a:ext uri="{0D108BD9-81ED-4DB2-BD59-A6C34878D82A}">
                    <a16:rowId xmlns:a16="http://schemas.microsoft.com/office/drawing/2014/main" val="10006"/>
                  </a:ext>
                </a:extLst>
              </a:tr>
              <a:tr h="424513">
                <a:tc>
                  <a:txBody>
                    <a:bodyPr/>
                    <a:lstStyle/>
                    <a:p>
                      <a:pPr algn="l" rtl="0" fontAlgn="ctr"/>
                      <a:r>
                        <a:rPr lang="en-GB" sz="1200" b="0" i="0" u="none" strike="noStrike" dirty="0">
                          <a:solidFill>
                            <a:srgbClr val="000000"/>
                          </a:solidFill>
                          <a:latin typeface="Verdana"/>
                        </a:rPr>
                        <a:t>  Health &amp; safety fire &amp; burglar alarm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tc>
                  <a:txBody>
                    <a:bodyPr/>
                    <a:lstStyle/>
                    <a:p>
                      <a:pPr algn="r" rtl="0" fontAlgn="ctr"/>
                      <a:r>
                        <a:rPr lang="en-GB" sz="1200" b="0" i="0" u="none" strike="noStrike" dirty="0">
                          <a:solidFill>
                            <a:srgbClr val="000000"/>
                          </a:solidFill>
                          <a:latin typeface="Verdana"/>
                        </a:rPr>
                        <a:t>   20,000.00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extLst>
                  <a:ext uri="{0D108BD9-81ED-4DB2-BD59-A6C34878D82A}">
                    <a16:rowId xmlns:a16="http://schemas.microsoft.com/office/drawing/2014/main" val="10007"/>
                  </a:ext>
                </a:extLst>
              </a:tr>
              <a:tr h="424513">
                <a:tc>
                  <a:txBody>
                    <a:bodyPr/>
                    <a:lstStyle/>
                    <a:p>
                      <a:pPr algn="l" rtl="0" fontAlgn="ctr"/>
                      <a:r>
                        <a:rPr lang="en-GB" sz="1200" b="0" i="0" u="none" strike="noStrike" dirty="0">
                          <a:solidFill>
                            <a:srgbClr val="000000"/>
                          </a:solidFill>
                          <a:latin typeface="Verdana"/>
                        </a:rPr>
                        <a:t>  Content insurance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r" rtl="0" fontAlgn="ctr"/>
                      <a:r>
                        <a:rPr lang="en-GB" sz="1200" b="0" i="0" u="none" strike="noStrike" dirty="0">
                          <a:solidFill>
                            <a:srgbClr val="000000"/>
                          </a:solidFill>
                          <a:latin typeface="Verdana"/>
                        </a:rPr>
                        <a:t>   15,000.00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extLst>
                  <a:ext uri="{0D108BD9-81ED-4DB2-BD59-A6C34878D82A}">
                    <a16:rowId xmlns:a16="http://schemas.microsoft.com/office/drawing/2014/main" val="10008"/>
                  </a:ext>
                </a:extLst>
              </a:tr>
              <a:tr h="424513">
                <a:tc>
                  <a:txBody>
                    <a:bodyPr/>
                    <a:lstStyle/>
                    <a:p>
                      <a:pPr algn="l" rtl="0" fontAlgn="ctr"/>
                      <a:r>
                        <a:rPr lang="en-GB" sz="1200" b="0" i="0" u="none" strike="noStrike" dirty="0">
                          <a:solidFill>
                            <a:srgbClr val="000000"/>
                          </a:solidFill>
                          <a:latin typeface="Verdana"/>
                        </a:rPr>
                        <a:t>  Total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tc>
                  <a:txBody>
                    <a:bodyPr/>
                    <a:lstStyle/>
                    <a:p>
                      <a:pPr algn="r" rtl="0" fontAlgn="ctr"/>
                      <a:r>
                        <a:rPr lang="en-GB" sz="1200" b="0" i="0" u="none" strike="noStrike" dirty="0">
                          <a:solidFill>
                            <a:srgbClr val="000000"/>
                          </a:solidFill>
                          <a:latin typeface="Verdana"/>
                        </a:rPr>
                        <a:t> 648,000.00 </a:t>
                      </a:r>
                    </a:p>
                  </a:txBody>
                  <a:tcPr marL="8209" marR="8209" marT="8209" marB="0" anchor="ctr">
                    <a:lnL w="1270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solidFill>
                      <a:srgbClr val="FFEFC0"/>
                    </a:solidFill>
                  </a:tcPr>
                </a:tc>
                <a:extLst>
                  <a:ext uri="{0D108BD9-81ED-4DB2-BD59-A6C34878D82A}">
                    <a16:rowId xmlns:a16="http://schemas.microsoft.com/office/drawing/2014/main" val="10009"/>
                  </a:ext>
                </a:extLst>
              </a:tr>
            </a:tbl>
          </a:graphicData>
        </a:graphic>
      </p:graphicFrame>
    </p:spTree>
  </p:cSld>
  <p:clrMapOvr>
    <a:masterClrMapping/>
  </p:clrMapOvr>
  <p:transition>
    <p:newsfla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Project Stages and Procedures</a:t>
            </a:r>
            <a:br>
              <a:rPr lang="en-GB" b="1" dirty="0"/>
            </a:br>
            <a:endParaRPr lang="en-GB" dirty="0"/>
          </a:p>
        </p:txBody>
      </p:sp>
      <p:sp>
        <p:nvSpPr>
          <p:cNvPr id="3" name="Content Placeholder 2"/>
          <p:cNvSpPr>
            <a:spLocks noGrp="1"/>
          </p:cNvSpPr>
          <p:nvPr>
            <p:ph idx="1"/>
          </p:nvPr>
        </p:nvSpPr>
        <p:spPr>
          <a:xfrm>
            <a:off x="428596" y="1714488"/>
            <a:ext cx="8229600" cy="4389120"/>
          </a:xfrm>
        </p:spPr>
        <p:txBody>
          <a:bodyPr>
            <a:normAutofit/>
          </a:bodyPr>
          <a:lstStyle/>
          <a:p>
            <a:pPr>
              <a:buNone/>
            </a:pPr>
            <a:r>
              <a:rPr lang="en-GB" dirty="0"/>
              <a:t>Generally six stages are to be considered by the entity the time of expanding firm in global market </a:t>
            </a:r>
          </a:p>
          <a:p>
            <a:pPr>
              <a:buNone/>
            </a:pPr>
            <a:r>
              <a:rPr lang="en-GB" dirty="0"/>
              <a:t>The basic stages of business expansion are states below</a:t>
            </a:r>
          </a:p>
          <a:p>
            <a:pPr marL="514350" lvl="0" indent="-514350">
              <a:buFont typeface="+mj-lt"/>
              <a:buAutoNum type="arabicPeriod"/>
            </a:pPr>
            <a:r>
              <a:rPr lang="en-GB" dirty="0"/>
              <a:t>Strategy</a:t>
            </a:r>
          </a:p>
          <a:p>
            <a:pPr marL="514350" lvl="0" indent="-514350">
              <a:buFont typeface="+mj-lt"/>
              <a:buAutoNum type="arabicPeriod"/>
            </a:pPr>
            <a:r>
              <a:rPr lang="en-GB" dirty="0"/>
              <a:t>Preparation</a:t>
            </a:r>
          </a:p>
          <a:p>
            <a:pPr marL="514350" lvl="0" indent="-514350">
              <a:buFont typeface="+mj-lt"/>
              <a:buAutoNum type="arabicPeriod"/>
            </a:pPr>
            <a:r>
              <a:rPr lang="en-GB" dirty="0"/>
              <a:t>Designing</a:t>
            </a:r>
          </a:p>
          <a:p>
            <a:pPr marL="514350" lvl="0" indent="-514350">
              <a:buFont typeface="+mj-lt"/>
              <a:buAutoNum type="arabicPeriod"/>
            </a:pPr>
            <a:r>
              <a:rPr lang="en-GB" dirty="0"/>
              <a:t>Testing</a:t>
            </a:r>
          </a:p>
          <a:p>
            <a:pPr marL="514350" lvl="0" indent="-514350">
              <a:buFont typeface="+mj-lt"/>
              <a:buAutoNum type="arabicPeriod"/>
            </a:pPr>
            <a:r>
              <a:rPr lang="en-GB" dirty="0"/>
              <a:t>Launching and</a:t>
            </a:r>
          </a:p>
          <a:p>
            <a:pPr marL="514350" lvl="0" indent="-514350">
              <a:buFont typeface="+mj-lt"/>
              <a:buAutoNum type="arabicPeriod"/>
            </a:pPr>
            <a:r>
              <a:rPr lang="en-GB" dirty="0"/>
              <a:t>Closing stage</a:t>
            </a:r>
          </a:p>
          <a:p>
            <a:endParaRPr lang="en-GB" dirty="0"/>
          </a:p>
        </p:txBody>
      </p:sp>
      <p:pic>
        <p:nvPicPr>
          <p:cNvPr id="3074" name="Picture 2" descr="Image result for relocation project"/>
          <p:cNvPicPr>
            <a:picLocks noChangeAspect="1" noChangeArrowheads="1"/>
          </p:cNvPicPr>
          <p:nvPr/>
        </p:nvPicPr>
        <p:blipFill>
          <a:blip r:embed="rId2"/>
          <a:srcRect/>
          <a:stretch>
            <a:fillRect/>
          </a:stretch>
        </p:blipFill>
        <p:spPr bwMode="auto">
          <a:xfrm>
            <a:off x="3338873" y="4071942"/>
            <a:ext cx="5654455" cy="2500330"/>
          </a:xfrm>
          <a:prstGeom prst="rect">
            <a:avLst/>
          </a:prstGeom>
          <a:noFill/>
        </p:spPr>
      </p:pic>
    </p:spTree>
  </p:cSld>
  <p:clrMapOvr>
    <a:masterClrMapping/>
  </p:clrMapOvr>
  <p:transition>
    <p:pull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2">
            <a:normAutofit fontScale="90000"/>
          </a:bodyPr>
          <a:lstStyle/>
          <a:p>
            <a:pPr algn="dist"/>
            <a:r>
              <a:rPr lang="en-GB" sz="4000" dirty="0">
                <a:latin typeface="Gadugi" pitchFamily="34" charset="0"/>
              </a:rPr>
              <a:t>Project Procedures</a:t>
            </a:r>
            <a:br>
              <a:rPr lang="en-GB" sz="4000" dirty="0">
                <a:latin typeface="Gadugi" pitchFamily="34" charset="0"/>
              </a:rPr>
            </a:br>
            <a:endParaRPr lang="en-GB" sz="4000" dirty="0">
              <a:latin typeface="Gadugi" pitchFamily="34" charset="0"/>
            </a:endParaRPr>
          </a:p>
        </p:txBody>
      </p:sp>
      <p:graphicFrame>
        <p:nvGraphicFramePr>
          <p:cNvPr id="5" name="Content Placeholder 4"/>
          <p:cNvGraphicFramePr>
            <a:graphicFrameLocks noGrp="1"/>
          </p:cNvGraphicFramePr>
          <p:nvPr>
            <p:ph idx="1"/>
          </p:nvPr>
        </p:nvGraphicFramePr>
        <p:xfrm>
          <a:off x="428596" y="1500174"/>
          <a:ext cx="8229600" cy="463804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lgn="ctr">
                        <a:lnSpc>
                          <a:spcPct val="150000"/>
                        </a:lnSpc>
                        <a:spcAft>
                          <a:spcPts val="0"/>
                        </a:spcAft>
                      </a:pPr>
                      <a:r>
                        <a:rPr lang="en-GB" sz="2000" dirty="0"/>
                        <a:t>Name of activity</a:t>
                      </a:r>
                      <a:endParaRPr lang="en-GB" sz="2000" dirty="0">
                        <a:solidFill>
                          <a:srgbClr val="000000"/>
                        </a:solidFill>
                        <a:latin typeface="Times New Roman"/>
                        <a:ea typeface="Calibri"/>
                      </a:endParaRPr>
                    </a:p>
                  </a:txBody>
                  <a:tcPr marL="68580" marR="68580" marT="0" marB="0"/>
                </a:tc>
                <a:tc>
                  <a:txBody>
                    <a:bodyPr/>
                    <a:lstStyle/>
                    <a:p>
                      <a:pPr algn="just">
                        <a:lnSpc>
                          <a:spcPct val="150000"/>
                        </a:lnSpc>
                        <a:spcAft>
                          <a:spcPts val="0"/>
                        </a:spcAft>
                      </a:pPr>
                      <a:r>
                        <a:rPr lang="en-GB" sz="2000" dirty="0"/>
                        <a:t>Duration of activity completion (in days)</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370840">
                <a:tc>
                  <a:txBody>
                    <a:bodyPr/>
                    <a:lstStyle/>
                    <a:p>
                      <a:pPr algn="ctr">
                        <a:lnSpc>
                          <a:spcPct val="150000"/>
                        </a:lnSpc>
                        <a:spcAft>
                          <a:spcPts val="0"/>
                        </a:spcAft>
                      </a:pPr>
                      <a:r>
                        <a:rPr lang="en-GB" sz="2000" dirty="0"/>
                        <a:t>Relocation and Expanding the company globally as  Spynet International</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227 days</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r h="370840">
                <a:tc>
                  <a:txBody>
                    <a:bodyPr/>
                    <a:lstStyle/>
                    <a:p>
                      <a:pPr algn="ctr">
                        <a:lnSpc>
                          <a:spcPct val="150000"/>
                        </a:lnSpc>
                        <a:spcAft>
                          <a:spcPts val="0"/>
                        </a:spcAft>
                      </a:pPr>
                      <a:r>
                        <a:rPr lang="en-GB" sz="2000" dirty="0"/>
                        <a:t>Strategy Step</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18 days </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2"/>
                  </a:ext>
                </a:extLst>
              </a:tr>
              <a:tr h="370840">
                <a:tc>
                  <a:txBody>
                    <a:bodyPr/>
                    <a:lstStyle/>
                    <a:p>
                      <a:pPr algn="ctr">
                        <a:lnSpc>
                          <a:spcPct val="150000"/>
                        </a:lnSpc>
                        <a:spcAft>
                          <a:spcPts val="0"/>
                        </a:spcAft>
                      </a:pPr>
                      <a:r>
                        <a:rPr lang="en-GB" sz="2000" dirty="0"/>
                        <a:t>Preparation Step</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48 days </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3"/>
                  </a:ext>
                </a:extLst>
              </a:tr>
              <a:tr h="370840">
                <a:tc>
                  <a:txBody>
                    <a:bodyPr/>
                    <a:lstStyle/>
                    <a:p>
                      <a:pPr algn="ctr">
                        <a:lnSpc>
                          <a:spcPct val="150000"/>
                        </a:lnSpc>
                        <a:spcAft>
                          <a:spcPts val="0"/>
                        </a:spcAft>
                      </a:pPr>
                      <a:r>
                        <a:rPr lang="en-GB" sz="2000" dirty="0"/>
                        <a:t>Designing Step</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43 days</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4"/>
                  </a:ext>
                </a:extLst>
              </a:tr>
              <a:tr h="370840">
                <a:tc>
                  <a:txBody>
                    <a:bodyPr/>
                    <a:lstStyle/>
                    <a:p>
                      <a:pPr algn="ctr">
                        <a:lnSpc>
                          <a:spcPct val="150000"/>
                        </a:lnSpc>
                        <a:spcAft>
                          <a:spcPts val="0"/>
                        </a:spcAft>
                      </a:pPr>
                      <a:r>
                        <a:rPr lang="en-GB" sz="2000" dirty="0"/>
                        <a:t>Testing Step</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24 days </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5"/>
                  </a:ext>
                </a:extLst>
              </a:tr>
              <a:tr h="370840">
                <a:tc>
                  <a:txBody>
                    <a:bodyPr/>
                    <a:lstStyle/>
                    <a:p>
                      <a:pPr algn="ctr">
                        <a:lnSpc>
                          <a:spcPct val="150000"/>
                        </a:lnSpc>
                        <a:spcAft>
                          <a:spcPts val="0"/>
                        </a:spcAft>
                      </a:pPr>
                      <a:r>
                        <a:rPr lang="en-GB" sz="2000" dirty="0"/>
                        <a:t>Launching Step</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52 days </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6"/>
                  </a:ext>
                </a:extLst>
              </a:tr>
              <a:tr h="370840">
                <a:tc>
                  <a:txBody>
                    <a:bodyPr/>
                    <a:lstStyle/>
                    <a:p>
                      <a:pPr algn="ctr">
                        <a:lnSpc>
                          <a:spcPct val="150000"/>
                        </a:lnSpc>
                        <a:spcAft>
                          <a:spcPts val="0"/>
                        </a:spcAft>
                      </a:pPr>
                      <a:r>
                        <a:rPr lang="en-GB" sz="2000" dirty="0"/>
                        <a:t>Closing Step</a:t>
                      </a:r>
                      <a:endParaRPr lang="en-GB" sz="20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2000" dirty="0"/>
                        <a:t>42 days </a:t>
                      </a:r>
                      <a:endParaRPr lang="en-GB" sz="20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7"/>
                  </a:ext>
                </a:extLst>
              </a:tr>
            </a:tbl>
          </a:graphicData>
        </a:graphic>
      </p:graphicFrame>
    </p:spTree>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00042"/>
            <a:ext cx="8229600" cy="1143000"/>
          </a:xfrm>
        </p:spPr>
        <p:txBody>
          <a:bodyPr>
            <a:normAutofit fontScale="90000"/>
          </a:bodyPr>
          <a:lstStyle/>
          <a:p>
            <a:pPr algn="ctr"/>
            <a:r>
              <a:rPr lang="en-GB" b="1" dirty="0"/>
              <a:t>Gantt chart</a:t>
            </a:r>
            <a:br>
              <a:rPr lang="en-GB" b="1" dirty="0"/>
            </a:br>
            <a:endParaRPr lang="en-GB" dirty="0"/>
          </a:p>
        </p:txBody>
      </p:sp>
      <p:sp>
        <p:nvSpPr>
          <p:cNvPr id="3" name="Content Placeholder 2"/>
          <p:cNvSpPr>
            <a:spLocks noGrp="1"/>
          </p:cNvSpPr>
          <p:nvPr>
            <p:ph idx="1"/>
          </p:nvPr>
        </p:nvSpPr>
        <p:spPr/>
        <p:txBody>
          <a:bodyPr>
            <a:normAutofit/>
          </a:bodyPr>
          <a:lstStyle/>
          <a:p>
            <a:r>
              <a:rPr lang="en-GB" dirty="0"/>
              <a:t>Through Gantt Charts, managing a project becomes easier as it becomes possible to view activities and task into smaller and manageable items with dependencies that are visually illustrated through a bar chart</a:t>
            </a:r>
          </a:p>
          <a:p>
            <a:endParaRPr lang="en-GB" dirty="0"/>
          </a:p>
        </p:txBody>
      </p:sp>
      <p:pic>
        <p:nvPicPr>
          <p:cNvPr id="23554" name="Picture 2" descr="Related image"/>
          <p:cNvPicPr>
            <a:picLocks noChangeAspect="1" noChangeArrowheads="1"/>
          </p:cNvPicPr>
          <p:nvPr/>
        </p:nvPicPr>
        <p:blipFill>
          <a:blip r:embed="rId2"/>
          <a:srcRect/>
          <a:stretch>
            <a:fillRect/>
          </a:stretch>
        </p:blipFill>
        <p:spPr bwMode="auto">
          <a:xfrm>
            <a:off x="1857356" y="3643314"/>
            <a:ext cx="4786345" cy="2985234"/>
          </a:xfrm>
          <a:prstGeom prst="rect">
            <a:avLst/>
          </a:prstGeom>
          <a:noFill/>
        </p:spPr>
      </p:pic>
    </p:spTree>
  </p:cSld>
  <p:clrMapOvr>
    <a:masterClrMapping/>
  </p:clrMapOvr>
  <p:transition>
    <p:comb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t>Gantt Chart</a:t>
            </a:r>
          </a:p>
        </p:txBody>
      </p:sp>
      <p:graphicFrame>
        <p:nvGraphicFramePr>
          <p:cNvPr id="5" name="Table 4"/>
          <p:cNvGraphicFramePr>
            <a:graphicFrameLocks noGrp="1"/>
          </p:cNvGraphicFramePr>
          <p:nvPr/>
        </p:nvGraphicFramePr>
        <p:xfrm>
          <a:off x="785786" y="1000108"/>
          <a:ext cx="7786743" cy="5286389"/>
        </p:xfrm>
        <a:graphic>
          <a:graphicData uri="http://schemas.openxmlformats.org/drawingml/2006/table">
            <a:tbl>
              <a:tblPr/>
              <a:tblGrid>
                <a:gridCol w="1647041">
                  <a:extLst>
                    <a:ext uri="{9D8B030D-6E8A-4147-A177-3AD203B41FA5}">
                      <a16:colId xmlns:a16="http://schemas.microsoft.com/office/drawing/2014/main" val="20000"/>
                    </a:ext>
                  </a:extLst>
                </a:gridCol>
                <a:gridCol w="535912">
                  <a:extLst>
                    <a:ext uri="{9D8B030D-6E8A-4147-A177-3AD203B41FA5}">
                      <a16:colId xmlns:a16="http://schemas.microsoft.com/office/drawing/2014/main" val="20001"/>
                    </a:ext>
                  </a:extLst>
                </a:gridCol>
                <a:gridCol w="572012">
                  <a:extLst>
                    <a:ext uri="{9D8B030D-6E8A-4147-A177-3AD203B41FA5}">
                      <a16:colId xmlns:a16="http://schemas.microsoft.com/office/drawing/2014/main" val="20002"/>
                    </a:ext>
                  </a:extLst>
                </a:gridCol>
                <a:gridCol w="572012">
                  <a:extLst>
                    <a:ext uri="{9D8B030D-6E8A-4147-A177-3AD203B41FA5}">
                      <a16:colId xmlns:a16="http://schemas.microsoft.com/office/drawing/2014/main" val="20003"/>
                    </a:ext>
                  </a:extLst>
                </a:gridCol>
                <a:gridCol w="591265">
                  <a:extLst>
                    <a:ext uri="{9D8B030D-6E8A-4147-A177-3AD203B41FA5}">
                      <a16:colId xmlns:a16="http://schemas.microsoft.com/office/drawing/2014/main" val="20004"/>
                    </a:ext>
                  </a:extLst>
                </a:gridCol>
                <a:gridCol w="591265">
                  <a:extLst>
                    <a:ext uri="{9D8B030D-6E8A-4147-A177-3AD203B41FA5}">
                      <a16:colId xmlns:a16="http://schemas.microsoft.com/office/drawing/2014/main" val="20005"/>
                    </a:ext>
                  </a:extLst>
                </a:gridCol>
                <a:gridCol w="515854">
                  <a:extLst>
                    <a:ext uri="{9D8B030D-6E8A-4147-A177-3AD203B41FA5}">
                      <a16:colId xmlns:a16="http://schemas.microsoft.com/office/drawing/2014/main" val="20006"/>
                    </a:ext>
                  </a:extLst>
                </a:gridCol>
                <a:gridCol w="551954">
                  <a:extLst>
                    <a:ext uri="{9D8B030D-6E8A-4147-A177-3AD203B41FA5}">
                      <a16:colId xmlns:a16="http://schemas.microsoft.com/office/drawing/2014/main" val="20007"/>
                    </a:ext>
                  </a:extLst>
                </a:gridCol>
                <a:gridCol w="551954">
                  <a:extLst>
                    <a:ext uri="{9D8B030D-6E8A-4147-A177-3AD203B41FA5}">
                      <a16:colId xmlns:a16="http://schemas.microsoft.com/office/drawing/2014/main" val="20008"/>
                    </a:ext>
                  </a:extLst>
                </a:gridCol>
                <a:gridCol w="535912">
                  <a:extLst>
                    <a:ext uri="{9D8B030D-6E8A-4147-A177-3AD203B41FA5}">
                      <a16:colId xmlns:a16="http://schemas.microsoft.com/office/drawing/2014/main" val="20009"/>
                    </a:ext>
                  </a:extLst>
                </a:gridCol>
                <a:gridCol w="560781">
                  <a:extLst>
                    <a:ext uri="{9D8B030D-6E8A-4147-A177-3AD203B41FA5}">
                      <a16:colId xmlns:a16="http://schemas.microsoft.com/office/drawing/2014/main" val="20010"/>
                    </a:ext>
                  </a:extLst>
                </a:gridCol>
                <a:gridCol w="560781">
                  <a:extLst>
                    <a:ext uri="{9D8B030D-6E8A-4147-A177-3AD203B41FA5}">
                      <a16:colId xmlns:a16="http://schemas.microsoft.com/office/drawing/2014/main" val="20011"/>
                    </a:ext>
                  </a:extLst>
                </a:gridCol>
              </a:tblGrid>
              <a:tr h="278231">
                <a:tc rowSpan="2">
                  <a:txBody>
                    <a:bodyPr/>
                    <a:lstStyle/>
                    <a:p>
                      <a:pPr algn="ctr">
                        <a:lnSpc>
                          <a:spcPct val="150000"/>
                        </a:lnSpc>
                        <a:spcAft>
                          <a:spcPts val="0"/>
                        </a:spcAft>
                      </a:pPr>
                      <a:r>
                        <a:rPr lang="en-GB" sz="900" dirty="0">
                          <a:solidFill>
                            <a:srgbClr val="000000"/>
                          </a:solidFill>
                          <a:latin typeface="Times New Roman"/>
                          <a:ea typeface="Times New Roman"/>
                        </a:rPr>
                        <a:t>Task</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11">
                  <a:txBody>
                    <a:bodyPr/>
                    <a:lstStyle/>
                    <a:p>
                      <a:pPr algn="ctr">
                        <a:lnSpc>
                          <a:spcPct val="150000"/>
                        </a:lnSpc>
                        <a:spcAft>
                          <a:spcPts val="0"/>
                        </a:spcAft>
                      </a:pPr>
                      <a:r>
                        <a:rPr lang="en-GB" sz="900" dirty="0">
                          <a:solidFill>
                            <a:srgbClr val="000000"/>
                          </a:solidFill>
                          <a:latin typeface="Times New Roman"/>
                          <a:ea typeface="Times New Roman"/>
                        </a:rPr>
                        <a:t>Time</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112924">
                <a:tc vMerge="1">
                  <a:txBody>
                    <a:bodyPr/>
                    <a:lstStyle/>
                    <a:p>
                      <a:endParaRPr lang="en-GB"/>
                    </a:p>
                  </a:txBody>
                  <a:tcPr/>
                </a:tc>
                <a:tc>
                  <a:txBody>
                    <a:bodyPr/>
                    <a:lstStyle/>
                    <a:p>
                      <a:pPr algn="ctr">
                        <a:lnSpc>
                          <a:spcPct val="150000"/>
                        </a:lnSpc>
                        <a:spcAft>
                          <a:spcPts val="0"/>
                        </a:spcAft>
                      </a:pPr>
                      <a:r>
                        <a:rPr lang="en-GB" sz="900" dirty="0">
                          <a:solidFill>
                            <a:srgbClr val="000000"/>
                          </a:solidFill>
                          <a:latin typeface="Times New Roman"/>
                          <a:ea typeface="Times New Roman"/>
                        </a:rPr>
                        <a:t>Jan-18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Feb-18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Mar-18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Apr-18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May-18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Jun-18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Jul-18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Aug-18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Sep-18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Oct-18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Nov-Dec18</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78231">
                <a:tc>
                  <a:txBody>
                    <a:bodyPr/>
                    <a:lstStyle/>
                    <a:p>
                      <a:pPr algn="ctr">
                        <a:lnSpc>
                          <a:spcPct val="150000"/>
                        </a:lnSpc>
                        <a:spcAft>
                          <a:spcPts val="0"/>
                        </a:spcAft>
                      </a:pPr>
                      <a:r>
                        <a:rPr lang="en-GB" sz="900" dirty="0">
                          <a:solidFill>
                            <a:srgbClr val="000000"/>
                          </a:solidFill>
                          <a:latin typeface="Times New Roman"/>
                          <a:ea typeface="Times New Roman"/>
                        </a:rPr>
                        <a:t>Project Initiation</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78231">
                <a:tc>
                  <a:txBody>
                    <a:bodyPr/>
                    <a:lstStyle/>
                    <a:p>
                      <a:pPr algn="ctr">
                        <a:lnSpc>
                          <a:spcPct val="150000"/>
                        </a:lnSpc>
                        <a:spcAft>
                          <a:spcPts val="0"/>
                        </a:spcAft>
                      </a:pPr>
                      <a:r>
                        <a:rPr lang="en-GB" sz="900" dirty="0">
                          <a:solidFill>
                            <a:srgbClr val="000000"/>
                          </a:solidFill>
                          <a:latin typeface="Times New Roman"/>
                          <a:ea typeface="Times New Roman"/>
                        </a:rPr>
                        <a:t>PID</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78231">
                <a:tc>
                  <a:txBody>
                    <a:bodyPr/>
                    <a:lstStyle/>
                    <a:p>
                      <a:pPr algn="ctr">
                        <a:lnSpc>
                          <a:spcPct val="150000"/>
                        </a:lnSpc>
                        <a:spcAft>
                          <a:spcPts val="0"/>
                        </a:spcAft>
                      </a:pPr>
                      <a:r>
                        <a:rPr lang="en-GB" sz="900" dirty="0">
                          <a:solidFill>
                            <a:srgbClr val="000000"/>
                          </a:solidFill>
                          <a:latin typeface="Times New Roman"/>
                          <a:ea typeface="Times New Roman"/>
                        </a:rPr>
                        <a:t>Scheduling</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504D"/>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556462">
                <a:tc>
                  <a:txBody>
                    <a:bodyPr/>
                    <a:lstStyle/>
                    <a:p>
                      <a:pPr algn="ctr">
                        <a:lnSpc>
                          <a:spcPct val="150000"/>
                        </a:lnSpc>
                        <a:spcAft>
                          <a:spcPts val="0"/>
                        </a:spcAft>
                      </a:pPr>
                      <a:r>
                        <a:rPr lang="en-GB" sz="900" dirty="0">
                          <a:solidFill>
                            <a:srgbClr val="000000"/>
                          </a:solidFill>
                          <a:latin typeface="Times New Roman"/>
                          <a:ea typeface="Times New Roman"/>
                        </a:rPr>
                        <a:t>Research and Information</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BACC6"/>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78231">
                <a:tc>
                  <a:txBody>
                    <a:bodyPr/>
                    <a:lstStyle/>
                    <a:p>
                      <a:pPr algn="ctr">
                        <a:lnSpc>
                          <a:spcPct val="150000"/>
                        </a:lnSpc>
                        <a:spcAft>
                          <a:spcPts val="0"/>
                        </a:spcAft>
                      </a:pPr>
                      <a:r>
                        <a:rPr lang="en-GB" sz="900" dirty="0">
                          <a:solidFill>
                            <a:srgbClr val="000000"/>
                          </a:solidFill>
                          <a:latin typeface="Times New Roman"/>
                          <a:ea typeface="Times New Roman"/>
                        </a:rPr>
                        <a:t>SMART Goals</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5923C"/>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78231">
                <a:tc>
                  <a:txBody>
                    <a:bodyPr/>
                    <a:lstStyle/>
                    <a:p>
                      <a:pPr algn="ctr">
                        <a:lnSpc>
                          <a:spcPct val="150000"/>
                        </a:lnSpc>
                        <a:spcAft>
                          <a:spcPts val="0"/>
                        </a:spcAft>
                      </a:pPr>
                      <a:r>
                        <a:rPr lang="en-GB" sz="900" dirty="0">
                          <a:solidFill>
                            <a:srgbClr val="000000"/>
                          </a:solidFill>
                          <a:latin typeface="Times New Roman"/>
                          <a:ea typeface="Times New Roman"/>
                        </a:rPr>
                        <a:t>Project Execution</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56462">
                <a:tc>
                  <a:txBody>
                    <a:bodyPr/>
                    <a:lstStyle/>
                    <a:p>
                      <a:pPr algn="ctr">
                        <a:lnSpc>
                          <a:spcPct val="150000"/>
                        </a:lnSpc>
                        <a:spcAft>
                          <a:spcPts val="0"/>
                        </a:spcAft>
                      </a:pPr>
                      <a:r>
                        <a:rPr lang="en-GB" sz="900" dirty="0">
                          <a:solidFill>
                            <a:srgbClr val="000000"/>
                          </a:solidFill>
                          <a:latin typeface="Times New Roman"/>
                          <a:ea typeface="Times New Roman"/>
                        </a:rPr>
                        <a:t>Project Implementation</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C090"/>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78231">
                <a:tc>
                  <a:txBody>
                    <a:bodyPr/>
                    <a:lstStyle/>
                    <a:p>
                      <a:pPr algn="ctr">
                        <a:lnSpc>
                          <a:spcPct val="150000"/>
                        </a:lnSpc>
                        <a:spcAft>
                          <a:spcPts val="0"/>
                        </a:spcAft>
                      </a:pPr>
                      <a:r>
                        <a:rPr lang="en-GB" sz="900" dirty="0">
                          <a:solidFill>
                            <a:srgbClr val="000000"/>
                          </a:solidFill>
                          <a:latin typeface="Times New Roman"/>
                          <a:ea typeface="Times New Roman"/>
                        </a:rPr>
                        <a:t>Project Control</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78231">
                <a:tc>
                  <a:txBody>
                    <a:bodyPr/>
                    <a:lstStyle/>
                    <a:p>
                      <a:pPr algn="ctr">
                        <a:lnSpc>
                          <a:spcPct val="150000"/>
                        </a:lnSpc>
                        <a:spcAft>
                          <a:spcPts val="0"/>
                        </a:spcAft>
                      </a:pPr>
                      <a:r>
                        <a:rPr lang="en-GB" sz="900" dirty="0">
                          <a:solidFill>
                            <a:srgbClr val="000000"/>
                          </a:solidFill>
                          <a:latin typeface="Times New Roman"/>
                          <a:ea typeface="Times New Roman"/>
                        </a:rPr>
                        <a:t>Risk Assessment</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0497B"/>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556462">
                <a:tc>
                  <a:txBody>
                    <a:bodyPr/>
                    <a:lstStyle/>
                    <a:p>
                      <a:pPr algn="ctr">
                        <a:lnSpc>
                          <a:spcPct val="150000"/>
                        </a:lnSpc>
                        <a:spcAft>
                          <a:spcPts val="0"/>
                        </a:spcAft>
                      </a:pPr>
                      <a:r>
                        <a:rPr lang="en-GB" sz="900" dirty="0">
                          <a:solidFill>
                            <a:srgbClr val="000000"/>
                          </a:solidFill>
                          <a:latin typeface="Times New Roman"/>
                          <a:ea typeface="Times New Roman"/>
                        </a:rPr>
                        <a:t>Project Evaluation</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78231">
                <a:tc>
                  <a:txBody>
                    <a:bodyPr/>
                    <a:lstStyle/>
                    <a:p>
                      <a:pPr algn="ctr">
                        <a:lnSpc>
                          <a:spcPct val="150000"/>
                        </a:lnSpc>
                        <a:spcAft>
                          <a:spcPts val="0"/>
                        </a:spcAft>
                      </a:pPr>
                      <a:r>
                        <a:rPr lang="en-GB" sz="900" dirty="0">
                          <a:solidFill>
                            <a:srgbClr val="000000"/>
                          </a:solidFill>
                          <a:latin typeface="Times New Roman"/>
                          <a:ea typeface="Times New Roman"/>
                        </a:rPr>
                        <a:t>Project Closure</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solidFill>
                            <a:srgbClr val="000000"/>
                          </a:solidFill>
                          <a:latin typeface="Times New Roman"/>
                          <a:ea typeface="Times New Roman"/>
                        </a:rPr>
                        <a:t> </a:t>
                      </a:r>
                      <a:endParaRPr lang="en-GB" sz="900" dirty="0">
                        <a:solidFill>
                          <a:srgbClr val="000000"/>
                        </a:solidFill>
                        <a:latin typeface="Times New Roman"/>
                        <a:ea typeface="Calibri"/>
                      </a:endParaRPr>
                    </a:p>
                  </a:txBody>
                  <a:tcPr marL="53474" marR="5347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012"/>
                  </a:ext>
                </a:extLst>
              </a:tr>
            </a:tbl>
          </a:graphicData>
        </a:graphic>
      </p:graphicFrame>
    </p:spTree>
  </p:cSld>
  <p:clrMapOvr>
    <a:masterClrMapping/>
  </p:clrMapOvr>
  <p:transition>
    <p:zo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Risk Matrix</a:t>
            </a:r>
            <a:br>
              <a:rPr lang="en-GB" u="sng" dirty="0"/>
            </a:br>
            <a:endParaRPr lang="en-GB" dirty="0"/>
          </a:p>
        </p:txBody>
      </p:sp>
      <p:sp>
        <p:nvSpPr>
          <p:cNvPr id="4" name="Text Placeholder 3"/>
          <p:cNvSpPr>
            <a:spLocks noGrp="1"/>
          </p:cNvSpPr>
          <p:nvPr>
            <p:ph type="body" idx="2"/>
          </p:nvPr>
        </p:nvSpPr>
        <p:spPr/>
        <p:txBody>
          <a:bodyPr>
            <a:normAutofit fontScale="92500" lnSpcReduction="20000"/>
          </a:bodyPr>
          <a:lstStyle/>
          <a:p>
            <a:pPr marL="342900" indent="-342900" algn="ctr"/>
            <a:r>
              <a:rPr lang="en-GB" sz="1800" b="1" dirty="0">
                <a:solidFill>
                  <a:srgbClr val="0070C0"/>
                </a:solidFill>
              </a:rPr>
              <a:t>The chart which shows various risks </a:t>
            </a:r>
          </a:p>
          <a:p>
            <a:pPr marL="342900" indent="-342900">
              <a:buFont typeface="+mj-lt"/>
              <a:buAutoNum type="arabicPeriod"/>
            </a:pPr>
            <a:endParaRPr lang="en-GB" sz="1800" b="1" dirty="0">
              <a:solidFill>
                <a:srgbClr val="0070C0"/>
              </a:solidFill>
            </a:endParaRPr>
          </a:p>
          <a:p>
            <a:pPr marL="342900" indent="-342900">
              <a:buFont typeface="+mj-lt"/>
              <a:buAutoNum type="arabicPeriod"/>
            </a:pPr>
            <a:r>
              <a:rPr lang="en-GB" sz="1800" b="1" dirty="0">
                <a:solidFill>
                  <a:srgbClr val="0070C0"/>
                </a:solidFill>
              </a:rPr>
              <a:t>level of impact is known as risk matrix. </a:t>
            </a:r>
          </a:p>
          <a:p>
            <a:pPr marL="342900" indent="-342900">
              <a:buFont typeface="+mj-lt"/>
              <a:buAutoNum type="arabicPeriod"/>
            </a:pPr>
            <a:endParaRPr lang="en-GB" sz="1800" b="1" dirty="0">
              <a:solidFill>
                <a:srgbClr val="0070C0"/>
              </a:solidFill>
            </a:endParaRPr>
          </a:p>
          <a:p>
            <a:pPr marL="342900" indent="-342900">
              <a:buFont typeface="+mj-lt"/>
              <a:buAutoNum type="arabicPeriod"/>
            </a:pPr>
            <a:r>
              <a:rPr lang="en-GB" sz="1800" b="1" dirty="0">
                <a:solidFill>
                  <a:srgbClr val="0070C0"/>
                </a:solidFill>
              </a:rPr>
              <a:t>Any of the members of project can know that which kind of issues</a:t>
            </a:r>
          </a:p>
          <a:p>
            <a:pPr marL="342900" indent="-342900">
              <a:buFont typeface="+mj-lt"/>
              <a:buAutoNum type="arabicPeriod"/>
            </a:pPr>
            <a:endParaRPr lang="en-GB" sz="1800" b="1" dirty="0">
              <a:solidFill>
                <a:srgbClr val="0070C0"/>
              </a:solidFill>
            </a:endParaRPr>
          </a:p>
          <a:p>
            <a:pPr marL="342900" indent="-342900">
              <a:buFont typeface="+mj-lt"/>
              <a:buAutoNum type="arabicPeriod"/>
            </a:pPr>
            <a:r>
              <a:rPr lang="en-GB" sz="1800" b="1" dirty="0">
                <a:solidFill>
                  <a:srgbClr val="0070C0"/>
                </a:solidFill>
              </a:rPr>
              <a:t>Highlighted the level of risk </a:t>
            </a:r>
          </a:p>
          <a:p>
            <a:pPr marL="342900" indent="-342900">
              <a:buFont typeface="+mj-lt"/>
              <a:buAutoNum type="arabicPeriod"/>
            </a:pPr>
            <a:endParaRPr lang="en-GB" sz="1800" b="1" dirty="0">
              <a:solidFill>
                <a:srgbClr val="0070C0"/>
              </a:solidFill>
            </a:endParaRPr>
          </a:p>
          <a:p>
            <a:pPr marL="342900" indent="-342900">
              <a:buFont typeface="+mj-lt"/>
              <a:buAutoNum type="arabicPeriod"/>
            </a:pPr>
            <a:r>
              <a:rPr lang="en-GB" sz="1800" b="1" dirty="0">
                <a:solidFill>
                  <a:srgbClr val="0070C0"/>
                </a:solidFill>
              </a:rPr>
              <a:t> lead to support for completion</a:t>
            </a:r>
          </a:p>
          <a:p>
            <a:pPr marL="342900" indent="-342900">
              <a:buFont typeface="+mj-lt"/>
              <a:buAutoNum type="arabicPeriod"/>
            </a:pPr>
            <a:endParaRPr lang="en-GB" sz="1800" b="1" dirty="0">
              <a:solidFill>
                <a:srgbClr val="0070C0"/>
              </a:solidFill>
            </a:endParaRPr>
          </a:p>
          <a:p>
            <a:pPr marL="342900" indent="-342900">
              <a:buFont typeface="+mj-lt"/>
              <a:buAutoNum type="arabicPeriod"/>
            </a:pPr>
            <a:r>
              <a:rPr lang="en-GB" sz="1800" b="1" dirty="0">
                <a:solidFill>
                  <a:srgbClr val="0070C0"/>
                </a:solidFill>
              </a:rPr>
              <a:t>Observe goal in proper direction</a:t>
            </a:r>
          </a:p>
          <a:p>
            <a:pPr marL="342900" indent="-342900">
              <a:buFont typeface="+mj-lt"/>
              <a:buAutoNum type="arabicPeriod"/>
            </a:pP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585230305"/>
              </p:ext>
            </p:extLst>
          </p:nvPr>
        </p:nvGraphicFramePr>
        <p:xfrm>
          <a:off x="3571867" y="285725"/>
          <a:ext cx="5357852" cy="6357983"/>
        </p:xfrm>
        <a:graphic>
          <a:graphicData uri="http://schemas.openxmlformats.org/drawingml/2006/table">
            <a:tbl>
              <a:tblPr/>
              <a:tblGrid>
                <a:gridCol w="1094168">
                  <a:extLst>
                    <a:ext uri="{9D8B030D-6E8A-4147-A177-3AD203B41FA5}">
                      <a16:colId xmlns:a16="http://schemas.microsoft.com/office/drawing/2014/main" val="20000"/>
                    </a:ext>
                  </a:extLst>
                </a:gridCol>
                <a:gridCol w="611200">
                  <a:extLst>
                    <a:ext uri="{9D8B030D-6E8A-4147-A177-3AD203B41FA5}">
                      <a16:colId xmlns:a16="http://schemas.microsoft.com/office/drawing/2014/main" val="20001"/>
                    </a:ext>
                  </a:extLst>
                </a:gridCol>
                <a:gridCol w="684776">
                  <a:extLst>
                    <a:ext uri="{9D8B030D-6E8A-4147-A177-3AD203B41FA5}">
                      <a16:colId xmlns:a16="http://schemas.microsoft.com/office/drawing/2014/main" val="20002"/>
                    </a:ext>
                  </a:extLst>
                </a:gridCol>
                <a:gridCol w="779372">
                  <a:extLst>
                    <a:ext uri="{9D8B030D-6E8A-4147-A177-3AD203B41FA5}">
                      <a16:colId xmlns:a16="http://schemas.microsoft.com/office/drawing/2014/main" val="20003"/>
                    </a:ext>
                  </a:extLst>
                </a:gridCol>
                <a:gridCol w="1094168">
                  <a:extLst>
                    <a:ext uri="{9D8B030D-6E8A-4147-A177-3AD203B41FA5}">
                      <a16:colId xmlns:a16="http://schemas.microsoft.com/office/drawing/2014/main" val="20004"/>
                    </a:ext>
                  </a:extLst>
                </a:gridCol>
                <a:gridCol w="1094168">
                  <a:extLst>
                    <a:ext uri="{9D8B030D-6E8A-4147-A177-3AD203B41FA5}">
                      <a16:colId xmlns:a16="http://schemas.microsoft.com/office/drawing/2014/main" val="20005"/>
                    </a:ext>
                  </a:extLst>
                </a:gridCol>
              </a:tblGrid>
              <a:tr h="265984">
                <a:tc gridSpan="6">
                  <a:txBody>
                    <a:bodyPr/>
                    <a:lstStyle/>
                    <a:p>
                      <a:pPr algn="ctr">
                        <a:lnSpc>
                          <a:spcPct val="150000"/>
                        </a:lnSpc>
                        <a:spcAft>
                          <a:spcPts val="0"/>
                        </a:spcAft>
                      </a:pPr>
                      <a:r>
                        <a:rPr lang="en-GB" sz="1200" b="1" u="sng" dirty="0">
                          <a:solidFill>
                            <a:srgbClr val="000000"/>
                          </a:solidFill>
                          <a:latin typeface="Times New Roman"/>
                          <a:ea typeface="Times New Roman"/>
                        </a:rPr>
                        <a:t>Risk Matrix</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DDDD"/>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664960">
                <a:tc>
                  <a:txBody>
                    <a:bodyPr/>
                    <a:lstStyle/>
                    <a:p>
                      <a:pPr algn="ctr">
                        <a:lnSpc>
                          <a:spcPct val="150000"/>
                        </a:lnSpc>
                        <a:spcAft>
                          <a:spcPts val="0"/>
                        </a:spcAft>
                      </a:pPr>
                      <a:r>
                        <a:rPr lang="en-GB" sz="1000" b="1" dirty="0">
                          <a:solidFill>
                            <a:srgbClr val="000000"/>
                          </a:solidFill>
                          <a:latin typeface="Times New Roman"/>
                          <a:ea typeface="Times New Roman"/>
                        </a:rPr>
                        <a:t>Level of risk / Impact of risk on the project </a:t>
                      </a:r>
                      <a:endParaRPr lang="en-GB" sz="10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b="1" dirty="0">
                          <a:solidFill>
                            <a:srgbClr val="000000"/>
                          </a:solidFill>
                          <a:latin typeface="Times New Roman"/>
                          <a:ea typeface="Times New Roman"/>
                        </a:rPr>
                        <a:t>Very low</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b="1" dirty="0">
                          <a:solidFill>
                            <a:srgbClr val="000000"/>
                          </a:solidFill>
                          <a:latin typeface="Times New Roman"/>
                          <a:ea typeface="Times New Roman"/>
                        </a:rPr>
                        <a:t>Low</a:t>
                      </a:r>
                      <a:endParaRPr lang="en-GB" sz="7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b="1" dirty="0">
                          <a:solidFill>
                            <a:srgbClr val="000000"/>
                          </a:solidFill>
                          <a:latin typeface="Times New Roman"/>
                          <a:ea typeface="Times New Roman"/>
                        </a:rPr>
                        <a:t>Medium</a:t>
                      </a:r>
                      <a:endParaRPr lang="en-GB" sz="14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b="1" dirty="0">
                          <a:solidFill>
                            <a:srgbClr val="000000"/>
                          </a:solidFill>
                          <a:latin typeface="Times New Roman"/>
                          <a:ea typeface="Times New Roman"/>
                        </a:rPr>
                        <a:t>High</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b="1" dirty="0">
                          <a:solidFill>
                            <a:srgbClr val="000000"/>
                          </a:solidFill>
                          <a:latin typeface="Times New Roman"/>
                          <a:ea typeface="Times New Roman"/>
                        </a:rPr>
                        <a:t>Very high</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94860">
                <a:tc rowSpan="2">
                  <a:txBody>
                    <a:bodyPr/>
                    <a:lstStyle/>
                    <a:p>
                      <a:pPr algn="ctr">
                        <a:lnSpc>
                          <a:spcPct val="150000"/>
                        </a:lnSpc>
                        <a:spcAft>
                          <a:spcPts val="0"/>
                        </a:spcAft>
                      </a:pPr>
                      <a:r>
                        <a:rPr lang="en-GB" sz="1200" b="1" dirty="0">
                          <a:solidFill>
                            <a:srgbClr val="000000"/>
                          </a:solidFill>
                          <a:latin typeface="Times New Roman"/>
                          <a:ea typeface="Times New Roman"/>
                        </a:rPr>
                        <a:t>Very high</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dirty="0">
                          <a:solidFill>
                            <a:srgbClr val="000000"/>
                          </a:solidFill>
                          <a:latin typeface="Times New Roman"/>
                          <a:ea typeface="Times New Roman"/>
                        </a:rPr>
                        <a:t>Project failure issue.</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0000"/>
                    </a:solidFill>
                  </a:tcPr>
                </a:tc>
                <a:extLst>
                  <a:ext uri="{0D108BD9-81ED-4DB2-BD59-A6C34878D82A}">
                    <a16:rowId xmlns:a16="http://schemas.microsoft.com/office/drawing/2014/main" val="10002"/>
                  </a:ext>
                </a:extLst>
              </a:tr>
              <a:tr h="442289">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a:lnSpc>
                          <a:spcPct val="150000"/>
                        </a:lnSpc>
                        <a:spcAft>
                          <a:spcPts val="0"/>
                        </a:spcAft>
                      </a:pPr>
                      <a:r>
                        <a:rPr lang="en-GB" sz="800" dirty="0">
                          <a:solidFill>
                            <a:srgbClr val="000000"/>
                          </a:solidFill>
                          <a:latin typeface="Times New Roman"/>
                          <a:ea typeface="Times New Roman"/>
                        </a:rPr>
                        <a:t>Selection of the market may be wrong.</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0003"/>
                  </a:ext>
                </a:extLst>
              </a:tr>
              <a:tr h="1326867">
                <a:tc rowSpan="2">
                  <a:txBody>
                    <a:bodyPr/>
                    <a:lstStyle/>
                    <a:p>
                      <a:pPr algn="ctr">
                        <a:lnSpc>
                          <a:spcPct val="150000"/>
                        </a:lnSpc>
                        <a:spcAft>
                          <a:spcPts val="0"/>
                        </a:spcAft>
                      </a:pPr>
                      <a:r>
                        <a:rPr lang="en-GB" sz="1200" b="1" dirty="0">
                          <a:solidFill>
                            <a:srgbClr val="000000"/>
                          </a:solidFill>
                          <a:latin typeface="Times New Roman"/>
                          <a:ea typeface="Times New Roman"/>
                        </a:rPr>
                        <a:t>High </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dirty="0">
                          <a:solidFill>
                            <a:srgbClr val="000000"/>
                          </a:solidFill>
                          <a:latin typeface="Times New Roman"/>
                          <a:ea typeface="Times New Roman"/>
                        </a:rPr>
                        <a:t>Reducing demand of Spynet's media products and services in potential market.</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CCCC99"/>
                    </a:solidFill>
                  </a:tcPr>
                </a:tc>
                <a:tc>
                  <a:txBody>
                    <a:bodyPr/>
                    <a:lstStyle/>
                    <a:p>
                      <a:pPr algn="l">
                        <a:lnSpc>
                          <a:spcPct val="150000"/>
                        </a:lnSpc>
                        <a:spcAft>
                          <a:spcPts val="0"/>
                        </a:spcAft>
                      </a:pPr>
                      <a:r>
                        <a:rPr lang="en-GB" sz="800" dirty="0">
                          <a:solidFill>
                            <a:srgbClr val="000000"/>
                          </a:solidFill>
                          <a:latin typeface="Times New Roman"/>
                          <a:ea typeface="Times New Roman"/>
                        </a:rPr>
                        <a:t>Improving level of expenses.</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D320"/>
                    </a:solidFill>
                  </a:tcPr>
                </a:tc>
                <a:tc>
                  <a:txBody>
                    <a:bodyPr/>
                    <a:lstStyle/>
                    <a:p>
                      <a:pPr algn="l">
                        <a:lnSpc>
                          <a:spcPct val="150000"/>
                        </a:lnSpc>
                        <a:spcAft>
                          <a:spcPts val="0"/>
                        </a:spcAft>
                      </a:pPr>
                      <a:r>
                        <a:rPr lang="en-GB" sz="800" dirty="0">
                          <a:solidFill>
                            <a:srgbClr val="000000"/>
                          </a:solidFill>
                          <a:latin typeface="Times New Roman"/>
                          <a:ea typeface="Times New Roman"/>
                        </a:rPr>
                        <a:t>Risks occur on the basis of situations.</a:t>
                      </a:r>
                      <a:endParaRPr lang="en-GB" sz="800" dirty="0">
                        <a:solidFill>
                          <a:srgbClr val="000000"/>
                        </a:solidFill>
                        <a:latin typeface="Times New Roman"/>
                        <a:ea typeface="Calibri"/>
                      </a:endParaRPr>
                    </a:p>
                  </a:txBody>
                  <a:tcPr marL="25234" marR="2523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0000"/>
                    </a:solidFill>
                  </a:tcPr>
                </a:tc>
                <a:extLst>
                  <a:ext uri="{0D108BD9-81ED-4DB2-BD59-A6C34878D82A}">
                    <a16:rowId xmlns:a16="http://schemas.microsoft.com/office/drawing/2014/main" val="10004"/>
                  </a:ext>
                </a:extLst>
              </a:tr>
              <a:tr h="737148">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a:lnSpc>
                          <a:spcPct val="150000"/>
                        </a:lnSpc>
                        <a:spcAft>
                          <a:spcPts val="0"/>
                        </a:spcAft>
                      </a:pPr>
                      <a:r>
                        <a:rPr lang="en-GB" sz="800" dirty="0">
                          <a:solidFill>
                            <a:srgbClr val="000000"/>
                          </a:solidFill>
                          <a:latin typeface="Times New Roman"/>
                          <a:ea typeface="Times New Roman"/>
                        </a:rPr>
                        <a:t>Rules, laws and regulations of new market.</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CCCC99"/>
                    </a:solidFill>
                  </a:tcPr>
                </a:tc>
                <a:tc>
                  <a:txBody>
                    <a:bodyPr/>
                    <a:lstStyle/>
                    <a:p>
                      <a:pPr algn="l">
                        <a:lnSpc>
                          <a:spcPct val="150000"/>
                        </a:lnSpc>
                        <a:spcAft>
                          <a:spcPts val="0"/>
                        </a:spcAft>
                      </a:pPr>
                      <a:r>
                        <a:rPr lang="en-GB" sz="800" dirty="0">
                          <a:solidFill>
                            <a:srgbClr val="000000"/>
                          </a:solidFill>
                          <a:latin typeface="Times New Roman"/>
                          <a:ea typeface="Times New Roman"/>
                        </a:rPr>
                        <a:t>Improper analysis of the global market.</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D320"/>
                    </a:solidFill>
                  </a:tcPr>
                </a:tc>
                <a:tc>
                  <a:txBody>
                    <a:bodyPr/>
                    <a:lstStyle/>
                    <a:p>
                      <a:pPr algn="l">
                        <a:lnSpc>
                          <a:spcPct val="150000"/>
                        </a:lnSpc>
                        <a:spcAft>
                          <a:spcPts val="0"/>
                        </a:spcAft>
                      </a:pPr>
                      <a:r>
                        <a:rPr lang="en-GB" sz="800" dirty="0">
                          <a:solidFill>
                            <a:srgbClr val="000000"/>
                          </a:solidFill>
                          <a:latin typeface="Times New Roman"/>
                          <a:ea typeface="Times New Roman"/>
                        </a:rPr>
                        <a:t>Lack of using time management strategies.</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0005"/>
                  </a:ext>
                </a:extLst>
              </a:tr>
              <a:tr h="884578">
                <a:tc rowSpan="2">
                  <a:txBody>
                    <a:bodyPr/>
                    <a:lstStyle/>
                    <a:p>
                      <a:pPr algn="ctr">
                        <a:lnSpc>
                          <a:spcPct val="150000"/>
                        </a:lnSpc>
                        <a:spcAft>
                          <a:spcPts val="0"/>
                        </a:spcAft>
                      </a:pPr>
                      <a:r>
                        <a:rPr lang="en-GB" sz="1200" b="1" dirty="0">
                          <a:solidFill>
                            <a:srgbClr val="000000"/>
                          </a:solidFill>
                          <a:latin typeface="Times New Roman"/>
                          <a:ea typeface="Times New Roman"/>
                        </a:rPr>
                        <a:t>Medium</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dirty="0">
                          <a:solidFill>
                            <a:srgbClr val="FFFFFF"/>
                          </a:solidFill>
                          <a:latin typeface="Times New Roman"/>
                          <a:ea typeface="Times New Roman"/>
                        </a:rPr>
                        <a:t>Issue regarding to incompletion of the project. </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0000FF"/>
                    </a:solidFill>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54645">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a:lnSpc>
                          <a:spcPct val="150000"/>
                        </a:lnSpc>
                        <a:spcAft>
                          <a:spcPts val="0"/>
                        </a:spcAft>
                      </a:pPr>
                      <a:r>
                        <a:rPr lang="en-GB" sz="800" dirty="0">
                          <a:solidFill>
                            <a:srgbClr val="FFFFFF"/>
                          </a:solidFill>
                          <a:latin typeface="Times New Roman"/>
                          <a:ea typeface="Times New Roman"/>
                        </a:rPr>
                        <a:t>Unskilled workforce. </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0000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7"/>
                  </a:ext>
                </a:extLst>
              </a:tr>
              <a:tr h="1032007">
                <a:tc>
                  <a:txBody>
                    <a:bodyPr/>
                    <a:lstStyle/>
                    <a:p>
                      <a:pPr algn="ctr">
                        <a:lnSpc>
                          <a:spcPct val="150000"/>
                        </a:lnSpc>
                        <a:spcAft>
                          <a:spcPts val="0"/>
                        </a:spcAft>
                      </a:pPr>
                      <a:r>
                        <a:rPr lang="en-GB" sz="1200" b="1" dirty="0">
                          <a:solidFill>
                            <a:srgbClr val="000000"/>
                          </a:solidFill>
                          <a:latin typeface="Times New Roman"/>
                          <a:ea typeface="Times New Roman"/>
                        </a:rPr>
                        <a:t>Low</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dirty="0">
                          <a:solidFill>
                            <a:srgbClr val="000000"/>
                          </a:solidFill>
                          <a:latin typeface="Times New Roman"/>
                          <a:ea typeface="Times New Roman"/>
                        </a:rPr>
                        <a:t>Decreasing level of efficiency of employees.</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54645">
                <a:tc>
                  <a:txBody>
                    <a:bodyPr/>
                    <a:lstStyle/>
                    <a:p>
                      <a:pPr algn="ctr">
                        <a:lnSpc>
                          <a:spcPct val="150000"/>
                        </a:lnSpc>
                        <a:spcAft>
                          <a:spcPts val="0"/>
                        </a:spcAft>
                      </a:pPr>
                      <a:r>
                        <a:rPr lang="en-GB" sz="1200" b="1" dirty="0">
                          <a:solidFill>
                            <a:srgbClr val="000000"/>
                          </a:solidFill>
                          <a:latin typeface="Times New Roman"/>
                          <a:ea typeface="Times New Roman"/>
                        </a:rPr>
                        <a:t>Very low</a:t>
                      </a:r>
                      <a:endParaRPr lang="en-GB" sz="12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dirty="0">
                          <a:solidFill>
                            <a:srgbClr val="000000"/>
                          </a:solidFill>
                          <a:latin typeface="Times New Roman"/>
                          <a:ea typeface="Times New Roman"/>
                        </a:rPr>
                        <a:t>Technical risks</a:t>
                      </a:r>
                      <a:endParaRPr lang="en-GB" sz="8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CC00"/>
                    </a:solidFill>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500" dirty="0">
                          <a:solidFill>
                            <a:srgbClr val="000000"/>
                          </a:solidFill>
                          <a:latin typeface="Times New Roman"/>
                          <a:ea typeface="Times New Roman"/>
                        </a:rPr>
                        <a:t> </a:t>
                      </a:r>
                      <a:endParaRPr lang="en-GB" sz="500" dirty="0">
                        <a:solidFill>
                          <a:srgbClr val="000000"/>
                        </a:solidFill>
                        <a:latin typeface="Times New Roman"/>
                        <a:ea typeface="Calibri"/>
                      </a:endParaRPr>
                    </a:p>
                  </a:txBody>
                  <a:tcPr marL="25234" marR="2523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Causes of project failure</a:t>
            </a:r>
            <a:br>
              <a:rPr lang="en-GB" b="1" u="sng" dirty="0"/>
            </a:br>
            <a:endParaRPr lang="en-GB" dirty="0"/>
          </a:p>
        </p:txBody>
      </p:sp>
      <p:sp>
        <p:nvSpPr>
          <p:cNvPr id="3" name="Content Placeholder 2"/>
          <p:cNvSpPr>
            <a:spLocks noGrp="1"/>
          </p:cNvSpPr>
          <p:nvPr>
            <p:ph idx="1"/>
          </p:nvPr>
        </p:nvSpPr>
        <p:spPr/>
        <p:txBody>
          <a:bodyPr>
            <a:normAutofit fontScale="62500" lnSpcReduction="20000"/>
          </a:bodyPr>
          <a:lstStyle/>
          <a:p>
            <a:pPr algn="ctr"/>
            <a:r>
              <a:rPr lang="en-GB" sz="3400" dirty="0"/>
              <a:t>It is not mandatory that each project always complete within targeted time frame. It may be possible that project can fail where desired objectives and goals not achieved. There are some reasons by which condition of project failure comes into consideration which are stated below</a:t>
            </a:r>
          </a:p>
          <a:p>
            <a:pPr algn="ctr">
              <a:buNone/>
            </a:pPr>
            <a:endParaRPr lang="en-GB" sz="3400" dirty="0"/>
          </a:p>
          <a:p>
            <a:pPr lvl="0"/>
            <a:r>
              <a:rPr lang="en-GB" sz="3400" dirty="0">
                <a:solidFill>
                  <a:srgbClr val="FF0000"/>
                </a:solidFill>
              </a:rPr>
              <a:t>Poor planning</a:t>
            </a:r>
            <a:endParaRPr lang="en-GB" sz="3400" dirty="0"/>
          </a:p>
          <a:p>
            <a:pPr lvl="0"/>
            <a:r>
              <a:rPr lang="en-GB" sz="3400" dirty="0">
                <a:solidFill>
                  <a:srgbClr val="FF0000"/>
                </a:solidFill>
              </a:rPr>
              <a:t>Creation of negative impact</a:t>
            </a:r>
            <a:endParaRPr lang="en-GB" sz="3400" dirty="0"/>
          </a:p>
          <a:p>
            <a:pPr lvl="0"/>
            <a:r>
              <a:rPr lang="en-GB" sz="3400" dirty="0">
                <a:solidFill>
                  <a:srgbClr val="FF0000"/>
                </a:solidFill>
              </a:rPr>
              <a:t>Time factor</a:t>
            </a:r>
          </a:p>
          <a:p>
            <a:pPr lvl="0"/>
            <a:r>
              <a:rPr lang="en-GB" sz="3400" dirty="0">
                <a:solidFill>
                  <a:srgbClr val="FF0000"/>
                </a:solidFill>
              </a:rPr>
              <a:t>Lack of better skills</a:t>
            </a:r>
          </a:p>
          <a:p>
            <a:pPr lvl="0"/>
            <a:r>
              <a:rPr lang="en-GB" sz="3400" dirty="0">
                <a:solidFill>
                  <a:srgbClr val="FF0000"/>
                </a:solidFill>
              </a:rPr>
              <a:t>Lack of experience</a:t>
            </a:r>
            <a:endParaRPr lang="en-GB" sz="3400" dirty="0"/>
          </a:p>
          <a:p>
            <a:pPr lvl="0"/>
            <a:r>
              <a:rPr lang="en-GB" sz="3400" dirty="0">
                <a:solidFill>
                  <a:srgbClr val="FF0000"/>
                </a:solidFill>
              </a:rPr>
              <a:t>poor communication </a:t>
            </a:r>
            <a:endParaRPr lang="en-GB" sz="3400" dirty="0"/>
          </a:p>
          <a:p>
            <a:pPr lvl="0"/>
            <a:r>
              <a:rPr lang="en-GB" sz="3400" dirty="0">
                <a:solidFill>
                  <a:srgbClr val="FF0000"/>
                </a:solidFill>
              </a:rPr>
              <a:t>inappropriate coordination among whole team or workforce</a:t>
            </a:r>
          </a:p>
          <a:p>
            <a:pPr lvl="0"/>
            <a:r>
              <a:rPr lang="en-GB" sz="3400" dirty="0">
                <a:solidFill>
                  <a:srgbClr val="FF0000"/>
                </a:solidFill>
              </a:rPr>
              <a:t>Existing operation should not be effected</a:t>
            </a:r>
            <a:endParaRPr lang="en-GB" sz="3400" dirty="0"/>
          </a:p>
          <a:p>
            <a:endParaRPr lang="en-GB" dirty="0"/>
          </a:p>
        </p:txBody>
      </p:sp>
      <p:pic>
        <p:nvPicPr>
          <p:cNvPr id="39938" name="Picture 2" descr="Related image"/>
          <p:cNvPicPr>
            <a:picLocks noChangeAspect="1" noChangeArrowheads="1"/>
          </p:cNvPicPr>
          <p:nvPr/>
        </p:nvPicPr>
        <p:blipFill>
          <a:blip r:embed="rId2"/>
          <a:srcRect/>
          <a:stretch>
            <a:fillRect/>
          </a:stretch>
        </p:blipFill>
        <p:spPr bwMode="auto">
          <a:xfrm>
            <a:off x="4589054" y="3286124"/>
            <a:ext cx="3972338" cy="2214578"/>
          </a:xfrm>
          <a:prstGeom prst="rect">
            <a:avLst/>
          </a:prstGeom>
          <a:noFill/>
        </p:spPr>
      </p:pic>
    </p:spTree>
  </p:cSld>
  <p:clrMapOvr>
    <a:masterClrMapping/>
  </p:clrMapOvr>
  <p:transition>
    <p:pull dir="l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CONCLUSION</a:t>
            </a:r>
            <a:br>
              <a:rPr lang="en-GB" b="1"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SMART targets and  goals are in proper and fruitful direction. </a:t>
            </a:r>
          </a:p>
          <a:p>
            <a:r>
              <a:rPr lang="en-GB" dirty="0"/>
              <a:t>different stages as well as procedures, the project manager easily able to make plan for expanding business in Global market. </a:t>
            </a:r>
          </a:p>
          <a:p>
            <a:r>
              <a:rPr lang="en-GB" dirty="0"/>
              <a:t>Prepared schedule the network diagram, Gantt chart as well as critical path is taken into consideration. </a:t>
            </a:r>
          </a:p>
          <a:p>
            <a:r>
              <a:rPr lang="en-GB" dirty="0"/>
              <a:t>critical path that, present project will complete within 182 days instead of 227 days. </a:t>
            </a:r>
          </a:p>
          <a:p>
            <a:r>
              <a:rPr lang="en-GB" dirty="0"/>
              <a:t>This Project has followed all professional paths and tools. Therefore Spynet International is in achievable direction in global market</a:t>
            </a:r>
          </a:p>
        </p:txBody>
      </p:sp>
    </p:spTree>
  </p:cSld>
  <p:clrMapOvr>
    <a:masterClrMapping/>
  </p:clrMapOvr>
  <p:transition>
    <p:split orient="vert" dir="in"/>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714356"/>
            <a:ext cx="8229600" cy="1143000"/>
          </a:xfrm>
        </p:spPr>
        <p:txBody>
          <a:bodyPr>
            <a:noAutofit/>
          </a:bodyPr>
          <a:lstStyle/>
          <a:p>
            <a:pPr algn="ctr"/>
            <a:r>
              <a:rPr lang="en-IN" sz="2800" b="1" dirty="0"/>
              <a:t>Job assignment and responsibility of the team members</a:t>
            </a:r>
            <a:br>
              <a:rPr lang="en-GB" sz="2800" b="1" dirty="0"/>
            </a:br>
            <a:endParaRPr lang="en-GB" sz="2800" dirty="0"/>
          </a:p>
        </p:txBody>
      </p:sp>
      <p:graphicFrame>
        <p:nvGraphicFramePr>
          <p:cNvPr id="4" name="Table 3"/>
          <p:cNvGraphicFramePr>
            <a:graphicFrameLocks noGrp="1"/>
          </p:cNvGraphicFramePr>
          <p:nvPr>
            <p:extLst>
              <p:ext uri="{D42A27DB-BD31-4B8C-83A1-F6EECF244321}">
                <p14:modId xmlns:p14="http://schemas.microsoft.com/office/powerpoint/2010/main" val="1681374160"/>
              </p:ext>
            </p:extLst>
          </p:nvPr>
        </p:nvGraphicFramePr>
        <p:xfrm>
          <a:off x="3786182" y="1500174"/>
          <a:ext cx="5214974" cy="5000658"/>
        </p:xfrm>
        <a:graphic>
          <a:graphicData uri="http://schemas.openxmlformats.org/drawingml/2006/table">
            <a:tbl>
              <a:tblPr/>
              <a:tblGrid>
                <a:gridCol w="1071570">
                  <a:extLst>
                    <a:ext uri="{9D8B030D-6E8A-4147-A177-3AD203B41FA5}">
                      <a16:colId xmlns:a16="http://schemas.microsoft.com/office/drawing/2014/main" val="20000"/>
                    </a:ext>
                  </a:extLst>
                </a:gridCol>
                <a:gridCol w="4143404">
                  <a:extLst>
                    <a:ext uri="{9D8B030D-6E8A-4147-A177-3AD203B41FA5}">
                      <a16:colId xmlns:a16="http://schemas.microsoft.com/office/drawing/2014/main" val="20001"/>
                    </a:ext>
                  </a:extLst>
                </a:gridCol>
              </a:tblGrid>
              <a:tr h="833443">
                <a:tc>
                  <a:txBody>
                    <a:bodyPr/>
                    <a:lstStyle/>
                    <a:p>
                      <a:pPr algn="ctr">
                        <a:lnSpc>
                          <a:spcPct val="115000"/>
                        </a:lnSpc>
                        <a:spcAft>
                          <a:spcPts val="0"/>
                        </a:spcAft>
                      </a:pPr>
                      <a:r>
                        <a:rPr lang="en-IN" sz="1200" b="1" dirty="0">
                          <a:solidFill>
                            <a:srgbClr val="000000"/>
                          </a:solidFill>
                          <a:latin typeface="Times New Roman"/>
                          <a:ea typeface="Times New Roman"/>
                          <a:cs typeface="Times New Roman"/>
                        </a:rPr>
                        <a:t>Assigned worker</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tc>
                  <a:txBody>
                    <a:bodyPr/>
                    <a:lstStyle/>
                    <a:p>
                      <a:pPr algn="ctr">
                        <a:lnSpc>
                          <a:spcPct val="115000"/>
                        </a:lnSpc>
                        <a:spcAft>
                          <a:spcPts val="0"/>
                        </a:spcAft>
                      </a:pPr>
                      <a:r>
                        <a:rPr lang="en-IN" sz="1200" b="1" dirty="0">
                          <a:solidFill>
                            <a:srgbClr val="000000"/>
                          </a:solidFill>
                          <a:latin typeface="Times New Roman"/>
                          <a:ea typeface="Times New Roman"/>
                          <a:cs typeface="Times New Roman"/>
                        </a:rPr>
                        <a:t>Responsibility</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28575"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0"/>
                  </a:ext>
                </a:extLst>
              </a:tr>
              <a:tr h="833443">
                <a:tc>
                  <a:txBody>
                    <a:bodyPr/>
                    <a:lstStyle/>
                    <a:p>
                      <a:pPr algn="ctr">
                        <a:lnSpc>
                          <a:spcPct val="115000"/>
                        </a:lnSpc>
                        <a:spcAft>
                          <a:spcPts val="0"/>
                        </a:spcAft>
                      </a:pPr>
                      <a:r>
                        <a:rPr lang="en-IN" sz="1200" b="1" dirty="0">
                          <a:solidFill>
                            <a:srgbClr val="000000"/>
                          </a:solidFill>
                          <a:latin typeface="Times New Roman"/>
                          <a:ea typeface="Times New Roman"/>
                          <a:cs typeface="Times New Roman"/>
                        </a:rPr>
                        <a:t>Saha</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ctr">
                        <a:lnSpc>
                          <a:spcPct val="115000"/>
                        </a:lnSpc>
                        <a:spcAft>
                          <a:spcPts val="0"/>
                        </a:spcAft>
                      </a:pPr>
                      <a:r>
                        <a:rPr lang="en-IN" sz="1200" dirty="0">
                          <a:solidFill>
                            <a:srgbClr val="000000"/>
                          </a:solidFill>
                          <a:latin typeface="Times New Roman"/>
                          <a:ea typeface="Times New Roman"/>
                          <a:cs typeface="Times New Roman"/>
                        </a:rPr>
                        <a:t>The overall monitoring plan adjustment and new studios and old studio removal and refitting operation responsibilities </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28575"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10001"/>
                  </a:ext>
                </a:extLst>
              </a:tr>
              <a:tr h="833443">
                <a:tc>
                  <a:txBody>
                    <a:bodyPr/>
                    <a:lstStyle/>
                    <a:p>
                      <a:pPr algn="ctr">
                        <a:lnSpc>
                          <a:spcPct val="115000"/>
                        </a:lnSpc>
                        <a:spcAft>
                          <a:spcPts val="0"/>
                        </a:spcAft>
                      </a:pPr>
                      <a:r>
                        <a:rPr lang="en-IN" sz="1200" b="1" dirty="0">
                          <a:solidFill>
                            <a:srgbClr val="000000"/>
                          </a:solidFill>
                          <a:latin typeface="Times New Roman"/>
                          <a:ea typeface="Times New Roman"/>
                          <a:cs typeface="Times New Roman"/>
                        </a:rPr>
                        <a:t>Aneta</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ctr">
                        <a:lnSpc>
                          <a:spcPct val="115000"/>
                        </a:lnSpc>
                        <a:spcAft>
                          <a:spcPts val="0"/>
                        </a:spcAft>
                      </a:pPr>
                      <a:r>
                        <a:rPr lang="en-IN" sz="1200" dirty="0">
                          <a:solidFill>
                            <a:srgbClr val="000000"/>
                          </a:solidFill>
                          <a:latin typeface="Times New Roman"/>
                          <a:ea typeface="Times New Roman"/>
                          <a:cs typeface="Times New Roman"/>
                        </a:rPr>
                        <a:t>Organising office interior designing furniture selection coordination with suppliers</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2"/>
                  </a:ext>
                </a:extLst>
              </a:tr>
              <a:tr h="833443">
                <a:tc>
                  <a:txBody>
                    <a:bodyPr/>
                    <a:lstStyle/>
                    <a:p>
                      <a:pPr algn="ctr">
                        <a:lnSpc>
                          <a:spcPct val="115000"/>
                        </a:lnSpc>
                        <a:spcAft>
                          <a:spcPts val="0"/>
                        </a:spcAft>
                      </a:pPr>
                      <a:r>
                        <a:rPr lang="en-IN" sz="1200" b="1" dirty="0">
                          <a:solidFill>
                            <a:srgbClr val="000000"/>
                          </a:solidFill>
                          <a:latin typeface="Times New Roman"/>
                          <a:ea typeface="Times New Roman"/>
                          <a:cs typeface="Times New Roman"/>
                        </a:rPr>
                        <a:t>Maryam</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ctr">
                        <a:lnSpc>
                          <a:spcPct val="115000"/>
                        </a:lnSpc>
                        <a:spcAft>
                          <a:spcPts val="0"/>
                        </a:spcAft>
                      </a:pPr>
                      <a:r>
                        <a:rPr lang="en-IN" sz="1200" dirty="0">
                          <a:solidFill>
                            <a:srgbClr val="000000"/>
                          </a:solidFill>
                          <a:latin typeface="Times New Roman"/>
                          <a:ea typeface="Times New Roman"/>
                          <a:cs typeface="Times New Roman"/>
                        </a:rPr>
                        <a:t>Shifting and buying all office electronic equipments and installation in new office and prompt testing.   </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10003"/>
                  </a:ext>
                </a:extLst>
              </a:tr>
              <a:tr h="833443">
                <a:tc>
                  <a:txBody>
                    <a:bodyPr/>
                    <a:lstStyle/>
                    <a:p>
                      <a:pPr algn="ctr">
                        <a:lnSpc>
                          <a:spcPct val="115000"/>
                        </a:lnSpc>
                        <a:spcAft>
                          <a:spcPts val="0"/>
                        </a:spcAft>
                      </a:pPr>
                      <a:r>
                        <a:rPr lang="en-IN" sz="1200" b="1" dirty="0" err="1">
                          <a:solidFill>
                            <a:srgbClr val="000000"/>
                          </a:solidFill>
                          <a:latin typeface="Times New Roman"/>
                          <a:ea typeface="Times New Roman"/>
                          <a:cs typeface="Times New Roman"/>
                        </a:rPr>
                        <a:t>Shaz</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algn="ctr">
                        <a:lnSpc>
                          <a:spcPct val="115000"/>
                        </a:lnSpc>
                        <a:spcAft>
                          <a:spcPts val="0"/>
                        </a:spcAft>
                      </a:pPr>
                      <a:r>
                        <a:rPr lang="en-IN" sz="1200" dirty="0">
                          <a:solidFill>
                            <a:srgbClr val="000000"/>
                          </a:solidFill>
                          <a:latin typeface="Times New Roman"/>
                          <a:ea typeface="Times New Roman"/>
                          <a:cs typeface="Times New Roman"/>
                        </a:rPr>
                        <a:t>Budget monitoring and cost analysing facilitating funds, making possible cost cutting and allocating enough funds for essential areas</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4"/>
                  </a:ext>
                </a:extLst>
              </a:tr>
              <a:tr h="833443">
                <a:tc>
                  <a:txBody>
                    <a:bodyPr/>
                    <a:lstStyle/>
                    <a:p>
                      <a:pPr algn="ctr">
                        <a:lnSpc>
                          <a:spcPct val="115000"/>
                        </a:lnSpc>
                        <a:spcAft>
                          <a:spcPts val="0"/>
                        </a:spcAft>
                      </a:pPr>
                      <a:r>
                        <a:rPr lang="en-IN" sz="1200" b="1" dirty="0">
                          <a:solidFill>
                            <a:srgbClr val="000000"/>
                          </a:solidFill>
                          <a:latin typeface="Times New Roman"/>
                          <a:ea typeface="Times New Roman"/>
                          <a:cs typeface="Times New Roman"/>
                        </a:rPr>
                        <a:t>Joseph (Stakeholder)</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tc>
                  <a:txBody>
                    <a:bodyPr/>
                    <a:lstStyle/>
                    <a:p>
                      <a:pPr algn="ctr">
                        <a:lnSpc>
                          <a:spcPct val="115000"/>
                        </a:lnSpc>
                        <a:spcAft>
                          <a:spcPts val="0"/>
                        </a:spcAft>
                      </a:pPr>
                      <a:r>
                        <a:rPr lang="en-IN" sz="1200" dirty="0">
                          <a:solidFill>
                            <a:srgbClr val="000000"/>
                          </a:solidFill>
                          <a:latin typeface="Times New Roman"/>
                          <a:ea typeface="Times New Roman"/>
                          <a:cs typeface="Times New Roman"/>
                        </a:rPr>
                        <a:t>Facilitating investment, project approval, organising essential funds and finding investors to the ongoing project operation. </a:t>
                      </a:r>
                      <a:endParaRPr lang="en-GB" sz="1100" dirty="0">
                        <a:latin typeface="Calibri"/>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DE4D0"/>
                    </a:solidFill>
                  </a:tcPr>
                </a:tc>
                <a:extLst>
                  <a:ext uri="{0D108BD9-81ED-4DB2-BD59-A6C34878D82A}">
                    <a16:rowId xmlns:a16="http://schemas.microsoft.com/office/drawing/2014/main" val="10005"/>
                  </a:ext>
                </a:extLst>
              </a:tr>
            </a:tbl>
          </a:graphicData>
        </a:graphic>
      </p:graphicFrame>
      <p:pic>
        <p:nvPicPr>
          <p:cNvPr id="28674" name="Picture 2" descr="Image result for teamwork"/>
          <p:cNvPicPr>
            <a:picLocks noChangeAspect="1" noChangeArrowheads="1"/>
          </p:cNvPicPr>
          <p:nvPr/>
        </p:nvPicPr>
        <p:blipFill>
          <a:blip r:embed="rId2"/>
          <a:srcRect/>
          <a:stretch>
            <a:fillRect/>
          </a:stretch>
        </p:blipFill>
        <p:spPr bwMode="auto">
          <a:xfrm>
            <a:off x="71406" y="1500174"/>
            <a:ext cx="3622926" cy="5000660"/>
          </a:xfrm>
          <a:prstGeom prst="rect">
            <a:avLst/>
          </a:prstGeom>
          <a:noFill/>
        </p:spPr>
      </p:pic>
    </p:spTree>
  </p:cSld>
  <p:clrMapOvr>
    <a:masterClrMapping/>
  </p:clrMapOvr>
  <p:transition>
    <p:strips/>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1832</TotalTime>
  <Words>1171</Words>
  <Application>Microsoft Office PowerPoint</Application>
  <PresentationFormat>On-screen Show (4:3)</PresentationFormat>
  <Paragraphs>372</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Calibri</vt:lpstr>
      <vt:lpstr>Constantia</vt:lpstr>
      <vt:lpstr>Gadugi</vt:lpstr>
      <vt:lpstr>Times New Roman</vt:lpstr>
      <vt:lpstr>Verdana</vt:lpstr>
      <vt:lpstr>Wingdings</vt:lpstr>
      <vt:lpstr>Wingdings 2</vt:lpstr>
      <vt:lpstr>Flow</vt:lpstr>
      <vt:lpstr>Project Plan   Extension and Relocation </vt:lpstr>
      <vt:lpstr>INTRODUCTION</vt:lpstr>
      <vt:lpstr>Observation &amp; Research</vt:lpstr>
      <vt:lpstr>Market Research </vt:lpstr>
      <vt:lpstr>PowerPoint Presentation</vt:lpstr>
      <vt:lpstr>Proposed office and studio Plan</vt:lpstr>
      <vt:lpstr>Project Budget </vt:lpstr>
      <vt:lpstr>Project Stages and Procedures </vt:lpstr>
      <vt:lpstr>Project Procedures </vt:lpstr>
      <vt:lpstr>Gantt chart </vt:lpstr>
      <vt:lpstr>Gantt Chart</vt:lpstr>
      <vt:lpstr>Risk Matrix </vt:lpstr>
      <vt:lpstr>Causes of project failure </vt:lpstr>
      <vt:lpstr>CONCLUSION </vt:lpstr>
      <vt:lpstr>Job assignment and responsibility of the team members </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   Extension and Relocation</dc:title>
  <dc:creator>Kishor</dc:creator>
  <cp:lastModifiedBy>Kishor Sahadevan</cp:lastModifiedBy>
  <cp:revision>23</cp:revision>
  <dcterms:created xsi:type="dcterms:W3CDTF">2017-08-18T09:29:48Z</dcterms:created>
  <dcterms:modified xsi:type="dcterms:W3CDTF">2018-04-24T08:57:08Z</dcterms:modified>
</cp:coreProperties>
</file>