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handoutMasterIdLst>
    <p:handoutMasterId r:id="rId28"/>
  </p:handoutMasterIdLst>
  <p:sldIdLst>
    <p:sldId id="325" r:id="rId5"/>
    <p:sldId id="285" r:id="rId6"/>
    <p:sldId id="286" r:id="rId7"/>
    <p:sldId id="289" r:id="rId8"/>
    <p:sldId id="323" r:id="rId9"/>
    <p:sldId id="324" r:id="rId10"/>
    <p:sldId id="317" r:id="rId11"/>
    <p:sldId id="290" r:id="rId12"/>
    <p:sldId id="291" r:id="rId13"/>
    <p:sldId id="292" r:id="rId14"/>
    <p:sldId id="294" r:id="rId15"/>
    <p:sldId id="295" r:id="rId16"/>
    <p:sldId id="296" r:id="rId17"/>
    <p:sldId id="297" r:id="rId18"/>
    <p:sldId id="287" r:id="rId19"/>
    <p:sldId id="299" r:id="rId20"/>
    <p:sldId id="304" r:id="rId21"/>
    <p:sldId id="312" r:id="rId22"/>
    <p:sldId id="313" r:id="rId23"/>
    <p:sldId id="305" r:id="rId24"/>
    <p:sldId id="300" r:id="rId25"/>
    <p:sldId id="322" r:id="rId26"/>
  </p:sldIdLst>
  <p:sldSz cx="9144000" cy="6858000" type="screen4x3"/>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0" d="100"/>
          <a:sy n="80" d="100"/>
        </p:scale>
        <p:origin x="84" y="600"/>
      </p:cViewPr>
      <p:guideLst>
        <p:guide orient="horz" pos="2160"/>
        <p:guide pos="2880"/>
      </p:guideLst>
    </p:cSldViewPr>
  </p:slideViewPr>
  <p:notesTextViewPr>
    <p:cViewPr>
      <p:scale>
        <a:sx n="1" d="1"/>
        <a:sy n="1" d="1"/>
      </p:scale>
      <p:origin x="0" y="0"/>
    </p:cViewPr>
  </p:notesTextViewPr>
  <p:sorterViewPr>
    <p:cViewPr>
      <p:scale>
        <a:sx n="100" d="100"/>
        <a:sy n="100" d="100"/>
      </p:scale>
      <p:origin x="0" y="3744"/>
    </p:cViewPr>
  </p:sorterViewPr>
  <p:notesViewPr>
    <p:cSldViewPr>
      <p:cViewPr varScale="1">
        <p:scale>
          <a:sx n="83" d="100"/>
          <a:sy n="83" d="100"/>
        </p:scale>
        <p:origin x="-2166" y="-7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20/10/2017</a:t>
            </a:fld>
            <a:endParaRPr lang="en-GB"/>
          </a:p>
        </p:txBody>
      </p:sp>
      <p:sp>
        <p:nvSpPr>
          <p:cNvPr id="4" name="Footer Placeholder 3"/>
          <p:cNvSpPr>
            <a:spLocks noGrp="1"/>
          </p:cNvSpPr>
          <p:nvPr>
            <p:ph type="ftr" sz="quarter" idx="2"/>
          </p:nvPr>
        </p:nvSpPr>
        <p:spPr>
          <a:xfrm>
            <a:off x="0" y="9428583"/>
            <a:ext cx="2889938"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428583"/>
            <a:ext cx="2889938"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9261981F-7B4E-4B7E-A1DC-AD4C15507A23}" type="datetimeFigureOut">
              <a:rPr lang="en-GB" smtClean="0"/>
              <a:t>20/10/2017</a:t>
            </a:fld>
            <a:endParaRPr lang="en-GB"/>
          </a:p>
        </p:txBody>
      </p:sp>
      <p:sp>
        <p:nvSpPr>
          <p:cNvPr id="4" name="Slide Image Placeholder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15153"/>
            <a:ext cx="533527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9EDD7E4C-2468-480E-93BB-3C01AF869EA3}" type="slidenum">
              <a:rPr lang="en-GB" smtClean="0"/>
              <a:t>‹#›</a:t>
            </a:fld>
            <a:endParaRPr lang="en-GB"/>
          </a:p>
        </p:txBody>
      </p:sp>
    </p:spTree>
    <p:extLst>
      <p:ext uri="{BB962C8B-B14F-4D97-AF65-F5344CB8AC3E}">
        <p14:creationId xmlns:p14="http://schemas.microsoft.com/office/powerpoint/2010/main" val="1949189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ea typeface="MS PGothic" pitchFamily="34" charset="-128"/>
              </a:defRPr>
            </a:lvl1pPr>
            <a:lvl2pPr marL="742950" indent="-285750" eaLnBrk="0" hangingPunct="0">
              <a:defRPr sz="2400">
                <a:solidFill>
                  <a:schemeClr val="tx1"/>
                </a:solidFill>
                <a:latin typeface="Times New Roman" pitchFamily="18" charset="0"/>
                <a:ea typeface="MS PGothic" pitchFamily="34" charset="-128"/>
              </a:defRPr>
            </a:lvl2pPr>
            <a:lvl3pPr marL="1143000" indent="-228600" eaLnBrk="0" hangingPunct="0">
              <a:defRPr sz="2400">
                <a:solidFill>
                  <a:schemeClr val="tx1"/>
                </a:solidFill>
                <a:latin typeface="Times New Roman" pitchFamily="18" charset="0"/>
                <a:ea typeface="MS PGothic" pitchFamily="34" charset="-128"/>
              </a:defRPr>
            </a:lvl3pPr>
            <a:lvl4pPr marL="1600200" indent="-228600" eaLnBrk="0" hangingPunct="0">
              <a:defRPr sz="2400">
                <a:solidFill>
                  <a:schemeClr val="tx1"/>
                </a:solidFill>
                <a:latin typeface="Times New Roman" pitchFamily="18" charset="0"/>
                <a:ea typeface="MS PGothic" pitchFamily="34" charset="-128"/>
              </a:defRPr>
            </a:lvl4pPr>
            <a:lvl5pPr marL="2057400" indent="-228600" eaLnBrk="0" hangingPunct="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eaLnBrk="1" hangingPunct="1"/>
            <a:fld id="{8C68B090-3A23-4038-95C0-49C0B1787B28}" type="slidenum">
              <a:rPr lang="en-GB" altLang="en-US" sz="1200"/>
              <a:pPr eaLnBrk="1" hangingPunct="1"/>
              <a:t>2</a:t>
            </a:fld>
            <a:endParaRPr lang="en-GB" altLang="en-US" sz="120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itchFamily="18" charset="0"/>
              <a:cs typeface="Times New Roman" pitchFamily="18" charset="0"/>
            </a:endParaRPr>
          </a:p>
        </p:txBody>
      </p:sp>
    </p:spTree>
    <p:extLst>
      <p:ext uri="{BB962C8B-B14F-4D97-AF65-F5344CB8AC3E}">
        <p14:creationId xmlns:p14="http://schemas.microsoft.com/office/powerpoint/2010/main" val="2843982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20/10/2017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7501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20/10/2017</a:t>
            </a:fld>
            <a:endParaRPr lang="en-GB"/>
          </a:p>
        </p:txBody>
      </p:sp>
      <p:sp>
        <p:nvSpPr>
          <p:cNvPr id="5" name="Footer Placeholder 4"/>
          <p:cNvSpPr>
            <a:spLocks noGrp="1"/>
          </p:cNvSpPr>
          <p:nvPr>
            <p:ph type="ftr" sz="quarter" idx="11"/>
          </p:nvPr>
        </p:nvSpPr>
        <p:spPr/>
        <p:txBody>
          <a:bodyPr/>
          <a:lstStyle/>
          <a:p>
            <a:endParaRPr lang="en-GB"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599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20/10/2017</a:t>
            </a:fld>
            <a:endParaRPr lang="en-GB"/>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8863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20/10/2017</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972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20/10/2017</a:t>
            </a:fld>
            <a:endParaRPr lang="en-GB"/>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4732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20/10/2017</a:t>
            </a:fld>
            <a:endParaRPr lang="en-GB"/>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7174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20/10/2017</a:t>
            </a:fld>
            <a:endParaRPr lang="en-GB"/>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1418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20/10/2017</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27546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20/10/2017</a:t>
            </a:fld>
            <a:endParaRPr lang="en-GB"/>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5148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20/10/2017</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8453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20/10/2017</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C82685A-BD3A-4230-8D85-804689F67293}" type="slidenum">
              <a:rPr lang="en-GB" smtClean="0"/>
              <a:t>‹#›</a:t>
            </a:fld>
            <a:endParaRPr lang="en-GB"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98137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20/10/2017</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22101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20/10/2017</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24220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20/10/2017</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2151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20/10/2017</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8608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20/10/2017</a:t>
            </a:fld>
            <a:endParaRPr lang="en-GB"/>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5008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9C64F3F4-CE19-49F8-9EF4-FF4EE52031C2}" type="datetimeFigureOut">
              <a:rPr lang="en-GB" smtClean="0"/>
              <a:pPr/>
              <a:t>20/10/2017</a:t>
            </a:fld>
            <a:endParaRPr lang="en-GB"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9416714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agile.org.uk/what-is-agile-work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370" y="0"/>
            <a:ext cx="9081262" cy="685800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51961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188640"/>
            <a:ext cx="6589199" cy="1280890"/>
          </a:xfrm>
        </p:spPr>
        <p:txBody>
          <a:bodyPr>
            <a:noAutofit/>
          </a:bodyPr>
          <a:lstStyle/>
          <a:p>
            <a:pPr algn="ctr"/>
            <a:r>
              <a:rPr lang="en-GB" sz="4000" b="1" dirty="0">
                <a:solidFill>
                  <a:srgbClr val="C00000"/>
                </a:solidFill>
              </a:rPr>
              <a:t>Employability and </a:t>
            </a:r>
            <a:r>
              <a:rPr lang="en-GB" sz="4000" b="1" dirty="0" smtClean="0">
                <a:solidFill>
                  <a:srgbClr val="C00000"/>
                </a:solidFill>
              </a:rPr>
              <a:t>Mutual Flexibility</a:t>
            </a:r>
            <a:endParaRPr lang="en-GB" sz="4000" b="1" dirty="0">
              <a:solidFill>
                <a:srgbClr val="C00000"/>
              </a:solidFill>
            </a:endParaRPr>
          </a:p>
        </p:txBody>
      </p:sp>
      <p:sp>
        <p:nvSpPr>
          <p:cNvPr id="3" name="Content Placeholder 2"/>
          <p:cNvSpPr>
            <a:spLocks noGrp="1"/>
          </p:cNvSpPr>
          <p:nvPr>
            <p:ph idx="1"/>
          </p:nvPr>
        </p:nvSpPr>
        <p:spPr>
          <a:xfrm>
            <a:off x="1942415" y="1772816"/>
            <a:ext cx="7022073" cy="5040560"/>
          </a:xfrm>
        </p:spPr>
        <p:txBody>
          <a:bodyPr>
            <a:noAutofit/>
          </a:bodyPr>
          <a:lstStyle/>
          <a:p>
            <a:r>
              <a:rPr lang="en-GB" sz="2500" dirty="0"/>
              <a:t>How can we reconcile the two positions: the commercial case for greater flexibility (greater efficiency and adaptability) versus the possible long-term hardship that results from the creation of insecurity</a:t>
            </a:r>
            <a:r>
              <a:rPr lang="en-GB" sz="2500" dirty="0" smtClean="0"/>
              <a:t>?</a:t>
            </a:r>
          </a:p>
          <a:p>
            <a:pPr marL="0" indent="0">
              <a:buNone/>
            </a:pPr>
            <a:endParaRPr lang="en-GB" sz="2500" dirty="0"/>
          </a:p>
          <a:p>
            <a:r>
              <a:rPr lang="en-GB" sz="2500" dirty="0"/>
              <a:t> The </a:t>
            </a:r>
            <a:r>
              <a:rPr lang="en-GB" sz="2500" dirty="0" smtClean="0"/>
              <a:t>term ‘</a:t>
            </a:r>
            <a:r>
              <a:rPr lang="en-GB" sz="2500" dirty="0"/>
              <a:t>flexibility</a:t>
            </a:r>
            <a:r>
              <a:rPr lang="en-GB" sz="2500" dirty="0" smtClean="0"/>
              <a:t>’ covers </a:t>
            </a:r>
            <a:r>
              <a:rPr lang="en-GB" sz="2500" dirty="0"/>
              <a:t>several distinct types of employment practice – not all of which are associated with insecurity.</a:t>
            </a:r>
          </a:p>
          <a:p>
            <a:pPr marL="0" indent="0">
              <a:buNone/>
            </a:pPr>
            <a:endParaRPr lang="en-GB" sz="2500" dirty="0"/>
          </a:p>
        </p:txBody>
      </p:sp>
    </p:spTree>
    <p:extLst>
      <p:ext uri="{BB962C8B-B14F-4D97-AF65-F5344CB8AC3E}">
        <p14:creationId xmlns:p14="http://schemas.microsoft.com/office/powerpoint/2010/main" val="3561909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188640"/>
            <a:ext cx="6589199" cy="1280890"/>
          </a:xfrm>
        </p:spPr>
        <p:txBody>
          <a:bodyPr>
            <a:noAutofit/>
          </a:bodyPr>
          <a:lstStyle/>
          <a:p>
            <a:pPr algn="ctr"/>
            <a:r>
              <a:rPr lang="en-GB" sz="4000" b="1" dirty="0">
                <a:solidFill>
                  <a:srgbClr val="C00000"/>
                </a:solidFill>
              </a:rPr>
              <a:t>Employability and </a:t>
            </a:r>
            <a:r>
              <a:rPr lang="en-GB" sz="4000" b="1" dirty="0" smtClean="0">
                <a:solidFill>
                  <a:srgbClr val="C00000"/>
                </a:solidFill>
              </a:rPr>
              <a:t>Mutual Flexibility </a:t>
            </a:r>
            <a:endParaRPr lang="en-GB" sz="4000" b="1" dirty="0">
              <a:solidFill>
                <a:srgbClr val="C00000"/>
              </a:solidFill>
            </a:endParaRPr>
          </a:p>
        </p:txBody>
      </p:sp>
      <p:sp>
        <p:nvSpPr>
          <p:cNvPr id="3" name="Content Placeholder 2"/>
          <p:cNvSpPr>
            <a:spLocks noGrp="1"/>
          </p:cNvSpPr>
          <p:nvPr>
            <p:ph idx="1"/>
          </p:nvPr>
        </p:nvSpPr>
        <p:spPr>
          <a:xfrm>
            <a:off x="1942415" y="1772816"/>
            <a:ext cx="7022073" cy="4535760"/>
          </a:xfrm>
        </p:spPr>
        <p:txBody>
          <a:bodyPr>
            <a:noAutofit/>
          </a:bodyPr>
          <a:lstStyle/>
          <a:p>
            <a:r>
              <a:rPr lang="en-GB" sz="3000" dirty="0"/>
              <a:t>Staff have more to gain in the long term from improving </a:t>
            </a:r>
            <a:r>
              <a:rPr lang="en-GB" sz="3000" dirty="0" smtClean="0"/>
              <a:t>their ‘</a:t>
            </a:r>
            <a:r>
              <a:rPr lang="en-GB" sz="3000" dirty="0"/>
              <a:t>employability</a:t>
            </a:r>
            <a:r>
              <a:rPr lang="en-GB" sz="3000" dirty="0" smtClean="0"/>
              <a:t>’ than </a:t>
            </a:r>
            <a:r>
              <a:rPr lang="en-GB" sz="3000" dirty="0"/>
              <a:t>from remaining in employment with one organisation.</a:t>
            </a:r>
          </a:p>
          <a:p>
            <a:r>
              <a:rPr lang="en-GB" sz="3000" dirty="0"/>
              <a:t>Reilly’s </a:t>
            </a:r>
            <a:r>
              <a:rPr lang="en-GB" sz="3000" dirty="0" smtClean="0"/>
              <a:t>term ‘</a:t>
            </a:r>
            <a:r>
              <a:rPr lang="en-GB" sz="3000" dirty="0"/>
              <a:t>mutual flexibility</a:t>
            </a:r>
            <a:r>
              <a:rPr lang="en-GB" sz="3000" dirty="0" smtClean="0"/>
              <a:t>’ refers </a:t>
            </a:r>
            <a:r>
              <a:rPr lang="en-GB" sz="3000" dirty="0"/>
              <a:t>to forms that bring benefits to both employers and employees</a:t>
            </a:r>
          </a:p>
        </p:txBody>
      </p:sp>
    </p:spTree>
    <p:extLst>
      <p:ext uri="{BB962C8B-B14F-4D97-AF65-F5344CB8AC3E}">
        <p14:creationId xmlns:p14="http://schemas.microsoft.com/office/powerpoint/2010/main" val="1755237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51720" y="548680"/>
            <a:ext cx="6591985" cy="3777622"/>
          </a:xfrm>
        </p:spPr>
        <p:txBody>
          <a:bodyPr>
            <a:normAutofit/>
          </a:bodyPr>
          <a:lstStyle/>
          <a:p>
            <a:pPr marL="0" indent="0" algn="ctr">
              <a:buNone/>
            </a:pPr>
            <a:r>
              <a:rPr lang="en-GB" sz="3000" b="1" dirty="0" smtClean="0"/>
              <a:t>Agility,</a:t>
            </a:r>
          </a:p>
          <a:p>
            <a:pPr marL="0" indent="0" algn="ctr">
              <a:buNone/>
            </a:pPr>
            <a:r>
              <a:rPr lang="en-GB" sz="3000" b="1" dirty="0" smtClean="0"/>
              <a:t>or </a:t>
            </a:r>
            <a:r>
              <a:rPr lang="en-GB" sz="3000" b="1" dirty="0"/>
              <a:t>the ability to manage continuous, rapid and sustainable change, </a:t>
            </a:r>
            <a:endParaRPr lang="en-GB" sz="3000" b="1" dirty="0" smtClean="0"/>
          </a:p>
          <a:p>
            <a:pPr marL="0" indent="0" algn="ctr">
              <a:buNone/>
            </a:pPr>
            <a:r>
              <a:rPr lang="en-GB" sz="3000" b="1" dirty="0" smtClean="0"/>
              <a:t>is </a:t>
            </a:r>
            <a:r>
              <a:rPr lang="en-GB" sz="3000" b="1" dirty="0"/>
              <a:t>becoming a key organisational differentiator in a </a:t>
            </a:r>
            <a:r>
              <a:rPr lang="en-GB" sz="3000" b="1" dirty="0" smtClean="0"/>
              <a:t>fast-changing complex environment</a:t>
            </a:r>
          </a:p>
          <a:p>
            <a:pPr marL="0" indent="0">
              <a:buNone/>
            </a:pPr>
            <a:endParaRPr lang="en-GB" sz="3000" b="1" dirty="0"/>
          </a:p>
        </p:txBody>
      </p:sp>
      <p:sp>
        <p:nvSpPr>
          <p:cNvPr id="4" name="Rectangle 3"/>
          <p:cNvSpPr/>
          <p:nvPr/>
        </p:nvSpPr>
        <p:spPr>
          <a:xfrm>
            <a:off x="5292080" y="5805264"/>
            <a:ext cx="3514943" cy="369332"/>
          </a:xfrm>
          <a:prstGeom prst="rect">
            <a:avLst/>
          </a:prstGeom>
        </p:spPr>
        <p:txBody>
          <a:bodyPr wrap="square">
            <a:spAutoFit/>
          </a:bodyPr>
          <a:lstStyle/>
          <a:p>
            <a:r>
              <a:rPr lang="en-GB" dirty="0">
                <a:latin typeface="Calibri" panose="020F0502020204030204" pitchFamily="34" charset="0"/>
              </a:rPr>
              <a:t>Linda </a:t>
            </a:r>
            <a:r>
              <a:rPr lang="en-GB" dirty="0" err="1">
                <a:latin typeface="Calibri" panose="020F0502020204030204" pitchFamily="34" charset="0"/>
              </a:rPr>
              <a:t>Holbeche</a:t>
            </a:r>
            <a:r>
              <a:rPr lang="en-GB" dirty="0">
                <a:latin typeface="Calibri" panose="020F0502020204030204" pitchFamily="34" charset="0"/>
              </a:rPr>
              <a:t> 2005 and 2011</a:t>
            </a:r>
          </a:p>
        </p:txBody>
      </p:sp>
    </p:spTree>
    <p:extLst>
      <p:ext uri="{BB962C8B-B14F-4D97-AF65-F5344CB8AC3E}">
        <p14:creationId xmlns:p14="http://schemas.microsoft.com/office/powerpoint/2010/main" val="1710881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188640"/>
            <a:ext cx="6589199" cy="1280890"/>
          </a:xfrm>
        </p:spPr>
        <p:txBody>
          <a:bodyPr>
            <a:normAutofit/>
          </a:bodyPr>
          <a:lstStyle/>
          <a:p>
            <a:pPr algn="ctr"/>
            <a:r>
              <a:rPr lang="en-GB" sz="4000" b="1" dirty="0" smtClean="0">
                <a:solidFill>
                  <a:srgbClr val="C00000"/>
                </a:solidFill>
              </a:rPr>
              <a:t>Key Background </a:t>
            </a:r>
            <a:r>
              <a:rPr lang="en-GB" sz="4000" b="1" dirty="0">
                <a:solidFill>
                  <a:srgbClr val="C00000"/>
                </a:solidFill>
              </a:rPr>
              <a:t>R</a:t>
            </a:r>
            <a:r>
              <a:rPr lang="en-GB" sz="4000" b="1" dirty="0" smtClean="0">
                <a:solidFill>
                  <a:srgbClr val="C00000"/>
                </a:solidFill>
              </a:rPr>
              <a:t>eading</a:t>
            </a:r>
            <a:endParaRPr lang="en-GB" sz="4000" b="1" dirty="0">
              <a:solidFill>
                <a:srgbClr val="C0000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1268760"/>
            <a:ext cx="4248472" cy="51983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311723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78066" y="1916832"/>
            <a:ext cx="6786421" cy="4247317"/>
          </a:xfrm>
          <a:prstGeom prst="rect">
            <a:avLst/>
          </a:prstGeom>
        </p:spPr>
        <p:txBody>
          <a:bodyPr wrap="square">
            <a:spAutoFit/>
          </a:bodyPr>
          <a:lstStyle/>
          <a:p>
            <a:r>
              <a:rPr lang="en-GB" sz="3000" b="1" dirty="0"/>
              <a:t>This article has been referenced by many Companies from </a:t>
            </a:r>
            <a:r>
              <a:rPr lang="en-GB" sz="3000" b="1" i="1" dirty="0"/>
              <a:t>AON Group</a:t>
            </a:r>
            <a:r>
              <a:rPr lang="en-GB" sz="3000" b="1" dirty="0"/>
              <a:t> to </a:t>
            </a:r>
            <a:r>
              <a:rPr lang="en-GB" sz="3000" b="1" i="1" dirty="0"/>
              <a:t>Unilever</a:t>
            </a:r>
            <a:r>
              <a:rPr lang="en-GB" sz="3000" b="1" dirty="0"/>
              <a:t>. </a:t>
            </a:r>
            <a:endParaRPr lang="en-GB" sz="3000" b="1" dirty="0" smtClean="0"/>
          </a:p>
          <a:p>
            <a:endParaRPr lang="en-GB" sz="3000" b="1" dirty="0" smtClean="0"/>
          </a:p>
          <a:p>
            <a:r>
              <a:rPr lang="en-GB" sz="3000" b="1" dirty="0" smtClean="0"/>
              <a:t>It </a:t>
            </a:r>
            <a:r>
              <a:rPr lang="en-GB" sz="3000" b="1" dirty="0"/>
              <a:t>also appears in Personnel </a:t>
            </a:r>
            <a:r>
              <a:rPr lang="en-GB" sz="3000" b="1" dirty="0" smtClean="0"/>
              <a:t>Today.</a:t>
            </a:r>
          </a:p>
          <a:p>
            <a:endParaRPr lang="en-GB" sz="3000" b="1" dirty="0" smtClean="0"/>
          </a:p>
          <a:p>
            <a:r>
              <a:rPr lang="en-GB" sz="3000" b="1" dirty="0" smtClean="0"/>
              <a:t>This </a:t>
            </a:r>
            <a:r>
              <a:rPr lang="en-GB" sz="3000" b="1" dirty="0"/>
              <a:t>article was Personnel Today HR Space most viewed Blog.</a:t>
            </a:r>
            <a:br>
              <a:rPr lang="en-GB" sz="3000" b="1" dirty="0"/>
            </a:br>
            <a:endParaRPr lang="en-GB" sz="3000" dirty="0"/>
          </a:p>
        </p:txBody>
      </p:sp>
      <p:pic>
        <p:nvPicPr>
          <p:cNvPr id="6" name="Picture 2" descr="Image result for the agile organisation">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2415" y="260648"/>
            <a:ext cx="6591985" cy="12086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00236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5" y="116632"/>
            <a:ext cx="7344816" cy="1280890"/>
          </a:xfrm>
        </p:spPr>
        <p:txBody>
          <a:bodyPr>
            <a:noAutofit/>
          </a:bodyPr>
          <a:lstStyle/>
          <a:p>
            <a:pPr algn="ctr"/>
            <a:r>
              <a:rPr lang="en-GB" sz="4000" b="1" dirty="0" smtClean="0">
                <a:solidFill>
                  <a:srgbClr val="C00000"/>
                </a:solidFill>
                <a:latin typeface="+mn-lt"/>
              </a:rPr>
              <a:t>Is flexibility the Same as Agility?</a:t>
            </a:r>
            <a:endParaRPr lang="en-GB" sz="4000" b="1" dirty="0">
              <a:solidFill>
                <a:srgbClr val="C00000"/>
              </a:solidFill>
              <a:latin typeface="+mn-lt"/>
            </a:endParaRPr>
          </a:p>
        </p:txBody>
      </p:sp>
      <p:sp>
        <p:nvSpPr>
          <p:cNvPr id="3" name="Content Placeholder 2"/>
          <p:cNvSpPr>
            <a:spLocks noGrp="1"/>
          </p:cNvSpPr>
          <p:nvPr>
            <p:ph idx="1"/>
          </p:nvPr>
        </p:nvSpPr>
        <p:spPr>
          <a:xfrm>
            <a:off x="1942415" y="1556792"/>
            <a:ext cx="6950066" cy="4138406"/>
          </a:xfrm>
        </p:spPr>
        <p:txBody>
          <a:bodyPr>
            <a:noAutofit/>
          </a:bodyPr>
          <a:lstStyle/>
          <a:p>
            <a:r>
              <a:rPr lang="en-GB" sz="2100" dirty="0"/>
              <a:t>It would appear that these are one and the </a:t>
            </a:r>
            <a:r>
              <a:rPr lang="en-GB" sz="2100" dirty="0" smtClean="0"/>
              <a:t>same, but</a:t>
            </a:r>
            <a:endParaRPr lang="en-GB" sz="2100" dirty="0"/>
          </a:p>
          <a:p>
            <a:r>
              <a:rPr lang="en-GB" sz="2100" dirty="0"/>
              <a:t>F</a:t>
            </a:r>
            <a:r>
              <a:rPr lang="en-GB" sz="2100" dirty="0" smtClean="0"/>
              <a:t>lexible </a:t>
            </a:r>
            <a:r>
              <a:rPr lang="en-GB" sz="2100" dirty="0"/>
              <a:t>working has usually been working to the advantage of the employee’s lifestyle, whereas agile working benefits both the business and its people’s </a:t>
            </a:r>
            <a:r>
              <a:rPr lang="en-GB" sz="2100" dirty="0" smtClean="0"/>
              <a:t>needs.</a:t>
            </a:r>
            <a:endParaRPr lang="en-GB" sz="2100" dirty="0"/>
          </a:p>
          <a:p>
            <a:r>
              <a:rPr lang="en-GB" sz="2100" dirty="0" smtClean="0"/>
              <a:t>Adapting </a:t>
            </a:r>
            <a:r>
              <a:rPr lang="en-GB" sz="2100" dirty="0"/>
              <a:t>and changing is the only way to survive – even though we may not like moving away from our comfort zone. In our 24/7/365 world the development and implementation of change is lead from the top, rather than from HR Managers, but in order to keep the talent that is the heart of any company, the considerations must come from the bottom up.</a:t>
            </a:r>
          </a:p>
          <a:p>
            <a:endParaRPr lang="en-GB" sz="2100" dirty="0"/>
          </a:p>
        </p:txBody>
      </p:sp>
    </p:spTree>
    <p:extLst>
      <p:ext uri="{BB962C8B-B14F-4D97-AF65-F5344CB8AC3E}">
        <p14:creationId xmlns:p14="http://schemas.microsoft.com/office/powerpoint/2010/main" val="1715625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44624"/>
            <a:ext cx="6589199" cy="1280890"/>
          </a:xfrm>
        </p:spPr>
        <p:txBody>
          <a:bodyPr>
            <a:noAutofit/>
          </a:bodyPr>
          <a:lstStyle/>
          <a:p>
            <a:pPr algn="ctr"/>
            <a:r>
              <a:rPr lang="en-GB" sz="4000" b="1" dirty="0">
                <a:solidFill>
                  <a:srgbClr val="C00000"/>
                </a:solidFill>
                <a:latin typeface="+mn-lt"/>
              </a:rPr>
              <a:t>Implementing </a:t>
            </a:r>
            <a:r>
              <a:rPr lang="en-GB" sz="4000" b="1" dirty="0" smtClean="0">
                <a:solidFill>
                  <a:srgbClr val="C00000"/>
                </a:solidFill>
                <a:latin typeface="+mn-lt"/>
              </a:rPr>
              <a:t>Organisational </a:t>
            </a:r>
            <a:r>
              <a:rPr lang="en-GB" sz="4000" b="1" dirty="0">
                <a:solidFill>
                  <a:srgbClr val="C00000"/>
                </a:solidFill>
                <a:latin typeface="+mn-lt"/>
              </a:rPr>
              <a:t>A</a:t>
            </a:r>
            <a:r>
              <a:rPr lang="en-GB" sz="4000" b="1" dirty="0" smtClean="0">
                <a:solidFill>
                  <a:srgbClr val="C00000"/>
                </a:solidFill>
                <a:latin typeface="+mn-lt"/>
              </a:rPr>
              <a:t>gility</a:t>
            </a:r>
            <a:endParaRPr lang="en-GB" sz="4000" b="1" dirty="0">
              <a:solidFill>
                <a:srgbClr val="C00000"/>
              </a:solidFill>
              <a:latin typeface="+mn-lt"/>
            </a:endParaRPr>
          </a:p>
        </p:txBody>
      </p:sp>
      <p:sp>
        <p:nvSpPr>
          <p:cNvPr id="3" name="Content Placeholder 2"/>
          <p:cNvSpPr>
            <a:spLocks noGrp="1"/>
          </p:cNvSpPr>
          <p:nvPr>
            <p:ph idx="1"/>
          </p:nvPr>
        </p:nvSpPr>
        <p:spPr>
          <a:xfrm>
            <a:off x="1547664" y="1477237"/>
            <a:ext cx="7596336" cy="5805264"/>
          </a:xfrm>
        </p:spPr>
        <p:txBody>
          <a:bodyPr>
            <a:noAutofit/>
          </a:bodyPr>
          <a:lstStyle/>
          <a:p>
            <a:r>
              <a:rPr lang="en-GB" sz="2100" dirty="0" smtClean="0">
                <a:latin typeface="+mj-lt"/>
              </a:rPr>
              <a:t>Requires </a:t>
            </a:r>
            <a:r>
              <a:rPr lang="en-GB" sz="2100" dirty="0">
                <a:latin typeface="+mj-lt"/>
              </a:rPr>
              <a:t>managers to regard all areas of the business as potentially subject to </a:t>
            </a:r>
            <a:r>
              <a:rPr lang="en-GB" sz="2100" dirty="0" smtClean="0">
                <a:latin typeface="+mj-lt"/>
              </a:rPr>
              <a:t>change</a:t>
            </a:r>
          </a:p>
          <a:p>
            <a:r>
              <a:rPr lang="en-GB" sz="2100" dirty="0" smtClean="0">
                <a:latin typeface="+mj-lt"/>
              </a:rPr>
              <a:t>Recognise </a:t>
            </a:r>
            <a:r>
              <a:rPr lang="en-GB" sz="2100" dirty="0">
                <a:latin typeface="+mj-lt"/>
              </a:rPr>
              <a:t>change as coming from the external world of customer demands, competitor influences, technical advances, legislative changes, macro-economic shifts and so on, and not simply as an internal activity</a:t>
            </a:r>
            <a:r>
              <a:rPr lang="en-GB" sz="2100" dirty="0" smtClean="0">
                <a:latin typeface="+mj-lt"/>
              </a:rPr>
              <a:t>.</a:t>
            </a:r>
          </a:p>
          <a:p>
            <a:r>
              <a:rPr lang="en-GB" sz="2100" dirty="0" smtClean="0">
                <a:latin typeface="+mj-lt"/>
              </a:rPr>
              <a:t>Use </a:t>
            </a:r>
            <a:r>
              <a:rPr lang="en-GB" sz="2100" dirty="0">
                <a:latin typeface="+mj-lt"/>
              </a:rPr>
              <a:t>available resources in a timely, flexible, affordable and relevant manner, in order to respond to those changes effectively. </a:t>
            </a:r>
          </a:p>
          <a:p>
            <a:r>
              <a:rPr lang="en-GB" sz="2100" dirty="0" smtClean="0">
                <a:latin typeface="+mj-lt"/>
              </a:rPr>
              <a:t>Organisations </a:t>
            </a:r>
            <a:r>
              <a:rPr lang="en-GB" sz="2100" dirty="0">
                <a:latin typeface="+mj-lt"/>
              </a:rPr>
              <a:t>who understand how to manage constant, integrated change are far more effective and profitable / cost-efficient than those who treat change as a series of disconnected projects.</a:t>
            </a:r>
          </a:p>
        </p:txBody>
      </p:sp>
    </p:spTree>
    <p:extLst>
      <p:ext uri="{BB962C8B-B14F-4D97-AF65-F5344CB8AC3E}">
        <p14:creationId xmlns:p14="http://schemas.microsoft.com/office/powerpoint/2010/main" val="13390860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188640"/>
            <a:ext cx="6589199" cy="1280890"/>
          </a:xfrm>
        </p:spPr>
        <p:txBody>
          <a:bodyPr>
            <a:normAutofit/>
          </a:bodyPr>
          <a:lstStyle/>
          <a:p>
            <a:pPr algn="ctr"/>
            <a:r>
              <a:rPr lang="en-GB" sz="4000" b="1" dirty="0" smtClean="0">
                <a:solidFill>
                  <a:srgbClr val="C00000"/>
                </a:solidFill>
                <a:latin typeface="+mn-lt"/>
              </a:rPr>
              <a:t>Background Reading </a:t>
            </a:r>
            <a:endParaRPr lang="en-GB" sz="4000" b="1" dirty="0">
              <a:solidFill>
                <a:srgbClr val="C00000"/>
              </a:solidFill>
              <a:latin typeface="+mn-lt"/>
            </a:endParaRPr>
          </a:p>
        </p:txBody>
      </p:sp>
      <p:pic>
        <p:nvPicPr>
          <p:cNvPr id="5" name="Picture 4"/>
          <p:cNvPicPr>
            <a:picLocks noChangeAspect="1"/>
          </p:cNvPicPr>
          <p:nvPr/>
        </p:nvPicPr>
        <p:blipFill>
          <a:blip r:embed="rId2"/>
          <a:stretch>
            <a:fillRect/>
          </a:stretch>
        </p:blipFill>
        <p:spPr>
          <a:xfrm>
            <a:off x="1721953" y="1124744"/>
            <a:ext cx="7035693" cy="53300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732209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2920" y="125760"/>
            <a:ext cx="8229600" cy="1143000"/>
          </a:xfrm>
        </p:spPr>
        <p:txBody>
          <a:bodyPr>
            <a:normAutofit/>
          </a:bodyPr>
          <a:lstStyle/>
          <a:p>
            <a:pPr algn="ctr"/>
            <a:r>
              <a:rPr lang="en-GB" sz="4000" b="1" dirty="0" smtClean="0">
                <a:solidFill>
                  <a:srgbClr val="C00000"/>
                </a:solidFill>
                <a:latin typeface="+mn-lt"/>
              </a:rPr>
              <a:t>Those</a:t>
            </a:r>
            <a:r>
              <a:rPr lang="en-GB" sz="4000" b="1" dirty="0" smtClean="0">
                <a:solidFill>
                  <a:srgbClr val="C00000"/>
                </a:solidFill>
                <a:latin typeface="Calibri" panose="020F0502020204030204" pitchFamily="34" charset="0"/>
              </a:rPr>
              <a:t> Who </a:t>
            </a:r>
            <a:r>
              <a:rPr lang="en-GB" sz="4000" b="1" dirty="0">
                <a:solidFill>
                  <a:srgbClr val="C00000"/>
                </a:solidFill>
                <a:latin typeface="Calibri" panose="020F0502020204030204" pitchFamily="34" charset="0"/>
              </a:rPr>
              <a:t>A</a:t>
            </a:r>
            <a:r>
              <a:rPr lang="en-GB" sz="4000" b="1" dirty="0" smtClean="0">
                <a:solidFill>
                  <a:srgbClr val="C00000"/>
                </a:solidFill>
                <a:latin typeface="Calibri" panose="020F0502020204030204" pitchFamily="34" charset="0"/>
              </a:rPr>
              <a:t>re </a:t>
            </a:r>
            <a:r>
              <a:rPr lang="en-GB" sz="4000" b="1" dirty="0">
                <a:solidFill>
                  <a:srgbClr val="C00000"/>
                </a:solidFill>
                <a:latin typeface="Calibri" panose="020F0502020204030204" pitchFamily="34" charset="0"/>
              </a:rPr>
              <a:t>A</a:t>
            </a:r>
            <a:r>
              <a:rPr lang="en-GB" sz="4000" b="1" dirty="0" smtClean="0">
                <a:solidFill>
                  <a:srgbClr val="C00000"/>
                </a:solidFill>
                <a:latin typeface="Calibri" panose="020F0502020204030204" pitchFamily="34" charset="0"/>
              </a:rPr>
              <a:t>gile </a:t>
            </a:r>
            <a:r>
              <a:rPr lang="en-GB" sz="4000" b="1" dirty="0">
                <a:solidFill>
                  <a:srgbClr val="C00000"/>
                </a:solidFill>
                <a:latin typeface="Calibri" panose="020F0502020204030204" pitchFamily="34" charset="0"/>
              </a:rPr>
              <a:t>W</a:t>
            </a:r>
            <a:r>
              <a:rPr lang="en-GB" sz="4000" b="1" dirty="0" smtClean="0">
                <a:solidFill>
                  <a:srgbClr val="C00000"/>
                </a:solidFill>
                <a:latin typeface="Calibri" panose="020F0502020204030204" pitchFamily="34" charset="0"/>
              </a:rPr>
              <a:t>ill </a:t>
            </a:r>
            <a:r>
              <a:rPr lang="en-GB" sz="4000" b="1" dirty="0">
                <a:solidFill>
                  <a:srgbClr val="C00000"/>
                </a:solidFill>
                <a:latin typeface="Calibri" panose="020F0502020204030204" pitchFamily="34" charset="0"/>
              </a:rPr>
              <a:t>S</a:t>
            </a:r>
            <a:r>
              <a:rPr lang="en-GB" sz="4000" b="1" dirty="0" smtClean="0">
                <a:solidFill>
                  <a:srgbClr val="C00000"/>
                </a:solidFill>
                <a:latin typeface="Calibri" panose="020F0502020204030204" pitchFamily="34" charset="0"/>
              </a:rPr>
              <a:t>urvive</a:t>
            </a:r>
            <a:endParaRPr lang="en-GB" sz="4000" b="1" dirty="0">
              <a:solidFill>
                <a:srgbClr val="C00000"/>
              </a:solidFill>
              <a:latin typeface="Calibri" panose="020F0502020204030204" pitchFamily="34" charset="0"/>
            </a:endParaRPr>
          </a:p>
        </p:txBody>
      </p:sp>
      <p:sp>
        <p:nvSpPr>
          <p:cNvPr id="3" name="Content Placeholder 2"/>
          <p:cNvSpPr>
            <a:spLocks noGrp="1"/>
          </p:cNvSpPr>
          <p:nvPr>
            <p:ph idx="1"/>
          </p:nvPr>
        </p:nvSpPr>
        <p:spPr>
          <a:xfrm>
            <a:off x="467544" y="1340768"/>
            <a:ext cx="8640960" cy="5040560"/>
          </a:xfrm>
        </p:spPr>
        <p:txBody>
          <a:bodyPr>
            <a:noAutofit/>
          </a:bodyPr>
          <a:lstStyle/>
          <a:p>
            <a:r>
              <a:rPr lang="en-GB" sz="2500" dirty="0" smtClean="0"/>
              <a:t>Organisations </a:t>
            </a:r>
            <a:r>
              <a:rPr lang="en-GB" sz="2500" dirty="0"/>
              <a:t>that are best able to anticipate market movements, re-emerge from the worst system shocks and take advantage of gaps left by those unable to withstand the brunt will win. </a:t>
            </a:r>
          </a:p>
          <a:p>
            <a:r>
              <a:rPr lang="en-GB" sz="2500" dirty="0" smtClean="0"/>
              <a:t>For </a:t>
            </a:r>
            <a:r>
              <a:rPr lang="en-GB" sz="2500" dirty="0"/>
              <a:t>most companies, the path to organisational agility involves transformation, the ability to whittle away at </a:t>
            </a:r>
            <a:r>
              <a:rPr lang="en-GB" sz="2500" dirty="0" smtClean="0"/>
              <a:t>inefficiency </a:t>
            </a:r>
            <a:r>
              <a:rPr lang="en-GB" sz="2500" dirty="0"/>
              <a:t>and regroup around what is truly core to the business. While the task may appear daunting, there are a number of steps that management can consider to lighten the burden of </a:t>
            </a:r>
            <a:r>
              <a:rPr lang="en-GB" sz="2500" dirty="0" smtClean="0"/>
              <a:t>change (EMC, 2009)</a:t>
            </a:r>
            <a:endParaRPr lang="en-GB" sz="2500" dirty="0"/>
          </a:p>
        </p:txBody>
      </p:sp>
    </p:spTree>
    <p:extLst>
      <p:ext uri="{BB962C8B-B14F-4D97-AF65-F5344CB8AC3E}">
        <p14:creationId xmlns:p14="http://schemas.microsoft.com/office/powerpoint/2010/main" val="3319227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347910"/>
            <a:ext cx="6589199" cy="1280890"/>
          </a:xfrm>
        </p:spPr>
        <p:txBody>
          <a:bodyPr>
            <a:normAutofit/>
          </a:bodyPr>
          <a:lstStyle/>
          <a:p>
            <a:pPr algn="ctr"/>
            <a:r>
              <a:rPr lang="en-GB" sz="4000" b="1" dirty="0" smtClean="0">
                <a:solidFill>
                  <a:srgbClr val="C00000"/>
                </a:solidFill>
                <a:latin typeface="Calibri" panose="020F0502020204030204" pitchFamily="34" charset="0"/>
              </a:rPr>
              <a:t>An Agile Culture</a:t>
            </a:r>
            <a:endParaRPr lang="en-GB" sz="4000" b="1" dirty="0">
              <a:solidFill>
                <a:srgbClr val="C00000"/>
              </a:solidFill>
              <a:latin typeface="Calibri" panose="020F0502020204030204" pitchFamily="34" charset="0"/>
            </a:endParaRPr>
          </a:p>
        </p:txBody>
      </p:sp>
      <p:sp>
        <p:nvSpPr>
          <p:cNvPr id="3" name="Content Placeholder 2"/>
          <p:cNvSpPr>
            <a:spLocks noGrp="1"/>
          </p:cNvSpPr>
          <p:nvPr>
            <p:ph idx="1"/>
          </p:nvPr>
        </p:nvSpPr>
        <p:spPr>
          <a:xfrm>
            <a:off x="323528" y="1412776"/>
            <a:ext cx="8712968" cy="3917032"/>
          </a:xfrm>
        </p:spPr>
        <p:txBody>
          <a:bodyPr>
            <a:noAutofit/>
          </a:bodyPr>
          <a:lstStyle/>
          <a:p>
            <a:r>
              <a:rPr lang="en-GB" sz="3000" dirty="0">
                <a:latin typeface="Calibri" panose="020F0502020204030204" pitchFamily="34" charset="0"/>
              </a:rPr>
              <a:t>An agile ‘change-able’ organisational culture is reflected in: </a:t>
            </a:r>
            <a:endParaRPr lang="en-GB" sz="3000" dirty="0" smtClean="0">
              <a:latin typeface="Calibri" panose="020F0502020204030204" pitchFamily="34" charset="0"/>
            </a:endParaRPr>
          </a:p>
          <a:p>
            <a:pPr lvl="1"/>
            <a:r>
              <a:rPr lang="en-GB" sz="2000" dirty="0" smtClean="0">
                <a:latin typeface="Calibri" panose="020F0502020204030204" pitchFamily="34" charset="0"/>
              </a:rPr>
              <a:t>Intense customer and market focus with internal systems, structures and processes facilitating this</a:t>
            </a:r>
          </a:p>
          <a:p>
            <a:pPr lvl="1"/>
            <a:r>
              <a:rPr lang="en-GB" sz="2000" dirty="0" smtClean="0">
                <a:latin typeface="Calibri" panose="020F0502020204030204" pitchFamily="34" charset="0"/>
              </a:rPr>
              <a:t>Anticipation of need, risk and opportunity </a:t>
            </a:r>
          </a:p>
          <a:p>
            <a:pPr lvl="1"/>
            <a:r>
              <a:rPr lang="en-GB" sz="2000" dirty="0" smtClean="0">
                <a:latin typeface="Calibri" panose="020F0502020204030204" pitchFamily="34" charset="0"/>
              </a:rPr>
              <a:t>Speed of decision making and implementation </a:t>
            </a:r>
          </a:p>
          <a:p>
            <a:pPr lvl="1"/>
            <a:r>
              <a:rPr lang="en-GB" sz="2000" dirty="0" smtClean="0">
                <a:latin typeface="Calibri" panose="020F0502020204030204" pitchFamily="34" charset="0"/>
              </a:rPr>
              <a:t>Flexibility</a:t>
            </a:r>
          </a:p>
          <a:p>
            <a:pPr lvl="1"/>
            <a:r>
              <a:rPr lang="en-GB" sz="2000" dirty="0" smtClean="0">
                <a:latin typeface="Calibri" panose="020F0502020204030204" pitchFamily="34" charset="0"/>
              </a:rPr>
              <a:t>Climate conducive to experimentation, innovation and shared learning</a:t>
            </a:r>
          </a:p>
          <a:p>
            <a:pPr lvl="1"/>
            <a:r>
              <a:rPr lang="en-GB" sz="2000" dirty="0" smtClean="0">
                <a:latin typeface="Calibri" panose="020F0502020204030204" pitchFamily="34" charset="0"/>
              </a:rPr>
              <a:t>Empowerment and participation</a:t>
            </a:r>
          </a:p>
          <a:p>
            <a:pPr lvl="1"/>
            <a:r>
              <a:rPr lang="en-GB" sz="2000" dirty="0" smtClean="0">
                <a:latin typeface="Calibri" panose="020F0502020204030204" pitchFamily="34" charset="0"/>
              </a:rPr>
              <a:t>Team/partnership working across boundaries</a:t>
            </a:r>
          </a:p>
          <a:p>
            <a:pPr lvl="1"/>
            <a:r>
              <a:rPr lang="en-GB" sz="2000" dirty="0" smtClean="0">
                <a:latin typeface="Calibri" panose="020F0502020204030204" pitchFamily="34" charset="0"/>
              </a:rPr>
              <a:t>Continuous improvement and risk management</a:t>
            </a:r>
          </a:p>
          <a:p>
            <a:pPr lvl="1"/>
            <a:r>
              <a:rPr lang="en-GB" sz="2000" dirty="0" smtClean="0">
                <a:latin typeface="Calibri" panose="020F0502020204030204" pitchFamily="34" charset="0"/>
              </a:rPr>
              <a:t>Efficiency and effectiveness</a:t>
            </a:r>
            <a:endParaRPr lang="en-GB" sz="2000" dirty="0">
              <a:latin typeface="Calibri" panose="020F0502020204030204" pitchFamily="34" charset="0"/>
            </a:endParaRPr>
          </a:p>
        </p:txBody>
      </p:sp>
    </p:spTree>
    <p:extLst>
      <p:ext uri="{BB962C8B-B14F-4D97-AF65-F5344CB8AC3E}">
        <p14:creationId xmlns:p14="http://schemas.microsoft.com/office/powerpoint/2010/main" val="26957941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9" y="116632"/>
            <a:ext cx="7560840" cy="1280890"/>
          </a:xfrm>
        </p:spPr>
        <p:txBody>
          <a:bodyPr>
            <a:noAutofit/>
          </a:bodyPr>
          <a:lstStyle/>
          <a:p>
            <a:pPr algn="ctr"/>
            <a:r>
              <a:rPr lang="en-GB" sz="4000" b="1" dirty="0">
                <a:solidFill>
                  <a:srgbClr val="C00000"/>
                </a:solidFill>
                <a:latin typeface="+mn-lt"/>
              </a:rPr>
              <a:t>High </a:t>
            </a:r>
            <a:r>
              <a:rPr lang="en-GB" sz="4000" b="1" dirty="0" smtClean="0">
                <a:solidFill>
                  <a:srgbClr val="C00000"/>
                </a:solidFill>
                <a:latin typeface="+mn-lt"/>
              </a:rPr>
              <a:t>Performing </a:t>
            </a:r>
            <a:r>
              <a:rPr lang="en-GB" sz="4000" b="1" dirty="0">
                <a:solidFill>
                  <a:srgbClr val="C00000"/>
                </a:solidFill>
                <a:latin typeface="+mn-lt"/>
              </a:rPr>
              <a:t>O</a:t>
            </a:r>
            <a:r>
              <a:rPr lang="en-GB" sz="4000" b="1" dirty="0" smtClean="0">
                <a:solidFill>
                  <a:srgbClr val="C00000"/>
                </a:solidFill>
                <a:latin typeface="+mn-lt"/>
              </a:rPr>
              <a:t>rganisations</a:t>
            </a:r>
            <a:endParaRPr lang="en-GB" sz="4000" b="1" dirty="0">
              <a:solidFill>
                <a:srgbClr val="C00000"/>
              </a:solidFill>
              <a:latin typeface="+mn-lt"/>
            </a:endParaRPr>
          </a:p>
        </p:txBody>
      </p:sp>
      <p:sp>
        <p:nvSpPr>
          <p:cNvPr id="3" name="Content Placeholder 2"/>
          <p:cNvSpPr>
            <a:spLocks noGrp="1"/>
          </p:cNvSpPr>
          <p:nvPr>
            <p:ph idx="1"/>
          </p:nvPr>
        </p:nvSpPr>
        <p:spPr>
          <a:xfrm>
            <a:off x="878904" y="1412776"/>
            <a:ext cx="8229600" cy="5184576"/>
          </a:xfrm>
        </p:spPr>
        <p:txBody>
          <a:bodyPr>
            <a:noAutofit/>
          </a:bodyPr>
          <a:lstStyle/>
          <a:p>
            <a:pPr>
              <a:lnSpc>
                <a:spcPct val="120000"/>
              </a:lnSpc>
              <a:spcBef>
                <a:spcPts val="0"/>
              </a:spcBef>
            </a:pPr>
            <a:r>
              <a:rPr lang="en-GB" sz="2300" dirty="0" smtClean="0"/>
              <a:t>Are </a:t>
            </a:r>
            <a:r>
              <a:rPr lang="en-GB" sz="2300" dirty="0"/>
              <a:t>aligned with the importance of serving the customer as best as possible. Support systems are designed to enable employees to meet the needs and demands of the customer, rather than being designed for management and bureaucratic </a:t>
            </a:r>
            <a:r>
              <a:rPr lang="en-GB" sz="2300" dirty="0" smtClean="0"/>
              <a:t>purposes</a:t>
            </a:r>
          </a:p>
          <a:p>
            <a:pPr>
              <a:lnSpc>
                <a:spcPct val="120000"/>
              </a:lnSpc>
              <a:spcBef>
                <a:spcPts val="0"/>
              </a:spcBef>
            </a:pPr>
            <a:endParaRPr lang="en-GB" sz="2300" dirty="0" smtClean="0"/>
          </a:p>
          <a:p>
            <a:pPr>
              <a:lnSpc>
                <a:spcPct val="120000"/>
              </a:lnSpc>
              <a:spcBef>
                <a:spcPts val="0"/>
              </a:spcBef>
            </a:pPr>
            <a:r>
              <a:rPr lang="en-GB" sz="2300" dirty="0" smtClean="0"/>
              <a:t>Are </a:t>
            </a:r>
            <a:r>
              <a:rPr lang="en-GB" sz="2300" dirty="0"/>
              <a:t>designed for team work, with both operational and improvement teams that are highly autonomous and able to adapt the way they work to better serve their customers. There is partnering and working across boundaries, learning and collaborating with other </a:t>
            </a:r>
            <a:r>
              <a:rPr lang="en-GB" sz="2300" dirty="0" smtClean="0"/>
              <a:t>teams</a:t>
            </a:r>
            <a:endParaRPr lang="en-GB" sz="2300" dirty="0"/>
          </a:p>
        </p:txBody>
      </p:sp>
    </p:spTree>
    <p:extLst>
      <p:ext uri="{BB962C8B-B14F-4D97-AF65-F5344CB8AC3E}">
        <p14:creationId xmlns:p14="http://schemas.microsoft.com/office/powerpoint/2010/main" val="4690599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42415" y="1484784"/>
            <a:ext cx="7022073" cy="5112568"/>
          </a:xfrm>
        </p:spPr>
        <p:txBody>
          <a:bodyPr>
            <a:noAutofit/>
          </a:bodyPr>
          <a:lstStyle/>
          <a:p>
            <a:r>
              <a:rPr lang="en-GB" sz="2500" dirty="0"/>
              <a:t>Have focused professionals with specific skills that can be drawn on throughout the organisation and they have flatter, decentralised organisational structures with fewer people formally designated as ‘leading’ or ‘directing’. </a:t>
            </a:r>
            <a:endParaRPr lang="en-GB" sz="2500" dirty="0" smtClean="0"/>
          </a:p>
          <a:p>
            <a:r>
              <a:rPr lang="en-GB" sz="2500" dirty="0" smtClean="0"/>
              <a:t>Along </a:t>
            </a:r>
            <a:r>
              <a:rPr lang="en-GB" sz="2500" dirty="0"/>
              <a:t>with distributed leadership at all levels, the style of top leadership, its alignment to strategy, strength and speed of decision-making, clarity of communication and the degree to which leadership is trusted - is key to </a:t>
            </a:r>
            <a:r>
              <a:rPr lang="en-GB" sz="2500" dirty="0" smtClean="0"/>
              <a:t>agility.</a:t>
            </a:r>
            <a:endParaRPr lang="en-GB" sz="2500" dirty="0"/>
          </a:p>
          <a:p>
            <a:pPr marL="0" indent="0">
              <a:buNone/>
            </a:pPr>
            <a:endParaRPr lang="en-GB" sz="2500" dirty="0"/>
          </a:p>
        </p:txBody>
      </p:sp>
      <p:sp>
        <p:nvSpPr>
          <p:cNvPr id="4" name="Title 1"/>
          <p:cNvSpPr txBox="1">
            <a:spLocks/>
          </p:cNvSpPr>
          <p:nvPr/>
        </p:nvSpPr>
        <p:spPr>
          <a:xfrm>
            <a:off x="1022920" y="18864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smtClean="0">
                <a:solidFill>
                  <a:srgbClr val="C00000"/>
                </a:solidFill>
                <a:latin typeface="+mn-lt"/>
              </a:rPr>
              <a:t>Implementing Organisational </a:t>
            </a:r>
            <a:r>
              <a:rPr lang="en-GB" sz="4000" b="1" dirty="0">
                <a:solidFill>
                  <a:srgbClr val="C00000"/>
                </a:solidFill>
                <a:latin typeface="+mn-lt"/>
              </a:rPr>
              <a:t>A</a:t>
            </a:r>
            <a:r>
              <a:rPr lang="en-GB" sz="4000" b="1" dirty="0" smtClean="0">
                <a:solidFill>
                  <a:srgbClr val="C00000"/>
                </a:solidFill>
                <a:latin typeface="+mn-lt"/>
              </a:rPr>
              <a:t>gility</a:t>
            </a:r>
            <a:endParaRPr lang="en-GB" sz="4000" b="1" dirty="0">
              <a:solidFill>
                <a:srgbClr val="C00000"/>
              </a:solidFill>
              <a:latin typeface="+mn-lt"/>
            </a:endParaRPr>
          </a:p>
        </p:txBody>
      </p:sp>
    </p:spTree>
    <p:extLst>
      <p:ext uri="{BB962C8B-B14F-4D97-AF65-F5344CB8AC3E}">
        <p14:creationId xmlns:p14="http://schemas.microsoft.com/office/powerpoint/2010/main" val="3342220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8330" y="0"/>
            <a:ext cx="8229600" cy="1143000"/>
          </a:xfrm>
        </p:spPr>
        <p:txBody>
          <a:bodyPr>
            <a:noAutofit/>
          </a:bodyPr>
          <a:lstStyle/>
          <a:p>
            <a:pPr algn="ctr"/>
            <a:r>
              <a:rPr lang="en-GB" sz="4000" b="1" dirty="0" smtClean="0">
                <a:solidFill>
                  <a:srgbClr val="C00000"/>
                </a:solidFill>
                <a:latin typeface="+mn-lt"/>
              </a:rPr>
              <a:t>HR’s Contribution to Agility is Significant</a:t>
            </a:r>
            <a:endParaRPr lang="en-GB" sz="4000" b="1" dirty="0">
              <a:solidFill>
                <a:srgbClr val="C00000"/>
              </a:solidFill>
              <a:latin typeface="+mn-lt"/>
            </a:endParaRPr>
          </a:p>
        </p:txBody>
      </p:sp>
      <p:sp>
        <p:nvSpPr>
          <p:cNvPr id="3" name="Content Placeholder 2"/>
          <p:cNvSpPr>
            <a:spLocks noGrp="1"/>
          </p:cNvSpPr>
          <p:nvPr>
            <p:ph idx="1"/>
          </p:nvPr>
        </p:nvSpPr>
        <p:spPr>
          <a:xfrm>
            <a:off x="922423" y="1412776"/>
            <a:ext cx="8229600" cy="5256584"/>
          </a:xfrm>
        </p:spPr>
        <p:txBody>
          <a:bodyPr>
            <a:noAutofit/>
          </a:bodyPr>
          <a:lstStyle/>
          <a:p>
            <a:r>
              <a:rPr lang="en-GB" sz="2000" dirty="0" smtClean="0"/>
              <a:t>Given </a:t>
            </a:r>
            <a:r>
              <a:rPr lang="en-GB" sz="2000" dirty="0"/>
              <a:t>the evolution of HR roles and the changing expectations of HR’s remit, </a:t>
            </a:r>
            <a:r>
              <a:rPr lang="en-GB" sz="2000" dirty="0" smtClean="0"/>
              <a:t> </a:t>
            </a:r>
            <a:r>
              <a:rPr lang="en-GB" sz="2000" dirty="0"/>
              <a:t>HR </a:t>
            </a:r>
            <a:r>
              <a:rPr lang="en-GB" sz="2000" dirty="0" smtClean="0"/>
              <a:t>are </a:t>
            </a:r>
            <a:r>
              <a:rPr lang="en-GB" sz="2000" dirty="0"/>
              <a:t>increasingly expected to be able to lead on change management, organisation design, culture change etc. </a:t>
            </a:r>
            <a:endParaRPr lang="en-GB" sz="2000" dirty="0" smtClean="0"/>
          </a:p>
          <a:p>
            <a:r>
              <a:rPr lang="en-GB" sz="2000" dirty="0" smtClean="0"/>
              <a:t>HR are </a:t>
            </a:r>
            <a:r>
              <a:rPr lang="en-GB" sz="2000" dirty="0"/>
              <a:t>also responsible for growing the calibre and capability to leaders and leadership, whose behaviour has such a strong impact on employees. </a:t>
            </a:r>
            <a:endParaRPr lang="en-GB" sz="2000" dirty="0" smtClean="0"/>
          </a:p>
          <a:p>
            <a:r>
              <a:rPr lang="en-GB" sz="2000" dirty="0" smtClean="0"/>
              <a:t>The </a:t>
            </a:r>
            <a:r>
              <a:rPr lang="en-GB" sz="2000" dirty="0"/>
              <a:t>focus needs to be not just on tough short-term fixes but also on building agile, flexible organisation cultures where people want to give of their </a:t>
            </a:r>
            <a:r>
              <a:rPr lang="en-GB" sz="2000" dirty="0" smtClean="0"/>
              <a:t>best. </a:t>
            </a:r>
          </a:p>
          <a:p>
            <a:r>
              <a:rPr lang="en-GB" sz="2000" dirty="0" smtClean="0"/>
              <a:t>Many </a:t>
            </a:r>
            <a:r>
              <a:rPr lang="en-GB" sz="2000" dirty="0"/>
              <a:t>of these cultural elements are within HR’s remit, e.g. over the last few years there have been major efforts to build organisational cultures conducive to employee engagement so many HR practitioners may be ‘doing’ Organisation Development (OD) without knowing it.</a:t>
            </a:r>
          </a:p>
        </p:txBody>
      </p:sp>
    </p:spTree>
    <p:extLst>
      <p:ext uri="{BB962C8B-B14F-4D97-AF65-F5344CB8AC3E}">
        <p14:creationId xmlns:p14="http://schemas.microsoft.com/office/powerpoint/2010/main" val="64060152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3929" y="188640"/>
            <a:ext cx="6589199" cy="1280890"/>
          </a:xfrm>
        </p:spPr>
        <p:txBody>
          <a:bodyPr>
            <a:normAutofit/>
          </a:bodyPr>
          <a:lstStyle/>
          <a:p>
            <a:pPr algn="ctr"/>
            <a:r>
              <a:rPr lang="en-GB" sz="4000" b="1" dirty="0" smtClean="0">
                <a:solidFill>
                  <a:srgbClr val="C00000"/>
                </a:solidFill>
                <a:latin typeface="+mn-lt"/>
              </a:rPr>
              <a:t>Flexibility Rights</a:t>
            </a:r>
            <a:endParaRPr lang="en-GB" sz="4000" b="1" dirty="0">
              <a:solidFill>
                <a:srgbClr val="C00000"/>
              </a:solidFill>
              <a:latin typeface="+mn-lt"/>
            </a:endParaRPr>
          </a:p>
        </p:txBody>
      </p:sp>
      <p:sp>
        <p:nvSpPr>
          <p:cNvPr id="3" name="Content Placeholder 2"/>
          <p:cNvSpPr>
            <a:spLocks noGrp="1"/>
          </p:cNvSpPr>
          <p:nvPr>
            <p:ph idx="1"/>
          </p:nvPr>
        </p:nvSpPr>
        <p:spPr>
          <a:xfrm>
            <a:off x="878904" y="1268760"/>
            <a:ext cx="8229600" cy="3917032"/>
          </a:xfrm>
        </p:spPr>
        <p:txBody>
          <a:bodyPr>
            <a:noAutofit/>
          </a:bodyPr>
          <a:lstStyle/>
          <a:p>
            <a:r>
              <a:rPr lang="en-GB" sz="2200" dirty="0" smtClean="0"/>
              <a:t>30th </a:t>
            </a:r>
            <a:r>
              <a:rPr lang="en-GB" sz="2200" dirty="0"/>
              <a:t>June 2014 all employees were given the statutory right to request flexible working </a:t>
            </a:r>
            <a:r>
              <a:rPr lang="en-GB" sz="2200" dirty="0" smtClean="0"/>
              <a:t>conditions</a:t>
            </a:r>
            <a:endParaRPr lang="en-GB" sz="2200" dirty="0"/>
          </a:p>
          <a:p>
            <a:r>
              <a:rPr lang="en-GB" sz="2200" dirty="0"/>
              <a:t>Flexible working hours are increasingly considered a necessity as work becomes more central in our lives, taking up more and more time outside of traditional office hours, particularly since the introduction of mobile technology</a:t>
            </a:r>
            <a:r>
              <a:rPr lang="en-GB" sz="2200" dirty="0" smtClean="0"/>
              <a:t>.</a:t>
            </a:r>
          </a:p>
          <a:p>
            <a:r>
              <a:rPr lang="en-GB" sz="2200" dirty="0" smtClean="0"/>
              <a:t>Employers must begin </a:t>
            </a:r>
            <a:r>
              <a:rPr lang="en-GB" sz="2200" dirty="0"/>
              <a:t>to consider allowing employees the ability to manage their time spent working, as long as </a:t>
            </a:r>
            <a:r>
              <a:rPr lang="en-GB" sz="2200" dirty="0" smtClean="0"/>
              <a:t>they achieve </a:t>
            </a:r>
            <a:r>
              <a:rPr lang="en-GB" sz="2200" dirty="0"/>
              <a:t>their targets and meet </a:t>
            </a:r>
            <a:r>
              <a:rPr lang="en-GB" sz="2200" dirty="0" smtClean="0"/>
              <a:t>expectations</a:t>
            </a:r>
          </a:p>
          <a:p>
            <a:r>
              <a:rPr lang="en-GB" sz="2200" dirty="0" smtClean="0"/>
              <a:t>CIPD surveys reveal 43</a:t>
            </a:r>
            <a:r>
              <a:rPr lang="en-GB" sz="2200" dirty="0"/>
              <a:t>% </a:t>
            </a:r>
            <a:r>
              <a:rPr lang="en-GB" sz="2200" dirty="0" smtClean="0"/>
              <a:t>would </a:t>
            </a:r>
            <a:r>
              <a:rPr lang="en-GB" sz="2200" dirty="0"/>
              <a:t>like to change </a:t>
            </a:r>
            <a:r>
              <a:rPr lang="en-GB" sz="2200" dirty="0" smtClean="0"/>
              <a:t>start/finish </a:t>
            </a:r>
            <a:r>
              <a:rPr lang="en-GB" sz="2200" dirty="0"/>
              <a:t>time </a:t>
            </a:r>
            <a:r>
              <a:rPr lang="en-GB" sz="2200" dirty="0" smtClean="0"/>
              <a:t>&amp; half </a:t>
            </a:r>
            <a:r>
              <a:rPr lang="en-GB" sz="2200" dirty="0"/>
              <a:t>of employees admitted taking phone calls and responding to emails outside of their contracted hours, which reinforces this notion that the traditional working hours are no longer meeting business </a:t>
            </a:r>
            <a:r>
              <a:rPr lang="en-GB" sz="2200" dirty="0" smtClean="0"/>
              <a:t>needs</a:t>
            </a:r>
            <a:endParaRPr lang="en-GB" sz="2200" dirty="0"/>
          </a:p>
        </p:txBody>
      </p:sp>
    </p:spTree>
    <p:extLst>
      <p:ext uri="{BB962C8B-B14F-4D97-AF65-F5344CB8AC3E}">
        <p14:creationId xmlns:p14="http://schemas.microsoft.com/office/powerpoint/2010/main" val="42848841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0912" y="44624"/>
            <a:ext cx="8229600" cy="1143000"/>
          </a:xfrm>
        </p:spPr>
        <p:txBody>
          <a:bodyPr>
            <a:normAutofit/>
          </a:bodyPr>
          <a:lstStyle/>
          <a:p>
            <a:pPr algn="ctr"/>
            <a:r>
              <a:rPr lang="en-GB" sz="4000" b="1" dirty="0" smtClean="0">
                <a:solidFill>
                  <a:srgbClr val="C00000"/>
                </a:solidFill>
                <a:latin typeface="+mn-lt"/>
              </a:rPr>
              <a:t>Employee </a:t>
            </a:r>
            <a:r>
              <a:rPr lang="en-GB" sz="4000" b="1" dirty="0">
                <a:solidFill>
                  <a:srgbClr val="C00000"/>
                </a:solidFill>
                <a:latin typeface="+mn-lt"/>
              </a:rPr>
              <a:t>R</a:t>
            </a:r>
            <a:r>
              <a:rPr lang="en-GB" sz="4000" b="1" dirty="0" smtClean="0">
                <a:solidFill>
                  <a:srgbClr val="C00000"/>
                </a:solidFill>
                <a:latin typeface="+mn-lt"/>
              </a:rPr>
              <a:t>eview of Needs</a:t>
            </a:r>
            <a:endParaRPr lang="en-GB" sz="4000" b="1" dirty="0">
              <a:solidFill>
                <a:srgbClr val="C00000"/>
              </a:solidFill>
              <a:latin typeface="+mn-lt"/>
            </a:endParaRPr>
          </a:p>
        </p:txBody>
      </p:sp>
      <p:sp>
        <p:nvSpPr>
          <p:cNvPr id="3" name="Content Placeholder 2"/>
          <p:cNvSpPr>
            <a:spLocks noGrp="1"/>
          </p:cNvSpPr>
          <p:nvPr>
            <p:ph idx="1"/>
          </p:nvPr>
        </p:nvSpPr>
        <p:spPr>
          <a:xfrm>
            <a:off x="755576" y="1196752"/>
            <a:ext cx="8208912" cy="3917032"/>
          </a:xfrm>
        </p:spPr>
        <p:txBody>
          <a:bodyPr>
            <a:noAutofit/>
          </a:bodyPr>
          <a:lstStyle/>
          <a:p>
            <a:r>
              <a:rPr lang="en-GB" dirty="0" smtClean="0"/>
              <a:t>Many </a:t>
            </a:r>
            <a:r>
              <a:rPr lang="en-GB" dirty="0"/>
              <a:t>organisations are out of step with employee needs, suggesting that they should look more carefully at their workforce planning to enable increased productivity. </a:t>
            </a:r>
            <a:endParaRPr lang="en-GB" dirty="0" smtClean="0"/>
          </a:p>
          <a:p>
            <a:r>
              <a:rPr lang="en-GB" dirty="0" smtClean="0"/>
              <a:t>Agile </a:t>
            </a:r>
            <a:r>
              <a:rPr lang="en-GB" dirty="0"/>
              <a:t>workforces are now considered the biggest drivers of value to a business because they help meet the needs of customers more effectively. They also help reduce certain overheads and the companies that offer agile working tend to find that it attracts and helps retain staff.</a:t>
            </a:r>
          </a:p>
          <a:p>
            <a:r>
              <a:rPr lang="en-GB" dirty="0"/>
              <a:t>For businesses wanting the implement agile working conditions it is advisable they consider how this will affect the workforce and the effect on existing contractual agreements, such as expected weekly hours. Furthermore, businesses may want to think about overhauling its performance review model, moving the focus away from hours and inputs and refocusing on objectives that add value to the business. </a:t>
            </a:r>
            <a:endParaRPr lang="en-GB" dirty="0" smtClean="0"/>
          </a:p>
          <a:p>
            <a:r>
              <a:rPr lang="en-GB" dirty="0" smtClean="0"/>
              <a:t>Agile </a:t>
            </a:r>
            <a:r>
              <a:rPr lang="en-GB" dirty="0"/>
              <a:t>working will mean that monitoring of staff will become more difficult and so might want to adopt a philosophy that champions quality of quantity or impact over activity.</a:t>
            </a:r>
          </a:p>
          <a:p>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41361129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188640"/>
            <a:ext cx="7344815" cy="1716360"/>
          </a:xfrm>
        </p:spPr>
        <p:txBody>
          <a:bodyPr>
            <a:noAutofit/>
          </a:bodyPr>
          <a:lstStyle/>
          <a:p>
            <a:pPr algn="ctr"/>
            <a:r>
              <a:rPr lang="en-GB" sz="4000" b="1" dirty="0" smtClean="0">
                <a:solidFill>
                  <a:srgbClr val="C00000"/>
                </a:solidFill>
                <a:latin typeface="+mn-lt"/>
              </a:rPr>
              <a:t>Finding the right people in the right place with the right skills</a:t>
            </a:r>
            <a:endParaRPr lang="en-GB" sz="4000" b="1" dirty="0">
              <a:solidFill>
                <a:srgbClr val="C00000"/>
              </a:solidFill>
              <a:latin typeface="+mn-lt"/>
            </a:endParaRPr>
          </a:p>
        </p:txBody>
      </p:sp>
      <p:sp>
        <p:nvSpPr>
          <p:cNvPr id="3" name="Content Placeholder 2"/>
          <p:cNvSpPr>
            <a:spLocks noGrp="1"/>
          </p:cNvSpPr>
          <p:nvPr>
            <p:ph idx="1"/>
          </p:nvPr>
        </p:nvSpPr>
        <p:spPr>
          <a:xfrm>
            <a:off x="1187624" y="2320280"/>
            <a:ext cx="7956376" cy="3917032"/>
          </a:xfrm>
        </p:spPr>
        <p:txBody>
          <a:bodyPr>
            <a:normAutofit/>
          </a:bodyPr>
          <a:lstStyle/>
          <a:p>
            <a:r>
              <a:rPr lang="en-GB" sz="2500" dirty="0" smtClean="0"/>
              <a:t>Developing an agile workforce strategy is a holistic process</a:t>
            </a:r>
          </a:p>
          <a:p>
            <a:r>
              <a:rPr lang="en-GB" sz="2500" dirty="0" smtClean="0"/>
              <a:t>Involves looking at how talent works through the organisation</a:t>
            </a:r>
          </a:p>
          <a:p>
            <a:r>
              <a:rPr lang="en-GB" sz="2500" dirty="0" smtClean="0"/>
              <a:t>If the kinds of talent gap you are trying to close change in nature, you may need to change your employer branding or recruitment processes and reward strategies in order to attract the ‘right people’</a:t>
            </a:r>
            <a:endParaRPr lang="en-GB" sz="2500" dirty="0"/>
          </a:p>
        </p:txBody>
      </p:sp>
    </p:spTree>
    <p:extLst>
      <p:ext uri="{BB962C8B-B14F-4D97-AF65-F5344CB8AC3E}">
        <p14:creationId xmlns:p14="http://schemas.microsoft.com/office/powerpoint/2010/main" val="6201716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58" y="0"/>
            <a:ext cx="9229725"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789447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0"/>
            <a:ext cx="9324528" cy="6884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3147986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188640"/>
            <a:ext cx="6589199" cy="1280890"/>
          </a:xfrm>
        </p:spPr>
        <p:txBody>
          <a:bodyPr>
            <a:normAutofit/>
          </a:bodyPr>
          <a:lstStyle/>
          <a:p>
            <a:pPr algn="ctr"/>
            <a:r>
              <a:rPr lang="en-GB" sz="4000" b="1" dirty="0" smtClean="0">
                <a:solidFill>
                  <a:srgbClr val="C00000"/>
                </a:solidFill>
                <a:latin typeface="+mn-lt"/>
              </a:rPr>
              <a:t>Learning Agility</a:t>
            </a:r>
            <a:endParaRPr lang="en-GB" sz="4000" b="1" dirty="0">
              <a:solidFill>
                <a:srgbClr val="C00000"/>
              </a:solidFill>
              <a:latin typeface="+mn-lt"/>
            </a:endParaRPr>
          </a:p>
        </p:txBody>
      </p:sp>
      <p:sp>
        <p:nvSpPr>
          <p:cNvPr id="3" name="Content Placeholder 2"/>
          <p:cNvSpPr>
            <a:spLocks noGrp="1"/>
          </p:cNvSpPr>
          <p:nvPr>
            <p:ph idx="1"/>
          </p:nvPr>
        </p:nvSpPr>
        <p:spPr>
          <a:xfrm>
            <a:off x="2084471" y="1412776"/>
            <a:ext cx="6591985" cy="3777622"/>
          </a:xfrm>
        </p:spPr>
        <p:txBody>
          <a:bodyPr>
            <a:normAutofit/>
          </a:bodyPr>
          <a:lstStyle/>
          <a:p>
            <a:pPr marL="0" indent="0" algn="ctr">
              <a:buNone/>
            </a:pPr>
            <a:endParaRPr lang="en-GB" sz="3000" i="1" dirty="0"/>
          </a:p>
          <a:p>
            <a:pPr marL="0" indent="0" algn="ctr">
              <a:buNone/>
            </a:pPr>
            <a:r>
              <a:rPr lang="en-GB" sz="3000" dirty="0" smtClean="0"/>
              <a:t>To perform in the new environment individuals will need greater resilience and agility in order to reinvent themselves for future, as yet unknown challenges</a:t>
            </a:r>
            <a:endParaRPr lang="en-GB" sz="3000" dirty="0"/>
          </a:p>
        </p:txBody>
      </p:sp>
    </p:spTree>
    <p:extLst>
      <p:ext uri="{BB962C8B-B14F-4D97-AF65-F5344CB8AC3E}">
        <p14:creationId xmlns:p14="http://schemas.microsoft.com/office/powerpoint/2010/main" val="33907172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11761" y="1988840"/>
            <a:ext cx="5832648" cy="1938992"/>
          </a:xfrm>
          <a:prstGeom prst="rect">
            <a:avLst/>
          </a:prstGeom>
          <a:ln w="57150"/>
        </p:spPr>
        <p:style>
          <a:lnRef idx="2">
            <a:schemeClr val="accent1"/>
          </a:lnRef>
          <a:fillRef idx="1">
            <a:schemeClr val="lt1"/>
          </a:fillRef>
          <a:effectRef idx="0">
            <a:schemeClr val="accent1"/>
          </a:effectRef>
          <a:fontRef idx="minor">
            <a:schemeClr val="dk1"/>
          </a:fontRef>
        </p:style>
        <p:txBody>
          <a:bodyPr wrap="square">
            <a:spAutoFit/>
          </a:bodyPr>
          <a:lstStyle/>
          <a:p>
            <a:pPr marL="377825" indent="-377825" algn="ctr">
              <a:spcBef>
                <a:spcPct val="70000"/>
              </a:spcBef>
              <a:tabLst>
                <a:tab pos="377825" algn="l"/>
              </a:tabLst>
            </a:pPr>
            <a:r>
              <a:rPr lang="en-GB" altLang="en-US" sz="4000" b="1" dirty="0"/>
              <a:t>Why </a:t>
            </a:r>
            <a:r>
              <a:rPr lang="en-GB" altLang="en-US" sz="4000" b="1" dirty="0" smtClean="0"/>
              <a:t>is </a:t>
            </a:r>
            <a:r>
              <a:rPr lang="en-GB" altLang="en-US" sz="4000" b="1" dirty="0"/>
              <a:t>agility important for </a:t>
            </a:r>
            <a:r>
              <a:rPr lang="en-GB" altLang="en-US" sz="4000" b="1" dirty="0" smtClean="0"/>
              <a:t>organisations </a:t>
            </a:r>
            <a:r>
              <a:rPr lang="en-GB" altLang="en-US" sz="4000" b="1" dirty="0"/>
              <a:t>today?</a:t>
            </a:r>
          </a:p>
        </p:txBody>
      </p:sp>
      <p:sp>
        <p:nvSpPr>
          <p:cNvPr id="4" name="TextBox 3"/>
          <p:cNvSpPr txBox="1"/>
          <p:nvPr/>
        </p:nvSpPr>
        <p:spPr>
          <a:xfrm>
            <a:off x="2123728" y="404664"/>
            <a:ext cx="5904656" cy="707886"/>
          </a:xfrm>
          <a:prstGeom prst="rect">
            <a:avLst/>
          </a:prstGeom>
          <a:noFill/>
        </p:spPr>
        <p:txBody>
          <a:bodyPr wrap="square" rtlCol="0">
            <a:spAutoFit/>
          </a:bodyPr>
          <a:lstStyle/>
          <a:p>
            <a:pPr algn="ctr"/>
            <a:r>
              <a:rPr lang="en-GB" sz="4000" b="1" dirty="0" smtClean="0">
                <a:solidFill>
                  <a:srgbClr val="C00000"/>
                </a:solidFill>
              </a:rPr>
              <a:t>Discussion Question </a:t>
            </a:r>
            <a:endParaRPr lang="en-GB" sz="4000" b="1" dirty="0">
              <a:solidFill>
                <a:srgbClr val="C00000"/>
              </a:solidFill>
            </a:endParaRPr>
          </a:p>
        </p:txBody>
      </p:sp>
    </p:spTree>
    <p:extLst>
      <p:ext uri="{BB962C8B-B14F-4D97-AF65-F5344CB8AC3E}">
        <p14:creationId xmlns:p14="http://schemas.microsoft.com/office/powerpoint/2010/main" val="41239170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19505" y="332656"/>
            <a:ext cx="6480720" cy="707886"/>
          </a:xfrm>
          <a:prstGeom prst="rect">
            <a:avLst/>
          </a:prstGeom>
        </p:spPr>
        <p:txBody>
          <a:bodyPr wrap="square">
            <a:spAutoFit/>
          </a:bodyPr>
          <a:lstStyle/>
          <a:p>
            <a:pPr algn="ctr"/>
            <a:r>
              <a:rPr lang="en-GB" sz="4000" b="1" dirty="0">
                <a:solidFill>
                  <a:srgbClr val="C00000"/>
                </a:solidFill>
              </a:rPr>
              <a:t>The Agile </a:t>
            </a:r>
            <a:r>
              <a:rPr lang="en-GB" sz="4000" b="1" dirty="0" smtClean="0">
                <a:solidFill>
                  <a:srgbClr val="C00000"/>
                </a:solidFill>
              </a:rPr>
              <a:t>Agenda</a:t>
            </a:r>
            <a:endParaRPr lang="en-GB" sz="4000" dirty="0">
              <a:solidFill>
                <a:srgbClr val="C00000"/>
              </a:solidFill>
            </a:endParaRPr>
          </a:p>
        </p:txBody>
      </p:sp>
      <p:sp>
        <p:nvSpPr>
          <p:cNvPr id="3" name="Rectangle 2"/>
          <p:cNvSpPr/>
          <p:nvPr/>
        </p:nvSpPr>
        <p:spPr>
          <a:xfrm>
            <a:off x="-3180253" y="1772816"/>
            <a:ext cx="8060267" cy="369332"/>
          </a:xfrm>
          <a:prstGeom prst="rect">
            <a:avLst/>
          </a:prstGeom>
        </p:spPr>
        <p:txBody>
          <a:bodyPr wrap="square">
            <a:spAutoFit/>
          </a:bodyPr>
          <a:lstStyle/>
          <a:p>
            <a:r>
              <a:rPr lang="en-GB" dirty="0" smtClean="0"/>
              <a:t> </a:t>
            </a:r>
            <a:endParaRPr lang="en-GB" dirty="0"/>
          </a:p>
        </p:txBody>
      </p:sp>
      <p:sp>
        <p:nvSpPr>
          <p:cNvPr id="5" name="Content Placeholder 4"/>
          <p:cNvSpPr>
            <a:spLocks noGrp="1"/>
          </p:cNvSpPr>
          <p:nvPr>
            <p:ph idx="1"/>
          </p:nvPr>
        </p:nvSpPr>
        <p:spPr>
          <a:xfrm>
            <a:off x="1942415" y="1412776"/>
            <a:ext cx="6950065" cy="4498446"/>
          </a:xfrm>
        </p:spPr>
        <p:txBody>
          <a:bodyPr>
            <a:noAutofit/>
          </a:bodyPr>
          <a:lstStyle/>
          <a:p>
            <a:r>
              <a:rPr lang="en-GB" sz="3000" dirty="0" smtClean="0"/>
              <a:t>View </a:t>
            </a:r>
            <a:r>
              <a:rPr lang="en-GB" sz="3000" dirty="0"/>
              <a:t>work as an activity not a place, </a:t>
            </a:r>
          </a:p>
          <a:p>
            <a:r>
              <a:rPr lang="en-GB" sz="3000" dirty="0" smtClean="0"/>
              <a:t>Focus </a:t>
            </a:r>
            <a:r>
              <a:rPr lang="en-GB" sz="3000" dirty="0"/>
              <a:t>on performance not presentism, </a:t>
            </a:r>
          </a:p>
          <a:p>
            <a:r>
              <a:rPr lang="en-GB" sz="3000" dirty="0" smtClean="0"/>
              <a:t>Create </a:t>
            </a:r>
            <a:r>
              <a:rPr lang="en-GB" sz="3000" dirty="0"/>
              <a:t>trust based relationships not hierarchies, </a:t>
            </a:r>
          </a:p>
          <a:p>
            <a:r>
              <a:rPr lang="en-GB" sz="3000" dirty="0" smtClean="0"/>
              <a:t>Embrace </a:t>
            </a:r>
            <a:r>
              <a:rPr lang="en-GB" sz="3000" dirty="0"/>
              <a:t>innovation rather than bureaucracy, and </a:t>
            </a:r>
            <a:r>
              <a:rPr lang="en-GB" sz="3000" dirty="0" smtClean="0"/>
              <a:t>value </a:t>
            </a:r>
            <a:r>
              <a:rPr lang="en-GB" sz="3000" dirty="0"/>
              <a:t>people more than property.</a:t>
            </a:r>
          </a:p>
          <a:p>
            <a:endParaRPr lang="en-GB" sz="3000" dirty="0"/>
          </a:p>
        </p:txBody>
      </p:sp>
    </p:spTree>
    <p:extLst>
      <p:ext uri="{BB962C8B-B14F-4D97-AF65-F5344CB8AC3E}">
        <p14:creationId xmlns:p14="http://schemas.microsoft.com/office/powerpoint/2010/main" val="370483072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http://purl.org/dc/terms/"/>
    <ds:schemaRef ds:uri="http://schemas.microsoft.com/office/2006/documentManagement/types"/>
    <ds:schemaRef ds:uri="303dbf9b-b85b-46a0-94f1-894078c07ecd"/>
    <ds:schemaRef ds:uri="http://schemas.microsoft.com/office/2006/metadata/properties"/>
    <ds:schemaRef ds:uri="http://schemas.microsoft.com/office/infopath/2007/PartnerControls"/>
    <ds:schemaRef ds:uri="http://purl.org/dc/dcmitype/"/>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2259</TotalTime>
  <Words>1280</Words>
  <Application>Microsoft Office PowerPoint</Application>
  <PresentationFormat>On-screen Show (4:3)</PresentationFormat>
  <Paragraphs>79</Paragraphs>
  <Slides>22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MS PGothic</vt:lpstr>
      <vt:lpstr>Arial</vt:lpstr>
      <vt:lpstr>Calibri</vt:lpstr>
      <vt:lpstr>Century Gothic</vt:lpstr>
      <vt:lpstr>Times New Roman</vt:lpstr>
      <vt:lpstr>Wingdings</vt:lpstr>
      <vt:lpstr>Wingdings 3</vt:lpstr>
      <vt:lpstr>Wisp</vt:lpstr>
      <vt:lpstr>PowerPoint Presentation</vt:lpstr>
      <vt:lpstr>Employability and Mutual Flexibility</vt:lpstr>
      <vt:lpstr>Employability and Mutual Flexibility </vt:lpstr>
      <vt:lpstr>PowerPoint Presentation</vt:lpstr>
      <vt:lpstr>Key Background Reading</vt:lpstr>
      <vt:lpstr>PowerPoint Presentation</vt:lpstr>
      <vt:lpstr>Is flexibility the Same as Agility?</vt:lpstr>
      <vt:lpstr>Implementing Organisational Agility</vt:lpstr>
      <vt:lpstr>Background Reading </vt:lpstr>
      <vt:lpstr>Those Who Are Agile Will Survive</vt:lpstr>
      <vt:lpstr>An Agile Culture</vt:lpstr>
      <vt:lpstr>High Performing Organisations</vt:lpstr>
      <vt:lpstr>PowerPoint Presentation</vt:lpstr>
      <vt:lpstr>HR’s Contribution to Agility is Significant</vt:lpstr>
      <vt:lpstr>Flexibility Rights</vt:lpstr>
      <vt:lpstr>Employee Review of Needs</vt:lpstr>
      <vt:lpstr>Finding the right people in the right place with the right skills</vt:lpstr>
      <vt:lpstr>PowerPoint Presentation</vt:lpstr>
      <vt:lpstr>PowerPoint Presentation</vt:lpstr>
      <vt:lpstr>Learning Agility</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Davina Evans</cp:lastModifiedBy>
  <cp:revision>85</cp:revision>
  <cp:lastPrinted>2015-10-26T14:00:30Z</cp:lastPrinted>
  <dcterms:created xsi:type="dcterms:W3CDTF">2015-04-14T15:21:28Z</dcterms:created>
  <dcterms:modified xsi:type="dcterms:W3CDTF">2017-10-20T07:41:27Z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