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76" r:id="rId2"/>
  </p:sldMasterIdLst>
  <p:notesMasterIdLst>
    <p:notesMasterId r:id="rId36"/>
  </p:notesMasterIdLst>
  <p:sldIdLst>
    <p:sldId id="366" r:id="rId3"/>
    <p:sldId id="367" r:id="rId4"/>
    <p:sldId id="368" r:id="rId5"/>
    <p:sldId id="369" r:id="rId6"/>
    <p:sldId id="370" r:id="rId7"/>
    <p:sldId id="371" r:id="rId8"/>
    <p:sldId id="372" r:id="rId9"/>
    <p:sldId id="373" r:id="rId10"/>
    <p:sldId id="374" r:id="rId11"/>
    <p:sldId id="375" r:id="rId12"/>
    <p:sldId id="376" r:id="rId13"/>
    <p:sldId id="377" r:id="rId14"/>
    <p:sldId id="378" r:id="rId15"/>
    <p:sldId id="379" r:id="rId16"/>
    <p:sldId id="380" r:id="rId17"/>
    <p:sldId id="381" r:id="rId18"/>
    <p:sldId id="382" r:id="rId19"/>
    <p:sldId id="383" r:id="rId20"/>
    <p:sldId id="384" r:id="rId21"/>
    <p:sldId id="385" r:id="rId22"/>
    <p:sldId id="386" r:id="rId23"/>
    <p:sldId id="387" r:id="rId24"/>
    <p:sldId id="388" r:id="rId25"/>
    <p:sldId id="389" r:id="rId26"/>
    <p:sldId id="390" r:id="rId27"/>
    <p:sldId id="391" r:id="rId28"/>
    <p:sldId id="392" r:id="rId29"/>
    <p:sldId id="393" r:id="rId30"/>
    <p:sldId id="394" r:id="rId31"/>
    <p:sldId id="395" r:id="rId32"/>
    <p:sldId id="396" r:id="rId33"/>
    <p:sldId id="397" r:id="rId34"/>
    <p:sldId id="39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43008" autoAdjust="0"/>
  </p:normalViewPr>
  <p:slideViewPr>
    <p:cSldViewPr snapToGrid="0">
      <p:cViewPr varScale="1">
        <p:scale>
          <a:sx n="49" d="100"/>
          <a:sy n="49" d="100"/>
        </p:scale>
        <p:origin x="283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471DF8E9-CB3A-4860-9FA9-EA1545BC1E54}" type="datetimeFigureOut">
              <a:rPr lang="en-GB" smtClean="0"/>
              <a:pPr/>
              <a:t>18/10/2023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46497B-3F4E-4A6C-A2D5-47A60AB35E0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967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9277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EDF39E-F282-4898-B02B-8AF1F3B24FFF}" type="slidenum">
              <a:rPr>
                <a:latin typeface="Arial" panose="020B0604020202020204" pitchFamily="34" charset="0"/>
              </a:rPr>
              <a:t>7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584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EDF39E-F282-4898-B02B-8AF1F3B24FFF}" type="slidenum">
              <a:rPr>
                <a:latin typeface="Arial" panose="020B0604020202020204" pitchFamily="34" charset="0"/>
              </a:rPr>
              <a:t>8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3965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C17C649-28B5-4701-87FC-F6F7851BA98C}" type="slidenum">
              <a:rPr>
                <a:latin typeface="Arial" panose="020B0604020202020204" pitchFamily="34" charset="0"/>
              </a:rPr>
              <a:t>9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594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F53CC3C-A4B8-4A60-86A7-C7D35CBEC671}" type="slidenum">
              <a:rPr>
                <a:latin typeface="Arial" panose="020B0604020202020204" pitchFamily="34" charset="0"/>
              </a:rPr>
              <a:t>10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6326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/>
              <a:t> </a:t>
            </a:r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BC29B5-AF6D-4AB0-B4A3-23B0C6824D56}" type="slidenum">
              <a:rPr>
                <a:latin typeface="Arial" panose="020B0604020202020204" pitchFamily="34" charset="0"/>
              </a:rPr>
              <a:t>11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408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920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5328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9858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7333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4859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3158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5767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3402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8733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2220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2903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CCB3503-80C0-417D-8071-63CCF1347780}" type="slidenum">
              <a:rPr>
                <a:latin typeface="Arial" panose="020B0604020202020204" pitchFamily="34" charset="0"/>
              </a:rPr>
              <a:t>23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0383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5102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055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7117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6470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B862C48-6192-4300-98DA-C4C1D39E5A5E}" type="slidenum">
              <a:rPr>
                <a:latin typeface="Arial" panose="020B0604020202020204" pitchFamily="34" charset="0"/>
              </a:rPr>
              <a:t>29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87808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3268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60210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45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615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14500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063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2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764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381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6392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20170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516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755CD24-C473-2E4F-9AE6-964E15D7F65F}" type="datetimeFigureOut">
              <a:rPr lang="en-US" smtClean="0"/>
              <a:pPr/>
              <a:t>10/18/2023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67302E44-E074-904B-9870-14DEF89A79B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22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Q8l2SsPEXi0" TargetMode="External"/><Relationship Id="rId6" Type="http://schemas.openxmlformats.org/officeDocument/2006/relationships/image" Target="../media/image17.jpeg"/><Relationship Id="rId5" Type="http://schemas.openxmlformats.org/officeDocument/2006/relationships/hyperlink" Target="https://www.youtube.com/watch?v=Q8l2SsPEXi0" TargetMode="External"/><Relationship Id="rId4" Type="http://schemas.openxmlformats.org/officeDocument/2006/relationships/image" Target="../media/image1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QUzi8OiLMU0" TargetMode="External"/><Relationship Id="rId4" Type="http://schemas.openxmlformats.org/officeDocument/2006/relationships/image" Target="../media/image20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48824510" TargetMode="External"/><Relationship Id="rId2" Type="http://schemas.openxmlformats.org/officeDocument/2006/relationships/hyperlink" Target="https://www.bbc.co.uk/news/uk-wales-politics-3692456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youtube.com/watch?v=QUzi8OiLMU0" TargetMode="External"/><Relationship Id="rId4" Type="http://schemas.openxmlformats.org/officeDocument/2006/relationships/hyperlink" Target="https://www.booktrust.org.uk/what-we-do/programmes-and-campaigns/bookstart/practitioners/additional-offers/dual-language-books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8l2SsPEXi0" TargetMode="External"/><Relationship Id="rId7" Type="http://schemas.openxmlformats.org/officeDocument/2006/relationships/hyperlink" Target="https://www.welshlanguagecommissioner.wales/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hwb.gov.wales/curriculum-for-wales/languages-literacy-and-communication/" TargetMode="External"/><Relationship Id="rId5" Type="http://schemas.openxmlformats.org/officeDocument/2006/relationships/hyperlink" Target="http://www.wasacre.org.uk/publications/wag/E-framework3-7yr_Wales.pdf" TargetMode="External"/><Relationship Id="rId4" Type="http://schemas.openxmlformats.org/officeDocument/2006/relationships/hyperlink" Target="https://www.valeofglamorgan.gov.uk/Documents/Living/Planning/Policy/LDP/Examination-Documents-2015/Iaith-Pawbe-A-National-Action-Plan-for-a-Bilingual-Wales-200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456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ECEY4004C </a:t>
            </a:r>
            <a:br>
              <a:rPr lang="en-GB" sz="3600" dirty="0"/>
            </a:br>
            <a:r>
              <a:rPr lang="en-GB" sz="3600" dirty="0" err="1"/>
              <a:t>Amlieithwydd</a:t>
            </a:r>
            <a:r>
              <a:rPr lang="en-GB" sz="3600" dirty="0"/>
              <a:t>, </a:t>
            </a:r>
            <a:r>
              <a:rPr lang="en-GB" sz="3600" dirty="0" err="1"/>
              <a:t>aml-feddwl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Fframweithiau</a:t>
            </a:r>
            <a:r>
              <a:rPr lang="en-GB" sz="3600" dirty="0"/>
              <a:t> a </a:t>
            </a:r>
            <a:r>
              <a:rPr lang="en-GB" sz="3600" dirty="0" err="1"/>
              <a:t>Rhaglenni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15891" y="1385456"/>
            <a:ext cx="4509654" cy="3738995"/>
          </a:xfrm>
        </p:spPr>
        <p:txBody>
          <a:bodyPr/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ECEY4004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Multilingualism, multi-thinking</a:t>
            </a: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Frameworks and Programmes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3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Polisïau;</a:t>
            </a:r>
          </a:p>
          <a:p>
            <a:r>
              <a:rPr lang="cy-GB" dirty="0">
                <a:cs typeface="Arial" panose="020B0604020202020204" pitchFamily="34" charset="0"/>
              </a:rPr>
              <a:t>Comisiynydd yr Iaith Gymraeg;</a:t>
            </a:r>
          </a:p>
          <a:p>
            <a:r>
              <a:rPr lang="cy-GB" dirty="0">
                <a:cs typeface="Arial" panose="020B0604020202020204" pitchFamily="34" charset="0"/>
              </a:rPr>
              <a:t>Fframweithiau/Mentrau;</a:t>
            </a:r>
          </a:p>
          <a:p>
            <a:r>
              <a:rPr lang="cy-GB" dirty="0">
                <a:cs typeface="Arial" panose="020B0604020202020204" pitchFamily="34" charset="0"/>
              </a:rPr>
              <a:t>Aseiniad.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Policies;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Language Commissioner;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Frameworks/Initiatives;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Assignment.</a:t>
            </a:r>
          </a:p>
        </p:txBody>
      </p:sp>
    </p:spTree>
    <p:extLst>
      <p:ext uri="{BB962C8B-B14F-4D97-AF65-F5344CB8AC3E}">
        <p14:creationId xmlns:p14="http://schemas.microsoft.com/office/powerpoint/2010/main" val="3402463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7"/>
            <a:ext cx="10557014" cy="854074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6691" y="1866274"/>
            <a:ext cx="5133109" cy="3722965"/>
          </a:xfrm>
        </p:spPr>
        <p:txBody>
          <a:bodyPr>
            <a:normAutofit/>
          </a:bodyPr>
          <a:lstStyle/>
          <a:p>
            <a:r>
              <a:rPr lang="en-GB" dirty="0" err="1">
                <a:cs typeface="Arial" panose="020B0604020202020204" pitchFamily="34" charset="0"/>
              </a:rPr>
              <a:t>Trefn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Cynllunio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Ymchwilio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cs typeface="Arial" panose="020B0604020202020204" pitchFamily="34" charset="0"/>
              </a:rPr>
              <a:t>Sgiliau</a:t>
            </a:r>
            <a:r>
              <a:rPr lang="en-US" dirty="0">
                <a:cs typeface="Arial" panose="020B0604020202020204" pitchFamily="34" charset="0"/>
              </a:rPr>
              <a:t> </a:t>
            </a:r>
            <a:r>
              <a:rPr lang="en-US" dirty="0" err="1">
                <a:cs typeface="Arial" panose="020B0604020202020204" pitchFamily="34" charset="0"/>
              </a:rPr>
              <a:t>trafod</a:t>
            </a:r>
            <a:r>
              <a:rPr lang="en-US" dirty="0"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cs typeface="Arial" panose="020B0604020202020204" pitchFamily="34" charset="0"/>
              </a:rPr>
              <a:t>Rhannu</a:t>
            </a:r>
            <a:r>
              <a:rPr lang="en-US" dirty="0">
                <a:cs typeface="Arial" panose="020B0604020202020204" pitchFamily="34" charset="0"/>
              </a:rPr>
              <a:t> </a:t>
            </a:r>
            <a:r>
              <a:rPr lang="en-US" dirty="0" err="1">
                <a:cs typeface="Arial" panose="020B0604020202020204" pitchFamily="34" charset="0"/>
              </a:rPr>
              <a:t>syniadau</a:t>
            </a:r>
            <a:r>
              <a:rPr lang="en-US" dirty="0"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0611" y="1866274"/>
            <a:ext cx="4458739" cy="431069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</a:endParaRPr>
          </a:p>
          <a:p>
            <a:endParaRPr lang="en-US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284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PP;</a:t>
            </a:r>
          </a:p>
          <a:p>
            <a:r>
              <a:rPr lang="cy-GB" dirty="0">
                <a:cs typeface="Arial" panose="020B0604020202020204" pitchFamily="34" charset="0"/>
              </a:rPr>
              <a:t>Ymchwil;</a:t>
            </a:r>
          </a:p>
          <a:p>
            <a:r>
              <a:rPr lang="cy-GB" dirty="0">
                <a:cs typeface="Arial" panose="020B0604020202020204" pitchFamily="34" charset="0"/>
              </a:rPr>
              <a:t>Erthyglau;</a:t>
            </a:r>
          </a:p>
          <a:p>
            <a:r>
              <a:rPr lang="cy-GB" dirty="0">
                <a:cs typeface="Arial" panose="020B0604020202020204" pitchFamily="34" charset="0"/>
              </a:rPr>
              <a:t>Gwefannau;</a:t>
            </a:r>
          </a:p>
          <a:p>
            <a:r>
              <a:rPr lang="cy-GB" dirty="0">
                <a:cs typeface="Arial" panose="020B0604020202020204" pitchFamily="34" charset="0"/>
              </a:rPr>
              <a:t>Clipiau fideo.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PP;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Research;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Articles;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Video clips.</a:t>
            </a:r>
          </a:p>
        </p:txBody>
      </p:sp>
    </p:spTree>
    <p:extLst>
      <p:ext uri="{BB962C8B-B14F-4D97-AF65-F5344CB8AC3E}">
        <p14:creationId xmlns:p14="http://schemas.microsoft.com/office/powerpoint/2010/main" val="676172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belled…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so far….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2385" y="2285999"/>
            <a:ext cx="5637415" cy="3890963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Diwylliant Cymreig/Diwylliannau eraill;</a:t>
            </a:r>
          </a:p>
          <a:p>
            <a:r>
              <a:rPr lang="cy-GB" dirty="0">
                <a:cs typeface="Arial" panose="020B0604020202020204" pitchFamily="34" charset="0"/>
              </a:rPr>
              <a:t>Ymadroddion Cymreig;</a:t>
            </a:r>
          </a:p>
          <a:p>
            <a:r>
              <a:rPr lang="cy-GB" dirty="0">
                <a:cs typeface="Arial" panose="020B0604020202020204" pitchFamily="34" charset="0"/>
              </a:rPr>
              <a:t>Syniadau ar gyfer gweithgaredd;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2286000"/>
            <a:ext cx="5637415" cy="38909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culture/Other cultures;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phrases;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Ideas for activity; </a:t>
            </a:r>
          </a:p>
        </p:txBody>
      </p:sp>
    </p:spTree>
    <p:extLst>
      <p:ext uri="{BB962C8B-B14F-4D97-AF65-F5344CB8AC3E}">
        <p14:creationId xmlns:p14="http://schemas.microsoft.com/office/powerpoint/2010/main" val="13232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belled…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so far….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2385" y="1451956"/>
            <a:ext cx="5637415" cy="47250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2600" dirty="0">
              <a:cs typeface="Arial" panose="020B0604020202020204" pitchFamily="34" charset="0"/>
            </a:endParaRPr>
          </a:p>
          <a:p>
            <a:r>
              <a:rPr lang="cy-GB" dirty="0">
                <a:cs typeface="Arial" panose="020B0604020202020204" pitchFamily="34" charset="0"/>
              </a:rPr>
              <a:t>Dwyieithrwydd/Amlieithrwydd;</a:t>
            </a:r>
          </a:p>
          <a:p>
            <a:r>
              <a:rPr lang="cy-GB" dirty="0">
                <a:cs typeface="Arial" panose="020B0604020202020204" pitchFamily="34" charset="0"/>
              </a:rPr>
              <a:t>Seicoleg dwyieithrwydd;</a:t>
            </a:r>
          </a:p>
          <a:p>
            <a:r>
              <a:rPr lang="cy-GB" dirty="0">
                <a:cs typeface="Arial" panose="020B0604020202020204" pitchFamily="34" charset="0"/>
              </a:rPr>
              <a:t>Meddwl dargyfeiriol;</a:t>
            </a:r>
          </a:p>
          <a:p>
            <a:r>
              <a:rPr lang="cy-GB" dirty="0">
                <a:cs typeface="Arial" panose="020B0604020202020204" pitchFamily="34" charset="0"/>
              </a:rPr>
              <a:t>Plant CIY/SIY.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883508"/>
            <a:ext cx="5637415" cy="4293455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Bilingualism/Multilingualism;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Psychology of bilingualism;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Divergent thinking;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WAL/EAL children.</a:t>
            </a:r>
          </a:p>
        </p:txBody>
      </p:sp>
    </p:spTree>
    <p:extLst>
      <p:ext uri="{BB962C8B-B14F-4D97-AF65-F5344CB8AC3E}">
        <p14:creationId xmlns:p14="http://schemas.microsoft.com/office/powerpoint/2010/main" val="3090558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42959"/>
            <a:ext cx="10515600" cy="1325563"/>
          </a:xfrm>
        </p:spPr>
        <p:txBody>
          <a:bodyPr>
            <a:normAutofit/>
          </a:bodyPr>
          <a:lstStyle/>
          <a:p>
            <a:pPr lvl="0"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John Saunders Lewis (1893-1985)</a:t>
            </a:r>
            <a:endParaRPr lang="en-GB" sz="4000" dirty="0">
              <a:solidFill>
                <a:srgbClr val="44546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399011" y="1668522"/>
            <a:ext cx="6914441" cy="4508441"/>
          </a:xfrm>
        </p:spPr>
        <p:txBody>
          <a:bodyPr>
            <a:normAutofit/>
          </a:bodyPr>
          <a:lstStyle/>
          <a:p>
            <a:pPr lvl="0"/>
            <a:r>
              <a:rPr lang="en-GB" sz="2600" dirty="0" err="1">
                <a:cs typeface="Arial" panose="020B0604020202020204" pitchFamily="34" charset="0"/>
              </a:rPr>
              <a:t>Bardd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dramodydd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darlithydd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gwleidydd</a:t>
            </a:r>
            <a:r>
              <a:rPr lang="en-GB" sz="2600" dirty="0">
                <a:cs typeface="Arial" panose="020B0604020202020204" pitchFamily="34" charset="0"/>
              </a:rPr>
              <a:t>;</a:t>
            </a:r>
          </a:p>
          <a:p>
            <a:pPr lvl="0"/>
            <a:r>
              <a:rPr lang="en-GB" sz="2600" dirty="0">
                <a:cs typeface="Arial" panose="020B0604020202020204" pitchFamily="34" charset="0"/>
              </a:rPr>
              <a:t>1920au – </a:t>
            </a:r>
            <a:r>
              <a:rPr lang="en-GB" sz="2600" dirty="0" err="1">
                <a:cs typeface="Arial" panose="020B0604020202020204" pitchFamily="34" charset="0"/>
              </a:rPr>
              <a:t>helpu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sefydlu</a:t>
            </a:r>
            <a:r>
              <a:rPr lang="en-GB" sz="2600" dirty="0">
                <a:cs typeface="Arial" panose="020B0604020202020204" pitchFamily="34" charset="0"/>
              </a:rPr>
              <a:t> Plaid Cymru;</a:t>
            </a:r>
          </a:p>
          <a:p>
            <a:pPr lvl="0"/>
            <a:r>
              <a:rPr lang="en-GB" sz="2600" dirty="0" err="1">
                <a:cs typeface="Arial" panose="020B0604020202020204" pitchFamily="34" charset="0"/>
              </a:rPr>
              <a:t>Llywydd</a:t>
            </a:r>
            <a:r>
              <a:rPr lang="en-GB" sz="2600" dirty="0">
                <a:cs typeface="Arial" panose="020B0604020202020204" pitchFamily="34" charset="0"/>
              </a:rPr>
              <a:t> Plaid Cymru 1926-1939;</a:t>
            </a:r>
          </a:p>
          <a:p>
            <a:pPr lvl="0"/>
            <a:r>
              <a:rPr lang="en-GB" sz="2600" dirty="0">
                <a:cs typeface="Arial" panose="020B0604020202020204" pitchFamily="34" charset="0"/>
              </a:rPr>
              <a:t>1962 - </a:t>
            </a:r>
            <a:r>
              <a:rPr lang="en-GB" sz="2600" dirty="0" err="1">
                <a:cs typeface="Arial" panose="020B0604020202020204" pitchFamily="34" charset="0"/>
              </a:rPr>
              <a:t>anerchiad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chwyldradol</a:t>
            </a:r>
            <a:r>
              <a:rPr lang="en-GB" sz="2600" dirty="0">
                <a:cs typeface="Arial" panose="020B0604020202020204" pitchFamily="34" charset="0"/>
              </a:rPr>
              <a:t> radio:</a:t>
            </a:r>
          </a:p>
          <a:p>
            <a:pPr marL="0" lvl="0" indent="0">
              <a:buNone/>
            </a:pPr>
            <a:r>
              <a:rPr lang="en-GB" sz="2600" dirty="0">
                <a:cs typeface="Arial" panose="020B0604020202020204" pitchFamily="34" charset="0"/>
              </a:rPr>
              <a:t>‘</a:t>
            </a:r>
            <a:r>
              <a:rPr lang="en-GB" sz="2600" i="1" dirty="0" err="1">
                <a:cs typeface="Arial" panose="020B0604020202020204" pitchFamily="34" charset="0"/>
              </a:rPr>
              <a:t>Tynged</a:t>
            </a:r>
            <a:r>
              <a:rPr lang="en-GB" sz="2600" i="1" dirty="0">
                <a:cs typeface="Arial" panose="020B0604020202020204" pitchFamily="34" charset="0"/>
              </a:rPr>
              <a:t> yr Iaith</a:t>
            </a:r>
            <a:r>
              <a:rPr lang="en-GB" sz="2600" dirty="0">
                <a:cs typeface="Arial" panose="020B0604020202020204" pitchFamily="34" charset="0"/>
              </a:rPr>
              <a:t>’;</a:t>
            </a:r>
          </a:p>
          <a:p>
            <a:r>
              <a:rPr lang="en-GB" sz="2600" dirty="0" err="1">
                <a:cs typeface="Arial" panose="020B0604020202020204" pitchFamily="34" charset="0"/>
              </a:rPr>
              <a:t>Rhagwelodd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difodiant</a:t>
            </a:r>
            <a:r>
              <a:rPr lang="en-GB" sz="2600" dirty="0">
                <a:cs typeface="Arial" panose="020B0604020202020204" pitchFamily="34" charset="0"/>
              </a:rPr>
              <a:t> yr </a:t>
            </a:r>
            <a:r>
              <a:rPr lang="en-GB" sz="2600" dirty="0" err="1">
                <a:cs typeface="Arial" panose="020B0604020202020204" pitchFamily="34" charset="0"/>
              </a:rPr>
              <a:t>iaith</a:t>
            </a:r>
            <a:r>
              <a:rPr lang="en-GB" sz="2600" dirty="0">
                <a:cs typeface="Arial" panose="020B0604020202020204" pitchFamily="34" charset="0"/>
              </a:rPr>
              <a:t> Gymraeg;</a:t>
            </a:r>
          </a:p>
          <a:p>
            <a:r>
              <a:rPr lang="en-GB" sz="2600" dirty="0" err="1">
                <a:cs typeface="Arial" panose="020B0604020202020204" pitchFamily="34" charset="0"/>
              </a:rPr>
              <a:t>Sefydliwyd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Cymdeithas</a:t>
            </a:r>
            <a:r>
              <a:rPr lang="en-GB" sz="2600" dirty="0">
                <a:cs typeface="Arial" panose="020B0604020202020204" pitchFamily="34" charset="0"/>
              </a:rPr>
              <a:t> yr Iaith Gymraeg;</a:t>
            </a:r>
          </a:p>
          <a:p>
            <a:pPr marL="0" indent="0">
              <a:buNone/>
            </a:pPr>
            <a:r>
              <a:rPr lang="en-GB" sz="2600" dirty="0"/>
              <a:t>“</a:t>
            </a:r>
            <a:r>
              <a:rPr lang="en-GB" sz="2600" i="1" dirty="0" err="1"/>
              <a:t>trwy</a:t>
            </a:r>
            <a:r>
              <a:rPr lang="en-GB" sz="2600" i="1" dirty="0"/>
              <a:t> </a:t>
            </a:r>
            <a:r>
              <a:rPr lang="en-GB" sz="2600" i="1" dirty="0" err="1"/>
              <a:t>chwyldro</a:t>
            </a:r>
            <a:r>
              <a:rPr lang="en-GB" sz="2600" i="1" dirty="0"/>
              <a:t> </a:t>
            </a:r>
            <a:r>
              <a:rPr lang="en-GB" sz="2600" i="1" dirty="0" err="1"/>
              <a:t>yn</a:t>
            </a:r>
            <a:r>
              <a:rPr lang="en-GB" sz="2600" i="1" dirty="0"/>
              <a:t> </a:t>
            </a:r>
            <a:r>
              <a:rPr lang="en-GB" sz="2600" i="1" dirty="0" err="1"/>
              <a:t>unig</a:t>
            </a:r>
            <a:r>
              <a:rPr lang="en-GB" sz="2600" i="1" dirty="0"/>
              <a:t> y </a:t>
            </a:r>
            <a:r>
              <a:rPr lang="en-GB" sz="2600" i="1" dirty="0" err="1"/>
              <a:t>mae</a:t>
            </a:r>
            <a:r>
              <a:rPr lang="en-GB" sz="2600" i="1" dirty="0"/>
              <a:t> </a:t>
            </a:r>
            <a:r>
              <a:rPr lang="en-GB" sz="2600" i="1" dirty="0" err="1"/>
              <a:t>llwyddo</a:t>
            </a:r>
            <a:r>
              <a:rPr lang="en-GB" sz="2600" dirty="0"/>
              <a:t>”</a:t>
            </a:r>
          </a:p>
          <a:p>
            <a:endParaRPr lang="en-GB" dirty="0"/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59974" y="1668522"/>
            <a:ext cx="4040348" cy="3342806"/>
          </a:xfrm>
        </p:spPr>
      </p:pic>
    </p:spTree>
    <p:extLst>
      <p:ext uri="{BB962C8B-B14F-4D97-AF65-F5344CB8AC3E}">
        <p14:creationId xmlns:p14="http://schemas.microsoft.com/office/powerpoint/2010/main" val="502487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42959"/>
            <a:ext cx="10515600" cy="1325563"/>
          </a:xfrm>
        </p:spPr>
        <p:txBody>
          <a:bodyPr>
            <a:normAutofit/>
          </a:bodyPr>
          <a:lstStyle/>
          <a:p>
            <a:pPr lvl="0" algn="ctr"/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Saunders Lewis (1893-1985)</a:t>
            </a:r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44774" y="1768839"/>
            <a:ext cx="4691921" cy="3515194"/>
          </a:xfrm>
        </p:spPr>
      </p:pic>
      <p:sp>
        <p:nvSpPr>
          <p:cNvPr id="7" name="TextBox 6"/>
          <p:cNvSpPr txBox="1"/>
          <p:nvPr/>
        </p:nvSpPr>
        <p:spPr>
          <a:xfrm>
            <a:off x="5209082" y="1506511"/>
            <a:ext cx="68879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Poet, dramatist, lecturer, politician;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1920s – helped establish Plaid Cymru;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President of Plaid Cymru 1926-1939;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1962 – made a revolutionary radio speech: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6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Fate of the Language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the extinction of the Welsh language;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Society established;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“</a:t>
            </a:r>
            <a:r>
              <a:rPr lang="en-GB" sz="2600" i="1" dirty="0">
                <a:solidFill>
                  <a:srgbClr val="0070C0"/>
                </a:solidFill>
                <a:latin typeface="Arial" panose="020B0604020202020204" pitchFamily="34" charset="0"/>
              </a:rPr>
              <a:t>only through revolutionary means will there be success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6461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Torri’r gyfraith a Phrotestio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Breaking the Law and Protesting </a:t>
            </a:r>
          </a:p>
        </p:txBody>
      </p:sp>
      <p:pic>
        <p:nvPicPr>
          <p:cNvPr id="3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3821" y="1985367"/>
            <a:ext cx="3088239" cy="3263502"/>
          </a:xfrm>
        </p:spPr>
      </p:pic>
      <p:pic>
        <p:nvPicPr>
          <p:cNvPr id="4" name="Content Placeholder 5"/>
          <p:cNvPicPr>
            <a:picLocks noGrp="1" noChangeAspect="1"/>
          </p:cNvPicPr>
          <p:nvPr>
            <p:ph idx="2"/>
          </p:nvPr>
        </p:nvPicPr>
        <p:blipFill>
          <a:blip r:embed="rId4"/>
          <a:stretch>
            <a:fillRect/>
          </a:stretch>
        </p:blipFill>
        <p:spPr>
          <a:xfrm>
            <a:off x="3971928" y="2718422"/>
            <a:ext cx="1200150" cy="1200150"/>
          </a:xfrm>
        </p:spPr>
      </p:pic>
      <p:pic>
        <p:nvPicPr>
          <p:cNvPr id="5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946" y="1875524"/>
            <a:ext cx="3047996" cy="22859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6416" y="4346356"/>
            <a:ext cx="3879056" cy="21431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2895600" y="5543548"/>
            <a:ext cx="183127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000000"/>
                </a:solidFill>
                <a:latin typeface="Arial" panose="020B0604020202020204" pitchFamily="34" charset="0"/>
              </a:rPr>
              <a:t>(Source: BBC, 2014a)</a:t>
            </a:r>
          </a:p>
        </p:txBody>
      </p:sp>
      <p:pic>
        <p:nvPicPr>
          <p:cNvPr id="10" name="Picture 9" descr="A red square with white text&#10;&#10;Description automatically generated">
            <a:extLst>
              <a:ext uri="{FF2B5EF4-FFF2-40B4-BE49-F238E27FC236}">
                <a16:creationId xmlns:a16="http://schemas.microsoft.com/office/drawing/2014/main" id="{9836FF9E-14F6-7880-3F22-343C9218B8D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0503" y="254555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00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387927" y="365127"/>
            <a:ext cx="11585769" cy="1325563"/>
          </a:xfrm>
        </p:spPr>
        <p:txBody>
          <a:bodyPr>
            <a:normAutofit fontScale="90000"/>
          </a:bodyPr>
          <a:lstStyle/>
          <a:p>
            <a:pPr lvl="0"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Ymladd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cyfartal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statws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chefnogi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Fighting for equal rights, status and supporting education </a:t>
            </a:r>
          </a:p>
        </p:txBody>
      </p:sp>
      <p:pic>
        <p:nvPicPr>
          <p:cNvPr id="3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86131" y="1664864"/>
            <a:ext cx="4062771" cy="3698079"/>
          </a:xfrm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87928" y="1690690"/>
            <a:ext cx="6982072" cy="364642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2781297" y="5600703"/>
            <a:ext cx="183127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000000"/>
                </a:solidFill>
                <a:latin typeface="Arial" panose="020B0604020202020204" pitchFamily="34" charset="0"/>
              </a:rPr>
              <a:t>(Source: BBC, 2014a)</a:t>
            </a:r>
          </a:p>
        </p:txBody>
      </p:sp>
    </p:spTree>
    <p:extLst>
      <p:ext uri="{BB962C8B-B14F-4D97-AF65-F5344CB8AC3E}">
        <p14:creationId xmlns:p14="http://schemas.microsoft.com/office/powerpoint/2010/main" val="2095820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gefnogi’r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Legislation to support Welsh language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10095" y="1825625"/>
            <a:ext cx="5609705" cy="4351338"/>
          </a:xfrm>
        </p:spPr>
        <p:txBody>
          <a:bodyPr/>
          <a:lstStyle/>
          <a:p>
            <a:pPr lvl="0"/>
            <a:r>
              <a:rPr lang="cy-GB" dirty="0">
                <a:cs typeface="Arial" panose="020B0604020202020204" pitchFamily="34" charset="0"/>
              </a:rPr>
              <a:t>Deddf Llysoedd Cymraeg 1942;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Deddf Iaith Gymraeg 1967;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Deddf Iaith Gymraeg  1993;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Mesur y Gymraeg (Cymru) 2011;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Safonau’r Iaith Gymraeg.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18168" y="1825625"/>
            <a:ext cx="5235632" cy="4351338"/>
          </a:xfrm>
        </p:spPr>
        <p:txBody>
          <a:bodyPr/>
          <a:lstStyle/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Courts Act 1942; 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Act 1967; 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Act 1993;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Measures (Wales) 2011;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Standards. 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189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123568" y="365128"/>
            <a:ext cx="11896635" cy="776488"/>
          </a:xfrm>
        </p:spPr>
        <p:txBody>
          <a:bodyPr>
            <a:noAutofit/>
          </a:bodyPr>
          <a:lstStyle/>
          <a:p>
            <a:pPr lvl="0"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Newididau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ers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datganoli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to Legislation and Policy since devolution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sz="half" idx="1"/>
          </p:nvPr>
        </p:nvSpPr>
        <p:spPr>
          <a:xfrm>
            <a:off x="315884" y="1701383"/>
            <a:ext cx="5703916" cy="4475579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Cwricwlwm Cymreig;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Iaith Pawb, Cynllun Gweithredu Cenedlaethol ar gyfer Cymru Dwyieithog (</a:t>
            </a:r>
            <a:r>
              <a:rPr lang="cy-GB" dirty="0" err="1">
                <a:cs typeface="Arial" panose="020B0604020202020204" pitchFamily="34" charset="0"/>
              </a:rPr>
              <a:t>LlCC</a:t>
            </a:r>
            <a:r>
              <a:rPr lang="cy-GB" dirty="0">
                <a:cs typeface="Arial" panose="020B0604020202020204" pitchFamily="34" charset="0"/>
              </a:rPr>
              <a:t>, 2003);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Fframwaith ar gyfer Dysgu Plant 3 – 7 oed yng Nghymru (</a:t>
            </a:r>
            <a:r>
              <a:rPr lang="cy-GB" dirty="0" err="1">
                <a:cs typeface="Arial" panose="020B0604020202020204" pitchFamily="34" charset="0"/>
              </a:rPr>
              <a:t>LlCC</a:t>
            </a:r>
            <a:r>
              <a:rPr lang="cy-GB" dirty="0">
                <a:cs typeface="Arial" panose="020B0604020202020204" pitchFamily="34" charset="0"/>
              </a:rPr>
              <a:t>, 2008);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Iaith Byw, Iaith Fyw: Strategaeth y Gymraeg 2012-2017.</a:t>
            </a:r>
          </a:p>
          <a:p>
            <a:pPr lvl="0">
              <a:lnSpc>
                <a:spcPct val="80000"/>
              </a:lnSpc>
            </a:pPr>
            <a:endParaRPr lang="en-US" sz="1800" dirty="0"/>
          </a:p>
          <a:p>
            <a:pPr lvl="0">
              <a:lnSpc>
                <a:spcPct val="80000"/>
              </a:lnSpc>
              <a:buNone/>
            </a:pPr>
            <a:endParaRPr lang="en-GB" sz="1800" dirty="0"/>
          </a:p>
          <a:p>
            <a:pPr lvl="0">
              <a:lnSpc>
                <a:spcPct val="80000"/>
              </a:lnSpc>
              <a:buNone/>
            </a:pPr>
            <a:endParaRPr lang="en-GB" sz="1800" dirty="0"/>
          </a:p>
          <a:p>
            <a:pPr lvl="0">
              <a:lnSpc>
                <a:spcPct val="80000"/>
              </a:lnSpc>
              <a:buNone/>
            </a:pPr>
            <a:endParaRPr lang="en-US" sz="1800" dirty="0"/>
          </a:p>
          <a:p>
            <a:pPr lvl="0">
              <a:lnSpc>
                <a:spcPct val="80000"/>
              </a:lnSpc>
            </a:pPr>
            <a:endParaRPr lang="en-GB" sz="15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96452"/>
            <a:ext cx="5848004" cy="4061744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Curriculum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Iaith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Pawb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, A National Action Plan for a Bilingual Wales  2003 (WAG, 2003);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Framework for Children’s Learning for 3 to 7-year-olds in Wales (WAG, 2008);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 living language, A language for living: Welsh Language Strategy 2012–17.</a:t>
            </a:r>
          </a:p>
          <a:p>
            <a:pPr lvl="0">
              <a:lnSpc>
                <a:spcPct val="80000"/>
              </a:lnSpc>
            </a:pP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641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551" y="365128"/>
            <a:ext cx="11043249" cy="1020850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Cymreig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Cymreig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0551" y="1825624"/>
            <a:ext cx="5674744" cy="4038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600" dirty="0">
                <a:cs typeface="Arial" panose="020B0604020202020204" pitchFamily="34" charset="0"/>
              </a:rPr>
              <a:t>Mae’r Anghenion Cyffredinol yn adnabod 5 agwedd o’r Cwricwlwm Cymreig- </a:t>
            </a:r>
          </a:p>
          <a:p>
            <a:r>
              <a:rPr lang="cy-GB" sz="2600" dirty="0">
                <a:cs typeface="Arial" panose="020B0604020202020204" pitchFamily="34" charset="0"/>
              </a:rPr>
              <a:t>Diwylliannol;</a:t>
            </a:r>
          </a:p>
          <a:p>
            <a:r>
              <a:rPr lang="cy-GB" sz="2600" dirty="0">
                <a:cs typeface="Arial" panose="020B0604020202020204" pitchFamily="34" charset="0"/>
              </a:rPr>
              <a:t>Economeg;</a:t>
            </a:r>
          </a:p>
          <a:p>
            <a:r>
              <a:rPr lang="cy-GB" sz="2600" dirty="0">
                <a:cs typeface="Arial" panose="020B0604020202020204" pitchFamily="34" charset="0"/>
              </a:rPr>
              <a:t>Amgylcheddol;</a:t>
            </a:r>
          </a:p>
          <a:p>
            <a:r>
              <a:rPr lang="cy-GB" sz="2600" dirty="0">
                <a:cs typeface="Arial" panose="020B0604020202020204" pitchFamily="34" charset="0"/>
              </a:rPr>
              <a:t>Hanesyddol;</a:t>
            </a:r>
          </a:p>
          <a:p>
            <a:r>
              <a:rPr lang="cy-GB" sz="2600" dirty="0">
                <a:cs typeface="Arial" panose="020B0604020202020204" pitchFamily="34" charset="0"/>
              </a:rPr>
              <a:t>Ieithyddol.</a:t>
            </a:r>
          </a:p>
          <a:p>
            <a:pPr marL="0" indent="0" algn="r">
              <a:buNone/>
            </a:pPr>
            <a:r>
              <a:rPr lang="cy-GB" sz="2000" dirty="0">
                <a:cs typeface="Arial" panose="020B0604020202020204" pitchFamily="34" charset="0"/>
              </a:rPr>
              <a:t>(Cwricwlwm Cymreig, 2003)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79551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The Common Requirements statement identifies five aspects of the Curriculum </a:t>
            </a:r>
            <a:r>
              <a:rPr lang="en-GB" sz="26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 – 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Cultural;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Economic;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Environmental;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Historical;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Linguistic.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0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0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674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4" y="333554"/>
            <a:ext cx="9775166" cy="638045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11834" y="1309816"/>
            <a:ext cx="5507966" cy="4279426"/>
          </a:xfrm>
        </p:spPr>
        <p:txBody>
          <a:bodyPr>
            <a:normAutofit fontScale="70000" lnSpcReduction="20000"/>
          </a:bodyPr>
          <a:lstStyle/>
          <a:p>
            <a:r>
              <a:rPr lang="cy-GB" sz="3400" dirty="0">
                <a:cs typeface="Arial" panose="020B0604020202020204" pitchFamily="34" charset="0"/>
              </a:rPr>
              <a:t>Dathlu diwylliannau amrywiol, ieithoedd a thraddodiadau Cymru wrth barchu gwerthoedd diwylliannau eraill;</a:t>
            </a:r>
          </a:p>
          <a:p>
            <a:r>
              <a:rPr lang="cy-GB" sz="3400" dirty="0">
                <a:cs typeface="Arial" panose="020B0604020202020204" pitchFamily="34" charset="0"/>
              </a:rPr>
              <a:t>Ennill gwybodaeth am gymuned eich hunan ynghyd a’i gwerthoedd a thraddodiadau;</a:t>
            </a:r>
          </a:p>
          <a:p>
            <a:r>
              <a:rPr lang="cy-GB" sz="3400" dirty="0">
                <a:cs typeface="Arial" panose="020B0604020202020204" pitchFamily="34" charset="0"/>
              </a:rPr>
              <a:t>Archwilio’r celfyddydau creadigol a mynegiadol yng Nghymru ac yn ehangach;</a:t>
            </a:r>
          </a:p>
          <a:p>
            <a:r>
              <a:rPr lang="cy-GB" sz="3400" dirty="0">
                <a:cs typeface="Arial" panose="020B0604020202020204" pitchFamily="34" charset="0"/>
              </a:rPr>
              <a:t>Traddodiad Celtaidd; llenyddiaeth, cerddoriaeth, celf, crefft, dawns a chwaraeon traddodiadol a chyfredol;</a:t>
            </a:r>
          </a:p>
          <a:p>
            <a:pPr marL="0" indent="0" algn="r">
              <a:buNone/>
            </a:pPr>
            <a:r>
              <a:rPr lang="cy-GB" sz="26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67245" y="1309816"/>
            <a:ext cx="5648478" cy="4279426"/>
          </a:xfrm>
        </p:spPr>
        <p:txBody>
          <a:bodyPr>
            <a:normAutofit fontScale="70000" lnSpcReduction="20000"/>
          </a:bodyPr>
          <a:lstStyle/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Celebrating the distinctive cultures, languages and traditions of Wales while respecting the values of other cultures;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of one’s own community and its values and traditions;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Exploring the creative and expressive arts in Wales and in the broader;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Celtic tradition; traditional and contemporary literature, music, art, craft, dance and sport;</a:t>
            </a:r>
          </a:p>
          <a:p>
            <a:pPr marL="0" indent="0" algn="r">
              <a:buNone/>
            </a:pP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6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76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4" y="333554"/>
            <a:ext cx="9775166" cy="638045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71849" y="1396315"/>
            <a:ext cx="5747951" cy="4192928"/>
          </a:xfrm>
        </p:spPr>
        <p:txBody>
          <a:bodyPr>
            <a:normAutofit fontScale="77500" lnSpcReduction="20000"/>
          </a:bodyPr>
          <a:lstStyle/>
          <a:p>
            <a:r>
              <a:rPr lang="cy-GB" sz="3400" dirty="0">
                <a:cs typeface="Arial" panose="020B0604020202020204" pitchFamily="34" charset="0"/>
              </a:rPr>
              <a:t>Ennill gwybodaeth am gredoau ac arfer crefyddol yng Nghymru.</a:t>
            </a:r>
          </a:p>
          <a:p>
            <a:r>
              <a:rPr lang="cy-GB" sz="3400" dirty="0">
                <a:cs typeface="Arial" panose="020B0604020202020204" pitchFamily="34" charset="0"/>
              </a:rPr>
              <a:t>Dylanwadau Cristnogol ac eraill, gofynnol a presennol, ar bob agwedd o fywyd Cymreig.</a:t>
            </a:r>
          </a:p>
          <a:p>
            <a:r>
              <a:rPr lang="cy-GB" sz="3400" dirty="0" err="1">
                <a:cs typeface="Arial" panose="020B0604020202020204" pitchFamily="34" charset="0"/>
              </a:rPr>
              <a:t>Enill</a:t>
            </a:r>
            <a:r>
              <a:rPr lang="cy-GB" sz="3400" dirty="0">
                <a:cs typeface="Arial" panose="020B0604020202020204" pitchFamily="34" charset="0"/>
              </a:rPr>
              <a:t> gwybodaeth am fywyd gwleidyddol, cynt a </a:t>
            </a:r>
            <a:r>
              <a:rPr lang="cy-GB" sz="3400" dirty="0" err="1">
                <a:cs typeface="Arial" panose="020B0604020202020204" pitchFamily="34" charset="0"/>
              </a:rPr>
              <a:t>phresenol</a:t>
            </a:r>
            <a:r>
              <a:rPr lang="cy-GB" sz="3400" dirty="0">
                <a:cs typeface="Arial" panose="020B0604020202020204" pitchFamily="34" charset="0"/>
              </a:rPr>
              <a:t>, yng Nghymru.</a:t>
            </a:r>
          </a:p>
          <a:p>
            <a:r>
              <a:rPr lang="cy-GB" sz="3400" dirty="0">
                <a:cs typeface="Arial" panose="020B0604020202020204" pitchFamily="34" charset="0"/>
              </a:rPr>
              <a:t>Archwilio’r cysylltiadau rhwng Cymry, y DU, Ewrop a’r byd ehangach.</a:t>
            </a:r>
          </a:p>
          <a:p>
            <a:pPr marL="0" indent="0" algn="r">
              <a:buNone/>
            </a:pPr>
            <a:r>
              <a:rPr lang="cy-GB" sz="23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67245" y="1396315"/>
            <a:ext cx="5648478" cy="4192928"/>
          </a:xfrm>
        </p:spPr>
        <p:txBody>
          <a:bodyPr>
            <a:normAutofit fontScale="77500" lnSpcReduction="20000"/>
          </a:bodyPr>
          <a:lstStyle/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about the religious beliefs and practices of Wales,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Christian and other, past and present, and their influence on all aspects of Welsh life.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about the past and present political life of Wales.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Exploring the links between Wales, the UK, Europe and the wider world.</a:t>
            </a:r>
          </a:p>
          <a:p>
            <a:pPr marL="0" indent="0" algn="r">
              <a:buNone/>
            </a:pPr>
            <a:r>
              <a:rPr lang="en-GB" sz="23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3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3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106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11213640" cy="1386590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Linguistic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729944"/>
            <a:ext cx="5715000" cy="3859297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Defnyddio’r iaith Gymraeg, gyda mynediad i bawb;</a:t>
            </a:r>
          </a:p>
          <a:p>
            <a:r>
              <a:rPr lang="cy-GB" dirty="0">
                <a:cs typeface="Arial" panose="020B0604020202020204" pitchFamily="34" charset="0"/>
              </a:rPr>
              <a:t>Adnabod fod gwahanol lefelau o ruglder yn y Gymraeg;</a:t>
            </a:r>
          </a:p>
          <a:p>
            <a:r>
              <a:rPr lang="cy-GB" dirty="0">
                <a:cs typeface="Arial" panose="020B0604020202020204" pitchFamily="34" charset="0"/>
              </a:rPr>
              <a:t>Dysgu drwy cyfrwng y Gymraeg, a defnyddio Cymraeg achlysurol ym mywyd yr ysgol;</a:t>
            </a:r>
          </a:p>
          <a:p>
            <a:pPr marL="0" indent="0" algn="r">
              <a:buNone/>
            </a:pPr>
            <a:r>
              <a:rPr lang="cy-GB" sz="18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1729946"/>
            <a:ext cx="5807015" cy="38592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Using the Welsh language with access for all;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Recognising that there are many different levels of fluency in Welsh;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Teaching through the medium of Welsh, and using incidental Welsh in the life of the school;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18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</p:txBody>
      </p:sp>
    </p:spTree>
    <p:extLst>
      <p:ext uri="{BB962C8B-B14F-4D97-AF65-F5344CB8AC3E}">
        <p14:creationId xmlns:p14="http://schemas.microsoft.com/office/powerpoint/2010/main" val="792740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420130"/>
            <a:ext cx="9796732" cy="741608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Linguistic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643448"/>
            <a:ext cx="5715000" cy="3945793"/>
          </a:xfrm>
        </p:spPr>
        <p:txBody>
          <a:bodyPr>
            <a:normAutofit fontScale="92500"/>
          </a:bodyPr>
          <a:lstStyle/>
          <a:p>
            <a:r>
              <a:rPr lang="cy-GB" dirty="0">
                <a:cs typeface="Arial" panose="020B0604020202020204" pitchFamily="34" charset="0"/>
              </a:rPr>
              <a:t>Astudio acennau a thafodieithoedd Cymru;</a:t>
            </a:r>
          </a:p>
          <a:p>
            <a:r>
              <a:rPr lang="cy-GB" dirty="0">
                <a:cs typeface="Arial" panose="020B0604020202020204" pitchFamily="34" charset="0"/>
              </a:rPr>
              <a:t>Dod yn ymwybodol o’r Gymraeg fel </a:t>
            </a:r>
            <a:r>
              <a:rPr lang="cy-GB" dirty="0" err="1">
                <a:cs typeface="Arial" panose="020B0604020202020204" pitchFamily="34" charset="0"/>
              </a:rPr>
              <a:t>iaiath</a:t>
            </a:r>
            <a:r>
              <a:rPr lang="cy-GB" dirty="0">
                <a:cs typeface="Arial" panose="020B0604020202020204" pitchFamily="34" charset="0"/>
              </a:rPr>
              <a:t> a’i chysylltiadau a Saesneg a ieithoedd tramor modern;</a:t>
            </a:r>
          </a:p>
          <a:p>
            <a:r>
              <a:rPr lang="cy-GB" dirty="0">
                <a:cs typeface="Arial" panose="020B0604020202020204" pitchFamily="34" charset="0"/>
              </a:rPr>
              <a:t>Defnyddio’r Gymraeg i greu ethos ysgol sy’n adlewyrchu safiad yr ysgol fel ysgol yng Nghymru.</a:t>
            </a:r>
          </a:p>
          <a:p>
            <a:pPr marL="0" indent="0" algn="r">
              <a:buNone/>
            </a:pPr>
            <a:r>
              <a:rPr lang="cy-GB" sz="18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643448"/>
            <a:ext cx="5807015" cy="3945793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Studying the accents and dialects of Wales;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Becoming aware of Welsh as a language and its links with English and modern foreign languages;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Using Welsh to create a school ethos that reflects the school’s position as a school in Wales.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18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</p:txBody>
      </p:sp>
    </p:spTree>
    <p:extLst>
      <p:ext uri="{BB962C8B-B14F-4D97-AF65-F5344CB8AC3E}">
        <p14:creationId xmlns:p14="http://schemas.microsoft.com/office/powerpoint/2010/main" val="2179227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23" y="365127"/>
            <a:ext cx="10910977" cy="681545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Sylfaen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Development in the Foundation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1540" y="1213450"/>
            <a:ext cx="5778260" cy="4963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>
                <a:cs typeface="Arial" panose="020B0604020202020204" pitchFamily="34" charset="0"/>
              </a:rPr>
              <a:t>Golyga ardal ddysgu Datblygu’r Gymraeg:</a:t>
            </a:r>
          </a:p>
          <a:p>
            <a:r>
              <a:rPr lang="cy-GB" sz="2400" dirty="0">
                <a:cs typeface="Arial" panose="020B0604020202020204" pitchFamily="34" charset="0"/>
              </a:rPr>
              <a:t>dysgu’r iaith yn raddol ac yn naturiol drwy brofiadau uniongyrchol;</a:t>
            </a:r>
          </a:p>
          <a:p>
            <a:r>
              <a:rPr lang="cy-GB" sz="2400" dirty="0">
                <a:cs typeface="Arial" panose="020B0604020202020204" pitchFamily="34" charset="0"/>
              </a:rPr>
              <a:t>cefnogaeth a pharch;</a:t>
            </a:r>
          </a:p>
          <a:p>
            <a:r>
              <a:rPr lang="cy-GB" sz="2400" dirty="0">
                <a:cs typeface="Arial" panose="020B0604020202020204" pitchFamily="34" charset="0"/>
              </a:rPr>
              <a:t>sensitifrwydd;</a:t>
            </a:r>
          </a:p>
          <a:p>
            <a:r>
              <a:rPr lang="cy-GB" sz="2400" dirty="0">
                <a:cs typeface="Arial" panose="020B0604020202020204" pitchFamily="34" charset="0"/>
              </a:rPr>
              <a:t>canmoliaeth am ymdrech;</a:t>
            </a:r>
          </a:p>
          <a:p>
            <a:r>
              <a:rPr lang="cy-GB" sz="2400" dirty="0">
                <a:cs typeface="Arial" panose="020B0604020202020204" pitchFamily="34" charset="0"/>
              </a:rPr>
              <a:t>amgylchedd cyfoethog a bywiog;</a:t>
            </a:r>
          </a:p>
          <a:p>
            <a:r>
              <a:rPr lang="cy-GB" sz="2400" dirty="0">
                <a:cs typeface="Arial" panose="020B0604020202020204" pitchFamily="34" charset="0"/>
              </a:rPr>
              <a:t>hwyl a brwdfrydedd.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73192"/>
            <a:ext cx="5738004" cy="5003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The Welsh Language Development Area of Learning in the Foundation Phase means: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learning the language gradually and naturally through first-hand experiences;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support and respect;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sensitivity;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praise for effort;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a rich and lively environment;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fun and enthusiasm.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7860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23" y="365127"/>
            <a:ext cx="10910977" cy="681545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for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436" y="1543986"/>
            <a:ext cx="5922364" cy="4632977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Un continwwm ar gyfer addysgu a dysgu Cymraeg;</a:t>
            </a:r>
          </a:p>
          <a:p>
            <a:r>
              <a:rPr lang="cy-GB" dirty="0">
                <a:cs typeface="Arial" panose="020B0604020202020204" pitchFamily="34" charset="0"/>
              </a:rPr>
              <a:t>Canolbwyntio fwy ar ddeall a defnyddio'r Gymraeg ar gyfer cyfathrebu;</a:t>
            </a:r>
          </a:p>
          <a:p>
            <a:r>
              <a:rPr lang="cy-GB" dirty="0">
                <a:cs typeface="Arial" panose="020B0604020202020204" pitchFamily="34" charset="0"/>
              </a:rPr>
              <a:t>Llai o ganolbwyntio ar sgiliau ysgrifennu a darllen Cymraeg;</a:t>
            </a:r>
          </a:p>
          <a:p>
            <a:r>
              <a:rPr lang="cy-GB" b="1" dirty="0">
                <a:cs typeface="Arial" panose="020B0604020202020204" pitchFamily="34" charset="0"/>
              </a:rPr>
              <a:t>Angen buddsoddiad pellach mewn hyfforddiant athrawon.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18938"/>
            <a:ext cx="5738004" cy="4558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A single continuum for teaching and learning Welsh;</a:t>
            </a:r>
          </a:p>
          <a:p>
            <a:r>
              <a:rPr lang="en-GB" dirty="0">
                <a:solidFill>
                  <a:srgbClr val="0070C0"/>
                </a:solidFill>
              </a:rPr>
              <a:t>More focus on understanding and using Welsh for communicating;</a:t>
            </a:r>
          </a:p>
          <a:p>
            <a:r>
              <a:rPr lang="en-GB" dirty="0">
                <a:solidFill>
                  <a:srgbClr val="0070C0"/>
                </a:solidFill>
              </a:rPr>
              <a:t>Less focus on Welsh writing and reading skills;</a:t>
            </a:r>
          </a:p>
          <a:p>
            <a:r>
              <a:rPr lang="en-GB" b="1" dirty="0">
                <a:solidFill>
                  <a:srgbClr val="0070C0"/>
                </a:solidFill>
              </a:rPr>
              <a:t>Further investment in teacher training is required.</a:t>
            </a:r>
          </a:p>
        </p:txBody>
      </p:sp>
    </p:spTree>
    <p:extLst>
      <p:ext uri="{BB962C8B-B14F-4D97-AF65-F5344CB8AC3E}">
        <p14:creationId xmlns:p14="http://schemas.microsoft.com/office/powerpoint/2010/main" val="516372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y Gymraeg (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) 2011</a:t>
            </a:r>
            <a:b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 (Wales) Measure 2011</a:t>
            </a:r>
            <a:br>
              <a:rPr lang="en-US" sz="2700" b="1" dirty="0"/>
            </a:br>
            <a:endParaRPr lang="en-GB" sz="2700" b="1" dirty="0"/>
          </a:p>
        </p:txBody>
      </p:sp>
      <p:sp>
        <p:nvSpPr>
          <p:cNvPr id="3" name="Rectangle 3"/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dirty="0">
                <a:cs typeface="Arial" panose="020B0604020202020204" pitchFamily="34" charset="0"/>
              </a:rPr>
              <a:t>1. C</a:t>
            </a:r>
            <a:r>
              <a:rPr lang="cy-GB" dirty="0" err="1">
                <a:cs typeface="Arial" panose="020B0604020202020204" pitchFamily="34" charset="0"/>
              </a:rPr>
              <a:t>adarnhau</a:t>
            </a:r>
            <a:r>
              <a:rPr lang="cy-GB" dirty="0">
                <a:cs typeface="Arial" panose="020B0604020202020204" pitchFamily="34" charset="0"/>
              </a:rPr>
              <a:t> statws swyddogol y Gymraeg;</a:t>
            </a:r>
          </a:p>
          <a:p>
            <a:pPr lvl="0">
              <a:buNone/>
            </a:pPr>
            <a:r>
              <a:rPr lang="cy-GB" dirty="0">
                <a:cs typeface="Arial" panose="020B0604020202020204" pitchFamily="34" charset="0"/>
              </a:rPr>
              <a:t>2. Sefydlu Comisiynydd Iaith Gymraeg;</a:t>
            </a:r>
          </a:p>
          <a:p>
            <a:pPr lvl="0">
              <a:buNone/>
            </a:pPr>
            <a:r>
              <a:rPr lang="cy-GB" dirty="0">
                <a:cs typeface="Arial" panose="020B0604020202020204" pitchFamily="34" charset="0"/>
              </a:rPr>
              <a:t>3. Creu hawliau i siaradwyr Cymraeg.</a:t>
            </a:r>
          </a:p>
          <a:p>
            <a:pPr lvl="0">
              <a:buNone/>
            </a:pPr>
            <a:endParaRPr lang="en-GB" sz="1800" dirty="0"/>
          </a:p>
          <a:p>
            <a:pPr lvl="0">
              <a:buNone/>
            </a:pPr>
            <a:endParaRPr lang="en-GB" sz="1800" dirty="0">
              <a:solidFill>
                <a:srgbClr val="1F497D"/>
              </a:solidFill>
            </a:endParaRPr>
          </a:p>
          <a:p>
            <a:pPr lvl="0">
              <a:buNone/>
            </a:pPr>
            <a:endParaRPr lang="en-GB" sz="1800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1. Confirming the official status of the language;</a:t>
            </a:r>
          </a:p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2. Establishing a Welsh Language Commissioner; </a:t>
            </a:r>
          </a:p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3. Creating rights for Welsh speakers.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7462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549" y="365128"/>
            <a:ext cx="11082251" cy="1020328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y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Commissioner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1549" y="1435331"/>
            <a:ext cx="5748251" cy="4741632"/>
          </a:xfrm>
        </p:spPr>
        <p:txBody>
          <a:bodyPr>
            <a:noAutofit/>
          </a:bodyPr>
          <a:lstStyle/>
          <a:p>
            <a:r>
              <a:rPr lang="cy-GB" sz="2400" dirty="0">
                <a:cs typeface="Arial" panose="020B0604020202020204" pitchFamily="34" charset="0"/>
              </a:rPr>
              <a:t>Swydd 7 mlynedd;</a:t>
            </a:r>
          </a:p>
          <a:p>
            <a:r>
              <a:rPr lang="cy-GB" sz="2400" dirty="0">
                <a:cs typeface="Arial" panose="020B0604020202020204" pitchFamily="34" charset="0"/>
              </a:rPr>
              <a:t>Strategaethau: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Dylanwadu ar bolisi er mwyn datblygu’r Gymraeg;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Ehangu hawliau pobl i ddefnyddio’r Gymraeg;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Sicrhau bod cyrff cyhoeddus yn cydymffurfio â safonau’r Gymraeg;</a:t>
            </a:r>
          </a:p>
          <a:p>
            <a:pPr marL="0" indent="0">
              <a:buNone/>
            </a:pPr>
            <a:r>
              <a:rPr lang="cy-GB" sz="2400" dirty="0">
                <a:cs typeface="Arial" panose="020B0604020202020204" pitchFamily="34" charset="0"/>
              </a:rPr>
              <a:t>- Hwyluso defnydd ehangach o’r Gymraeg gyda busnesau ac elusennau.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35331"/>
            <a:ext cx="5781502" cy="474163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7-year post;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Strategies: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Influencing policy to develop the Welsh language;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Expanding people's rights to use Welsh;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Ensuring that public bodies comply with Welsh language standards;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Facilitating wider use of Welsh with businesses and charities.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3466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549" y="365128"/>
            <a:ext cx="11082251" cy="102032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Gymraeg - 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Efa Gruffudd Jones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Commissioner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435331"/>
            <a:ext cx="8199620" cy="42459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i="1" dirty="0">
                <a:cs typeface="Arial" panose="020B0604020202020204" pitchFamily="34" charset="0"/>
              </a:rPr>
              <a:t>“Fe fydd hi’n fraint cael bod yn Gomisiynydd y Gymraeg... Dw i am weld Cymru lle mae pobl yn gallu mwynhau defnyddio’r Gymraeg bob dydd. Dw i’n edrych ymlaen at wneud popeth yn fy ngallu i sicrhau bod y Gymraeg, ein trysor cenedlaethol, yn perthyn i bob un ohonon ni.”</a:t>
            </a:r>
          </a:p>
          <a:p>
            <a:endParaRPr lang="cy-GB" sz="24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i="1" dirty="0">
                <a:solidFill>
                  <a:srgbClr val="0070C0"/>
                </a:solidFill>
                <a:cs typeface="Arial" panose="020B0604020202020204" pitchFamily="34" charset="0"/>
              </a:rPr>
              <a:t>“</a:t>
            </a:r>
            <a:r>
              <a:rPr lang="en-GB" sz="2400" b="0" i="1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It will be a privilege to be the Welsh Language Commissioner.... I want to see a Wales where people can enjoy using Welsh every day. I look forward to doing all I can to ensure that the Welsh language, our national treasure, belongs to all.”</a:t>
            </a:r>
            <a:endParaRPr lang="cy-GB" sz="3600" i="1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pic>
        <p:nvPicPr>
          <p:cNvPr id="7" name="Content Placeholder 6" descr="A picture containing person, clothing, outdoor, green&#10;&#10;Description automatically generated">
            <a:extLst>
              <a:ext uri="{FF2B5EF4-FFF2-40B4-BE49-F238E27FC236}">
                <a16:creationId xmlns:a16="http://schemas.microsoft.com/office/drawing/2014/main" id="{F82134F1-C0C2-2D5A-2630-8C85E457F1B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166" y="1565338"/>
            <a:ext cx="3797052" cy="3492139"/>
          </a:xfrm>
        </p:spPr>
      </p:pic>
    </p:spTree>
    <p:extLst>
      <p:ext uri="{BB962C8B-B14F-4D97-AF65-F5344CB8AC3E}">
        <p14:creationId xmlns:p14="http://schemas.microsoft.com/office/powerpoint/2010/main" val="33651782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842989"/>
          </a:xfrm>
        </p:spPr>
        <p:txBody>
          <a:bodyPr>
            <a:noAutofit/>
          </a:bodyPr>
          <a:lstStyle/>
          <a:p>
            <a:pPr lvl="0"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Mentrau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Gwasanaethau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Initiatives/Services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87377" y="1779371"/>
            <a:ext cx="5832423" cy="4397591"/>
          </a:xfrm>
        </p:spPr>
        <p:txBody>
          <a:bodyPr/>
          <a:lstStyle/>
          <a:p>
            <a:pPr lvl="0"/>
            <a:r>
              <a:rPr lang="cy-GB" dirty="0">
                <a:cs typeface="Arial" panose="020B0604020202020204" pitchFamily="34" charset="0"/>
              </a:rPr>
              <a:t>Mudiad Meithrin;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S4C/Radio Cymru;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Cymraeg ar gyfer Oedolion;</a:t>
            </a:r>
          </a:p>
          <a:p>
            <a:pPr lvl="0"/>
            <a:r>
              <a:rPr lang="cy-GB" dirty="0" err="1">
                <a:cs typeface="Arial" panose="020B0604020202020204" pitchFamily="34" charset="0"/>
              </a:rPr>
              <a:t>Cyrisau</a:t>
            </a:r>
            <a:r>
              <a:rPr lang="cy-GB" dirty="0">
                <a:cs typeface="Arial" panose="020B0604020202020204" pitchFamily="34" charset="0"/>
              </a:rPr>
              <a:t> Sabothol;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Gwefannau cyfrwng Cymraeg;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Cyhoeddiadau Cymraeg/ dwyieithog;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Yr Urdd.</a:t>
            </a:r>
          </a:p>
          <a:p>
            <a:pPr lvl="0"/>
            <a:endParaRPr lang="en-GB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1779373"/>
            <a:ext cx="5181600" cy="4397590"/>
          </a:xfrm>
        </p:spPr>
        <p:txBody>
          <a:bodyPr/>
          <a:lstStyle/>
          <a:p>
            <a:pPr lvl="0"/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Mudiad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Meithrin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S4C/Radio Cymru;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for Adults;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Sabbatical courses;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medium websites;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medium/bilingual publishing;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The Urdd.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7627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7366" y="1825625"/>
            <a:ext cx="5312434" cy="4351338"/>
          </a:xfrm>
        </p:spPr>
        <p:txBody>
          <a:bodyPr>
            <a:normAutofit/>
          </a:bodyPr>
          <a:lstStyle/>
          <a:p>
            <a:r>
              <a:rPr lang="cy-GB" sz="2400" dirty="0">
                <a:cs typeface="Arial" panose="020B0604020202020204" pitchFamily="34" charset="0"/>
              </a:rPr>
              <a:t>Cylch Ti a Fi;</a:t>
            </a:r>
          </a:p>
          <a:p>
            <a:r>
              <a:rPr lang="cy-GB" sz="2400" dirty="0">
                <a:cs typeface="Arial" panose="020B0604020202020204" pitchFamily="34" charset="0"/>
              </a:rPr>
              <a:t>Cylchoedd Meithrin;</a:t>
            </a:r>
          </a:p>
          <a:p>
            <a:r>
              <a:rPr lang="cy-GB" sz="2400" dirty="0">
                <a:cs typeface="Arial" panose="020B0604020202020204" pitchFamily="34" charset="0"/>
              </a:rPr>
              <a:t>Cymraeg i Blant;</a:t>
            </a:r>
          </a:p>
          <a:p>
            <a:r>
              <a:rPr lang="cy-GB" sz="2400" dirty="0">
                <a:cs typeface="Arial" panose="020B0604020202020204" pitchFamily="34" charset="0"/>
              </a:rPr>
              <a:t>Clwb Cwtsh;</a:t>
            </a:r>
          </a:p>
          <a:p>
            <a:r>
              <a:rPr lang="cy-GB" sz="2400" dirty="0">
                <a:cs typeface="Arial" panose="020B0604020202020204" pitchFamily="34" charset="0"/>
              </a:rPr>
              <a:t>Clwb Cylch;</a:t>
            </a:r>
          </a:p>
          <a:p>
            <a:r>
              <a:rPr lang="cy-GB" sz="2400" dirty="0">
                <a:cs typeface="Arial" panose="020B0604020202020204" pitchFamily="34" charset="0"/>
              </a:rPr>
              <a:t>Hyfforddiant;</a:t>
            </a:r>
          </a:p>
          <a:p>
            <a:r>
              <a:rPr lang="cy-GB" sz="2400" dirty="0">
                <a:cs typeface="Arial" panose="020B0604020202020204" pitchFamily="34" charset="0"/>
              </a:rPr>
              <a:t>Adnoddau;</a:t>
            </a:r>
          </a:p>
          <a:p>
            <a:r>
              <a:rPr lang="cy-GB" sz="2400" dirty="0">
                <a:cs typeface="Arial" panose="020B0604020202020204" pitchFamily="34" charset="0"/>
              </a:rPr>
              <a:t>Cyfryngau cymdeithasol.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90"/>
            <a:ext cx="5181600" cy="4486273"/>
          </a:xfrm>
        </p:spPr>
        <p:txBody>
          <a:bodyPr>
            <a:normAutofit/>
          </a:bodyPr>
          <a:lstStyle/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Ti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a Fi </a:t>
            </a: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group;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Nursery groups;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Cymraeg for Kids;</a:t>
            </a:r>
          </a:p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Clwb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Cwtsh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Clwb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Cylch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Training;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Resources;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Social media.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456" y="221660"/>
            <a:ext cx="3332313" cy="12674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7631" y="3433313"/>
            <a:ext cx="1200509" cy="8718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707592" y="4600755"/>
            <a:ext cx="2185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@</a:t>
            </a:r>
            <a:r>
              <a:rPr lang="en-GB" dirty="0" err="1">
                <a:latin typeface="Arial" panose="020B0604020202020204" pitchFamily="34" charset="0"/>
              </a:rPr>
              <a:t>Mudiad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Meithrin</a:t>
            </a:r>
            <a:endParaRPr lang="en-GB" dirty="0">
              <a:latin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7049" y="3482433"/>
            <a:ext cx="1172832" cy="82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802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853" y="307362"/>
            <a:ext cx="2857500" cy="108585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Gwefan wedi’i ariannu gan Lywodraeth Cymru;</a:t>
            </a:r>
          </a:p>
          <a:p>
            <a:r>
              <a:rPr lang="cy-GB" dirty="0">
                <a:cs typeface="Arial" panose="020B0604020202020204" pitchFamily="34" charset="0"/>
              </a:rPr>
              <a:t>Cysylltiadau i ffynonellau defnyddiol: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rhaglenni teledu;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sefydliadau;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gwefannau;</a:t>
            </a:r>
          </a:p>
          <a:p>
            <a:pPr>
              <a:buFontTx/>
              <a:buChar char="-"/>
            </a:pPr>
            <a:r>
              <a:rPr lang="cy-GB" dirty="0" err="1">
                <a:cs typeface="Arial" panose="020B0604020202020204" pitchFamily="34" charset="0"/>
              </a:rPr>
              <a:t>apiau</a:t>
            </a:r>
            <a:r>
              <a:rPr lang="cy-GB" dirty="0"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 funded by Welsh Government;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Links to useful sources: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television programmes;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organisations;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apps.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8987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4946" y="58863"/>
            <a:ext cx="1563034" cy="156303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6626" y="2271192"/>
            <a:ext cx="3227294" cy="3905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cs typeface="Arial" panose="020B0604020202020204" pitchFamily="34" charset="0"/>
              </a:rPr>
              <a:t>S4C (2021) </a:t>
            </a:r>
            <a:r>
              <a:rPr lang="en-GB" sz="2000" i="1" dirty="0" err="1">
                <a:cs typeface="Arial" panose="020B0604020202020204" pitchFamily="34" charset="0"/>
              </a:rPr>
              <a:t>Amser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Symud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Jamborî</a:t>
            </a:r>
            <a:r>
              <a:rPr lang="en-GB" sz="2000" i="1" dirty="0">
                <a:cs typeface="Arial" panose="020B0604020202020204" pitchFamily="34" charset="0"/>
              </a:rPr>
              <a:t>! | Welsh Children's Dance and Movement playlist. </a:t>
            </a:r>
            <a:r>
              <a:rPr lang="en-GB" sz="2000" dirty="0">
                <a:cs typeface="Arial" panose="020B0604020202020204" pitchFamily="34" charset="0"/>
              </a:rPr>
              <a:t>[video]. Available at: </a:t>
            </a:r>
            <a:r>
              <a:rPr lang="en-GB" sz="2000" dirty="0">
                <a:cs typeface="Arial" panose="020B0604020202020204" pitchFamily="34" charset="0"/>
                <a:hlinkClick r:id="rId5"/>
              </a:rPr>
              <a:t>https://www.youtube.com/watch?v=Q8l2SsPEXi0</a:t>
            </a:r>
            <a:r>
              <a:rPr lang="en-GB" sz="2000" dirty="0">
                <a:cs typeface="Arial" panose="020B0604020202020204" pitchFamily="34" charset="0"/>
              </a:rPr>
              <a:t> [Accessed: March 16 2021].</a:t>
            </a:r>
          </a:p>
        </p:txBody>
      </p:sp>
      <p:pic>
        <p:nvPicPr>
          <p:cNvPr id="6" name="Q8l2SsPEXi0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4003382" y="2074689"/>
            <a:ext cx="7883818" cy="3905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1666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08" y="365127"/>
            <a:ext cx="4399006" cy="1451315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Mentrau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Initiatives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4094" y="2088292"/>
            <a:ext cx="5535706" cy="4088671"/>
          </a:xfrm>
        </p:spPr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22 mentr iaith yng Nghymru ar hyn o bryd;</a:t>
            </a:r>
          </a:p>
          <a:p>
            <a:r>
              <a:rPr lang="cy-GB" dirty="0" err="1">
                <a:cs typeface="Arial" panose="020B0604020202020204" pitchFamily="34" charset="0"/>
              </a:rPr>
              <a:t>Caniatau</a:t>
            </a:r>
            <a:r>
              <a:rPr lang="cy-GB" dirty="0">
                <a:cs typeface="Arial" panose="020B0604020202020204" pitchFamily="34" charset="0"/>
              </a:rPr>
              <a:t> pobl i gymdeithasu’n Gymraeg;</a:t>
            </a:r>
          </a:p>
          <a:p>
            <a:r>
              <a:rPr lang="cy-GB" dirty="0">
                <a:cs typeface="Arial" panose="020B0604020202020204" pitchFamily="34" charset="0"/>
              </a:rPr>
              <a:t>Trefnu gweithgareddau ar gyfer pobl rhugl a dysgwyr;</a:t>
            </a:r>
          </a:p>
          <a:p>
            <a:r>
              <a:rPr lang="cy-GB" dirty="0">
                <a:cs typeface="Arial" panose="020B0604020202020204" pitchFamily="34" charset="0"/>
              </a:rPr>
              <a:t>Os gennych chi fenter iaith yn eich ardal chi?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88292"/>
            <a:ext cx="5691948" cy="4088671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Wales currently has 22 Welsh language initiatives;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Enables people to socialise through the medium of Welsh;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Arrange activities for fluent Welsh speakers and Welsh learners;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Do you have one in your area?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451" y="209550"/>
            <a:ext cx="9525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5546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41477" y="1124262"/>
            <a:ext cx="3863669" cy="3962568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2158" y="468726"/>
            <a:ext cx="7802380" cy="5708237"/>
          </a:xfrm>
        </p:spPr>
        <p:txBody>
          <a:bodyPr>
            <a:normAutofit/>
          </a:bodyPr>
          <a:lstStyle/>
          <a:p>
            <a:r>
              <a:rPr lang="en-GB" dirty="0" err="1">
                <a:cs typeface="Arial" panose="020B0604020202020204" pitchFamily="34" charset="0"/>
              </a:rPr>
              <a:t>Cyflwyno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rhannu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llyfrau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gyda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rhieni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gofalwyr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Cefnogi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teuluoedd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lleoliadau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dwyieithog</a:t>
            </a:r>
            <a:r>
              <a:rPr lang="en-GB" dirty="0">
                <a:cs typeface="Arial" panose="020B0604020202020204" pitchFamily="34" charset="0"/>
              </a:rPr>
              <a:t>/</a:t>
            </a:r>
            <a:r>
              <a:rPr lang="en-GB" dirty="0" err="1">
                <a:cs typeface="Arial" panose="020B0604020202020204" pitchFamily="34" charset="0"/>
              </a:rPr>
              <a:t>amlieithog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Llyfrau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dwy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iaith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gael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mewn</a:t>
            </a:r>
            <a:r>
              <a:rPr lang="en-GB" dirty="0">
                <a:cs typeface="Arial" panose="020B0604020202020204" pitchFamily="34" charset="0"/>
              </a:rPr>
              <a:t> 30+ </a:t>
            </a:r>
            <a:r>
              <a:rPr lang="en-GB" dirty="0" err="1">
                <a:cs typeface="Arial" panose="020B0604020202020204" pitchFamily="34" charset="0"/>
              </a:rPr>
              <a:t>iaith</a:t>
            </a:r>
            <a:r>
              <a:rPr lang="en-GB" dirty="0"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Introduces book sharing with parents and carers;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Supports bilingual/multilingual families and settings;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Dual language books available in 30+ languages</a:t>
            </a: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43234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62000" y="169595"/>
            <a:ext cx="10515600" cy="1325563"/>
          </a:xfrm>
        </p:spPr>
        <p:txBody>
          <a:bodyPr>
            <a:normAutofit/>
          </a:bodyPr>
          <a:lstStyle/>
          <a:p>
            <a:pPr lvl="0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20769" y="1581509"/>
            <a:ext cx="6202335" cy="400840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>
                <a:cs typeface="Arial" panose="020B0604020202020204" pitchFamily="34" charset="0"/>
              </a:rPr>
              <a:t>1 </a:t>
            </a:r>
            <a:r>
              <a:rPr lang="en-GB" dirty="0" err="1">
                <a:cs typeface="Arial" panose="020B0604020202020204" pitchFamily="34" charset="0"/>
              </a:rPr>
              <a:t>miliwn</a:t>
            </a:r>
            <a:r>
              <a:rPr lang="en-GB" dirty="0">
                <a:cs typeface="Arial" panose="020B0604020202020204" pitchFamily="34" charset="0"/>
              </a:rPr>
              <a:t> o </a:t>
            </a:r>
            <a:r>
              <a:rPr lang="en-GB" dirty="0" err="1">
                <a:cs typeface="Arial" panose="020B0604020202020204" pitchFamily="34" charset="0"/>
              </a:rPr>
              <a:t>siaradwyr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erbyn</a:t>
            </a:r>
            <a:r>
              <a:rPr lang="en-GB" dirty="0">
                <a:cs typeface="Arial" panose="020B0604020202020204" pitchFamily="34" charset="0"/>
              </a:rPr>
              <a:t> 2050.</a:t>
            </a:r>
          </a:p>
          <a:p>
            <a:pPr marL="0" indent="0" algn="r">
              <a:buNone/>
            </a:pPr>
            <a:r>
              <a:rPr lang="en-GB" sz="2100" dirty="0">
                <a:cs typeface="Arial" panose="020B0604020202020204" pitchFamily="34" charset="0"/>
              </a:rPr>
              <a:t>(BBC, 2016)</a:t>
            </a:r>
          </a:p>
          <a:p>
            <a:r>
              <a:rPr lang="en-GB" dirty="0" err="1">
                <a:cs typeface="Arial" panose="020B0604020202020204" pitchFamily="34" charset="0"/>
              </a:rPr>
              <a:t>Targed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uchelgeisiol</a:t>
            </a:r>
            <a:r>
              <a:rPr lang="en-GB" dirty="0">
                <a:cs typeface="Arial" panose="020B0604020202020204" pitchFamily="34" charset="0"/>
              </a:rPr>
              <a:t>? Sut </a:t>
            </a:r>
            <a:r>
              <a:rPr lang="en-GB" dirty="0" err="1">
                <a:cs typeface="Arial" panose="020B0604020202020204" pitchFamily="34" charset="0"/>
              </a:rPr>
              <a:t>ellir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gyrraedd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hyn</a:t>
            </a:r>
            <a:r>
              <a:rPr lang="en-GB" dirty="0">
                <a:cs typeface="Arial" panose="020B0604020202020204" pitchFamily="34" charset="0"/>
              </a:rPr>
              <a:t>?</a:t>
            </a:r>
          </a:p>
          <a:p>
            <a:pPr lvl="0"/>
            <a:r>
              <a:rPr lang="en-GB" dirty="0" err="1">
                <a:cs typeface="Arial" panose="020B0604020202020204" pitchFamily="34" charset="0"/>
              </a:rPr>
              <a:t>Heriau</a:t>
            </a:r>
            <a:r>
              <a:rPr lang="en-GB" dirty="0">
                <a:cs typeface="Arial" panose="020B0604020202020204" pitchFamily="34" charset="0"/>
              </a:rPr>
              <a:t> ?</a:t>
            </a:r>
          </a:p>
          <a:p>
            <a:pPr marL="0" lvl="0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1 million Welsh speakers by 2050. </a:t>
            </a:r>
          </a:p>
          <a:p>
            <a:pPr marL="0" indent="0" algn="r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(BBC , 2016)</a:t>
            </a:r>
            <a:endParaRPr lang="en-GB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Ambitious target? How can this be reached?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Challenges?</a:t>
            </a:r>
          </a:p>
          <a:p>
            <a:pPr lvl="0"/>
            <a:endParaRPr lang="en-GB" dirty="0"/>
          </a:p>
        </p:txBody>
      </p:sp>
      <p:pic>
        <p:nvPicPr>
          <p:cNvPr id="5" name="QUzi8OiLMU0"/>
          <p:cNvPicPr>
            <a:picLocks noGrp="1" noRot="1" noChangeAspect="1"/>
          </p:cNvPicPr>
          <p:nvPr>
            <p:ph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75507" y="832376"/>
            <a:ext cx="5564092" cy="4807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3232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08" y="365128"/>
            <a:ext cx="4181412" cy="76540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5" name="Cloud 4"/>
          <p:cNvSpPr/>
          <p:nvPr/>
        </p:nvSpPr>
        <p:spPr>
          <a:xfrm>
            <a:off x="3500438" y="1764506"/>
            <a:ext cx="3679031" cy="2564607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17656" y="2450306"/>
            <a:ext cx="26260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</a:rPr>
              <a:t>Gweithgaredd</a:t>
            </a:r>
            <a:endParaRPr lang="en-GB" sz="2800" dirty="0">
              <a:latin typeface="Arial" panose="020B0604020202020204" pitchFamily="34" charset="0"/>
            </a:endParaRPr>
          </a:p>
          <a:p>
            <a:pPr algn="ctr"/>
            <a:r>
              <a:rPr lang="en-GB" sz="2800" i="1" dirty="0">
                <a:solidFill>
                  <a:srgbClr val="002060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85725" y="1700213"/>
            <a:ext cx="35075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Buddion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dwyieithrwydd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amlieithrwydd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Benefits of bilingualism/multilingualism</a:t>
            </a:r>
          </a:p>
        </p:txBody>
      </p:sp>
      <p:sp>
        <p:nvSpPr>
          <p:cNvPr id="8" name="TextBox 7"/>
          <p:cNvSpPr txBox="1"/>
          <p:nvPr/>
        </p:nvSpPr>
        <p:spPr>
          <a:xfrm flipH="1">
            <a:off x="7318055" y="1514475"/>
            <a:ext cx="28546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Datblygiad</a:t>
            </a:r>
            <a:r>
              <a:rPr lang="en-GB" dirty="0">
                <a:latin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</a:rPr>
              <a:t>ymennydd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Brain development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86196" y="4329113"/>
            <a:ext cx="2414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Meddwl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dargyfeiriol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Divergent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15225" y="3388330"/>
            <a:ext cx="28289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damcaniaeth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priodol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Relevant research and theory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3100388" y="3879056"/>
            <a:ext cx="564356" cy="385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6893719" y="3571875"/>
            <a:ext cx="621506" cy="357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7008018" y="1900238"/>
            <a:ext cx="310037" cy="142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871788" y="2536031"/>
            <a:ext cx="792956" cy="21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379120" y="340462"/>
            <a:ext cx="2514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Plant CIY/SIY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WAL/EAL children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339953" y="1364456"/>
            <a:ext cx="0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206241" y="4697075"/>
            <a:ext cx="27542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Fframweithiau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Mentrau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Frameworks/Initiatives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558444" y="4405745"/>
            <a:ext cx="271549" cy="2913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4613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78" y="365128"/>
            <a:ext cx="10932622" cy="776488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next….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581665"/>
            <a:ext cx="5726084" cy="4595298"/>
          </a:xfrm>
        </p:spPr>
        <p:txBody>
          <a:bodyPr>
            <a:normAutofit/>
          </a:bodyPr>
          <a:lstStyle/>
          <a:p>
            <a:r>
              <a:rPr lang="cy-GB" sz="2600" dirty="0">
                <a:cs typeface="Arial" panose="020B0604020202020204" pitchFamily="34" charset="0"/>
              </a:rPr>
              <a:t>Ymarfer </a:t>
            </a:r>
            <a:r>
              <a:rPr lang="cy-GB" sz="2600" dirty="0" err="1">
                <a:cs typeface="Arial" panose="020B0604020202020204" pitchFamily="34" charset="0"/>
              </a:rPr>
              <a:t>lanlwytho</a:t>
            </a:r>
            <a:r>
              <a:rPr lang="cy-GB" sz="2600" dirty="0">
                <a:cs typeface="Arial" panose="020B0604020202020204" pitchFamily="34" charset="0"/>
              </a:rPr>
              <a:t> clip a rhannwch gyda’ch darlithydd (os ydych yn pryderu am recordio, </a:t>
            </a:r>
            <a:r>
              <a:rPr lang="cy-GB" sz="2600" dirty="0" err="1">
                <a:cs typeface="Arial" panose="020B0604020202020204" pitchFamily="34" charset="0"/>
              </a:rPr>
              <a:t>lanlwytho</a:t>
            </a:r>
            <a:r>
              <a:rPr lang="cy-GB" sz="2600" dirty="0">
                <a:cs typeface="Arial" panose="020B0604020202020204" pitchFamily="34" charset="0"/>
              </a:rPr>
              <a:t>, rhannu);</a:t>
            </a:r>
          </a:p>
          <a:p>
            <a:r>
              <a:rPr lang="cy-GB" sz="2600" dirty="0">
                <a:cs typeface="Arial" panose="020B0604020202020204" pitchFamily="34" charset="0"/>
              </a:rPr>
              <a:t>Cysylltu gyda TGCh os oes problemau;</a:t>
            </a:r>
          </a:p>
          <a:p>
            <a:r>
              <a:rPr lang="cy-GB" sz="2600" dirty="0">
                <a:cs typeface="Arial" panose="020B0604020202020204" pitchFamily="34" charset="0"/>
              </a:rPr>
              <a:t>Mwynhewch!</a:t>
            </a:r>
          </a:p>
          <a:p>
            <a:r>
              <a:rPr lang="cy-GB" sz="2600" dirty="0">
                <a:cs typeface="Arial" panose="020B0604020202020204" pitchFamily="34" charset="0"/>
              </a:rPr>
              <a:t>Cwblhewch yr holiadur modwl (Moodle) wedi i chi dderbyn eich adborth os gwelwch yn dda.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81665"/>
            <a:ext cx="5703916" cy="459529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Practice uploading clip and share with your lecturer (if anxious about recording, uploading, sharing);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Contact IT if issues;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Enjoy! 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Please complete the module questionnaire (Moodle) once feedback has been returned.</a:t>
            </a:r>
          </a:p>
        </p:txBody>
      </p:sp>
    </p:spTree>
    <p:extLst>
      <p:ext uri="{BB962C8B-B14F-4D97-AF65-F5344CB8AC3E}">
        <p14:creationId xmlns:p14="http://schemas.microsoft.com/office/powerpoint/2010/main" val="33637226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1693237" cy="4725007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cs typeface="Arial" panose="020B0604020202020204" pitchFamily="34" charset="0"/>
              </a:rPr>
              <a:t>BBC (2016) </a:t>
            </a:r>
            <a:r>
              <a:rPr lang="en-GB" sz="2400" i="1" dirty="0">
                <a:cs typeface="Arial" panose="020B0604020202020204" pitchFamily="34" charset="0"/>
              </a:rPr>
              <a:t>Welsh language target of one million speakers by 2050</a:t>
            </a:r>
            <a:r>
              <a:rPr lang="en-GB" sz="2400" dirty="0">
                <a:cs typeface="Arial" panose="020B0604020202020204" pitchFamily="34" charset="0"/>
              </a:rPr>
              <a:t>. Available at: </a:t>
            </a:r>
            <a:r>
              <a:rPr lang="en-GB" sz="2400" dirty="0">
                <a:cs typeface="Arial" panose="020B0604020202020204" pitchFamily="34" charset="0"/>
                <a:hlinkClick r:id="rId2"/>
              </a:rPr>
              <a:t>https://www.bbc.co.uk/news/uk-wales-politics-3692456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cs typeface="Arial" panose="020B0604020202020204" pitchFamily="34" charset="0"/>
              </a:rPr>
              <a:t>BBC (2019) </a:t>
            </a:r>
            <a:r>
              <a:rPr lang="en-GB" sz="2400" i="1" dirty="0">
                <a:cs typeface="Arial" panose="020B0604020202020204" pitchFamily="34" charset="0"/>
              </a:rPr>
              <a:t>Million Welsh speakers target by 2050 backed by UK minister</a:t>
            </a:r>
            <a:r>
              <a:rPr lang="en-GB" sz="2400" dirty="0">
                <a:cs typeface="Arial" panose="020B0604020202020204" pitchFamily="34" charset="0"/>
              </a:rPr>
              <a:t>. Available at: </a:t>
            </a:r>
            <a:r>
              <a:rPr lang="en-GB" sz="2400" dirty="0">
                <a:cs typeface="Arial" panose="020B0604020202020204" pitchFamily="34" charset="0"/>
                <a:hlinkClick r:id="rId3"/>
              </a:rPr>
              <a:t>https://www.bbc.co.uk/news/uk-wales-48824510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cs typeface="Arial" panose="020B0604020202020204" pitchFamily="34" charset="0"/>
              </a:rPr>
              <a:t>Booktrust</a:t>
            </a:r>
            <a:r>
              <a:rPr lang="en-GB" sz="2400" dirty="0">
                <a:cs typeface="Arial" panose="020B0604020202020204" pitchFamily="34" charset="0"/>
              </a:rPr>
              <a:t> (2019) </a:t>
            </a:r>
            <a:r>
              <a:rPr lang="en-GB" sz="2400" i="1" dirty="0">
                <a:cs typeface="Arial" panose="020B0604020202020204" pitchFamily="34" charset="0"/>
              </a:rPr>
              <a:t>Dual language. </a:t>
            </a:r>
            <a:r>
              <a:rPr lang="en-GB" sz="2400" dirty="0">
                <a:cs typeface="Arial" panose="020B0604020202020204" pitchFamily="34" charset="0"/>
                <a:hlinkClick r:id="rId4"/>
              </a:rPr>
              <a:t>https://www.booktrust.org.uk/what-we-do/programmes-and-campaigns/bookstart/practitioners/additional-offers/dual-language-books/</a:t>
            </a:r>
            <a:r>
              <a:rPr lang="en-GB" sz="2400" dirty="0">
                <a:cs typeface="Arial" panose="020B0604020202020204" pitchFamily="34" charset="0"/>
              </a:rPr>
              <a:t>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cs typeface="Arial" panose="020B0604020202020204" pitchFamily="34" charset="0"/>
              </a:rPr>
              <a:t>Cymraeg</a:t>
            </a:r>
            <a:r>
              <a:rPr lang="en-GB" sz="2400" dirty="0">
                <a:cs typeface="Arial" panose="020B0604020202020204" pitchFamily="34" charset="0"/>
              </a:rPr>
              <a:t> (2017) </a:t>
            </a:r>
            <a:r>
              <a:rPr lang="en-GB" sz="2400" i="1" dirty="0">
                <a:cs typeface="Arial" panose="020B0604020202020204" pitchFamily="34" charset="0"/>
              </a:rPr>
              <a:t>Welsh Language Strategy - </a:t>
            </a:r>
            <a:r>
              <a:rPr lang="en-GB" sz="2400" i="1" dirty="0" err="1">
                <a:cs typeface="Arial" panose="020B0604020202020204" pitchFamily="34" charset="0"/>
              </a:rPr>
              <a:t>Cymraeg</a:t>
            </a:r>
            <a:r>
              <a:rPr lang="en-GB" sz="2400" i="1" dirty="0">
                <a:cs typeface="Arial" panose="020B0604020202020204" pitchFamily="34" charset="0"/>
              </a:rPr>
              <a:t> 2050 A million Welsh speakers. </a:t>
            </a:r>
            <a:r>
              <a:rPr lang="en-GB" sz="2400" dirty="0">
                <a:cs typeface="Arial" panose="020B0604020202020204" pitchFamily="34" charset="0"/>
              </a:rPr>
              <a:t>Available at: </a:t>
            </a:r>
            <a:r>
              <a:rPr lang="en-GB" sz="2400" dirty="0">
                <a:cs typeface="Arial" panose="020B0604020202020204" pitchFamily="34" charset="0"/>
                <a:hlinkClick r:id="rId5"/>
              </a:rPr>
              <a:t>https://www.youtube.com/watch?v=QUzi8OiLMU0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1431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2053455" cy="4251801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S4C (2021) </a:t>
            </a:r>
            <a:r>
              <a:rPr lang="en-GB" sz="2000" i="1" dirty="0" err="1">
                <a:cs typeface="Arial" panose="020B0604020202020204" pitchFamily="34" charset="0"/>
              </a:rPr>
              <a:t>Amser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Symud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Jamborî</a:t>
            </a:r>
            <a:r>
              <a:rPr lang="en-GB" sz="2000" i="1" dirty="0">
                <a:cs typeface="Arial" panose="020B0604020202020204" pitchFamily="34" charset="0"/>
              </a:rPr>
              <a:t>! | Welsh Children's Dance and Movement playlist. </a:t>
            </a:r>
            <a:r>
              <a:rPr lang="en-GB" sz="2000" dirty="0">
                <a:cs typeface="Arial" panose="020B0604020202020204" pitchFamily="34" charset="0"/>
              </a:rPr>
              <a:t>[video]. Available at: </a:t>
            </a:r>
            <a:r>
              <a:rPr lang="en-GB" sz="2000" dirty="0">
                <a:cs typeface="Arial" panose="020B0604020202020204" pitchFamily="34" charset="0"/>
                <a:hlinkClick r:id="rId3"/>
              </a:rPr>
              <a:t>https://www.youtube.com/watch?v=Q8l2SsPEXi0</a:t>
            </a:r>
            <a:r>
              <a:rPr lang="en-GB" sz="2000" dirty="0">
                <a:cs typeface="Arial" panose="020B0604020202020204" pitchFamily="34" charset="0"/>
              </a:rPr>
              <a:t> 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Assembly Government (2003) </a:t>
            </a:r>
            <a:r>
              <a:rPr lang="en-GB" sz="2000" i="1" dirty="0">
                <a:cs typeface="Arial" panose="020B0604020202020204" pitchFamily="34" charset="0"/>
              </a:rPr>
              <a:t>A National Action Plan for a Bilingual Wales</a:t>
            </a:r>
            <a:r>
              <a:rPr lang="en-GB" sz="2000" dirty="0">
                <a:cs typeface="Arial" panose="020B0604020202020204" pitchFamily="34" charset="0"/>
              </a:rPr>
              <a:t>. Available at: </a:t>
            </a:r>
            <a:r>
              <a:rPr lang="en-GB" sz="2000" dirty="0">
                <a:cs typeface="Arial" panose="020B0604020202020204" pitchFamily="34" charset="0"/>
                <a:hlinkClick r:id="rId4"/>
              </a:rPr>
              <a:t>https://www.valeofglamorgan.gov.uk/Documents/Living/Planning/Policy/LDP/Examination-Documents-2015/Iaith-Pawbe-A-National-Action-Plan-for-a-Bilingual-Wales-2003.pdf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Assembly Government (2008) </a:t>
            </a:r>
            <a:r>
              <a:rPr lang="en-GB" sz="2000" i="1" dirty="0">
                <a:cs typeface="Arial" panose="020B0604020202020204" pitchFamily="34" charset="0"/>
              </a:rPr>
              <a:t>Framework for Children’s Learning for 3 to 7-year-olds in Wales. </a:t>
            </a:r>
            <a:r>
              <a:rPr lang="en-GB" sz="2000" dirty="0">
                <a:cs typeface="Arial" panose="020B0604020202020204" pitchFamily="34" charset="0"/>
              </a:rPr>
              <a:t>Available at: </a:t>
            </a:r>
            <a:r>
              <a:rPr lang="en-GB" sz="2000" dirty="0">
                <a:cs typeface="Arial" panose="020B0604020202020204" pitchFamily="34" charset="0"/>
                <a:hlinkClick r:id="rId5"/>
              </a:rPr>
              <a:t>http://www.wasacre.org.uk/publications/wag/E-framework3-7yr_Wales.pdf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Government (2020) </a:t>
            </a:r>
            <a:r>
              <a:rPr lang="en-GB" sz="2000" i="1" dirty="0">
                <a:cs typeface="Arial" panose="020B0604020202020204" pitchFamily="34" charset="0"/>
              </a:rPr>
              <a:t>Languages, Literacy and Communication. </a:t>
            </a:r>
            <a:r>
              <a:rPr lang="en-GB" sz="2000" dirty="0">
                <a:cs typeface="Arial" panose="020B0604020202020204" pitchFamily="34" charset="0"/>
              </a:rPr>
              <a:t>Available at: </a:t>
            </a:r>
            <a:r>
              <a:rPr lang="en-GB" sz="2000" dirty="0">
                <a:cs typeface="Arial" panose="020B0604020202020204" pitchFamily="34" charset="0"/>
                <a:hlinkClick r:id="rId6"/>
              </a:rPr>
              <a:t>https://hwb.gov.wales/curriculum-for-wales/languages-literacy-and-communication/</a:t>
            </a:r>
            <a:r>
              <a:rPr lang="en-GB" sz="2000" dirty="0">
                <a:cs typeface="Arial" panose="020B0604020202020204" pitchFamily="34" charset="0"/>
              </a:rPr>
              <a:t>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Language Commissioner (2021)</a:t>
            </a:r>
            <a:r>
              <a:rPr lang="en-GB" sz="2000" i="1" dirty="0">
                <a:cs typeface="Arial" panose="020B0604020202020204" pitchFamily="34" charset="0"/>
              </a:rPr>
              <a:t> Homepage</a:t>
            </a:r>
            <a:r>
              <a:rPr lang="en-GB" sz="2000" dirty="0">
                <a:cs typeface="Arial" panose="020B0604020202020204" pitchFamily="34" charset="0"/>
              </a:rPr>
              <a:t>. Available at: </a:t>
            </a:r>
            <a:r>
              <a:rPr lang="en-GB" sz="2000" dirty="0">
                <a:cs typeface="Arial" panose="020B0604020202020204" pitchFamily="34" charset="0"/>
                <a:hlinkClick r:id="rId7"/>
              </a:rPr>
              <a:t>https://www.welshlanguagecommissioner.wales/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735361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2364</Words>
  <Application>Microsoft Office PowerPoint</Application>
  <PresentationFormat>Widescreen</PresentationFormat>
  <Paragraphs>339</Paragraphs>
  <Slides>33</Slides>
  <Notes>27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 Light</vt:lpstr>
      <vt:lpstr>Sub Title 1</vt:lpstr>
      <vt:lpstr>Accessible 2</vt:lpstr>
      <vt:lpstr>ECEY4004C  Amlieithwydd, aml-feddwl   Fframweithiau a Rhaglenni   </vt:lpstr>
      <vt:lpstr>Cynnwys Contents</vt:lpstr>
      <vt:lpstr>Sgiliau Cyflogadwyedd/Trosglwyddadwy Employability/Transferable Skills</vt:lpstr>
      <vt:lpstr>Adnoddau Resources</vt:lpstr>
      <vt:lpstr>Pynciau mor belled… Topics so far….</vt:lpstr>
      <vt:lpstr>Pynciau mor belled… Topics so far….</vt:lpstr>
      <vt:lpstr>John Saunders Lewis (1893-1985)</vt:lpstr>
      <vt:lpstr>John Saunders Lewis (1893-1985)</vt:lpstr>
      <vt:lpstr>Torri’r gyfraith a Phrotestio Breaking the Law and Protesting </vt:lpstr>
      <vt:lpstr>Ymladd dros hawliau cyfartal a statws a chefnogi addysg Fighting for equal rights, status and supporting education </vt:lpstr>
      <vt:lpstr>Deddfwriaeth i gefnogi’r iaith Gymraeg Legislation to support Welsh language</vt:lpstr>
      <vt:lpstr>Newididau i Ddeddfwriaeth a Polisi ers datganoli  Changes to Legislation and Policy since devolution</vt:lpstr>
      <vt:lpstr>Cwricwlwm Cymreig Curriculum Cymreig</vt:lpstr>
      <vt:lpstr>Diwylliannol                                      Cultural</vt:lpstr>
      <vt:lpstr>Diwylliannol                                      Cultural</vt:lpstr>
      <vt:lpstr>Ieithyddol                                       Linguistic</vt:lpstr>
      <vt:lpstr>Ieithyddol                                       Linguistic</vt:lpstr>
      <vt:lpstr>Datblygiad Cymraeg yn y Cyfnod Sylfaen Welsh Language Development in the Foundation Phase</vt:lpstr>
      <vt:lpstr>Cwricwlwm i Gymru Curriculum for Wales</vt:lpstr>
      <vt:lpstr>Mesur y Gymraeg (Cymru) 2011 The Welsh Language (Wales) Measure 2011 </vt:lpstr>
      <vt:lpstr>Comisiynydd y Gymraeg Welsh Language Commissioner</vt:lpstr>
      <vt:lpstr>Comisiynydd y Gymraeg - Efa Gruffudd Jones Welsh Language Commissioner</vt:lpstr>
      <vt:lpstr>Mentrau/Gwasanaethau Initiatives/Services</vt:lpstr>
      <vt:lpstr>PowerPoint Presentation</vt:lpstr>
      <vt:lpstr>PowerPoint Presentation</vt:lpstr>
      <vt:lpstr>PowerPoint Presentation</vt:lpstr>
      <vt:lpstr>Mentrau Iaith Language Initiatives </vt:lpstr>
      <vt:lpstr>PowerPoint Presentation</vt:lpstr>
      <vt:lpstr>Dyfodol Future </vt:lpstr>
      <vt:lpstr>Eich aseiniad… Your assignment…</vt:lpstr>
      <vt:lpstr>Beth nesaf…. What next….</vt:lpstr>
      <vt:lpstr>Cyfeiriadau References</vt:lpstr>
      <vt:lpstr>Cyfeiriadau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Rees-Edwards</dc:creator>
  <cp:lastModifiedBy>Alison Rees-Edwards</cp:lastModifiedBy>
  <cp:revision>34</cp:revision>
  <dcterms:created xsi:type="dcterms:W3CDTF">2021-02-24T15:05:36Z</dcterms:created>
  <dcterms:modified xsi:type="dcterms:W3CDTF">2023-10-18T12:39:12Z</dcterms:modified>
</cp:coreProperties>
</file>