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60" r:id="rId5"/>
    <p:sldId id="325" r:id="rId6"/>
    <p:sldId id="334" r:id="rId7"/>
    <p:sldId id="305" r:id="rId8"/>
    <p:sldId id="327" r:id="rId9"/>
    <p:sldId id="328" r:id="rId10"/>
    <p:sldId id="329" r:id="rId11"/>
    <p:sldId id="330" r:id="rId12"/>
    <p:sldId id="331" r:id="rId13"/>
    <p:sldId id="336" r:id="rId14"/>
    <p:sldId id="332" r:id="rId15"/>
    <p:sldId id="333" r:id="rId16"/>
    <p:sldId id="335" r:id="rId17"/>
    <p:sldId id="340" r:id="rId18"/>
    <p:sldId id="341" r:id="rId19"/>
    <p:sldId id="343" r:id="rId20"/>
    <p:sldId id="344" r:id="rId21"/>
    <p:sldId id="345" r:id="rId22"/>
    <p:sldId id="346" r:id="rId23"/>
    <p:sldId id="347" r:id="rId24"/>
    <p:sldId id="348" r:id="rId25"/>
    <p:sldId id="349" r:id="rId26"/>
    <p:sldId id="350" r:id="rId27"/>
    <p:sldId id="351" r:id="rId28"/>
    <p:sldId id="352" r:id="rId29"/>
    <p:sldId id="353" r:id="rId30"/>
    <p:sldId id="355" r:id="rId31"/>
    <p:sldId id="357" r:id="rId32"/>
    <p:sldId id="356" r:id="rId33"/>
    <p:sldId id="358" r:id="rId34"/>
    <p:sldId id="359" r:id="rId35"/>
    <p:sldId id="360" r:id="rId36"/>
    <p:sldId id="361" r:id="rId37"/>
    <p:sldId id="363" r:id="rId38"/>
    <p:sldId id="362" r:id="rId39"/>
    <p:sldId id="342"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55" autoAdjust="0"/>
    <p:restoredTop sz="94660"/>
  </p:normalViewPr>
  <p:slideViewPr>
    <p:cSldViewPr>
      <p:cViewPr varScale="1">
        <p:scale>
          <a:sx n="78" d="100"/>
          <a:sy n="78" d="100"/>
        </p:scale>
        <p:origin x="1507" y="77"/>
      </p:cViewPr>
      <p:guideLst>
        <p:guide orient="horz" pos="2160"/>
        <p:guide pos="2880"/>
      </p:guideLst>
    </p:cSldViewPr>
  </p:slideViewPr>
  <p:notesTextViewPr>
    <p:cViewPr>
      <p:scale>
        <a:sx n="1" d="1"/>
        <a:sy n="1" d="1"/>
      </p:scale>
      <p:origin x="0" y="0"/>
    </p:cViewPr>
  </p:notesTextViewPr>
  <p:sorterViewPr>
    <p:cViewPr>
      <p:scale>
        <a:sx n="100" d="100"/>
        <a:sy n="100" d="100"/>
      </p:scale>
      <p:origin x="0" y="-312"/>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18/04/2024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18/04/2024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18/04/2024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rdictionary.com/critic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larryalton.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60648"/>
            <a:ext cx="8568952" cy="3600400"/>
          </a:xfrm>
        </p:spPr>
        <p:txBody>
          <a:bodyPr>
            <a:normAutofit fontScale="90000"/>
          </a:bodyPr>
          <a:lstStyle/>
          <a:p>
            <a:pPr algn="r"/>
            <a:br>
              <a:rPr lang="en-GB" sz="3200" b="1" dirty="0"/>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Critical Literature Review for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Doctoral Research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GB" sz="3200" b="1" kern="100" dirty="0">
                <a:effectLst/>
                <a:latin typeface="Arial" panose="020B0604020202020204" pitchFamily="34" charset="0"/>
                <a:ea typeface="Calibri" panose="020F0502020204030204" pitchFamily="34" charset="0"/>
                <a:cs typeface="Times New Roman" panose="02020603050405020304" pitchFamily="18" charset="0"/>
              </a:rPr>
              <a:t>(LCDB7009)</a:t>
            </a:r>
            <a:br>
              <a:rPr lang="en-GB" sz="3200" b="1" dirty="0"/>
            </a:br>
            <a:br>
              <a:rPr lang="en-GB" sz="3200" b="1" dirty="0"/>
            </a:br>
            <a:r>
              <a:rPr lang="en-GB" sz="2200" b="1" dirty="0"/>
              <a:t>WEEK 2. 16 February 2024</a:t>
            </a:r>
            <a:br>
              <a:rPr lang="en-GB" sz="2200" b="1"/>
            </a:br>
            <a:r>
              <a:rPr lang="en-GB" sz="2200" b="1"/>
              <a:t>Postponed to WEEK  5 </a:t>
            </a:r>
            <a:br>
              <a:rPr lang="en-GB" sz="2200" b="1" dirty="0"/>
            </a:br>
            <a:r>
              <a:rPr lang="en-GB" sz="3200" b="1" dirty="0"/>
              <a:t>CRITICALITY, CRITICAL THINKING AND CRITICAL WRITING</a:t>
            </a:r>
          </a:p>
        </p:txBody>
      </p:sp>
      <p:sp>
        <p:nvSpPr>
          <p:cNvPr id="3" name="Subtitle 2"/>
          <p:cNvSpPr>
            <a:spLocks noGrp="1"/>
          </p:cNvSpPr>
          <p:nvPr>
            <p:ph type="subTitle" idx="1"/>
          </p:nvPr>
        </p:nvSpPr>
        <p:spPr>
          <a:xfrm>
            <a:off x="467544" y="4437112"/>
            <a:ext cx="8136904" cy="1060102"/>
          </a:xfrm>
        </p:spPr>
        <p:txBody>
          <a:bodyPr>
            <a:normAutofit fontScale="85000" lnSpcReduction="20000"/>
          </a:bodyPr>
          <a:lstStyle/>
          <a:p>
            <a:r>
              <a:rPr lang="en-GB" sz="2800" b="1" dirty="0">
                <a:solidFill>
                  <a:schemeClr val="tx1"/>
                </a:solidFill>
              </a:rPr>
              <a:t>Swansea Business School</a:t>
            </a:r>
          </a:p>
          <a:p>
            <a:r>
              <a:rPr lang="en-GB" sz="2800" b="1" dirty="0">
                <a:solidFill>
                  <a:schemeClr val="tx1"/>
                </a:solidFill>
              </a:rPr>
              <a:t>Steve Griffiths adapted from presentation by colleague Professor Jill Venus</a:t>
            </a: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pPr marL="0" indent="0">
              <a:buNone/>
            </a:pPr>
            <a:r>
              <a:rPr lang="en-GB" dirty="0"/>
              <a:t>Cottrell S (2017) Critical Thinking Skills. London. Palgrave Study Guides.</a:t>
            </a:r>
          </a:p>
          <a:p>
            <a:pPr marL="0" indent="0">
              <a:buNone/>
            </a:pPr>
            <a:endParaRPr lang="en-GB" dirty="0"/>
          </a:p>
          <a:p>
            <a:pPr marL="0" indent="0">
              <a:buNone/>
            </a:pPr>
            <a:r>
              <a:rPr lang="en-GB" dirty="0"/>
              <a:t>Useful background information.</a:t>
            </a:r>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Useful introduction</a:t>
            </a:r>
            <a:endParaRPr lang="en-US" sz="3200" dirty="0"/>
          </a:p>
        </p:txBody>
      </p:sp>
      <p:sp>
        <p:nvSpPr>
          <p:cNvPr id="3" name="Content Placeholder 2"/>
          <p:cNvSpPr>
            <a:spLocks noGrp="1"/>
          </p:cNvSpPr>
          <p:nvPr>
            <p:ph idx="1"/>
          </p:nvPr>
        </p:nvSpPr>
        <p:spPr/>
        <p:txBody>
          <a:bodyPr/>
          <a:lstStyle/>
          <a:p>
            <a:pPr marL="0" indent="0">
              <a:buNone/>
            </a:pPr>
            <a:r>
              <a:rPr lang="en-GB" dirty="0"/>
              <a:t>See –</a:t>
            </a:r>
          </a:p>
          <a:p>
            <a:r>
              <a:rPr lang="en-US" dirty="0">
                <a:hlinkClick r:id="rId2"/>
              </a:rPr>
              <a:t>https://www.skillsyouneed.com/learn/critical-thinking.html</a:t>
            </a:r>
            <a:r>
              <a:rPr lang="en-US" dirty="0"/>
              <a:t> </a:t>
            </a:r>
          </a:p>
        </p:txBody>
      </p:sp>
    </p:spTree>
    <p:extLst>
      <p:ext uri="{BB962C8B-B14F-4D97-AF65-F5344CB8AC3E}">
        <p14:creationId xmlns:p14="http://schemas.microsoft.com/office/powerpoint/2010/main" val="241334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Criticality</a:t>
            </a:r>
          </a:p>
        </p:txBody>
      </p:sp>
      <p:sp>
        <p:nvSpPr>
          <p:cNvPr id="3" name="Content Placeholder 2"/>
          <p:cNvSpPr>
            <a:spLocks noGrp="1"/>
          </p:cNvSpPr>
          <p:nvPr>
            <p:ph idx="1"/>
          </p:nvPr>
        </p:nvSpPr>
        <p:spPr/>
        <p:txBody>
          <a:bodyPr>
            <a:normAutofit/>
          </a:bodyPr>
          <a:lstStyle/>
          <a:p>
            <a:r>
              <a:rPr lang="en-GB" sz="2000" dirty="0"/>
              <a:t>The state of being </a:t>
            </a:r>
            <a:r>
              <a:rPr lang="en-GB" sz="2000" dirty="0">
                <a:hlinkClick r:id="rId2"/>
              </a:rPr>
              <a:t>critical</a:t>
            </a:r>
            <a:endParaRPr lang="en-GB" sz="2000" dirty="0"/>
          </a:p>
          <a:p>
            <a:r>
              <a:rPr lang="en-GB" sz="2000" dirty="0"/>
              <a:t>(education) A disposition for purposeful thinking and acting guided by criteria that are considered to be contextually appropriate and that are expected to result in positive outcomes related to the purpose.</a:t>
            </a:r>
          </a:p>
          <a:p>
            <a:pPr marL="0" indent="0">
              <a:buNone/>
            </a:pPr>
            <a:r>
              <a:rPr lang="en-GB" sz="2000" dirty="0"/>
              <a:t>(yourdictionary.com)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406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a:t>
            </a:r>
            <a:endParaRPr lang="en-US" sz="3200" b="1" dirty="0"/>
          </a:p>
        </p:txBody>
      </p:sp>
      <p:sp>
        <p:nvSpPr>
          <p:cNvPr id="3" name="Content Placeholder 2"/>
          <p:cNvSpPr>
            <a:spLocks noGrp="1"/>
          </p:cNvSpPr>
          <p:nvPr>
            <p:ph idx="1"/>
          </p:nvPr>
        </p:nvSpPr>
        <p:spPr/>
        <p:txBody>
          <a:bodyPr>
            <a:normAutofit fontScale="70000" lnSpcReduction="20000"/>
          </a:bodyPr>
          <a:lstStyle/>
          <a:p>
            <a:r>
              <a:rPr lang="en-GB" b="1" dirty="0"/>
              <a:t>Critical Thinking Defined</a:t>
            </a:r>
          </a:p>
          <a:p>
            <a:r>
              <a:rPr lang="en-GB" b="1" dirty="0"/>
              <a:t>Critical thinking</a:t>
            </a:r>
            <a:r>
              <a:rPr lang="en-GB" dirty="0"/>
              <a:t>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457200" y="1600200"/>
            <a:ext cx="8229600" cy="5069159"/>
          </a:xfrm>
        </p:spPr>
        <p:txBody>
          <a:bodyPr>
            <a:normAutofit fontScale="62500" lnSpcReduction="2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856984" cy="1143000"/>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323528" y="1475656"/>
            <a:ext cx="8229600" cy="5150296"/>
          </a:xfrm>
        </p:spPr>
        <p:txBody>
          <a:bodyPr>
            <a:normAutofit fontScale="92500" lnSpcReduction="20000"/>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br>
              <a:rPr lang="en-GB" dirty="0"/>
            </a:br>
            <a:endParaRPr lang="en-US" dirty="0"/>
          </a:p>
        </p:txBody>
      </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457200" y="1600200"/>
            <a:ext cx="8229600" cy="4709119"/>
          </a:xfrm>
        </p:spPr>
        <p:txBody>
          <a:bodyPr>
            <a:normAutofit fontScale="92500" lnSpcReduction="10000"/>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normAutofit lnSpcReduction="10000"/>
          </a:bodyPr>
          <a:lstStyle/>
          <a:p>
            <a:r>
              <a:rPr lang="en-GB" dirty="0"/>
              <a:t>Describe how you travelled from your home into the University today</a:t>
            </a:r>
          </a:p>
          <a:p>
            <a:r>
              <a:rPr lang="en-GB" dirty="0"/>
              <a:t>Consider any places you pass on this route that might raise environmental safety concerns.</a:t>
            </a:r>
          </a:p>
          <a:p>
            <a:r>
              <a:rPr lang="en-GB" dirty="0"/>
              <a:t>Evaluate ways in which locations on your route could be made more environmental acceptable</a:t>
            </a:r>
            <a:endParaRPr lang="en-US" dirty="0"/>
          </a:p>
        </p:txBody>
      </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457200" y="1052736"/>
            <a:ext cx="8229600" cy="5805264"/>
          </a:xfrm>
        </p:spPr>
        <p:txBody>
          <a:bodyPr>
            <a:normAutofit fontScale="85000" lnSpcReduction="2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457200" y="1417638"/>
            <a:ext cx="8229600" cy="5179713"/>
          </a:xfrm>
        </p:spPr>
        <p:txBody>
          <a:bodyPr>
            <a:normAutofit fontScale="625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457200" y="1196752"/>
            <a:ext cx="8229600" cy="5544615"/>
          </a:xfrm>
        </p:spPr>
        <p:txBody>
          <a:bodyPr>
            <a:normAutofit/>
          </a:bodyPr>
          <a:lstStyle/>
          <a:p>
            <a:pPr>
              <a:lnSpc>
                <a:spcPct val="80000"/>
              </a:lnSpc>
              <a:defRPr/>
            </a:pPr>
            <a:r>
              <a:rPr lang="en-GB" sz="2000" dirty="0"/>
              <a:t>Identify the line of reasoning</a:t>
            </a:r>
          </a:p>
          <a:p>
            <a:pPr>
              <a:lnSpc>
                <a:spcPct val="80000"/>
              </a:lnSpc>
              <a:defRPr/>
            </a:pPr>
            <a:r>
              <a:rPr lang="en-GB" sz="2000" dirty="0"/>
              <a:t>Critically evaluate the line of reasoning</a:t>
            </a:r>
          </a:p>
          <a:p>
            <a:pPr lvl="1">
              <a:lnSpc>
                <a:spcPct val="80000"/>
              </a:lnSpc>
              <a:buNone/>
              <a:defRPr/>
            </a:pPr>
            <a:r>
              <a:rPr lang="en-GB" sz="1800" dirty="0"/>
              <a:t>Look for:</a:t>
            </a:r>
          </a:p>
          <a:p>
            <a:pPr lvl="1">
              <a:lnSpc>
                <a:spcPct val="80000"/>
              </a:lnSpc>
              <a:defRPr/>
            </a:pPr>
            <a:r>
              <a:rPr lang="en-GB" sz="1800" dirty="0"/>
              <a:t>Relevant, contributing and sufficient propositions</a:t>
            </a:r>
          </a:p>
          <a:p>
            <a:pPr lvl="1">
              <a:lnSpc>
                <a:spcPct val="80000"/>
              </a:lnSpc>
              <a:defRPr/>
            </a:pPr>
            <a:r>
              <a:rPr lang="en-GB" sz="1800" dirty="0"/>
              <a:t>Logical progression</a:t>
            </a:r>
          </a:p>
          <a:p>
            <a:pPr lvl="1">
              <a:lnSpc>
                <a:spcPct val="80000"/>
              </a:lnSpc>
              <a:defRPr/>
            </a:pPr>
            <a:r>
              <a:rPr lang="en-GB" sz="1800" dirty="0"/>
              <a:t>False premises</a:t>
            </a:r>
          </a:p>
          <a:p>
            <a:pPr lvl="1">
              <a:lnSpc>
                <a:spcPct val="80000"/>
              </a:lnSpc>
              <a:defRPr/>
            </a:pPr>
            <a:r>
              <a:rPr lang="en-GB" sz="1800" dirty="0"/>
              <a:t>Flawed reasoning</a:t>
            </a:r>
          </a:p>
          <a:p>
            <a:pPr>
              <a:lnSpc>
                <a:spcPct val="80000"/>
              </a:lnSpc>
              <a:defRPr/>
            </a:pPr>
            <a:r>
              <a:rPr lang="en-GB" sz="2000" dirty="0"/>
              <a:t>Question surface appearances</a:t>
            </a:r>
          </a:p>
          <a:p>
            <a:pPr>
              <a:lnSpc>
                <a:spcPct val="80000"/>
              </a:lnSpc>
              <a:defRPr/>
            </a:pPr>
            <a:r>
              <a:rPr lang="en-GB" sz="2000" dirty="0"/>
              <a:t>Identify evidence in the text</a:t>
            </a:r>
          </a:p>
          <a:p>
            <a:pPr>
              <a:lnSpc>
                <a:spcPct val="80000"/>
              </a:lnSpc>
              <a:defRPr/>
            </a:pPr>
            <a:r>
              <a:rPr lang="en-GB" sz="2000" dirty="0"/>
              <a:t>Evaluate the evidence</a:t>
            </a:r>
          </a:p>
          <a:p>
            <a:pPr lvl="1">
              <a:lnSpc>
                <a:spcPct val="80000"/>
              </a:lnSpc>
              <a:defRPr/>
            </a:pPr>
            <a:r>
              <a:rPr lang="en-GB" sz="1800" dirty="0"/>
              <a:t>Use valid criteria to evaluate evidence</a:t>
            </a:r>
          </a:p>
          <a:p>
            <a:pPr lvl="1">
              <a:lnSpc>
                <a:spcPct val="80000"/>
              </a:lnSpc>
              <a:buNone/>
              <a:defRPr/>
            </a:pPr>
            <a:r>
              <a:rPr lang="en-GB" sz="1600" dirty="0"/>
              <a:t>	(dates of research, sources of information, bias, statistics, conditions of data collection, emotive language etc.)</a:t>
            </a:r>
          </a:p>
          <a:p>
            <a:pPr>
              <a:lnSpc>
                <a:spcPct val="80000"/>
              </a:lnSpc>
              <a:defRPr/>
            </a:pPr>
            <a:r>
              <a:rPr lang="en-GB" sz="2000" dirty="0"/>
              <a:t>Identify the writer’s conclusions</a:t>
            </a:r>
          </a:p>
          <a:p>
            <a:pPr>
              <a:lnSpc>
                <a:spcPct val="80000"/>
              </a:lnSpc>
              <a:defRPr/>
            </a:pPr>
            <a:r>
              <a:rPr lang="en-GB" sz="2000" dirty="0"/>
              <a:t>Evaluating whether the evidence supports the conclusions</a:t>
            </a:r>
          </a:p>
          <a:p>
            <a:pPr lvl="1">
              <a:lnSpc>
                <a:spcPct val="80000"/>
              </a:lnSpc>
              <a:defRPr/>
            </a:pPr>
            <a:r>
              <a:rPr lang="en-GB" sz="1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6882541"/>
              </p:ext>
            </p:extLst>
          </p:nvPr>
        </p:nvGraphicFramePr>
        <p:xfrm>
          <a:off x="683568" y="1268759"/>
          <a:ext cx="7848872" cy="5112570"/>
        </p:xfrm>
        <a:graphic>
          <a:graphicData uri="http://schemas.openxmlformats.org/drawingml/2006/table">
            <a:tbl>
              <a:tblPr firstRow="1" firstCol="1" lastRow="1" lastCol="1" bandRow="1" bandCol="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289919">
                <a:tc>
                  <a:txBody>
                    <a:bodyPr/>
                    <a:lstStyle/>
                    <a:p>
                      <a:pPr>
                        <a:spcAft>
                          <a:spcPts val="0"/>
                        </a:spcAft>
                      </a:pPr>
                      <a:r>
                        <a:rPr lang="en-GB" sz="1000">
                          <a:effectLst/>
                        </a:rPr>
                        <a:t>Descriptive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Critical analytical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0"/>
                  </a:ext>
                </a:extLst>
              </a:tr>
              <a:tr h="289919">
                <a:tc>
                  <a:txBody>
                    <a:bodyPr/>
                    <a:lstStyle/>
                    <a:p>
                      <a:pPr>
                        <a:spcAft>
                          <a:spcPts val="0"/>
                        </a:spcAft>
                      </a:pPr>
                      <a:r>
                        <a:rPr lang="en-GB" sz="1000">
                          <a:effectLst/>
                        </a:rPr>
                        <a:t>States what is happening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the significance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1"/>
                  </a:ext>
                </a:extLst>
              </a:tr>
              <a:tr h="289919">
                <a:tc>
                  <a:txBody>
                    <a:bodyPr/>
                    <a:lstStyle/>
                    <a:p>
                      <a:pPr>
                        <a:spcAft>
                          <a:spcPts val="0"/>
                        </a:spcAft>
                      </a:pPr>
                      <a:r>
                        <a:rPr lang="en-GB" sz="1000">
                          <a:effectLst/>
                        </a:rPr>
                        <a:t>States what something is like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strengths and weaknesses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2"/>
                  </a:ext>
                </a:extLst>
              </a:tr>
              <a:tr h="385585">
                <a:tc>
                  <a:txBody>
                    <a:bodyPr/>
                    <a:lstStyle/>
                    <a:p>
                      <a:pPr>
                        <a:spcAft>
                          <a:spcPts val="0"/>
                        </a:spcAft>
                      </a:pPr>
                      <a:r>
                        <a:rPr lang="en-GB" sz="1000">
                          <a:effectLst/>
                        </a:rPr>
                        <a:t>Gives the story so far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one piece of information against another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3"/>
                  </a:ext>
                </a:extLst>
              </a:tr>
              <a:tr h="289919">
                <a:tc>
                  <a:txBody>
                    <a:bodyPr/>
                    <a:lstStyle/>
                    <a:p>
                      <a:pPr>
                        <a:spcAft>
                          <a:spcPts val="0"/>
                        </a:spcAft>
                      </a:pPr>
                      <a:r>
                        <a:rPr lang="en-GB" sz="1000" dirty="0">
                          <a:effectLst/>
                        </a:rPr>
                        <a:t>States the order in which things happened</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Makes reasoned judgements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4"/>
                  </a:ext>
                </a:extLst>
              </a:tr>
              <a:tr h="289919">
                <a:tc>
                  <a:txBody>
                    <a:bodyPr/>
                    <a:lstStyle/>
                    <a:p>
                      <a:pPr>
                        <a:spcAft>
                          <a:spcPts val="0"/>
                        </a:spcAft>
                      </a:pPr>
                      <a:r>
                        <a:rPr lang="en-GB" sz="1000">
                          <a:effectLst/>
                        </a:rPr>
                        <a:t>Says how to do something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Argues a case according to the evidence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5"/>
                  </a:ext>
                </a:extLst>
              </a:tr>
              <a:tr h="289919">
                <a:tc>
                  <a:txBody>
                    <a:bodyPr/>
                    <a:lstStyle/>
                    <a:p>
                      <a:pPr>
                        <a:spcAft>
                          <a:spcPts val="0"/>
                        </a:spcAft>
                      </a:pPr>
                      <a:r>
                        <a:rPr lang="en-GB" sz="1000">
                          <a:effectLst/>
                        </a:rPr>
                        <a:t>Explains what a theory is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why something is relevant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6"/>
                  </a:ext>
                </a:extLst>
              </a:tr>
              <a:tr h="289919">
                <a:tc>
                  <a:txBody>
                    <a:bodyPr/>
                    <a:lstStyle/>
                    <a:p>
                      <a:pPr>
                        <a:spcAft>
                          <a:spcPts val="0"/>
                        </a:spcAft>
                      </a:pPr>
                      <a:r>
                        <a:rPr lang="en-GB" sz="1000">
                          <a:effectLst/>
                        </a:rPr>
                        <a:t>Explains how something works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Indicates why something will work (best)</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7"/>
                  </a:ext>
                </a:extLst>
              </a:tr>
              <a:tr h="385585">
                <a:tc>
                  <a:txBody>
                    <a:bodyPr/>
                    <a:lstStyle/>
                    <a:p>
                      <a:pPr>
                        <a:spcAft>
                          <a:spcPts val="0"/>
                        </a:spcAft>
                      </a:pPr>
                      <a:r>
                        <a:rPr lang="en-GB" sz="1000">
                          <a:effectLst/>
                        </a:rPr>
                        <a:t>Notes the method used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whether something is appropriate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8"/>
                  </a:ext>
                </a:extLst>
              </a:tr>
              <a:tr h="289919">
                <a:tc>
                  <a:txBody>
                    <a:bodyPr/>
                    <a:lstStyle/>
                    <a:p>
                      <a:pPr>
                        <a:spcAft>
                          <a:spcPts val="0"/>
                        </a:spcAft>
                      </a:pPr>
                      <a:r>
                        <a:rPr lang="en-GB" sz="1000">
                          <a:effectLst/>
                        </a:rPr>
                        <a:t>Says when something occurred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why the timing is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9"/>
                  </a:ext>
                </a:extLst>
              </a:tr>
              <a:tr h="383353">
                <a:tc>
                  <a:txBody>
                    <a:bodyPr/>
                    <a:lstStyle/>
                    <a:p>
                      <a:pPr>
                        <a:spcAft>
                          <a:spcPts val="0"/>
                        </a:spcAft>
                      </a:pPr>
                      <a:r>
                        <a:rPr lang="en-GB" sz="1000">
                          <a:effectLst/>
                        </a:rPr>
                        <a:t>States the different components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up the importance of component parts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0"/>
                  </a:ext>
                </a:extLst>
              </a:tr>
              <a:tr h="289919">
                <a:tc>
                  <a:txBody>
                    <a:bodyPr/>
                    <a:lstStyle/>
                    <a:p>
                      <a:pPr>
                        <a:spcAft>
                          <a:spcPts val="0"/>
                        </a:spcAft>
                      </a:pPr>
                      <a:r>
                        <a:rPr lang="en-GB" sz="1000">
                          <a:effectLst/>
                        </a:rPr>
                        <a:t>States opinions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Gives reasons for selecting each option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1"/>
                  </a:ext>
                </a:extLst>
              </a:tr>
              <a:tr h="289919">
                <a:tc>
                  <a:txBody>
                    <a:bodyPr/>
                    <a:lstStyle/>
                    <a:p>
                      <a:pPr>
                        <a:spcAft>
                          <a:spcPts val="0"/>
                        </a:spcAft>
                      </a:pPr>
                      <a:r>
                        <a:rPr lang="en-GB" sz="1000">
                          <a:effectLst/>
                        </a:rPr>
                        <a:t>Lists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the relative significance of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2"/>
                  </a:ext>
                </a:extLst>
              </a:tr>
              <a:tr h="383353">
                <a:tc>
                  <a:txBody>
                    <a:bodyPr/>
                    <a:lstStyle/>
                    <a:p>
                      <a:pPr>
                        <a:spcAft>
                          <a:spcPts val="0"/>
                        </a:spcAft>
                      </a:pPr>
                      <a:r>
                        <a:rPr lang="en-GB" sz="1000">
                          <a:effectLst/>
                        </a:rPr>
                        <a:t>Lists in any order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Structures information in order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3"/>
                  </a:ext>
                </a:extLst>
              </a:tr>
              <a:tr h="385585">
                <a:tc>
                  <a:txBody>
                    <a:bodyPr/>
                    <a:lstStyle/>
                    <a:p>
                      <a:pPr>
                        <a:spcAft>
                          <a:spcPts val="0"/>
                        </a:spcAft>
                      </a:pPr>
                      <a:r>
                        <a:rPr lang="en-GB" sz="1000">
                          <a:effectLst/>
                        </a:rPr>
                        <a:t>States links between items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the relevance of links between pieces of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4"/>
                  </a:ext>
                </a:extLst>
              </a:tr>
              <a:tr h="289919">
                <a:tc>
                  <a:txBody>
                    <a:bodyPr/>
                    <a:lstStyle/>
                    <a:p>
                      <a:pPr>
                        <a:spcAft>
                          <a:spcPts val="0"/>
                        </a:spcAft>
                      </a:pPr>
                      <a:r>
                        <a:rPr lang="en-GB" sz="1000">
                          <a:effectLst/>
                        </a:rPr>
                        <a:t>Gives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dirty="0">
                          <a:effectLst/>
                        </a:rPr>
                        <a:t>Draws conclusions</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462845" y="1988840"/>
            <a:ext cx="8229600" cy="4608512"/>
          </a:xfrm>
        </p:spPr>
        <p:txBody>
          <a:bodyPr>
            <a:normAutofit fontScale="70000" lnSpcReduction="2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295400" y="838200"/>
          <a:ext cx="6096000" cy="5416427"/>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77481">
                <a:tc>
                  <a:txBody>
                    <a:bodyPr/>
                    <a:lstStyle/>
                    <a:p>
                      <a:r>
                        <a:rPr lang="en-GB" dirty="0"/>
                        <a:t>Good practice (samples)</a:t>
                      </a:r>
                    </a:p>
                  </a:txBody>
                  <a:tcPr/>
                </a:tc>
                <a:tc>
                  <a:txBody>
                    <a:bodyPr/>
                    <a:lstStyle/>
                    <a:p>
                      <a:r>
                        <a:rPr lang="en-GB" dirty="0"/>
                        <a:t>Not</a:t>
                      </a:r>
                      <a:r>
                        <a:rPr lang="en-GB" baseline="0" dirty="0"/>
                        <a:t> as strong/descriptive</a:t>
                      </a:r>
                      <a:endParaRPr lang="en-GB" dirty="0"/>
                    </a:p>
                  </a:txBody>
                  <a:tcPr/>
                </a:tc>
                <a:extLst>
                  <a:ext uri="{0D108BD9-81ED-4DB2-BD59-A6C34878D82A}">
                    <a16:rowId xmlns:a16="http://schemas.microsoft.com/office/drawing/2014/main" val="10000"/>
                  </a:ext>
                </a:extLst>
              </a:tr>
              <a:tr h="824146">
                <a:tc>
                  <a:txBody>
                    <a:bodyPr/>
                    <a:lstStyle/>
                    <a:p>
                      <a:r>
                        <a:rPr lang="en-GB" sz="1600" dirty="0"/>
                        <a:t>In comparison</a:t>
                      </a:r>
                      <a:r>
                        <a:rPr lang="en-GB" sz="1600" baseline="0" dirty="0"/>
                        <a:t> to </a:t>
                      </a:r>
                      <a:r>
                        <a:rPr lang="en-GB" sz="1600" dirty="0"/>
                        <a:t>Jones (2008)</a:t>
                      </a:r>
                      <a:r>
                        <a:rPr lang="en-GB" sz="1600" baseline="0" dirty="0"/>
                        <a:t>, Smith (2009) …</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1"/>
                  </a:ext>
                </a:extLst>
              </a:tr>
              <a:tr h="477481">
                <a:tc>
                  <a:txBody>
                    <a:bodyPr/>
                    <a:lstStyle/>
                    <a:p>
                      <a:r>
                        <a:rPr lang="en-GB" sz="1600" dirty="0"/>
                        <a:t>Jones (2008) agrees</a:t>
                      </a:r>
                      <a:r>
                        <a:rPr lang="en-GB" sz="1600" baseline="0" dirty="0"/>
                        <a:t> with Smith (2009) on…</a:t>
                      </a:r>
                      <a:endParaRPr lang="en-GB" sz="1600" dirty="0"/>
                    </a:p>
                  </a:txBody>
                  <a:tcPr/>
                </a:tc>
                <a:tc>
                  <a:txBody>
                    <a:bodyPr/>
                    <a:lstStyle/>
                    <a:p>
                      <a:r>
                        <a:rPr lang="en-GB" sz="1600" dirty="0"/>
                        <a:t>Jones (2008) states</a:t>
                      </a:r>
                      <a:r>
                        <a:rPr lang="en-GB" sz="1600" baseline="0" dirty="0"/>
                        <a:t> …</a:t>
                      </a:r>
                      <a:endParaRPr lang="en-GB" sz="1600" dirty="0"/>
                    </a:p>
                  </a:txBody>
                  <a:tcPr/>
                </a:tc>
                <a:extLst>
                  <a:ext uri="{0D108BD9-81ED-4DB2-BD59-A6C34878D82A}">
                    <a16:rowId xmlns:a16="http://schemas.microsoft.com/office/drawing/2014/main" val="10002"/>
                  </a:ext>
                </a:extLst>
              </a:tr>
              <a:tr h="477481">
                <a:tc>
                  <a:txBody>
                    <a:bodyPr/>
                    <a:lstStyle/>
                    <a:p>
                      <a:r>
                        <a:rPr lang="en-GB" sz="1600" dirty="0"/>
                        <a:t>In contrast to Jones (2008),</a:t>
                      </a:r>
                      <a:r>
                        <a:rPr lang="en-GB" sz="1600" baseline="0" dirty="0"/>
                        <a:t> Smith (2009) maintains…</a:t>
                      </a:r>
                      <a:endParaRPr lang="en-GB" sz="1600" dirty="0"/>
                    </a:p>
                  </a:txBody>
                  <a:tcPr/>
                </a:tc>
                <a:tc>
                  <a:txBody>
                    <a:bodyPr/>
                    <a:lstStyle/>
                    <a:p>
                      <a:r>
                        <a:rPr lang="en-GB" sz="16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1600" dirty="0"/>
                        <a:t>Smith (2009) supports Jones (2008)</a:t>
                      </a:r>
                      <a:r>
                        <a:rPr lang="en-GB" sz="1600" baseline="0" dirty="0"/>
                        <a:t> earlier work by also finding…</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4"/>
                  </a:ext>
                </a:extLst>
              </a:tr>
              <a:tr h="477481">
                <a:tc>
                  <a:txBody>
                    <a:bodyPr/>
                    <a:lstStyle/>
                    <a:p>
                      <a:r>
                        <a:rPr lang="en-GB" sz="1600" dirty="0"/>
                        <a:t>The</a:t>
                      </a:r>
                      <a:r>
                        <a:rPr lang="en-GB" sz="1600" baseline="0" dirty="0"/>
                        <a:t> literature remains ambiguous in this area, Smith (2009) and Jones (2008) come to different conclusions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maintains that … and Smith (2009) states..</a:t>
                      </a:r>
                    </a:p>
                    <a:p>
                      <a:endParaRPr lang="en-GB" sz="1600" dirty="0"/>
                    </a:p>
                  </a:txBody>
                  <a:tcPr/>
                </a:tc>
                <a:extLst>
                  <a:ext uri="{0D108BD9-81ED-4DB2-BD59-A6C34878D82A}">
                    <a16:rowId xmlns:a16="http://schemas.microsoft.com/office/drawing/2014/main" val="10005"/>
                  </a:ext>
                </a:extLst>
              </a:tr>
              <a:tr h="477481">
                <a:tc>
                  <a:txBody>
                    <a:bodyPr/>
                    <a:lstStyle/>
                    <a:p>
                      <a:r>
                        <a:rPr lang="en-GB" sz="1600" dirty="0"/>
                        <a:t>Jones (2008) comes to the conclusion that … which</a:t>
                      </a:r>
                      <a:r>
                        <a:rPr lang="en-GB" sz="1600" baseline="0" dirty="0"/>
                        <a:t> has been expanded by Smith (2009) to include…</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claims that … and Smith (2009) states..</a:t>
                      </a:r>
                    </a:p>
                    <a:p>
                      <a:endParaRPr lang="en-GB"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9339F-1144-45C2-2635-13FF49865198}"/>
              </a:ext>
            </a:extLst>
          </p:cNvPr>
          <p:cNvSpPr>
            <a:spLocks noGrp="1"/>
          </p:cNvSpPr>
          <p:nvPr>
            <p:ph type="title"/>
          </p:nvPr>
        </p:nvSpPr>
        <p:spPr/>
        <p:txBody>
          <a:bodyPr>
            <a:normAutofit fontScale="90000"/>
          </a:bodyPr>
          <a:lstStyle/>
          <a:p>
            <a:r>
              <a:rPr lang="en-GB" sz="3600" b="1" dirty="0">
                <a:solidFill>
                  <a:srgbClr val="4F4F4F"/>
                </a:solidFill>
                <a:latin typeface="var(--post_title_typography-font-family)"/>
              </a:rPr>
              <a:t>7 exercises to make you a better critical thinker</a:t>
            </a:r>
            <a:br>
              <a:rPr lang="en-GB" b="1" dirty="0">
                <a:solidFill>
                  <a:srgbClr val="4F4F4F"/>
                </a:solidFill>
                <a:latin typeface="var(--post_title_typography-font-family)"/>
              </a:rPr>
            </a:br>
            <a:endParaRPr lang="en-GB" dirty="0"/>
          </a:p>
        </p:txBody>
      </p:sp>
      <p:sp>
        <p:nvSpPr>
          <p:cNvPr id="3" name="Content Placeholder 2">
            <a:extLst>
              <a:ext uri="{FF2B5EF4-FFF2-40B4-BE49-F238E27FC236}">
                <a16:creationId xmlns:a16="http://schemas.microsoft.com/office/drawing/2014/main" id="{48BD2884-FA8B-2017-727C-179694F59918}"/>
              </a:ext>
            </a:extLst>
          </p:cNvPr>
          <p:cNvSpPr>
            <a:spLocks noGrp="1"/>
          </p:cNvSpPr>
          <p:nvPr>
            <p:ph idx="1"/>
          </p:nvPr>
        </p:nvSpPr>
        <p:spPr>
          <a:xfrm>
            <a:off x="251520" y="1052736"/>
            <a:ext cx="8435280" cy="5688632"/>
          </a:xfrm>
        </p:spPr>
        <p:txBody>
          <a:bodyPr>
            <a:normAutofit fontScale="32500" lnSpcReduction="20000"/>
          </a:bodyPr>
          <a:lstStyle/>
          <a:p>
            <a:pPr marL="0" indent="0" algn="l">
              <a:buNone/>
            </a:pPr>
            <a:r>
              <a:rPr lang="en-GB" sz="6200" b="0" i="0" dirty="0">
                <a:solidFill>
                  <a:srgbClr val="4F4F4F"/>
                </a:solidFill>
                <a:effectLst/>
                <a:latin typeface="var(--awb-text-font-family)"/>
              </a:rPr>
              <a:t>We can debate whether critical thinking skills are innate or developed over time, but we’re better off recognizing the way our brain is a marvellous muscle designed to grow and develop higher levels of understanding, communication, problem-solving, idea-generation, and more. That’s the conclusion of </a:t>
            </a:r>
            <a:r>
              <a:rPr lang="en-GB" sz="6200" b="0" i="0" u="sng" dirty="0">
                <a:solidFill>
                  <a:srgbClr val="4F4F4F"/>
                </a:solidFill>
                <a:effectLst/>
                <a:latin typeface="var(--awb-text-font-family)"/>
                <a:hlinkClick r:id="rId2"/>
              </a:rPr>
              <a:t>Business Consultant Larry Alton</a:t>
            </a:r>
            <a:r>
              <a:rPr lang="en-GB" sz="6200" b="0" i="0" dirty="0">
                <a:solidFill>
                  <a:srgbClr val="4F4F4F"/>
                </a:solidFill>
                <a:effectLst/>
                <a:latin typeface="var(--awb-text-font-family)"/>
              </a:rPr>
              <a:t>, who describes these seven mental exercises to improve our thinking:</a:t>
            </a:r>
          </a:p>
          <a:p>
            <a:pPr marL="0" indent="0" algn="l">
              <a:buNone/>
            </a:pPr>
            <a:r>
              <a:rPr lang="en-GB" sz="6200" b="1" i="0" dirty="0">
                <a:solidFill>
                  <a:srgbClr val="4F4F4F"/>
                </a:solidFill>
                <a:effectLst/>
                <a:latin typeface="var(--awb-text-font-family)"/>
              </a:rPr>
              <a:t>1. Express yourself in multiple mediums.</a:t>
            </a:r>
            <a:r>
              <a:rPr lang="en-GB" sz="6200" b="0" i="0" dirty="0">
                <a:solidFill>
                  <a:srgbClr val="4F4F4F"/>
                </a:solidFill>
                <a:effectLst/>
                <a:latin typeface="var(--awb-text-font-family)"/>
              </a:rPr>
              <a:t> Different people have different styles of thinking and different styles of learning. You may have a strong preference toward visual, auditory, or </a:t>
            </a:r>
            <a:r>
              <a:rPr lang="en-GB" sz="6200" b="0" i="0" dirty="0" err="1">
                <a:solidFill>
                  <a:srgbClr val="4F4F4F"/>
                </a:solidFill>
                <a:effectLst/>
                <a:latin typeface="var(--awb-text-font-family)"/>
              </a:rPr>
              <a:t>kinesthetic</a:t>
            </a:r>
            <a:r>
              <a:rPr lang="en-GB" sz="6200" b="0" i="0" dirty="0">
                <a:solidFill>
                  <a:srgbClr val="4F4F4F"/>
                </a:solidFill>
                <a:effectLst/>
                <a:latin typeface="var(--awb-text-font-family)"/>
              </a:rPr>
              <a:t> learning, but if you want to think in new directions, it’s important for you to try thinking (or at least expressing yourself) in different mediums. For example, if you’ve been talking about a problem out loud, try to diagram it. If you’ve been staring at charts all day, try to write down your interpretations of them. The new perspective can be quite enlightening.</a:t>
            </a:r>
          </a:p>
          <a:p>
            <a:pPr marL="0" indent="0" algn="l">
              <a:buNone/>
            </a:pPr>
            <a:r>
              <a:rPr lang="en-GB" sz="6200" b="1" i="0" dirty="0">
                <a:solidFill>
                  <a:srgbClr val="4F4F4F"/>
                </a:solidFill>
                <a:effectLst/>
                <a:latin typeface="var(--awb-text-font-family)"/>
              </a:rPr>
              <a:t>2. Talk to a six-year-old.</a:t>
            </a:r>
            <a:r>
              <a:rPr lang="en-GB" sz="6200" b="0" i="0" dirty="0">
                <a:solidFill>
                  <a:srgbClr val="4F4F4F"/>
                </a:solidFill>
                <a:effectLst/>
                <a:latin typeface="var(--awb-text-font-family)"/>
              </a:rPr>
              <a:t> “If you can’t explain it to a 6-year-old,” Einstein supposedly said, “you don’t understand it yourself.” The point emphasizes how important it is to be </a:t>
            </a:r>
            <a:r>
              <a:rPr lang="en-GB" sz="6200" b="0" i="0" dirty="0" err="1">
                <a:solidFill>
                  <a:srgbClr val="4F4F4F"/>
                </a:solidFill>
                <a:effectLst/>
                <a:latin typeface="var(--awb-text-font-family)"/>
              </a:rPr>
              <a:t>ble</a:t>
            </a:r>
            <a:r>
              <a:rPr lang="en-GB" sz="6200" b="0" i="0" dirty="0">
                <a:solidFill>
                  <a:srgbClr val="4F4F4F"/>
                </a:solidFill>
                <a:effectLst/>
                <a:latin typeface="var(--awb-text-font-family)"/>
              </a:rPr>
              <a:t> to explain an abstract concept in simple terms (not to mention a way to demonstrate your full understanding of a problem). Try talking to a six-year-old about the issue (real or imaginary). You’ll quickly discover elements of the subject you don’t fully understand, and may start thinking about the problem in a new way.</a:t>
            </a:r>
            <a:endParaRPr lang="en-GB" dirty="0"/>
          </a:p>
        </p:txBody>
      </p:sp>
    </p:spTree>
    <p:extLst>
      <p:ext uri="{BB962C8B-B14F-4D97-AF65-F5344CB8AC3E}">
        <p14:creationId xmlns:p14="http://schemas.microsoft.com/office/powerpoint/2010/main" val="371300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FBDE1-8BDF-BA3C-CD1D-592E011089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DECD52-FD9B-F7BA-5DE9-6D061EBBC4BB}"/>
              </a:ext>
            </a:extLst>
          </p:cNvPr>
          <p:cNvSpPr>
            <a:spLocks noGrp="1"/>
          </p:cNvSpPr>
          <p:nvPr>
            <p:ph idx="1"/>
          </p:nvPr>
        </p:nvSpPr>
        <p:spPr>
          <a:xfrm>
            <a:off x="457200" y="188640"/>
            <a:ext cx="8229600" cy="6480720"/>
          </a:xfrm>
        </p:spPr>
        <p:txBody>
          <a:bodyPr>
            <a:normAutofit fontScale="55000" lnSpcReduction="20000"/>
          </a:bodyPr>
          <a:lstStyle/>
          <a:p>
            <a:pPr marL="0" indent="0" algn="l">
              <a:buNone/>
            </a:pPr>
            <a:endParaRPr lang="en-GB" sz="3200" b="0" i="0" dirty="0">
              <a:solidFill>
                <a:srgbClr val="4F4F4F"/>
              </a:solidFill>
              <a:effectLst/>
              <a:latin typeface="var(--awb-text-font-family)"/>
            </a:endParaRPr>
          </a:p>
          <a:p>
            <a:pPr marL="0" indent="0" algn="l">
              <a:buNone/>
            </a:pPr>
            <a:r>
              <a:rPr lang="en-GB" sz="3200" b="1" i="0" dirty="0">
                <a:solidFill>
                  <a:srgbClr val="4F4F4F"/>
                </a:solidFill>
                <a:effectLst/>
                <a:latin typeface="var(--awb-text-font-family)"/>
              </a:rPr>
              <a:t>3. Understand and challenge your biases.</a:t>
            </a:r>
            <a:r>
              <a:rPr lang="en-GB" sz="3200" b="0" i="0" dirty="0">
                <a:solidFill>
                  <a:srgbClr val="4F4F4F"/>
                </a:solidFill>
                <a:effectLst/>
                <a:latin typeface="var(--awb-text-font-family)"/>
              </a:rPr>
              <a:t> Each of us is affected by numerous cognitive biases, some of which affect how we value things and some of which affect how we think. Identifying and challenging these cognitive biases can allow us to work around them. For example, if you know you’re affected by confirmation biases, you’re more likely to look for evidence that contradicts your main assumption.</a:t>
            </a:r>
          </a:p>
          <a:p>
            <a:pPr marL="0" indent="0" algn="l">
              <a:buNone/>
            </a:pPr>
            <a:r>
              <a:rPr lang="en-GB" sz="3200" b="1" i="0" dirty="0">
                <a:solidFill>
                  <a:srgbClr val="4F4F4F"/>
                </a:solidFill>
                <a:effectLst/>
                <a:latin typeface="var(--awb-text-font-family)"/>
              </a:rPr>
              <a:t>4. Work backward.</a:t>
            </a:r>
            <a:r>
              <a:rPr lang="en-GB" sz="3200" b="0" i="0" dirty="0">
                <a:solidFill>
                  <a:srgbClr val="4F4F4F"/>
                </a:solidFill>
                <a:effectLst/>
                <a:latin typeface="var(--awb-text-font-family)"/>
              </a:rPr>
              <a:t> Working on a problem backward can help you see things you might otherwise ignore. As a simple example, proofreading a document sentence by sentence backward can help you more easily identify spelling and grammatical mistakes. Reconstructing a failure from end to beginning, rather than beginning to end, can help you address the true impact of each phase in the sequence.</a:t>
            </a:r>
          </a:p>
          <a:p>
            <a:pPr marL="0" indent="0" algn="l">
              <a:buNone/>
            </a:pPr>
            <a:r>
              <a:rPr lang="en-GB" sz="3200" b="1" i="0" dirty="0">
                <a:solidFill>
                  <a:srgbClr val="4F4F4F"/>
                </a:solidFill>
                <a:effectLst/>
                <a:latin typeface="var(--awb-text-font-family)"/>
              </a:rPr>
              <a:t>5. Ask other people to explain their thought processes.</a:t>
            </a:r>
            <a:r>
              <a:rPr lang="en-GB" sz="3200" b="0" i="0" dirty="0">
                <a:solidFill>
                  <a:srgbClr val="4F4F4F"/>
                </a:solidFill>
                <a:effectLst/>
                <a:latin typeface="var(--awb-text-font-family)"/>
              </a:rPr>
              <a:t> Talk to other people about whatever problem you’re trying to solve. It’s helpful to get other opinions on solutions to use, but the bigger purpose is to understand their thought processes. Different people have different approaches to the same problem, and understanding those processes can help you refine and expand yours.</a:t>
            </a:r>
          </a:p>
          <a:p>
            <a:pPr marL="0" indent="0" algn="l">
              <a:buNone/>
            </a:pPr>
            <a:r>
              <a:rPr lang="en-GB" sz="3200" b="1" i="0" dirty="0">
                <a:solidFill>
                  <a:srgbClr val="4F4F4F"/>
                </a:solidFill>
                <a:effectLst/>
                <a:latin typeface="var(--awb-text-font-family)"/>
              </a:rPr>
              <a:t>6. Expose yourself to new content and new creators.</a:t>
            </a:r>
            <a:r>
              <a:rPr lang="en-GB" sz="3200" b="0" i="0" dirty="0">
                <a:solidFill>
                  <a:srgbClr val="4F4F4F"/>
                </a:solidFill>
                <a:effectLst/>
                <a:latin typeface="var(--awb-text-font-family)"/>
              </a:rPr>
              <a:t> It’s good to break out of your comfort zone and expose yourself to new types of content and new creators. Every new author, speaker, or thinker you encounter can teach you something new about the way you think—and introduce you to new facts and ideas you can integrate into your own critical thinking.</a:t>
            </a:r>
          </a:p>
          <a:p>
            <a:pPr marL="0" indent="0" algn="l">
              <a:buNone/>
            </a:pPr>
            <a:r>
              <a:rPr lang="en-GB" sz="3200" b="1" i="0" dirty="0">
                <a:solidFill>
                  <a:srgbClr val="4F4F4F"/>
                </a:solidFill>
                <a:effectLst/>
                <a:latin typeface="var(--awb-text-font-family)"/>
              </a:rPr>
              <a:t>7. Experiment with brain teasers and ethical dilemmas.</a:t>
            </a:r>
            <a:r>
              <a:rPr lang="en-GB" sz="3200" b="0" i="0" dirty="0">
                <a:solidFill>
                  <a:srgbClr val="4F4F4F"/>
                </a:solidFill>
                <a:effectLst/>
                <a:latin typeface="var(--awb-text-font-family)"/>
              </a:rPr>
              <a:t> Real ethical dilemmas will always be a problem for professionals, but you can use hypothetical ethical dilemmas (and some brain teasers) to employ and strengthen your critical thinking skills. For example, the classic trolley problem requires you to think about the value of lives and the impact of action in decision making and in culpability. The best brain teasers challenge you to think outside the box to arrive at serious answers.</a:t>
            </a:r>
          </a:p>
          <a:p>
            <a:endParaRPr lang="en-GB" dirty="0"/>
          </a:p>
        </p:txBody>
      </p:sp>
    </p:spTree>
    <p:extLst>
      <p:ext uri="{BB962C8B-B14F-4D97-AF65-F5344CB8AC3E}">
        <p14:creationId xmlns:p14="http://schemas.microsoft.com/office/powerpoint/2010/main" val="2882077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252536"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251520" y="836712"/>
            <a:ext cx="8640960" cy="5688632"/>
          </a:xfrm>
        </p:spPr>
        <p:txBody>
          <a:bodyPr>
            <a:noAutofit/>
          </a:bodyPr>
          <a:lstStyle/>
          <a:p>
            <a:pPr marL="0" indent="0" algn="l">
              <a:buNone/>
            </a:pPr>
            <a:r>
              <a:rPr lang="en-GB" sz="1800" b="0" i="0" dirty="0">
                <a:solidFill>
                  <a:srgbClr val="2D2D2D"/>
                </a:solidFill>
                <a:effectLst/>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lgn="l">
              <a:buNone/>
            </a:pPr>
            <a:r>
              <a:rPr lang="en-GB" sz="1800" b="1" i="0" dirty="0">
                <a:solidFill>
                  <a:srgbClr val="2D2D2D"/>
                </a:solidFill>
                <a:effectLst/>
                <a:latin typeface="Noto Sans" panose="020B0502040504020204" pitchFamily="34" charset="0"/>
              </a:rPr>
              <a:t>Increased expertise in your field:</a:t>
            </a:r>
            <a:r>
              <a:rPr lang="en-GB" sz="1800" b="0" i="0" dirty="0">
                <a:solidFill>
                  <a:srgbClr val="2D2D2D"/>
                </a:solidFill>
                <a:effectLst/>
                <a:latin typeface="Noto Sans" panose="020B0502040504020204" pitchFamily="34" charset="0"/>
              </a:rPr>
              <a:t> Critical thinking skills can help you gain increased expertise in your field, no matter what industry you are researching. </a:t>
            </a:r>
            <a:r>
              <a:rPr lang="en-GB" sz="1800" dirty="0">
                <a:solidFill>
                  <a:srgbClr val="2D2D2D"/>
                </a:solidFill>
                <a:latin typeface="Noto Sans" panose="020B0502040504020204" pitchFamily="34" charset="0"/>
              </a:rPr>
              <a:t>You will</a:t>
            </a:r>
            <a:r>
              <a:rPr lang="en-GB" sz="1800" b="0" i="0" dirty="0">
                <a:solidFill>
                  <a:srgbClr val="2D2D2D"/>
                </a:solidFill>
                <a:effectLst/>
                <a:latin typeface="Noto Sans" panose="020B0502040504020204" pitchFamily="34" charset="0"/>
              </a:rPr>
              <a:t> become a more competitive candidate.</a:t>
            </a:r>
          </a:p>
          <a:p>
            <a:pPr marL="0" indent="0" algn="l">
              <a:buNone/>
            </a:pPr>
            <a:r>
              <a:rPr lang="en-GB" sz="1800" b="1" i="0" dirty="0">
                <a:solidFill>
                  <a:srgbClr val="2D2D2D"/>
                </a:solidFill>
                <a:effectLst/>
                <a:latin typeface="Noto Sans" panose="020B0502040504020204" pitchFamily="34" charset="0"/>
              </a:rPr>
              <a:t>Competitiveness in the knowledge economy:</a:t>
            </a:r>
            <a:r>
              <a:rPr lang="en-GB" sz="1800" b="0" i="0" dirty="0">
                <a:solidFill>
                  <a:srgbClr val="2D2D2D"/>
                </a:solidFill>
                <a:effectLst/>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lgn="l">
              <a:buNone/>
            </a:pPr>
            <a:r>
              <a:rPr lang="en-GB" sz="1800" b="1" i="0" dirty="0">
                <a:solidFill>
                  <a:srgbClr val="2D2D2D"/>
                </a:solidFill>
                <a:effectLst/>
                <a:latin typeface="Noto Sans" panose="020B0502040504020204" pitchFamily="34" charset="0"/>
              </a:rPr>
              <a:t>Greater creativity:</a:t>
            </a:r>
            <a:r>
              <a:rPr lang="en-GB" sz="1800" b="0" i="0" dirty="0">
                <a:solidFill>
                  <a:srgbClr val="2D2D2D"/>
                </a:solidFill>
                <a:effectLst/>
                <a:latin typeface="Noto Sans" panose="020B0502040504020204" pitchFamily="34" charset="0"/>
              </a:rPr>
              <a:t> Critical thinking can help increase your mental flexibility and think about topics in a new way. This can lead to increased creativity in your work.</a:t>
            </a:r>
          </a:p>
          <a:p>
            <a:pPr marL="0" indent="0" algn="l">
              <a:buNone/>
            </a:pPr>
            <a:r>
              <a:rPr lang="en-GB" sz="1800" b="1" i="0" dirty="0">
                <a:solidFill>
                  <a:srgbClr val="2D2D2D"/>
                </a:solidFill>
                <a:effectLst/>
                <a:latin typeface="Noto Sans" panose="020B0502040504020204" pitchFamily="34" charset="0"/>
              </a:rPr>
              <a:t>Enhanced problem-solving:</a:t>
            </a:r>
            <a:r>
              <a:rPr lang="en-GB" sz="1800" b="0" i="0" dirty="0">
                <a:solidFill>
                  <a:srgbClr val="2D2D2D"/>
                </a:solidFill>
                <a:effectLst/>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lgn="l">
              <a:buNone/>
            </a:pPr>
            <a:r>
              <a:rPr lang="en-GB" sz="1800" b="1" i="0" dirty="0">
                <a:solidFill>
                  <a:srgbClr val="2D2D2D"/>
                </a:solidFill>
                <a:effectLst/>
                <a:latin typeface="Noto Sans" panose="020B0502040504020204" pitchFamily="34" charset="0"/>
              </a:rPr>
              <a:t>Facilitates independence:</a:t>
            </a:r>
            <a:r>
              <a:rPr lang="en-GB" sz="1800" b="0" i="0" dirty="0">
                <a:solidFill>
                  <a:srgbClr val="2D2D2D"/>
                </a:solidFill>
                <a:effectLst/>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07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323528" y="260648"/>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fontScale="90000"/>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457200" y="836712"/>
            <a:ext cx="8229600" cy="6264696"/>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decision-making process starts when we are faced with a problem or situation. As soon as we observe something problematic or important, we presume what is causing it, and then we use that assumption to draw conclusions. Based on those conclusions, we take action.</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619761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2BC5-476E-405E-01AD-1528CD3A4C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457200" y="404664"/>
            <a:ext cx="8229600" cy="6840760"/>
          </a:xfrm>
        </p:spPr>
        <p:txBody>
          <a:bodyPr>
            <a:normAutofit fontScale="32500" lnSpcReduction="20000"/>
          </a:bodyPr>
          <a:lstStyle/>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effectLst/>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394161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457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b="0" i="0" dirty="0" err="1">
                <a:solidFill>
                  <a:srgbClr val="333333"/>
                </a:solidFill>
                <a:effectLst/>
                <a:latin typeface="-apple-system"/>
              </a:rPr>
              <a:t>Serrat</a:t>
            </a:r>
            <a:r>
              <a:rPr lang="en-GB" sz="1400" b="0" i="0" dirty="0">
                <a:solidFill>
                  <a:srgbClr val="333333"/>
                </a:solidFill>
                <a:effectLst/>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323528" y="1417638"/>
            <a:ext cx="8568952" cy="5251722"/>
          </a:xfrm>
        </p:spPr>
        <p:txBody>
          <a:bodyPr>
            <a:normAutofit fontScale="92500" lnSpcReduction="200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457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457200" y="836712"/>
            <a:ext cx="8229600" cy="5832648"/>
          </a:xfrm>
        </p:spPr>
        <p:txBody>
          <a:bodyPr>
            <a:normAutofit fontScale="850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457200" y="1052736"/>
            <a:ext cx="8229600" cy="5805264"/>
          </a:xfrm>
        </p:spPr>
        <p:txBody>
          <a:bodyPr>
            <a:normAutofit lnSpcReduction="1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t>
            </a:r>
            <a:r>
              <a:rPr lang="en-GB" sz="1800" kern="100" dirty="0">
                <a:latin typeface="Calibri" panose="020F0502020204030204" pitchFamily="34" charset="0"/>
                <a:ea typeface="Calibri" panose="020F0502020204030204" pitchFamily="34" charset="0"/>
                <a:cs typeface="Times New Roman" panose="02020603050405020304" pitchFamily="18" charset="0"/>
              </a:rPr>
              <a:t>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457200" y="1124744"/>
            <a:ext cx="8229600" cy="5458618"/>
          </a:xfrm>
        </p:spPr>
        <p:txBody>
          <a:bodyPr>
            <a:normAutofit fontScale="92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argument mapping is a method of visually representing an argument's structure. It helps analyse and evaluate ideas as well as develop new ones.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474202-7304-58F7-D563-E3808FABFD9D}"/>
              </a:ext>
            </a:extLst>
          </p:cNvPr>
          <p:cNvPicPr>
            <a:picLocks noChangeAspect="1"/>
          </p:cNvPicPr>
          <p:nvPr/>
        </p:nvPicPr>
        <p:blipFill>
          <a:blip r:embed="rId2"/>
          <a:stretch>
            <a:fillRect/>
          </a:stretch>
        </p:blipFill>
        <p:spPr>
          <a:xfrm>
            <a:off x="179513" y="-243407"/>
            <a:ext cx="8784976" cy="6984775"/>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Premises: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Inferences</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fontScale="90000"/>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457200" y="1052736"/>
            <a:ext cx="8229600" cy="5760640"/>
          </a:xfrm>
        </p:spPr>
        <p:txBody>
          <a:bodyPr>
            <a:normAutofit fontScale="77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lgn="l">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fontScale="90000"/>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457200" y="908720"/>
            <a:ext cx="8229600" cy="4608513"/>
          </a:xfrm>
        </p:spPr>
        <p:txBody>
          <a:bodyPr>
            <a:normAutofit fontScale="925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p:txBody>
          <a:bodyPr>
            <a:normAutofit/>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251520" y="908720"/>
            <a:ext cx="8568952" cy="6264696"/>
          </a:xfrm>
        </p:spPr>
        <p:txBody>
          <a:bodyPr>
            <a:normAutofit fontScale="925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sz="2800" i="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323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179512" y="692696"/>
            <a:ext cx="8784976" cy="6624736"/>
          </a:xfrm>
        </p:spPr>
        <p:txBody>
          <a:bodyPr>
            <a:noAutofit/>
          </a:bodyPr>
          <a:lstStyle/>
          <a:p>
            <a:pPr marL="0" indent="0">
              <a:buNone/>
            </a:pP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Dr.</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 critical thinking exercise called "Living Problems, Lively Solutions." This exercise uses the autonomy of an object as a 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example: </a:t>
            </a:r>
            <a:r>
              <a:rPr lang="en-GB" sz="2000" kern="100" dirty="0">
                <a:latin typeface="Calibri" panose="020F0502020204030204" pitchFamily="34" charset="0"/>
                <a:ea typeface="Calibri" panose="020F0502020204030204" pitchFamily="34" charset="0"/>
                <a:cs typeface="Times New Roman" panose="02020603050405020304" pitchFamily="18" charset="0"/>
              </a:rPr>
              <a:t>P</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306042" y="1137338"/>
            <a:ext cx="8586437" cy="6036078"/>
          </a:xfrm>
        </p:spPr>
        <p:txBody>
          <a:bodyPr>
            <a:normAutofit fontScale="92500" lnSpcReduction="10000"/>
          </a:bodyPr>
          <a:lstStyle/>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the Six Thinking Hats is a critical </a:t>
            </a:r>
            <a:r>
              <a:rPr lang="en-GB" sz="3000" kern="100" dirty="0">
                <a:latin typeface="Calibri" panose="020F0502020204030204" pitchFamily="34" charset="0"/>
                <a:ea typeface="Calibri" panose="020F0502020204030204" pitchFamily="34" charset="0"/>
                <a:cs typeface="Times New Roman" panose="02020603050405020304" pitchFamily="18" charset="0"/>
              </a:rPr>
              <a:t>t</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hinking exercise that was created as a tool for groups to use when exploring different perspectives on an issue. When people use other thinking processes, meetings can become challenging rather than beneficial.</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4932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457200" y="274637"/>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70000" lnSpcReduction="20000"/>
          </a:bodyPr>
          <a:lstStyle/>
          <a:p>
            <a:pPr algn="l">
              <a:buFont typeface="+mj-lt"/>
              <a:buAutoNum type="arabicPeriod"/>
            </a:pPr>
            <a:r>
              <a:rPr lang="en-GB" sz="3600" b="1" i="0" dirty="0">
                <a:solidFill>
                  <a:srgbClr val="141C3A"/>
                </a:solidFill>
                <a:effectLst/>
                <a:latin typeface="Manrope"/>
              </a:rPr>
              <a:t>The white hat</a:t>
            </a:r>
            <a:r>
              <a:rPr lang="en-GB" sz="3600" b="0" i="0" dirty="0">
                <a:solidFill>
                  <a:srgbClr val="141C3A"/>
                </a:solidFill>
                <a:effectLst/>
                <a:latin typeface="Manrope"/>
              </a:rPr>
              <a:t> is objective and focuses on facts and logic</a:t>
            </a:r>
          </a:p>
          <a:p>
            <a:pPr algn="l">
              <a:buFont typeface="+mj-lt"/>
              <a:buAutoNum type="arabicPeriod"/>
            </a:pPr>
            <a:r>
              <a:rPr lang="en-GB" sz="3600" b="1" i="0" dirty="0">
                <a:solidFill>
                  <a:srgbClr val="141C3A"/>
                </a:solidFill>
                <a:effectLst/>
                <a:latin typeface="Manrope"/>
              </a:rPr>
              <a:t>The red hat</a:t>
            </a:r>
            <a:r>
              <a:rPr lang="en-GB" sz="3600" b="0" i="0" dirty="0">
                <a:solidFill>
                  <a:srgbClr val="141C3A"/>
                </a:solidFill>
                <a:effectLst/>
                <a:latin typeface="Manrope"/>
              </a:rPr>
              <a:t> is intuitive, focusing on emotion and instinct</a:t>
            </a:r>
          </a:p>
          <a:p>
            <a:pPr algn="l">
              <a:buFont typeface="+mj-lt"/>
              <a:buAutoNum type="arabicPeriod"/>
            </a:pPr>
            <a:r>
              <a:rPr lang="en-GB" sz="3600" b="1" i="0" dirty="0">
                <a:solidFill>
                  <a:srgbClr val="141C3A"/>
                </a:solidFill>
                <a:effectLst/>
                <a:latin typeface="Manrope"/>
              </a:rPr>
              <a:t>The black hat</a:t>
            </a:r>
            <a:r>
              <a:rPr lang="en-GB" sz="3600" b="0" i="0" dirty="0">
                <a:solidFill>
                  <a:srgbClr val="141C3A"/>
                </a:solidFill>
                <a:effectLst/>
                <a:latin typeface="Manrope"/>
              </a:rPr>
              <a:t> is cautious and predicts negative outcomes</a:t>
            </a:r>
          </a:p>
          <a:p>
            <a:pPr algn="l">
              <a:buFont typeface="+mj-lt"/>
              <a:buAutoNum type="arabicPeriod"/>
            </a:pPr>
            <a:r>
              <a:rPr lang="en-GB" sz="3600" b="1" i="0" dirty="0">
                <a:solidFill>
                  <a:srgbClr val="141C3A"/>
                </a:solidFill>
                <a:effectLst/>
                <a:latin typeface="Manrope"/>
              </a:rPr>
              <a:t>The yellow hat</a:t>
            </a:r>
            <a:r>
              <a:rPr lang="en-GB" sz="3600" b="0" i="0" dirty="0">
                <a:solidFill>
                  <a:srgbClr val="141C3A"/>
                </a:solidFill>
                <a:effectLst/>
                <a:latin typeface="Manrope"/>
              </a:rPr>
              <a:t> is optimistic and encourages positive outcomes</a:t>
            </a:r>
          </a:p>
          <a:p>
            <a:pPr algn="l">
              <a:buFont typeface="+mj-lt"/>
              <a:buAutoNum type="arabicPeriod"/>
            </a:pPr>
            <a:r>
              <a:rPr lang="en-GB" sz="3600" b="1" i="0" dirty="0">
                <a:solidFill>
                  <a:srgbClr val="141C3A"/>
                </a:solidFill>
                <a:effectLst/>
                <a:latin typeface="Manrope"/>
              </a:rPr>
              <a:t>The green hat</a:t>
            </a:r>
            <a:r>
              <a:rPr lang="en-GB" sz="3600" b="0" i="0" dirty="0">
                <a:solidFill>
                  <a:srgbClr val="141C3A"/>
                </a:solidFill>
                <a:effectLst/>
                <a:latin typeface="Manrope"/>
              </a:rPr>
              <a:t> is creative, with numerous ideas and little criticism</a:t>
            </a:r>
          </a:p>
          <a:p>
            <a:pPr algn="l">
              <a:buFont typeface="+mj-lt"/>
              <a:buAutoNum type="arabicPeriod"/>
            </a:pPr>
            <a:r>
              <a:rPr lang="en-GB" sz="3600" b="1" i="0" dirty="0">
                <a:solidFill>
                  <a:srgbClr val="141C3A"/>
                </a:solidFill>
                <a:effectLst/>
                <a:latin typeface="Manrope"/>
              </a:rPr>
              <a:t>The blue hat</a:t>
            </a:r>
            <a:r>
              <a:rPr lang="en-GB" sz="3600" b="0" i="0" dirty="0">
                <a:solidFill>
                  <a:srgbClr val="141C3A"/>
                </a:solidFill>
                <a:effectLst/>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58F1-755C-5BCD-78E0-417067B37F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457200" y="692696"/>
            <a:ext cx="8229600" cy="5328592"/>
          </a:xfrm>
        </p:spPr>
        <p:txBody>
          <a:bodyPr>
            <a:normAutofit lnSpcReduction="10000"/>
          </a:bodyPr>
          <a:lstStyle/>
          <a:p>
            <a:pPr marL="0" indent="0">
              <a:lnSpc>
                <a:spcPct val="107000"/>
              </a:lnSpc>
              <a:spcAft>
                <a:spcPts val="800"/>
              </a:spcAft>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With each team member wearing a different hat, a group can examine an issue or problem from many different angles, 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233597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And finally…</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essence of the independent mind lies not in what it thinks, but in how it thinks.” </a:t>
            </a:r>
            <a:br>
              <a:rPr lang="en-GB" dirty="0"/>
            </a:br>
            <a:r>
              <a:rPr lang="en-GB" sz="1700" dirty="0"/>
              <a:t>(Christopher Hitchens, from </a:t>
            </a:r>
            <a:r>
              <a:rPr lang="en-GB" sz="1700" i="1" dirty="0"/>
              <a:t>Letters to a Young Contrarian</a:t>
            </a:r>
            <a:r>
              <a:rPr lang="en-GB" sz="1700" dirty="0"/>
              <a:t>, 2001</a:t>
            </a:r>
            <a:r>
              <a:rPr lang="en-GB" sz="1700" b="1" dirty="0"/>
              <a:t>.)</a:t>
            </a:r>
          </a:p>
          <a:p>
            <a:pPr marL="0" indent="0">
              <a:buNone/>
            </a:pPr>
            <a:endParaRPr lang="en-GB" b="1" dirty="0"/>
          </a:p>
          <a:p>
            <a:pPr marL="0" indent="0">
              <a:buNone/>
            </a:pPr>
            <a:r>
              <a:rPr lang="en-GB" dirty="0"/>
              <a:t>“Responsibility to yourself means refusing to let others do your thinking, talking, and naming for you; it means learning to respect and use your own brains and instincts; hence, grappling with hard work.” </a:t>
            </a:r>
            <a:br>
              <a:rPr lang="en-GB" dirty="0"/>
            </a:br>
            <a:endParaRPr lang="en-GB" dirty="0"/>
          </a:p>
          <a:p>
            <a:pPr marL="0" indent="0">
              <a:buNone/>
            </a:pPr>
            <a:r>
              <a:rPr lang="en-GB" sz="1500" dirty="0"/>
              <a:t>(Adrienne Rich, from</a:t>
            </a:r>
            <a:r>
              <a:rPr lang="en-GB" sz="1500" i="1" dirty="0"/>
              <a:t> On Lies, Secrets, and Silence: Selected Prose 1966-1978</a:t>
            </a:r>
            <a:r>
              <a:rPr lang="en-GB" sz="1500" dirty="0"/>
              <a:t>, 1979.)</a:t>
            </a:r>
          </a:p>
        </p:txBody>
      </p:sp>
    </p:spTree>
    <p:extLst>
      <p:ext uri="{BB962C8B-B14F-4D97-AF65-F5344CB8AC3E}">
        <p14:creationId xmlns:p14="http://schemas.microsoft.com/office/powerpoint/2010/main" val="27208867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303dbf9b-b85b-46a0-94f1-894078c07ecd"/>
    <ds:schemaRef ds:uri="http://schemas.openxmlformats.org/package/2006/metadata/core-properti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3195</TotalTime>
  <Words>4125</Words>
  <Application>Microsoft Office PowerPoint</Application>
  <PresentationFormat>On-screen Show (4:3)</PresentationFormat>
  <Paragraphs>263</Paragraphs>
  <Slides>36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-apple-system</vt:lpstr>
      <vt:lpstr>Arial</vt:lpstr>
      <vt:lpstr>Calibri</vt:lpstr>
      <vt:lpstr>Manrope</vt:lpstr>
      <vt:lpstr>Myriad Pro</vt:lpstr>
      <vt:lpstr>Noto Sans</vt:lpstr>
      <vt:lpstr>Open Sans</vt:lpstr>
      <vt:lpstr>var(--awb-text-font-family)</vt:lpstr>
      <vt:lpstr>var(--post_title_typography-font-family)</vt:lpstr>
      <vt:lpstr>20140311PresentationUWTSDTemplate</vt:lpstr>
      <vt:lpstr> Critical Literature Review for  Doctoral Research  (LCDB7009)  WEEK 2. 16 February 2024 Postponed to WEEK  5  CRITICALITY, CRITICAL THINKING AND CRITICAL WRITING</vt:lpstr>
      <vt:lpstr>PowerPoint Presentation</vt:lpstr>
      <vt:lpstr>Useful introduction</vt:lpstr>
      <vt:lpstr>Criticality</vt:lpstr>
      <vt:lpstr>Critical thinking</vt:lpstr>
      <vt:lpstr>Critical thinking as a process</vt:lpstr>
      <vt:lpstr>Many skills are involved within the critical thinking process</vt:lpstr>
      <vt:lpstr>Important activities</vt:lpstr>
      <vt:lpstr>Activity</vt:lpstr>
      <vt:lpstr>Critically Reflexive Practitioner.  </vt:lpstr>
      <vt:lpstr>Critical reading check-list</vt:lpstr>
      <vt:lpstr>Critical thinking when reading</vt:lpstr>
      <vt:lpstr>Descriptive writing v Critical analytical writing</vt:lpstr>
      <vt:lpstr>Why is critical thinking important for research?</vt:lpstr>
      <vt:lpstr>PowerPoint Presentation</vt:lpstr>
      <vt:lpstr>7 exercises to make you a better critical thinker </vt:lpstr>
      <vt:lpstr>PowerPoint Presentation</vt:lpstr>
      <vt:lpstr>Why is critical thinking important? </vt:lpstr>
      <vt:lpstr>PowerPoint Presentation</vt:lpstr>
      <vt:lpstr>Critical thinking exercises.</vt:lpstr>
      <vt:lpstr>Exercise 1: The Ladder of Inference </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And 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Griffiths</cp:lastModifiedBy>
  <cp:revision>82</cp:revision>
  <cp:lastPrinted>2018-11-20T15:50:40Z</cp:lastPrinted>
  <dcterms:created xsi:type="dcterms:W3CDTF">2015-04-14T15:21:28Z</dcterms:created>
  <dcterms:modified xsi:type="dcterms:W3CDTF">2024-04-18T15:59:24Z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