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6" r:id="rId2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5">
          <p15:clr>
            <a:srgbClr val="A4A3A4"/>
          </p15:clr>
        </p15:guide>
        <p15:guide id="2" pos="6735">
          <p15:clr>
            <a:srgbClr val="A4A3A4"/>
          </p15:clr>
        </p15:guide>
        <p15:guide id="3" orient="horz" pos="9635" userDrawn="1">
          <p15:clr>
            <a:srgbClr val="A4A3A4"/>
          </p15:clr>
        </p15:guide>
        <p15:guide id="4" orient="horz" pos="9735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24"/>
    <p:restoredTop sz="94652"/>
  </p:normalViewPr>
  <p:slideViewPr>
    <p:cSldViewPr snapToGrid="0" snapToObjects="1">
      <p:cViewPr>
        <p:scale>
          <a:sx n="50" d="100"/>
          <a:sy n="50" d="100"/>
        </p:scale>
        <p:origin x="1758" y="-4656"/>
      </p:cViewPr>
      <p:guideLst>
        <p:guide orient="horz" pos="9535"/>
        <p:guide pos="6735"/>
        <p:guide orient="horz" pos="9635"/>
        <p:guide orient="horz" pos="97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g"/><Relationship Id="rId13" Type="http://schemas.openxmlformats.org/officeDocument/2006/relationships/image" Target="../media/image10.png"/><Relationship Id="rId3" Type="http://schemas.microsoft.com/office/2007/relationships/hdphoto" Target="../media/hdphoto1.wdp"/><Relationship Id="rId7" Type="http://schemas.openxmlformats.org/officeDocument/2006/relationships/image" Target="../media/image4.png"/><Relationship Id="rId12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g"/><Relationship Id="rId11" Type="http://schemas.openxmlformats.org/officeDocument/2006/relationships/image" Target="../media/image8.png"/><Relationship Id="rId5" Type="http://schemas.microsoft.com/office/2007/relationships/hdphoto" Target="../media/hdphoto2.wdp"/><Relationship Id="rId10" Type="http://schemas.openxmlformats.org/officeDocument/2006/relationships/image" Target="../media/image7.png"/><Relationship Id="rId4" Type="http://schemas.openxmlformats.org/officeDocument/2006/relationships/image" Target="../media/image2.png"/><Relationship Id="rId9" Type="http://schemas.openxmlformats.org/officeDocument/2006/relationships/image" Target="../media/image6.jpeg"/><Relationship Id="rId1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7" name="Group 106">
            <a:extLst>
              <a:ext uri="{FF2B5EF4-FFF2-40B4-BE49-F238E27FC236}">
                <a16:creationId xmlns:a16="http://schemas.microsoft.com/office/drawing/2014/main" id="{4A992720-06F7-E610-1FF9-89761B1593B8}"/>
              </a:ext>
            </a:extLst>
          </p:cNvPr>
          <p:cNvGrpSpPr/>
          <p:nvPr/>
        </p:nvGrpSpPr>
        <p:grpSpPr>
          <a:xfrm>
            <a:off x="7068417" y="27451049"/>
            <a:ext cx="7120710" cy="2699290"/>
            <a:chOff x="14010370" y="6026549"/>
            <a:chExt cx="7506340" cy="3528221"/>
          </a:xfrm>
        </p:grpSpPr>
        <p:grpSp>
          <p:nvGrpSpPr>
            <p:cNvPr id="108" name="Group 107">
              <a:extLst>
                <a:ext uri="{FF2B5EF4-FFF2-40B4-BE49-F238E27FC236}">
                  <a16:creationId xmlns:a16="http://schemas.microsoft.com/office/drawing/2014/main" id="{70FD9829-85E1-BA78-2B2F-ED8808BFCCEC}"/>
                </a:ext>
              </a:extLst>
            </p:cNvPr>
            <p:cNvGrpSpPr/>
            <p:nvPr/>
          </p:nvGrpSpPr>
          <p:grpSpPr>
            <a:xfrm>
              <a:off x="14867996" y="6026549"/>
              <a:ext cx="5751111" cy="2971889"/>
              <a:chOff x="389522" y="-64098"/>
              <a:chExt cx="6740093" cy="3825172"/>
            </a:xfrm>
          </p:grpSpPr>
          <p:pic>
            <p:nvPicPr>
              <p:cNvPr id="110" name="Picture 109">
                <a:extLst>
                  <a:ext uri="{FF2B5EF4-FFF2-40B4-BE49-F238E27FC236}">
                    <a16:creationId xmlns:a16="http://schemas.microsoft.com/office/drawing/2014/main" id="{26BD8C33-AB63-1C58-8702-64EE98324DE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backgroundRemoval t="10000" b="90000" l="10000" r="90000">
                            <a14:foregroundMark x1="23226" y1="26578" x2="22825" y2="62400"/>
                            <a14:foregroundMark x1="22825" y1="62400" x2="24163" y2="69422"/>
                            <a14:foregroundMark x1="24163" y1="69422" x2="24967" y2="71289"/>
                            <a14:foregroundMark x1="48996" y1="28000" x2="46921" y2="37689"/>
                            <a14:foregroundMark x1="46921" y1="37689" x2="49063" y2="63467"/>
                            <a14:foregroundMark x1="49063" y1="63467" x2="51004" y2="71644"/>
                            <a14:foregroundMark x1="27644" y1="72889" x2="29116" y2="74133"/>
                            <a14:backgroundMark x1="29853" y1="31733" x2="24967" y2="50044"/>
                            <a14:backgroundMark x1="24967" y1="50044" x2="24632" y2="58133"/>
                            <a14:backgroundMark x1="24632" y1="58133" x2="28515" y2="71727"/>
                            <a14:backgroundMark x1="23829" y1="76356" x2="29987" y2="78222"/>
                            <a14:backgroundMark x1="62182" y1="28800" x2="66801" y2="36089"/>
                            <a14:backgroundMark x1="66801" y1="36089" x2="69277" y2="44178"/>
                            <a14:backgroundMark x1="69277" y1="44178" x2="71419" y2="61244"/>
                            <a14:backgroundMark x1="71419" y1="61244" x2="81058" y2="78578"/>
                            <a14:backgroundMark x1="81058" y1="78578" x2="85944" y2="83644"/>
                            <a14:backgroundMark x1="86412" y1="79111" x2="77711" y2="75644"/>
                          </a14:backgroundRemoval>
                        </a14:imgEffect>
                      </a14:imgLayer>
                    </a14:imgProps>
                  </a:ext>
                </a:extLst>
              </a:blip>
              <a:srcRect l="11193" t="18678" r="10182" b="19785"/>
              <a:stretch/>
            </p:blipFill>
            <p:spPr>
              <a:xfrm>
                <a:off x="1946537" y="36588"/>
                <a:ext cx="5183078" cy="3310804"/>
              </a:xfrm>
              <a:prstGeom prst="rect">
                <a:avLst/>
              </a:prstGeom>
            </p:spPr>
          </p:pic>
          <p:pic>
            <p:nvPicPr>
              <p:cNvPr id="111" name="Picture 110">
                <a:extLst>
                  <a:ext uri="{FF2B5EF4-FFF2-40B4-BE49-F238E27FC236}">
                    <a16:creationId xmlns:a16="http://schemas.microsoft.com/office/drawing/2014/main" id="{434A5C28-2BE9-FF35-8A6C-FD36703C66E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26032" b="77085" l="31655" r="64318">
                            <a14:foregroundMark x1="46756" y1="26032" x2="46756" y2="26032"/>
                          </a14:backgroundRemoval>
                        </a14:imgEffect>
                      </a14:imgLayer>
                    </a14:imgProps>
                  </a:ext>
                </a:extLst>
              </a:blip>
              <a:srcRect l="27576" t="20593" r="31510" b="16593"/>
              <a:stretch/>
            </p:blipFill>
            <p:spPr>
              <a:xfrm>
                <a:off x="389522" y="-64098"/>
                <a:ext cx="1728017" cy="3825172"/>
              </a:xfrm>
              <a:prstGeom prst="rect">
                <a:avLst/>
              </a:prstGeom>
            </p:spPr>
          </p:pic>
        </p:grpSp>
        <p:sp>
          <p:nvSpPr>
            <p:cNvPr id="109" name="TextBox 108">
              <a:extLst>
                <a:ext uri="{FF2B5EF4-FFF2-40B4-BE49-F238E27FC236}">
                  <a16:creationId xmlns:a16="http://schemas.microsoft.com/office/drawing/2014/main" id="{D0B8E133-1D2D-F686-4259-0E989A6D74BF}"/>
                </a:ext>
              </a:extLst>
            </p:cNvPr>
            <p:cNvSpPr txBox="1"/>
            <p:nvPr/>
          </p:nvSpPr>
          <p:spPr>
            <a:xfrm>
              <a:off x="14010370" y="8709956"/>
              <a:ext cx="7506340" cy="84481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sz="1800" i="1" dirty="0"/>
                <a:t>Figure 5. 3D Printed Brake Levers (Left to Right: SLA Resin, FDM PLA, FDM Onyx (Nylon with CF), FDM Onyx with Continuous CF Reinforcement).</a:t>
              </a:r>
            </a:p>
          </p:txBody>
        </p:sp>
      </p:grp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4284748" y="1951678"/>
            <a:ext cx="15433533" cy="3055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>
              <a:lnSpc>
                <a:spcPct val="110000"/>
              </a:lnSpc>
              <a:spcBef>
                <a:spcPct val="0"/>
              </a:spcBef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Use of 3D Printed Composites in the Mountain Bike Industry</a:t>
            </a:r>
          </a:p>
          <a:p>
            <a:pPr>
              <a:lnSpc>
                <a:spcPct val="110000"/>
              </a:lnSpc>
              <a:spcBef>
                <a:spcPct val="0"/>
              </a:spcBef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Taylor Durban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Kelvin Lake</a:t>
            </a: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 - </a:t>
            </a: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BEng (Hons) Material Science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-19749" y="5237383"/>
            <a:ext cx="7016003" cy="38894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solidFill>
                  <a:srgbClr val="002060"/>
                </a:solidFill>
              </a:rPr>
              <a:t>Introduction</a:t>
            </a:r>
          </a:p>
          <a:p>
            <a:pPr>
              <a:spcBef>
                <a:spcPct val="50000"/>
              </a:spcBef>
            </a:pPr>
            <a:r>
              <a:rPr lang="en-AU" altLang="en-US" sz="2800" dirty="0"/>
              <a:t>Mountain biking still growing in the UK [1]. Advancements in materials and manufacturing methods has seen the industry move from only using Steel, to Aluminium and now Carbon Fibre (CF) composites [2].</a:t>
            </a:r>
          </a:p>
        </p:txBody>
      </p:sp>
      <p:sp>
        <p:nvSpPr>
          <p:cNvPr id="30" name="Rectangle 29"/>
          <p:cNvSpPr>
            <a:spLocks noChangeArrowheads="1"/>
          </p:cNvSpPr>
          <p:nvPr/>
        </p:nvSpPr>
        <p:spPr bwMode="auto">
          <a:xfrm>
            <a:off x="14704210" y="18350183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440292" y="16629057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7217147" y="29604684"/>
            <a:ext cx="40249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3200" dirty="0"/>
          </a:p>
        </p:txBody>
      </p:sp>
      <p:pic>
        <p:nvPicPr>
          <p:cNvPr id="33" name="Picture 32" descr="A person smiling for a selfie&#10;&#10;AI-generated content may be incorrect.">
            <a:extLst>
              <a:ext uri="{FF2B5EF4-FFF2-40B4-BE49-F238E27FC236}">
                <a16:creationId xmlns:a16="http://schemas.microsoft.com/office/drawing/2014/main" id="{1B2CF848-4995-1593-7E73-683EA1253A8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55496" y="2037243"/>
            <a:ext cx="2972224" cy="2974225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80FBBB5A-88BB-B27C-7319-F3E097F448B4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61109" y="5571460"/>
            <a:ext cx="43417" cy="24472341"/>
          </a:xfrm>
          <a:prstGeom prst="line">
            <a:avLst/>
          </a:prstGeom>
          <a:ln w="1905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F6E0825E-4499-34BD-1426-231DAB7145E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4232804" y="5571460"/>
            <a:ext cx="50249" cy="24472341"/>
          </a:xfrm>
          <a:prstGeom prst="line">
            <a:avLst/>
          </a:prstGeom>
          <a:ln w="1905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Box 6">
            <a:extLst>
              <a:ext uri="{FF2B5EF4-FFF2-40B4-BE49-F238E27FC236}">
                <a16:creationId xmlns:a16="http://schemas.microsoft.com/office/drawing/2014/main" id="{5AD07049-88BF-0455-73A1-B901BF5F35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28724" y="8795452"/>
            <a:ext cx="7098459" cy="30276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solidFill>
                  <a:srgbClr val="002060"/>
                </a:solidFill>
              </a:rPr>
              <a:t>Current Processes </a:t>
            </a:r>
          </a:p>
          <a:p>
            <a:pPr>
              <a:spcBef>
                <a:spcPct val="50000"/>
              </a:spcBef>
            </a:pPr>
            <a:r>
              <a:rPr lang="en-AU" altLang="en-US" sz="2800" dirty="0"/>
              <a:t>Carbon Fibre components are expensive due to the manufacturing costs being split into near thirds – labour, materials and overheads [3][4][5].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A255DCE-8A59-CDC1-A7FE-4E1DDC44AD1A}"/>
              </a:ext>
            </a:extLst>
          </p:cNvPr>
          <p:cNvGrpSpPr/>
          <p:nvPr/>
        </p:nvGrpSpPr>
        <p:grpSpPr>
          <a:xfrm>
            <a:off x="290276" y="19972978"/>
            <a:ext cx="6701942" cy="3099570"/>
            <a:chOff x="-274197" y="22377909"/>
            <a:chExt cx="8654337" cy="4515503"/>
          </a:xfrm>
        </p:grpSpPr>
        <p:pic>
          <p:nvPicPr>
            <p:cNvPr id="13" name="Picture 12" descr="A half-finished plate of titanium lugs - thanks to a power cut caused by storms earlier this year">
              <a:extLst>
                <a:ext uri="{FF2B5EF4-FFF2-40B4-BE49-F238E27FC236}">
                  <a16:creationId xmlns:a16="http://schemas.microsoft.com/office/drawing/2014/main" id="{567CCE71-E5EE-8296-0535-CFC5B1D91409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274197" y="22377909"/>
              <a:ext cx="6091905" cy="4515503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31C13152-80FC-DDEB-20B4-45A66CE4923D}"/>
                </a:ext>
              </a:extLst>
            </p:cNvPr>
            <p:cNvSpPr txBox="1"/>
            <p:nvPr/>
          </p:nvSpPr>
          <p:spPr>
            <a:xfrm>
              <a:off x="5929681" y="23526948"/>
              <a:ext cx="2450459" cy="21521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800" i="1" dirty="0">
                  <a:latin typeface="Arial" panose="020B0604020202020204" pitchFamily="34" charset="0"/>
                  <a:cs typeface="Arial" panose="020B0604020202020204" pitchFamily="34" charset="0"/>
                </a:rPr>
                <a:t>Figure 2. Titanium Printed Bike Frame Lugs </a:t>
              </a:r>
              <a:r>
                <a:rPr lang="en-AU" altLang="en-US" sz="1800" i="1" dirty="0">
                  <a:latin typeface="Arial" panose="020B0604020202020204" pitchFamily="34" charset="0"/>
                  <a:cs typeface="Arial" panose="020B0604020202020204" pitchFamily="34" charset="0"/>
                </a:rPr>
                <a:t>(Morgan, J. 2022).</a:t>
              </a:r>
              <a:endParaRPr lang="en-GB" sz="1800" i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16" name="Text Box 6">
            <a:extLst>
              <a:ext uri="{FF2B5EF4-FFF2-40B4-BE49-F238E27FC236}">
                <a16:creationId xmlns:a16="http://schemas.microsoft.com/office/drawing/2014/main" id="{A7D514E4-B70F-D554-D30A-ED1132623B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879" y="22953868"/>
            <a:ext cx="7085798" cy="1088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solidFill>
                  <a:srgbClr val="002060"/>
                </a:solidFill>
              </a:rPr>
              <a:t>Proposed Implementation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A4C6C59-4825-A0AD-A48F-F58BF53F1CD1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V="1">
            <a:off x="348597" y="5142151"/>
            <a:ext cx="19692003" cy="72325"/>
          </a:xfrm>
          <a:prstGeom prst="line">
            <a:avLst/>
          </a:prstGeom>
          <a:ln w="1905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Box 41">
            <a:extLst>
              <a:ext uri="{FF2B5EF4-FFF2-40B4-BE49-F238E27FC236}">
                <a16:creationId xmlns:a16="http://schemas.microsoft.com/office/drawing/2014/main" id="{E7B28785-0CC1-5EE4-9AF4-BF09A6BA9126}"/>
              </a:ext>
            </a:extLst>
          </p:cNvPr>
          <p:cNvSpPr txBox="1"/>
          <p:nvPr/>
        </p:nvSpPr>
        <p:spPr>
          <a:xfrm>
            <a:off x="148857" y="23919047"/>
            <a:ext cx="3339395" cy="6124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AU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CF manufacturing is slow and expensive, metal parts typically manufactured and then shipped globally [3] and bike shops unable to keep large range of  parts in stock this leads to slower lead times to the customer when spares are needed. </a:t>
            </a:r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D557D8BD-2B20-FB05-9C1D-6AB2957F3BD0}"/>
              </a:ext>
            </a:extLst>
          </p:cNvPr>
          <p:cNvGrpSpPr/>
          <p:nvPr/>
        </p:nvGrpSpPr>
        <p:grpSpPr>
          <a:xfrm>
            <a:off x="3525227" y="24004300"/>
            <a:ext cx="3409226" cy="5825920"/>
            <a:chOff x="10793412" y="6808252"/>
            <a:chExt cx="3339399" cy="6057815"/>
          </a:xfrm>
        </p:grpSpPr>
        <p:pic>
          <p:nvPicPr>
            <p:cNvPr id="34" name="Picture 33" descr="A diagram of a molding process&#10;&#10;AI-generated content may be incorrect.">
              <a:extLst>
                <a:ext uri="{FF2B5EF4-FFF2-40B4-BE49-F238E27FC236}">
                  <a16:creationId xmlns:a16="http://schemas.microsoft.com/office/drawing/2014/main" id="{F321A197-830C-9585-4342-5B00F983361B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793412" y="6808252"/>
              <a:ext cx="3339399" cy="538575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E948290E-586F-F8BE-6E97-7DCBB8854284}"/>
                </a:ext>
              </a:extLst>
            </p:cNvPr>
            <p:cNvSpPr txBox="1"/>
            <p:nvPr/>
          </p:nvSpPr>
          <p:spPr>
            <a:xfrm>
              <a:off x="11027151" y="12194009"/>
              <a:ext cx="2933701" cy="6720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800" i="1" dirty="0">
                  <a:latin typeface="Arial" panose="020B0604020202020204" pitchFamily="34" charset="0"/>
                  <a:cs typeface="Arial" panose="020B0604020202020204" pitchFamily="34" charset="0"/>
                </a:rPr>
                <a:t>Figure 3. Process Flow of Old Manufacturing Method. </a:t>
              </a:r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DD9D67C3-42AF-5860-FF4B-A2A0305B2EDB}"/>
              </a:ext>
            </a:extLst>
          </p:cNvPr>
          <p:cNvGrpSpPr/>
          <p:nvPr/>
        </p:nvGrpSpPr>
        <p:grpSpPr>
          <a:xfrm>
            <a:off x="7292269" y="5618085"/>
            <a:ext cx="3339395" cy="3786864"/>
            <a:chOff x="7293931" y="13594879"/>
            <a:chExt cx="3339395" cy="3786864"/>
          </a:xfrm>
        </p:grpSpPr>
        <p:pic>
          <p:nvPicPr>
            <p:cNvPr id="36" name="Picture 35" descr="A diagram of a product&#10;&#10;AI-generated content may be incorrect.">
              <a:extLst>
                <a:ext uri="{FF2B5EF4-FFF2-40B4-BE49-F238E27FC236}">
                  <a16:creationId xmlns:a16="http://schemas.microsoft.com/office/drawing/2014/main" id="{D7D16DDB-A6D7-DF36-B974-55FECC0C0D16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93931" y="13594879"/>
              <a:ext cx="3339395" cy="28367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C13F1410-6A32-525B-5A15-CC5AB2BEFD9D}"/>
                </a:ext>
              </a:extLst>
            </p:cNvPr>
            <p:cNvSpPr txBox="1"/>
            <p:nvPr/>
          </p:nvSpPr>
          <p:spPr>
            <a:xfrm>
              <a:off x="7496777" y="16458413"/>
              <a:ext cx="2933701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800" i="1" dirty="0">
                  <a:latin typeface="Arial" panose="020B0604020202020204" pitchFamily="34" charset="0"/>
                  <a:cs typeface="Arial" panose="020B0604020202020204" pitchFamily="34" charset="0"/>
                </a:rPr>
                <a:t>Figure 4. Process Flow of New Manufacturing Method</a:t>
              </a:r>
            </a:p>
          </p:txBody>
        </p:sp>
      </p:grpSp>
      <p:sp>
        <p:nvSpPr>
          <p:cNvPr id="53" name="TextBox 52">
            <a:extLst>
              <a:ext uri="{FF2B5EF4-FFF2-40B4-BE49-F238E27FC236}">
                <a16:creationId xmlns:a16="http://schemas.microsoft.com/office/drawing/2014/main" id="{04ECE568-8AB9-6496-6FFB-EBA4DB361A41}"/>
              </a:ext>
            </a:extLst>
          </p:cNvPr>
          <p:cNvSpPr txBox="1"/>
          <p:nvPr/>
        </p:nvSpPr>
        <p:spPr>
          <a:xfrm>
            <a:off x="10794781" y="5259508"/>
            <a:ext cx="3409225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AU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new process (figure 3) utilises 3D printing to manufacture replacement parts locally – reducing lead time and allowing bike shops to better support customers.</a:t>
            </a:r>
          </a:p>
        </p:txBody>
      </p:sp>
      <p:sp>
        <p:nvSpPr>
          <p:cNvPr id="55" name="Text Box 6">
            <a:extLst>
              <a:ext uri="{FF2B5EF4-FFF2-40B4-BE49-F238E27FC236}">
                <a16:creationId xmlns:a16="http://schemas.microsoft.com/office/drawing/2014/main" id="{00639CB4-8679-4638-4231-1A5D83BF8E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11563" y="14437317"/>
            <a:ext cx="7112503" cy="129380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solidFill>
                  <a:srgbClr val="002060"/>
                </a:solidFill>
              </a:rPr>
              <a:t>Feasibility and Acceptance</a:t>
            </a:r>
          </a:p>
          <a:p>
            <a:pPr>
              <a:spcBef>
                <a:spcPct val="50000"/>
              </a:spcBef>
            </a:pPr>
            <a:r>
              <a:rPr lang="en-AU" altLang="en-US" sz="2800" b="1" dirty="0"/>
              <a:t>Customer Opinion from Survey</a:t>
            </a:r>
          </a:p>
          <a:p>
            <a:pPr marL="457200" indent="-457200">
              <a:spcBef>
                <a:spcPct val="50000"/>
              </a:spcBef>
              <a:buFontTx/>
              <a:buChar char="-"/>
            </a:pPr>
            <a:r>
              <a:rPr lang="en-AU" altLang="en-US" sz="2800" i="1" dirty="0"/>
              <a:t>What 3D printed parts would people use? </a:t>
            </a:r>
            <a:r>
              <a:rPr lang="en-AU" altLang="en-US" sz="2800" dirty="0">
                <a:solidFill>
                  <a:srgbClr val="002060"/>
                </a:solidFill>
              </a:rPr>
              <a:t>31% said they would try any 3D printed part available.</a:t>
            </a:r>
          </a:p>
          <a:p>
            <a:pPr marL="457200" indent="-457200">
              <a:spcBef>
                <a:spcPct val="50000"/>
              </a:spcBef>
              <a:buFontTx/>
              <a:buChar char="-"/>
            </a:pPr>
            <a:r>
              <a:rPr lang="en-AU" altLang="en-US" sz="2800" i="1" dirty="0"/>
              <a:t>Pay more for a 3D printed part with a shorted lead time? </a:t>
            </a:r>
            <a:r>
              <a:rPr lang="en-AU" altLang="en-US" sz="2800" dirty="0">
                <a:solidFill>
                  <a:srgbClr val="002060"/>
                </a:solidFill>
              </a:rPr>
              <a:t>68% said yes.</a:t>
            </a:r>
            <a:endParaRPr lang="en-AU" altLang="en-US" sz="2800" i="1" dirty="0">
              <a:solidFill>
                <a:srgbClr val="002060"/>
              </a:solidFill>
            </a:endParaRPr>
          </a:p>
          <a:p>
            <a:pPr marL="457200" indent="-457200">
              <a:spcBef>
                <a:spcPct val="50000"/>
              </a:spcBef>
              <a:buFontTx/>
              <a:buChar char="-"/>
            </a:pPr>
            <a:r>
              <a:rPr lang="en-AU" altLang="en-US" sz="2800" i="1" dirty="0"/>
              <a:t>What would encourage you to use 3D printed parts? </a:t>
            </a:r>
            <a:r>
              <a:rPr lang="en-AU" altLang="en-US" sz="2800" dirty="0">
                <a:solidFill>
                  <a:srgbClr val="002060"/>
                </a:solidFill>
              </a:rPr>
              <a:t>26% said professionals using the parts, 10% would want to see big brands offering them first.</a:t>
            </a:r>
          </a:p>
          <a:p>
            <a:pPr>
              <a:spcBef>
                <a:spcPct val="50000"/>
              </a:spcBef>
            </a:pPr>
            <a:r>
              <a:rPr lang="en-AU" altLang="en-US" sz="2800" b="1" dirty="0"/>
              <a:t>Examples of Utilisation</a:t>
            </a:r>
          </a:p>
          <a:p>
            <a:pPr marL="457200" indent="-457200">
              <a:spcBef>
                <a:spcPct val="50000"/>
              </a:spcBef>
              <a:buFontTx/>
              <a:buChar char="-"/>
            </a:pPr>
            <a:r>
              <a:rPr lang="en-AU" altLang="en-US" sz="2800" dirty="0"/>
              <a:t>ISS Aerospace - 3D print replacement parts for their drones on-site [8].</a:t>
            </a:r>
          </a:p>
          <a:p>
            <a:pPr marL="457200" indent="-457200">
              <a:spcBef>
                <a:spcPct val="50000"/>
              </a:spcBef>
              <a:buFontTx/>
              <a:buChar char="-"/>
            </a:pPr>
            <a:r>
              <a:rPr lang="en-AU" altLang="en-US" sz="2800" dirty="0"/>
              <a:t>DANA Incorporated - reduced tooling costs by 70% &amp; lead times by 90% [8].</a:t>
            </a:r>
          </a:p>
          <a:p>
            <a:pPr lvl="0" defTabSz="2771345">
              <a:spcBef>
                <a:spcPct val="50000"/>
              </a:spcBef>
              <a:defRPr/>
            </a:pPr>
            <a:r>
              <a:rPr lang="en-AU" altLang="en-US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Bike Shop/Manufacturers Ideas</a:t>
            </a:r>
          </a:p>
          <a:p>
            <a:pPr lvl="0" defTabSz="2771345">
              <a:spcBef>
                <a:spcPct val="50000"/>
              </a:spcBef>
              <a:defRPr/>
            </a:pPr>
            <a:r>
              <a:rPr lang="en-AU" altLang="en-US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Bike Park Wales offer ‘RockShox Save The Day’ that allows customers to loan suspension parts for the day when theirs break – this suggests that bike shops &amp; brands are trying new methods of getting riders back out sooner.</a:t>
            </a:r>
          </a:p>
        </p:txBody>
      </p:sp>
      <p:sp>
        <p:nvSpPr>
          <p:cNvPr id="56" name="Text Box 6">
            <a:extLst>
              <a:ext uri="{FF2B5EF4-FFF2-40B4-BE49-F238E27FC236}">
                <a16:creationId xmlns:a16="http://schemas.microsoft.com/office/drawing/2014/main" id="{6E66B40E-6842-93B9-76D9-167B98C1F3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60903" y="9366127"/>
            <a:ext cx="7098459" cy="5397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solidFill>
                  <a:srgbClr val="002060"/>
                </a:solidFill>
              </a:rPr>
              <a:t>Suitable Components </a:t>
            </a:r>
          </a:p>
          <a:p>
            <a:pPr>
              <a:spcBef>
                <a:spcPct val="50000"/>
              </a:spcBef>
            </a:pPr>
            <a:r>
              <a:rPr lang="en-AU" altLang="en-US" sz="2800" dirty="0"/>
              <a:t>Brake Levers - easily broken (leaving the bike unrideable), can be hard to source.</a:t>
            </a:r>
          </a:p>
          <a:p>
            <a:pPr>
              <a:spcBef>
                <a:spcPct val="50000"/>
              </a:spcBef>
            </a:pPr>
            <a:r>
              <a:rPr lang="en-AU" altLang="en-US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Shifters - can be expensive parts (£60+) [7] considering their relative simplicity. </a:t>
            </a:r>
          </a:p>
          <a:p>
            <a:pPr>
              <a:spcBef>
                <a:spcPct val="50000"/>
              </a:spcBef>
            </a:pPr>
            <a:r>
              <a:rPr lang="en-AU" altLang="en-US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Derailleurs – typically when one-part of it breaks the whole item is replaced.</a:t>
            </a:r>
          </a:p>
          <a:p>
            <a:pPr lvl="0" defTabSz="2771345">
              <a:spcBef>
                <a:spcPct val="50000"/>
              </a:spcBef>
              <a:defRPr/>
            </a:pPr>
            <a:r>
              <a:rPr lang="en-AU" altLang="en-US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Non-Critical Components - mudguards, mounts, cable guides &amp; adjustor dials. </a:t>
            </a:r>
            <a:endParaRPr lang="en-AU" altLang="en-US" sz="18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8F391D35-C93C-6555-351D-D340F35C1C00}"/>
              </a:ext>
            </a:extLst>
          </p:cNvPr>
          <p:cNvSpPr txBox="1"/>
          <p:nvPr/>
        </p:nvSpPr>
        <p:spPr>
          <a:xfrm>
            <a:off x="191782" y="15152993"/>
            <a:ext cx="6824244" cy="46166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2771345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AU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As DT Swiss Engineer N. Verhoeven agrees that there is a need and opportunity for new, more cost-efficient composite manufacture methods that reduce waste and labour costs</a:t>
            </a:r>
            <a:r>
              <a:rPr lang="en-AU" altLang="en-US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[6].</a:t>
            </a:r>
            <a:endParaRPr kumimoji="0" lang="en-AU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2771345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AU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Not many manufactures utilising additive manufacturing, one of the only ones is Atherton Bikes who 3D print their frame connector lugs from Titanium using Selective Laser Sintering. [5].</a:t>
            </a:r>
          </a:p>
        </p:txBody>
      </p:sp>
      <p:grpSp>
        <p:nvGrpSpPr>
          <p:cNvPr id="69" name="Group 68">
            <a:extLst>
              <a:ext uri="{FF2B5EF4-FFF2-40B4-BE49-F238E27FC236}">
                <a16:creationId xmlns:a16="http://schemas.microsoft.com/office/drawing/2014/main" id="{ACA101BD-FDFD-6703-37CE-D483EFB80D3A}"/>
              </a:ext>
            </a:extLst>
          </p:cNvPr>
          <p:cNvGrpSpPr/>
          <p:nvPr/>
        </p:nvGrpSpPr>
        <p:grpSpPr>
          <a:xfrm>
            <a:off x="194455" y="11859717"/>
            <a:ext cx="6708449" cy="3117059"/>
            <a:chOff x="1470080" y="15776323"/>
            <a:chExt cx="6708449" cy="3117059"/>
          </a:xfrm>
        </p:grpSpPr>
        <p:pic>
          <p:nvPicPr>
            <p:cNvPr id="58" name="Picture 57">
              <a:extLst>
                <a:ext uri="{FF2B5EF4-FFF2-40B4-BE49-F238E27FC236}">
                  <a16:creationId xmlns:a16="http://schemas.microsoft.com/office/drawing/2014/main" id="{C59BE272-5A39-5294-6C35-12B812FA1500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1470080" y="15776323"/>
              <a:ext cx="4672120" cy="3117059"/>
            </a:xfrm>
            <a:prstGeom prst="rect">
              <a:avLst/>
            </a:prstGeom>
          </p:spPr>
        </p:pic>
        <p:sp>
          <p:nvSpPr>
            <p:cNvPr id="63" name="TextBox 62">
              <a:extLst>
                <a:ext uri="{FF2B5EF4-FFF2-40B4-BE49-F238E27FC236}">
                  <a16:creationId xmlns:a16="http://schemas.microsoft.com/office/drawing/2014/main" id="{534C88A4-D495-F1A6-0F97-7217AA4502A9}"/>
                </a:ext>
              </a:extLst>
            </p:cNvPr>
            <p:cNvSpPr txBox="1"/>
            <p:nvPr/>
          </p:nvSpPr>
          <p:spPr>
            <a:xfrm>
              <a:off x="6273544" y="16022048"/>
              <a:ext cx="1904985" cy="25853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800" i="1" dirty="0">
                  <a:latin typeface="Arial" panose="020B0604020202020204" pitchFamily="34" charset="0"/>
                  <a:cs typeface="Arial" panose="020B0604020202020204" pitchFamily="34" charset="0"/>
                </a:rPr>
                <a:t>Figure 1. Labour-Intensive Process of Carbon Fibre Prepreg Layers Being Laid into a Mould (</a:t>
              </a:r>
              <a:r>
                <a:rPr lang="en-GB" sz="1800" i="1" dirty="0" err="1">
                  <a:latin typeface="Arial" panose="020B0604020202020204" pitchFamily="34" charset="0"/>
                  <a:cs typeface="Arial" panose="020B0604020202020204" pitchFamily="34" charset="0"/>
                </a:rPr>
                <a:t>Geisreiter</a:t>
              </a:r>
              <a:r>
                <a:rPr lang="en-GB" sz="1800" i="1" dirty="0">
                  <a:latin typeface="Arial" panose="020B0604020202020204" pitchFamily="34" charset="0"/>
                  <a:cs typeface="Arial" panose="020B0604020202020204" pitchFamily="34" charset="0"/>
                </a:rPr>
                <a:t>, 2021).</a:t>
              </a:r>
            </a:p>
          </p:txBody>
        </p:sp>
      </p:grpSp>
      <p:sp>
        <p:nvSpPr>
          <p:cNvPr id="72" name="Text Box 6">
            <a:extLst>
              <a:ext uri="{FF2B5EF4-FFF2-40B4-BE49-F238E27FC236}">
                <a16:creationId xmlns:a16="http://schemas.microsoft.com/office/drawing/2014/main" id="{43F09B65-2908-A137-E999-7E8DA798B0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280788" y="9421739"/>
            <a:ext cx="7098459" cy="1088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solidFill>
                  <a:srgbClr val="002060"/>
                </a:solidFill>
              </a:rPr>
              <a:t>Material Testing</a:t>
            </a:r>
          </a:p>
        </p:txBody>
      </p:sp>
      <p:grpSp>
        <p:nvGrpSpPr>
          <p:cNvPr id="85" name="Group 84">
            <a:extLst>
              <a:ext uri="{FF2B5EF4-FFF2-40B4-BE49-F238E27FC236}">
                <a16:creationId xmlns:a16="http://schemas.microsoft.com/office/drawing/2014/main" id="{657F9B3B-DDA4-6656-6A82-4E9982AAA2B3}"/>
              </a:ext>
            </a:extLst>
          </p:cNvPr>
          <p:cNvGrpSpPr/>
          <p:nvPr/>
        </p:nvGrpSpPr>
        <p:grpSpPr>
          <a:xfrm>
            <a:off x="14498113" y="5343364"/>
            <a:ext cx="6679541" cy="2027396"/>
            <a:chOff x="15784543" y="6481273"/>
            <a:chExt cx="6679541" cy="2027396"/>
          </a:xfrm>
        </p:grpSpPr>
        <p:pic>
          <p:nvPicPr>
            <p:cNvPr id="82" name="Picture 81" descr="A computer screen shot of a tool&#10;&#10;Description automatically generated">
              <a:extLst>
                <a:ext uri="{FF2B5EF4-FFF2-40B4-BE49-F238E27FC236}">
                  <a16:creationId xmlns:a16="http://schemas.microsoft.com/office/drawing/2014/main" id="{B6BF9229-1650-F0F3-F788-59374398A2B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8306" t="33171" r="31792" b="24294"/>
            <a:stretch>
              <a:fillRect/>
            </a:stretch>
          </p:blipFill>
          <p:spPr bwMode="auto">
            <a:xfrm>
              <a:off x="15784543" y="6481273"/>
              <a:ext cx="4247998" cy="2027396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sp>
          <p:nvSpPr>
            <p:cNvPr id="84" name="TextBox 83">
              <a:extLst>
                <a:ext uri="{FF2B5EF4-FFF2-40B4-BE49-F238E27FC236}">
                  <a16:creationId xmlns:a16="http://schemas.microsoft.com/office/drawing/2014/main" id="{3BDADA91-CC2D-EE2B-37B5-DA8C0F8F6A0C}"/>
                </a:ext>
              </a:extLst>
            </p:cNvPr>
            <p:cNvSpPr txBox="1"/>
            <p:nvPr/>
          </p:nvSpPr>
          <p:spPr>
            <a:xfrm>
              <a:off x="20208428" y="6592443"/>
              <a:ext cx="2255656" cy="175432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sz="1800" i="1" dirty="0"/>
                <a:t>Figure 6. Carbon Fibre Reinforcement Layers (Blue) Added to Onyx Brake Lever. 2 hours &amp; £3.50 to print (£6,000 printer).</a:t>
              </a:r>
            </a:p>
          </p:txBody>
        </p:sp>
      </p:grpSp>
      <p:sp>
        <p:nvSpPr>
          <p:cNvPr id="49" name="Text Box 6">
            <a:extLst>
              <a:ext uri="{FF2B5EF4-FFF2-40B4-BE49-F238E27FC236}">
                <a16:creationId xmlns:a16="http://schemas.microsoft.com/office/drawing/2014/main" id="{1829D358-3B4B-2864-1E13-15B192DEBF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242478" y="25681259"/>
            <a:ext cx="7053488" cy="44126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solidFill>
                  <a:srgbClr val="002060"/>
                </a:solidFill>
              </a:rPr>
              <a:t>References</a:t>
            </a:r>
          </a:p>
          <a:p>
            <a:pPr>
              <a:spcBef>
                <a:spcPct val="50000"/>
              </a:spcBef>
            </a:pPr>
            <a:r>
              <a:rPr lang="en-AU" altLang="en-US" sz="900" dirty="0"/>
              <a:t>[1] - Darlow, J. (2025). </a:t>
            </a:r>
            <a:r>
              <a:rPr lang="en-GB" altLang="en-US" sz="900" dirty="0"/>
              <a:t>Mountain bike industry on its knees? Forget about it, here are seven reasons it’s boom time if you’re a rider. [Online]. Accessed on 30/03/25. Available at: https://www.mbr.co.uk/news/mountain-bike-industry-on-its-knees-forget-about-it-here-are-seven-reasons-its-boom-time-if-youre-a-rider-446556</a:t>
            </a:r>
            <a:endParaRPr lang="en-AU" altLang="en-US" sz="900" dirty="0"/>
          </a:p>
          <a:p>
            <a:pPr>
              <a:spcBef>
                <a:spcPct val="50000"/>
              </a:spcBef>
            </a:pPr>
            <a:r>
              <a:rPr lang="en-AU" altLang="en-US" sz="900" dirty="0"/>
              <a:t>[2] - Norman, P. (2024). Bike frame materials explained: carbon vs aluminium vs steel vs titanium. [Online]. Accessed 03/04/25. Available at: https://www.bikeradar.com/advice/buyers-guides/bike-frame-materials</a:t>
            </a:r>
          </a:p>
          <a:p>
            <a:pPr>
              <a:spcBef>
                <a:spcPct val="50000"/>
              </a:spcBef>
            </a:pPr>
            <a:r>
              <a:rPr lang="en-AU" altLang="en-US" sz="900" dirty="0"/>
              <a:t>[3] - Add Composites (2025). </a:t>
            </a:r>
            <a:r>
              <a:rPr lang="en-GB" altLang="en-US" sz="900" dirty="0"/>
              <a:t>The Carbon Fiber Conundrum: Why These Parts Cost a Fortune (And Why We Buy Them Anyway). [Online]. Accessed 15/04/25. Available at: https://www.addcomposites.com/post/the-carbon-fiber-conundrum-why-these-parts-cost-a-fortune-and-why-we-buy-them-anyway</a:t>
            </a:r>
            <a:endParaRPr lang="en-AU" altLang="en-US" sz="900" dirty="0"/>
          </a:p>
          <a:p>
            <a:pPr>
              <a:spcBef>
                <a:spcPct val="50000"/>
              </a:spcBef>
            </a:pPr>
            <a:r>
              <a:rPr lang="en-AU" altLang="en-US" sz="900" dirty="0"/>
              <a:t>[4] - Carbon Bike Repair (2024). </a:t>
            </a:r>
            <a:r>
              <a:rPr lang="en-GB" altLang="en-US" sz="900" dirty="0"/>
              <a:t>Why is Carbon Fibre so expensive? [Online]. Accessed 30/03/25. Available at: https://www.carbonbikerepair.co.uk/why-is-carbon-fibre-so-expensive/</a:t>
            </a:r>
            <a:endParaRPr lang="en-AU" altLang="en-US" sz="900" dirty="0"/>
          </a:p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[5] - Soffe, W. (2022). How Atherton Bikes makes its 3D-printed frames. [Online]. Accessed 25/04/25. Available at: https://www.bikeradar.com/features/atherton-bikes</a:t>
            </a:r>
          </a:p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[6] - Enduro-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mtb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(2021). Carbon myths – Is carbon really better than aluminium? Everything you need to know about carbon and aluminium! [Online]. Accessed 15/04/25. Available at: https://enduro-mtb.com/en/carbon-myths/</a:t>
            </a:r>
          </a:p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[7] – Kirkman. (2023). Hope Dropper Lever review. [Online]. Accessed 25/04/25. Available at: https://www.mbr.co.uk/reviews/seatposts/hope-dropper-lever-review</a:t>
            </a:r>
          </a:p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[8] Partridge, O. (2025). ‘Aluminium Alternatives’, Design Engineer Magazine: P14.</a:t>
            </a:r>
          </a:p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Figure 1.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Labour-Intensive Process of Carbon Fibre Prepreg Layers Being </a:t>
            </a:r>
            <a:r>
              <a:rPr lang="en-GB" sz="900" i="1" dirty="0" err="1">
                <a:latin typeface="Arial" panose="020B0604020202020204" pitchFamily="34" charset="0"/>
                <a:cs typeface="Arial" panose="020B0604020202020204" pitchFamily="34" charset="0"/>
              </a:rPr>
              <a:t>Layed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 into a Mould.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Geisreiter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2021). Accessed 09/04/25. Available at: https://enduro-mtb.com/en/carbon-myths/</a:t>
            </a:r>
          </a:p>
          <a:p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Figure 2. Titanium Printed Bike Frame Lugs </a:t>
            </a:r>
            <a:r>
              <a:rPr lang="en-AU" altLang="en-US" sz="900" i="1" dirty="0">
                <a:latin typeface="Arial" panose="020B0604020202020204" pitchFamily="34" charset="0"/>
                <a:cs typeface="Arial" panose="020B0604020202020204" pitchFamily="34" charset="0"/>
              </a:rPr>
              <a:t>(Morgan, J. 2022). (Morgan, J. 2022). Available at: https://bikerumor.com/first-ride-atherton-am-130-x/</a:t>
            </a:r>
            <a:endParaRPr lang="en-GB" sz="9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3" name="Text Box 6">
            <a:extLst>
              <a:ext uri="{FF2B5EF4-FFF2-40B4-BE49-F238E27FC236}">
                <a16:creationId xmlns:a16="http://schemas.microsoft.com/office/drawing/2014/main" id="{6DC0FDFF-7556-72D9-916C-86AE2F4AB4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264710" y="18046419"/>
            <a:ext cx="7098459" cy="47511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solidFill>
                  <a:srgbClr val="002060"/>
                </a:solidFill>
              </a:rPr>
              <a:t>Conclusions</a:t>
            </a:r>
            <a:endParaRPr lang="en-AU" altLang="en-US" sz="2800" dirty="0"/>
          </a:p>
          <a:p>
            <a:pPr marL="457200" indent="-457200">
              <a:spcBef>
                <a:spcPct val="50000"/>
              </a:spcBef>
              <a:buFontTx/>
              <a:buChar char="-"/>
            </a:pPr>
            <a:r>
              <a:rPr lang="en-AU" altLang="en-US" sz="2800" dirty="0"/>
              <a:t>Current CF manufacture is slow and labour intensive &amp; expensive. New methods are needed.</a:t>
            </a:r>
          </a:p>
          <a:p>
            <a:pPr marL="457200" indent="-457200">
              <a:spcBef>
                <a:spcPct val="50000"/>
              </a:spcBef>
              <a:buFontTx/>
              <a:buChar char="-"/>
            </a:pPr>
            <a:r>
              <a:rPr lang="en-AU" altLang="en-US" sz="2800" dirty="0"/>
              <a:t>Customers would try 3D printed parts (will pay more if lead time is quicker).</a:t>
            </a:r>
          </a:p>
          <a:p>
            <a:pPr marL="457200" indent="-457200">
              <a:spcBef>
                <a:spcPct val="50000"/>
              </a:spcBef>
              <a:buFontTx/>
              <a:buChar char="-"/>
            </a:pPr>
            <a:r>
              <a:rPr lang="en-AU" altLang="en-US" sz="2800" dirty="0"/>
              <a:t>Able to print strong composite parts cheaply on desktop printer set-ups.</a:t>
            </a:r>
          </a:p>
        </p:txBody>
      </p:sp>
      <p:graphicFrame>
        <p:nvGraphicFramePr>
          <p:cNvPr id="104" name="Table 103">
            <a:extLst>
              <a:ext uri="{FF2B5EF4-FFF2-40B4-BE49-F238E27FC236}">
                <a16:creationId xmlns:a16="http://schemas.microsoft.com/office/drawing/2014/main" id="{82A19485-66E6-3489-4330-B51A025ACF6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2486960"/>
              </p:ext>
            </p:extLst>
          </p:nvPr>
        </p:nvGraphicFramePr>
        <p:xfrm>
          <a:off x="14446035" y="10331948"/>
          <a:ext cx="6796062" cy="2390424"/>
        </p:xfrm>
        <a:graphic>
          <a:graphicData uri="http://schemas.openxmlformats.org/drawingml/2006/table">
            <a:tbl>
              <a:tblPr/>
              <a:tblGrid>
                <a:gridCol w="1441665">
                  <a:extLst>
                    <a:ext uri="{9D8B030D-6E8A-4147-A177-3AD203B41FA5}">
                      <a16:colId xmlns:a16="http://schemas.microsoft.com/office/drawing/2014/main" val="2548511640"/>
                    </a:ext>
                  </a:extLst>
                </a:gridCol>
                <a:gridCol w="1649413">
                  <a:extLst>
                    <a:ext uri="{9D8B030D-6E8A-4147-A177-3AD203B41FA5}">
                      <a16:colId xmlns:a16="http://schemas.microsoft.com/office/drawing/2014/main" val="1497675333"/>
                    </a:ext>
                  </a:extLst>
                </a:gridCol>
                <a:gridCol w="1852492">
                  <a:extLst>
                    <a:ext uri="{9D8B030D-6E8A-4147-A177-3AD203B41FA5}">
                      <a16:colId xmlns:a16="http://schemas.microsoft.com/office/drawing/2014/main" val="3066998869"/>
                    </a:ext>
                  </a:extLst>
                </a:gridCol>
                <a:gridCol w="1852492">
                  <a:extLst>
                    <a:ext uri="{9D8B030D-6E8A-4147-A177-3AD203B41FA5}">
                      <a16:colId xmlns:a16="http://schemas.microsoft.com/office/drawing/2014/main" val="3040917846"/>
                    </a:ext>
                  </a:extLst>
                </a:gridCol>
              </a:tblGrid>
              <a:tr h="383544">
                <a:tc gridSpan="4">
                  <a:txBody>
                    <a:bodyPr/>
                    <a:lstStyle/>
                    <a:p>
                      <a:pPr algn="ctr" fontAlgn="ctr"/>
                      <a:r>
                        <a:rPr lang="en-GB" sz="1800" b="1" i="0" u="none" strike="noStrike" dirty="0">
                          <a:solidFill>
                            <a:srgbClr val="FFFFFF"/>
                          </a:solidFill>
                          <a:effectLst/>
                          <a:latin typeface="Aptos Narrow" panose="020B0004020202020204" pitchFamily="34" charset="0"/>
                        </a:rPr>
                        <a:t>Flexural Testing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0808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3497392"/>
                  </a:ext>
                </a:extLst>
              </a:tr>
              <a:tr h="671202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Sample 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Modulus (MPa)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Ultimate Strength (MPa)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Ultimate Elongation (%)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9683473"/>
                  </a:ext>
                </a:extLst>
              </a:tr>
              <a:tr h="383544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PLA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2940.0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73.3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3.5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35844344"/>
                  </a:ext>
                </a:extLst>
              </a:tr>
              <a:tr h="383544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Onyx (no CF)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804.0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25.6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4.8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74293640"/>
                  </a:ext>
                </a:extLst>
              </a:tr>
              <a:tr h="568590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Onyx (with CF)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9240.0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159.0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1.8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06210734"/>
                  </a:ext>
                </a:extLst>
              </a:tr>
            </a:tbl>
          </a:graphicData>
        </a:graphic>
      </p:graphicFrame>
      <p:graphicFrame>
        <p:nvGraphicFramePr>
          <p:cNvPr id="105" name="Table 104">
            <a:extLst>
              <a:ext uri="{FF2B5EF4-FFF2-40B4-BE49-F238E27FC236}">
                <a16:creationId xmlns:a16="http://schemas.microsoft.com/office/drawing/2014/main" id="{F82F88B7-78D3-20FA-B8B9-B0FC25F6FD0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4821278"/>
              </p:ext>
            </p:extLst>
          </p:nvPr>
        </p:nvGraphicFramePr>
        <p:xfrm>
          <a:off x="14450175" y="12842247"/>
          <a:ext cx="6791922" cy="3374729"/>
        </p:xfrm>
        <a:graphic>
          <a:graphicData uri="http://schemas.openxmlformats.org/drawingml/2006/table">
            <a:tbl>
              <a:tblPr/>
              <a:tblGrid>
                <a:gridCol w="2263974">
                  <a:extLst>
                    <a:ext uri="{9D8B030D-6E8A-4147-A177-3AD203B41FA5}">
                      <a16:colId xmlns:a16="http://schemas.microsoft.com/office/drawing/2014/main" val="2639811146"/>
                    </a:ext>
                  </a:extLst>
                </a:gridCol>
                <a:gridCol w="2263974">
                  <a:extLst>
                    <a:ext uri="{9D8B030D-6E8A-4147-A177-3AD203B41FA5}">
                      <a16:colId xmlns:a16="http://schemas.microsoft.com/office/drawing/2014/main" val="1232840124"/>
                    </a:ext>
                  </a:extLst>
                </a:gridCol>
                <a:gridCol w="2263974">
                  <a:extLst>
                    <a:ext uri="{9D8B030D-6E8A-4147-A177-3AD203B41FA5}">
                      <a16:colId xmlns:a16="http://schemas.microsoft.com/office/drawing/2014/main" val="1012008392"/>
                    </a:ext>
                  </a:extLst>
                </a:gridCol>
              </a:tblGrid>
              <a:tr h="428537">
                <a:tc gridSpan="3">
                  <a:txBody>
                    <a:bodyPr/>
                    <a:lstStyle/>
                    <a:p>
                      <a:pPr algn="ctr" fontAlgn="ctr"/>
                      <a:r>
                        <a:rPr lang="en-GB" sz="1800" b="1" i="0" u="none" strike="noStrike" dirty="0">
                          <a:solidFill>
                            <a:srgbClr val="FFFFFF"/>
                          </a:solidFill>
                          <a:effectLst/>
                          <a:latin typeface="Aptos Narrow" panose="020B0004020202020204" pitchFamily="34" charset="0"/>
                        </a:rPr>
                        <a:t>Tensile Testing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0808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7337112"/>
                  </a:ext>
                </a:extLst>
              </a:tr>
              <a:tr h="749940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Sample 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Ultimate Strength (MPa)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Elongation at Break (%)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42888219"/>
                  </a:ext>
                </a:extLst>
              </a:tr>
              <a:tr h="42853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PLA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36.4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3.6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5182818"/>
                  </a:ext>
                </a:extLst>
              </a:tr>
              <a:tr h="42853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Onyx (no CF)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34.0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25.1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10391878"/>
                  </a:ext>
                </a:extLst>
              </a:tr>
              <a:tr h="42853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Onyx (with CF)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126.0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4.2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08509315"/>
                  </a:ext>
                </a:extLst>
              </a:tr>
              <a:tr h="91064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Onyx (with CF) (After Yielding in Flexural Test)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92.2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3.4</a:t>
                      </a: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95219478"/>
                  </a:ext>
                </a:extLst>
              </a:tr>
            </a:tbl>
          </a:graphicData>
        </a:graphic>
      </p:graphicFrame>
      <p:sp>
        <p:nvSpPr>
          <p:cNvPr id="106" name="Text Box 6">
            <a:extLst>
              <a:ext uri="{FF2B5EF4-FFF2-40B4-BE49-F238E27FC236}">
                <a16:creationId xmlns:a16="http://schemas.microsoft.com/office/drawing/2014/main" id="{9BA094D7-FAF2-557A-DE08-FB6A32B1EB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77968" y="26434989"/>
            <a:ext cx="7098459" cy="1088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solidFill>
                  <a:srgbClr val="002060"/>
                </a:solidFill>
              </a:rPr>
              <a:t>Trial Parts</a:t>
            </a:r>
          </a:p>
        </p:txBody>
      </p:sp>
      <p:sp>
        <p:nvSpPr>
          <p:cNvPr id="112" name="TextBox 111">
            <a:extLst>
              <a:ext uri="{FF2B5EF4-FFF2-40B4-BE49-F238E27FC236}">
                <a16:creationId xmlns:a16="http://schemas.microsoft.com/office/drawing/2014/main" id="{AEB46C9F-61E5-537D-49DD-086E6765A2BA}"/>
              </a:ext>
            </a:extLst>
          </p:cNvPr>
          <p:cNvSpPr txBox="1"/>
          <p:nvPr/>
        </p:nvSpPr>
        <p:spPr>
          <a:xfrm>
            <a:off x="14402930" y="16359511"/>
            <a:ext cx="681175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Onyx (Nylon &amp; CF blend) with CF reinforcement shows to be very strong and stiff, even after yielding in the flexural test the material is still very strong.</a:t>
            </a:r>
          </a:p>
        </p:txBody>
      </p:sp>
      <p:sp>
        <p:nvSpPr>
          <p:cNvPr id="114" name="TextBox 113">
            <a:extLst>
              <a:ext uri="{FF2B5EF4-FFF2-40B4-BE49-F238E27FC236}">
                <a16:creationId xmlns:a16="http://schemas.microsoft.com/office/drawing/2014/main" id="{23279F86-0663-FA0E-721F-A704A3174611}"/>
              </a:ext>
            </a:extLst>
          </p:cNvPr>
          <p:cNvSpPr txBox="1"/>
          <p:nvPr/>
        </p:nvSpPr>
        <p:spPr>
          <a:xfrm>
            <a:off x="14381806" y="22772706"/>
            <a:ext cx="6894651" cy="30162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2771345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AU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Next Steps</a:t>
            </a:r>
            <a:endParaRPr kumimoji="0" lang="en-AU" altLang="en-US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marR="0" lvl="0" indent="-457200" algn="l" defTabSz="2771345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AU" altLang="en-US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kumimoji="0" lang="en-AU" alt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rint</a:t>
            </a:r>
            <a:r>
              <a:rPr kumimoji="0" lang="en-AU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a wider range of trial parts (more printers and different materials).</a:t>
            </a:r>
          </a:p>
          <a:p>
            <a:pPr marL="457200" marR="0" lvl="0" indent="-457200" algn="l" defTabSz="2771345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en-AU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More in-depth material testing.</a:t>
            </a:r>
          </a:p>
          <a:p>
            <a:pPr marL="457200" marR="0" lvl="0" indent="-457200" algn="l" defTabSz="2771345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en-AU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Discuss with industry brands &amp; shops. </a:t>
            </a:r>
          </a:p>
        </p:txBody>
      </p:sp>
      <p:grpSp>
        <p:nvGrpSpPr>
          <p:cNvPr id="117" name="Group 116">
            <a:extLst>
              <a:ext uri="{FF2B5EF4-FFF2-40B4-BE49-F238E27FC236}">
                <a16:creationId xmlns:a16="http://schemas.microsoft.com/office/drawing/2014/main" id="{4F7E5BED-8244-CB41-80D2-DED914DBC2AE}"/>
              </a:ext>
            </a:extLst>
          </p:cNvPr>
          <p:cNvGrpSpPr/>
          <p:nvPr/>
        </p:nvGrpSpPr>
        <p:grpSpPr>
          <a:xfrm>
            <a:off x="14480941" y="7446909"/>
            <a:ext cx="6826639" cy="1938507"/>
            <a:chOff x="15578502" y="8195533"/>
            <a:chExt cx="6826639" cy="1938507"/>
          </a:xfrm>
        </p:grpSpPr>
        <p:pic>
          <p:nvPicPr>
            <p:cNvPr id="115" name="Picture 114">
              <a:extLst>
                <a:ext uri="{FF2B5EF4-FFF2-40B4-BE49-F238E27FC236}">
                  <a16:creationId xmlns:a16="http://schemas.microsoft.com/office/drawing/2014/main" id="{4858068C-50B6-BC8B-C566-B463EC8FD8E8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rcRect l="3561" t="22358" r="7016" b="9667"/>
            <a:stretch>
              <a:fillRect/>
            </a:stretch>
          </p:blipFill>
          <p:spPr>
            <a:xfrm>
              <a:off x="15578502" y="8195533"/>
              <a:ext cx="4247998" cy="1938507"/>
            </a:xfrm>
            <a:prstGeom prst="rect">
              <a:avLst/>
            </a:prstGeom>
          </p:spPr>
        </p:pic>
        <p:sp>
          <p:nvSpPr>
            <p:cNvPr id="116" name="TextBox 115">
              <a:extLst>
                <a:ext uri="{FF2B5EF4-FFF2-40B4-BE49-F238E27FC236}">
                  <a16:creationId xmlns:a16="http://schemas.microsoft.com/office/drawing/2014/main" id="{5CB684E0-D241-FFFD-8595-AAE7DDEA72B9}"/>
                </a:ext>
              </a:extLst>
            </p:cNvPr>
            <p:cNvSpPr txBox="1"/>
            <p:nvPr/>
          </p:nvSpPr>
          <p:spPr>
            <a:xfrm>
              <a:off x="19855286" y="8315418"/>
              <a:ext cx="2549855" cy="175432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sz="1800" i="1" dirty="0"/>
                <a:t>Figure 7. Carbon Fibre Reinforcement Layers (Blue) Added to Onyx Derailleur Arm. 2.5 hours per arm &amp; £11.50 total cost (£6,000 printer).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0327272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2199</TotalTime>
  <Words>1189</Words>
  <Application>Microsoft Office PowerPoint</Application>
  <PresentationFormat>Custom</PresentationFormat>
  <Paragraphs>91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Aptos Narrow</vt:lpstr>
      <vt:lpstr>Arial</vt:lpstr>
      <vt:lpstr>Calibri</vt:lpstr>
      <vt:lpstr>Calibri Light</vt:lpstr>
      <vt:lpstr>Georgia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Taylor Durban (2218327)</cp:lastModifiedBy>
  <cp:revision>72</cp:revision>
  <dcterms:created xsi:type="dcterms:W3CDTF">2016-02-25T08:27:32Z</dcterms:created>
  <dcterms:modified xsi:type="dcterms:W3CDTF">2025-06-15T21:21:31Z</dcterms:modified>
</cp:coreProperties>
</file>