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8" r:id="rId3"/>
    <p:sldId id="257" r:id="rId4"/>
    <p:sldId id="259" r:id="rId5"/>
    <p:sldId id="260" r:id="rId6"/>
    <p:sldId id="261" r:id="rId7"/>
    <p:sldId id="265" r:id="rId8"/>
    <p:sldId id="266" r:id="rId9"/>
    <p:sldId id="267" r:id="rId10"/>
    <p:sldId id="269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A7FBED1-0FD3-4D35-8ECE-4D3FB42DCCBE}">
          <p14:sldIdLst>
            <p14:sldId id="256"/>
            <p14:sldId id="268"/>
            <p14:sldId id="257"/>
            <p14:sldId id="259"/>
            <p14:sldId id="260"/>
            <p14:sldId id="261"/>
            <p14:sldId id="265"/>
            <p14:sldId id="266"/>
            <p14:sldId id="267"/>
            <p14:sldId id="269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802C795-73A3-4C55-BCF1-86389299785E}" v="143" dt="2023-05-25T15:55:17.4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9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2106FD3-477A-4B58-92BA-9E5DBC966594}" type="doc">
      <dgm:prSet loTypeId="urn:microsoft.com/office/officeart/2005/8/layout/vList2" loCatId="list" qsTypeId="urn:microsoft.com/office/officeart/2005/8/quickstyle/simple2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E5E1FBD7-0782-4FB6-A4CA-1652D0A9F53D}">
      <dgm:prSet/>
      <dgm:spPr/>
      <dgm:t>
        <a:bodyPr/>
        <a:lstStyle/>
        <a:p>
          <a:r>
            <a:rPr lang="en-GB" dirty="0"/>
            <a:t>Being a luxury hotel, its clients are wealthy and used with comfort at its highest level</a:t>
          </a:r>
          <a:endParaRPr lang="en-US" dirty="0"/>
        </a:p>
      </dgm:t>
    </dgm:pt>
    <dgm:pt modelId="{78275D8C-4BAF-435B-8420-86E2DF434DA1}" type="parTrans" cxnId="{61839D8B-8857-45EA-9811-4DDA004F2F93}">
      <dgm:prSet/>
      <dgm:spPr/>
      <dgm:t>
        <a:bodyPr/>
        <a:lstStyle/>
        <a:p>
          <a:endParaRPr lang="en-US"/>
        </a:p>
      </dgm:t>
    </dgm:pt>
    <dgm:pt modelId="{2C3FB1AC-31D5-4F49-B321-B754845197DA}" type="sibTrans" cxnId="{61839D8B-8857-45EA-9811-4DDA004F2F93}">
      <dgm:prSet/>
      <dgm:spPr/>
      <dgm:t>
        <a:bodyPr/>
        <a:lstStyle/>
        <a:p>
          <a:endParaRPr lang="en-US"/>
        </a:p>
      </dgm:t>
    </dgm:pt>
    <dgm:pt modelId="{99CCD154-68DF-4DD7-A14A-813AEB87F5A8}">
      <dgm:prSet/>
      <dgm:spPr/>
      <dgm:t>
        <a:bodyPr/>
        <a:lstStyle/>
        <a:p>
          <a:r>
            <a:rPr lang="en-GB" dirty="0"/>
            <a:t>St Regis hotel is also family friendly with lots of </a:t>
          </a:r>
          <a:r>
            <a:rPr lang="en-GB" dirty="0" err="1"/>
            <a:t>childrens</a:t>
          </a:r>
          <a:r>
            <a:rPr lang="en-GB" dirty="0"/>
            <a:t> clubs and family  experiences</a:t>
          </a:r>
          <a:endParaRPr lang="en-US" dirty="0"/>
        </a:p>
      </dgm:t>
    </dgm:pt>
    <dgm:pt modelId="{D3A6BA3E-A000-449E-9E6D-343456793251}" type="parTrans" cxnId="{2C43A173-5BE0-4BC1-9EE3-380FCC315E1D}">
      <dgm:prSet/>
      <dgm:spPr/>
      <dgm:t>
        <a:bodyPr/>
        <a:lstStyle/>
        <a:p>
          <a:endParaRPr lang="en-US"/>
        </a:p>
      </dgm:t>
    </dgm:pt>
    <dgm:pt modelId="{01D68F8D-0CD0-46B7-A54C-C080DDCBEBF5}" type="sibTrans" cxnId="{2C43A173-5BE0-4BC1-9EE3-380FCC315E1D}">
      <dgm:prSet/>
      <dgm:spPr/>
      <dgm:t>
        <a:bodyPr/>
        <a:lstStyle/>
        <a:p>
          <a:endParaRPr lang="en-US"/>
        </a:p>
      </dgm:t>
    </dgm:pt>
    <dgm:pt modelId="{64DDE267-D427-4D27-97D4-30B0CE263AF4}">
      <dgm:prSet/>
      <dgm:spPr/>
      <dgm:t>
        <a:bodyPr/>
        <a:lstStyle/>
        <a:p>
          <a:r>
            <a:rPr lang="en-GB" dirty="0"/>
            <a:t>The meeting and banquet space and the residential suites are perfect for a business holiday</a:t>
          </a:r>
          <a:endParaRPr lang="en-US" dirty="0"/>
        </a:p>
      </dgm:t>
    </dgm:pt>
    <dgm:pt modelId="{33F472DF-7CDB-4D00-84ED-6869BD4D4637}" type="parTrans" cxnId="{9F23DF1B-E00F-4AE8-86B1-415FFAC983F2}">
      <dgm:prSet/>
      <dgm:spPr/>
      <dgm:t>
        <a:bodyPr/>
        <a:lstStyle/>
        <a:p>
          <a:endParaRPr lang="en-US"/>
        </a:p>
      </dgm:t>
    </dgm:pt>
    <dgm:pt modelId="{9EFA5393-2B73-4EE1-B458-95355140F625}" type="sibTrans" cxnId="{9F23DF1B-E00F-4AE8-86B1-415FFAC983F2}">
      <dgm:prSet/>
      <dgm:spPr/>
      <dgm:t>
        <a:bodyPr/>
        <a:lstStyle/>
        <a:p>
          <a:endParaRPr lang="en-US"/>
        </a:p>
      </dgm:t>
    </dgm:pt>
    <dgm:pt modelId="{38B3E34F-51D5-44EE-AB4C-E1556253850A}" type="pres">
      <dgm:prSet presAssocID="{32106FD3-477A-4B58-92BA-9E5DBC966594}" presName="linear" presStyleCnt="0">
        <dgm:presLayoutVars>
          <dgm:animLvl val="lvl"/>
          <dgm:resizeHandles val="exact"/>
        </dgm:presLayoutVars>
      </dgm:prSet>
      <dgm:spPr/>
    </dgm:pt>
    <dgm:pt modelId="{3B29A422-A51E-43A3-B19F-6C98CE2C3A1E}" type="pres">
      <dgm:prSet presAssocID="{E5E1FBD7-0782-4FB6-A4CA-1652D0A9F53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F60F2D4-35B8-4748-8B54-0CEE6C9CFA3C}" type="pres">
      <dgm:prSet presAssocID="{2C3FB1AC-31D5-4F49-B321-B754845197DA}" presName="spacer" presStyleCnt="0"/>
      <dgm:spPr/>
    </dgm:pt>
    <dgm:pt modelId="{C91734C9-E2FB-4F1B-80E3-DE9693E9DFC1}" type="pres">
      <dgm:prSet presAssocID="{99CCD154-68DF-4DD7-A14A-813AEB87F5A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2A6BA09-987C-4F30-ADBC-1E212A22289F}" type="pres">
      <dgm:prSet presAssocID="{01D68F8D-0CD0-46B7-A54C-C080DDCBEBF5}" presName="spacer" presStyleCnt="0"/>
      <dgm:spPr/>
    </dgm:pt>
    <dgm:pt modelId="{B2C272D6-D693-41DE-AFDD-01A5A2B735D6}" type="pres">
      <dgm:prSet presAssocID="{64DDE267-D427-4D27-97D4-30B0CE263AF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F23DF1B-E00F-4AE8-86B1-415FFAC983F2}" srcId="{32106FD3-477A-4B58-92BA-9E5DBC966594}" destId="{64DDE267-D427-4D27-97D4-30B0CE263AF4}" srcOrd="2" destOrd="0" parTransId="{33F472DF-7CDB-4D00-84ED-6869BD4D4637}" sibTransId="{9EFA5393-2B73-4EE1-B458-95355140F625}"/>
    <dgm:cxn modelId="{BD5FBF33-540E-450F-B3E2-350F01EFE616}" type="presOf" srcId="{E5E1FBD7-0782-4FB6-A4CA-1652D0A9F53D}" destId="{3B29A422-A51E-43A3-B19F-6C98CE2C3A1E}" srcOrd="0" destOrd="0" presId="urn:microsoft.com/office/officeart/2005/8/layout/vList2"/>
    <dgm:cxn modelId="{FD5DF73A-DF3E-43EF-B90E-A174EDD51225}" type="presOf" srcId="{32106FD3-477A-4B58-92BA-9E5DBC966594}" destId="{38B3E34F-51D5-44EE-AB4C-E1556253850A}" srcOrd="0" destOrd="0" presId="urn:microsoft.com/office/officeart/2005/8/layout/vList2"/>
    <dgm:cxn modelId="{2C43A173-5BE0-4BC1-9EE3-380FCC315E1D}" srcId="{32106FD3-477A-4B58-92BA-9E5DBC966594}" destId="{99CCD154-68DF-4DD7-A14A-813AEB87F5A8}" srcOrd="1" destOrd="0" parTransId="{D3A6BA3E-A000-449E-9E6D-343456793251}" sibTransId="{01D68F8D-0CD0-46B7-A54C-C080DDCBEBF5}"/>
    <dgm:cxn modelId="{6464F656-FB4D-4DE7-80E1-4AFE5F4774C6}" type="presOf" srcId="{99CCD154-68DF-4DD7-A14A-813AEB87F5A8}" destId="{C91734C9-E2FB-4F1B-80E3-DE9693E9DFC1}" srcOrd="0" destOrd="0" presId="urn:microsoft.com/office/officeart/2005/8/layout/vList2"/>
    <dgm:cxn modelId="{61839D8B-8857-45EA-9811-4DDA004F2F93}" srcId="{32106FD3-477A-4B58-92BA-9E5DBC966594}" destId="{E5E1FBD7-0782-4FB6-A4CA-1652D0A9F53D}" srcOrd="0" destOrd="0" parTransId="{78275D8C-4BAF-435B-8420-86E2DF434DA1}" sibTransId="{2C3FB1AC-31D5-4F49-B321-B754845197DA}"/>
    <dgm:cxn modelId="{2EBC35B9-89CB-4640-AB9D-FE9EB78476F3}" type="presOf" srcId="{64DDE267-D427-4D27-97D4-30B0CE263AF4}" destId="{B2C272D6-D693-41DE-AFDD-01A5A2B735D6}" srcOrd="0" destOrd="0" presId="urn:microsoft.com/office/officeart/2005/8/layout/vList2"/>
    <dgm:cxn modelId="{EA7926F9-3298-4AE3-BD76-28A2275FAC1F}" type="presParOf" srcId="{38B3E34F-51D5-44EE-AB4C-E1556253850A}" destId="{3B29A422-A51E-43A3-B19F-6C98CE2C3A1E}" srcOrd="0" destOrd="0" presId="urn:microsoft.com/office/officeart/2005/8/layout/vList2"/>
    <dgm:cxn modelId="{F2833170-8EE2-4148-80AC-CA540E7159D6}" type="presParOf" srcId="{38B3E34F-51D5-44EE-AB4C-E1556253850A}" destId="{0F60F2D4-35B8-4748-8B54-0CEE6C9CFA3C}" srcOrd="1" destOrd="0" presId="urn:microsoft.com/office/officeart/2005/8/layout/vList2"/>
    <dgm:cxn modelId="{0EA8122E-E9DE-4DA6-88B7-9EC337C1B6DD}" type="presParOf" srcId="{38B3E34F-51D5-44EE-AB4C-E1556253850A}" destId="{C91734C9-E2FB-4F1B-80E3-DE9693E9DFC1}" srcOrd="2" destOrd="0" presId="urn:microsoft.com/office/officeart/2005/8/layout/vList2"/>
    <dgm:cxn modelId="{3FF3329A-9F64-4112-A815-73CC0FAE2425}" type="presParOf" srcId="{38B3E34F-51D5-44EE-AB4C-E1556253850A}" destId="{42A6BA09-987C-4F30-ADBC-1E212A22289F}" srcOrd="3" destOrd="0" presId="urn:microsoft.com/office/officeart/2005/8/layout/vList2"/>
    <dgm:cxn modelId="{8590DD84-3389-4E13-A381-C107F491131B}" type="presParOf" srcId="{38B3E34F-51D5-44EE-AB4C-E1556253850A}" destId="{B2C272D6-D693-41DE-AFDD-01A5A2B735D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2029A37-9BCD-4029-903A-00EE83CC0A5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6B70C62-A644-4F7A-AE37-30322BB0F782}">
      <dgm:prSet/>
      <dgm:spPr/>
      <dgm:t>
        <a:bodyPr/>
        <a:lstStyle/>
        <a:p>
          <a:r>
            <a:rPr lang="en-GB" dirty="0"/>
            <a:t>Considering the role and function of guest service is a crucial element in any hotel business </a:t>
          </a:r>
          <a:endParaRPr lang="en-US" dirty="0"/>
        </a:p>
      </dgm:t>
    </dgm:pt>
    <dgm:pt modelId="{37A984FF-1207-47D9-8AD6-2DD5F4DFC80F}" type="parTrans" cxnId="{C2BC2453-B834-4389-AD33-1599DFF97BF2}">
      <dgm:prSet/>
      <dgm:spPr/>
      <dgm:t>
        <a:bodyPr/>
        <a:lstStyle/>
        <a:p>
          <a:endParaRPr lang="en-US"/>
        </a:p>
      </dgm:t>
    </dgm:pt>
    <dgm:pt modelId="{B2A3E786-C161-4845-AF96-E24CDAF538DE}" type="sibTrans" cxnId="{C2BC2453-B834-4389-AD33-1599DFF97BF2}">
      <dgm:prSet/>
      <dgm:spPr/>
      <dgm:t>
        <a:bodyPr/>
        <a:lstStyle/>
        <a:p>
          <a:endParaRPr lang="en-US"/>
        </a:p>
      </dgm:t>
    </dgm:pt>
    <dgm:pt modelId="{0D1A61B5-85DD-4515-8982-3DC6C035DFFC}">
      <dgm:prSet/>
      <dgm:spPr/>
      <dgm:t>
        <a:bodyPr/>
        <a:lstStyle/>
        <a:p>
          <a:r>
            <a:rPr lang="en-GB"/>
            <a:t>It generates positive reviews that lead to a powerful brand</a:t>
          </a:r>
          <a:endParaRPr lang="en-US"/>
        </a:p>
      </dgm:t>
    </dgm:pt>
    <dgm:pt modelId="{A9BC16F6-A267-4BE6-83F2-1B88F42E5E31}" type="parTrans" cxnId="{5024F54C-FD5E-4533-A2FF-C42A11690DEB}">
      <dgm:prSet/>
      <dgm:spPr/>
      <dgm:t>
        <a:bodyPr/>
        <a:lstStyle/>
        <a:p>
          <a:endParaRPr lang="en-US"/>
        </a:p>
      </dgm:t>
    </dgm:pt>
    <dgm:pt modelId="{ECFB0C17-5B0A-4DEA-86CD-CB94BA14A2AC}" type="sibTrans" cxnId="{5024F54C-FD5E-4533-A2FF-C42A11690DEB}">
      <dgm:prSet/>
      <dgm:spPr/>
      <dgm:t>
        <a:bodyPr/>
        <a:lstStyle/>
        <a:p>
          <a:endParaRPr lang="en-US"/>
        </a:p>
      </dgm:t>
    </dgm:pt>
    <dgm:pt modelId="{378545D4-F83D-4C83-83DB-238451B40A6B}">
      <dgm:prSet/>
      <dgm:spPr/>
      <dgm:t>
        <a:bodyPr/>
        <a:lstStyle/>
        <a:p>
          <a:r>
            <a:rPr lang="en-GB"/>
            <a:t>A good guest service has a positive impact in the profit of the business </a:t>
          </a:r>
          <a:endParaRPr lang="en-US"/>
        </a:p>
      </dgm:t>
    </dgm:pt>
    <dgm:pt modelId="{DB739890-32A6-4653-B25C-4B5E7C701EDA}" type="parTrans" cxnId="{E4C491BE-8DA1-4BBF-A4E6-82FA638BAE14}">
      <dgm:prSet/>
      <dgm:spPr/>
      <dgm:t>
        <a:bodyPr/>
        <a:lstStyle/>
        <a:p>
          <a:endParaRPr lang="en-US"/>
        </a:p>
      </dgm:t>
    </dgm:pt>
    <dgm:pt modelId="{7C741494-6AAB-42EF-BDCC-F56094B34977}" type="sibTrans" cxnId="{E4C491BE-8DA1-4BBF-A4E6-82FA638BAE14}">
      <dgm:prSet/>
      <dgm:spPr/>
      <dgm:t>
        <a:bodyPr/>
        <a:lstStyle/>
        <a:p>
          <a:endParaRPr lang="en-US"/>
        </a:p>
      </dgm:t>
    </dgm:pt>
    <dgm:pt modelId="{5162E19E-2D29-4853-BA46-38EFDACA07A0}" type="pres">
      <dgm:prSet presAssocID="{F2029A37-9BCD-4029-903A-00EE83CC0A53}" presName="root" presStyleCnt="0">
        <dgm:presLayoutVars>
          <dgm:dir/>
          <dgm:resizeHandles val="exact"/>
        </dgm:presLayoutVars>
      </dgm:prSet>
      <dgm:spPr/>
    </dgm:pt>
    <dgm:pt modelId="{16560036-96C9-41F8-9031-8DB527F70C9C}" type="pres">
      <dgm:prSet presAssocID="{96B70C62-A644-4F7A-AE37-30322BB0F782}" presName="compNode" presStyleCnt="0"/>
      <dgm:spPr/>
    </dgm:pt>
    <dgm:pt modelId="{AC1745A1-56D9-4111-88C6-FE5E256F7CC6}" type="pres">
      <dgm:prSet presAssocID="{96B70C62-A644-4F7A-AE37-30322BB0F782}" presName="bgRect" presStyleLbl="bgShp" presStyleIdx="0" presStyleCnt="3"/>
      <dgm:spPr/>
    </dgm:pt>
    <dgm:pt modelId="{8519A711-CAA0-431E-BD84-DFA581B54540}" type="pres">
      <dgm:prSet presAssocID="{96B70C62-A644-4F7A-AE37-30322BB0F78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8B80483C-1DC4-4132-A6F0-59B6FCD972CA}" type="pres">
      <dgm:prSet presAssocID="{96B70C62-A644-4F7A-AE37-30322BB0F782}" presName="spaceRect" presStyleCnt="0"/>
      <dgm:spPr/>
    </dgm:pt>
    <dgm:pt modelId="{A5CFDF6A-157D-43A9-AF4A-CEAEE1719FD8}" type="pres">
      <dgm:prSet presAssocID="{96B70C62-A644-4F7A-AE37-30322BB0F782}" presName="parTx" presStyleLbl="revTx" presStyleIdx="0" presStyleCnt="3">
        <dgm:presLayoutVars>
          <dgm:chMax val="0"/>
          <dgm:chPref val="0"/>
        </dgm:presLayoutVars>
      </dgm:prSet>
      <dgm:spPr/>
    </dgm:pt>
    <dgm:pt modelId="{EFD88028-1350-4B8B-9AE2-9C6D53B267C5}" type="pres">
      <dgm:prSet presAssocID="{B2A3E786-C161-4845-AF96-E24CDAF538DE}" presName="sibTrans" presStyleCnt="0"/>
      <dgm:spPr/>
    </dgm:pt>
    <dgm:pt modelId="{AFC66A06-393D-4B67-8B49-5FB382EA9616}" type="pres">
      <dgm:prSet presAssocID="{0D1A61B5-85DD-4515-8982-3DC6C035DFFC}" presName="compNode" presStyleCnt="0"/>
      <dgm:spPr/>
    </dgm:pt>
    <dgm:pt modelId="{C7B7E668-247C-4F7B-BFBC-0CF0DAE24DAC}" type="pres">
      <dgm:prSet presAssocID="{0D1A61B5-85DD-4515-8982-3DC6C035DFFC}" presName="bgRect" presStyleLbl="bgShp" presStyleIdx="1" presStyleCnt="3"/>
      <dgm:spPr/>
    </dgm:pt>
    <dgm:pt modelId="{552745DD-B926-4255-AD99-89EAF99D39F5}" type="pres">
      <dgm:prSet presAssocID="{0D1A61B5-85DD-4515-8982-3DC6C035DFF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C51FB13A-A0C7-4041-B969-9AB48C42AA23}" type="pres">
      <dgm:prSet presAssocID="{0D1A61B5-85DD-4515-8982-3DC6C035DFFC}" presName="spaceRect" presStyleCnt="0"/>
      <dgm:spPr/>
    </dgm:pt>
    <dgm:pt modelId="{972F0B5A-2E51-4677-8389-E3DE9DF50CF8}" type="pres">
      <dgm:prSet presAssocID="{0D1A61B5-85DD-4515-8982-3DC6C035DFFC}" presName="parTx" presStyleLbl="revTx" presStyleIdx="1" presStyleCnt="3">
        <dgm:presLayoutVars>
          <dgm:chMax val="0"/>
          <dgm:chPref val="0"/>
        </dgm:presLayoutVars>
      </dgm:prSet>
      <dgm:spPr/>
    </dgm:pt>
    <dgm:pt modelId="{8E3F0129-FDD0-4C1C-9FA1-16DF7B054ABA}" type="pres">
      <dgm:prSet presAssocID="{ECFB0C17-5B0A-4DEA-86CD-CB94BA14A2AC}" presName="sibTrans" presStyleCnt="0"/>
      <dgm:spPr/>
    </dgm:pt>
    <dgm:pt modelId="{B3469613-42C1-4880-8B3E-257B54C18D56}" type="pres">
      <dgm:prSet presAssocID="{378545D4-F83D-4C83-83DB-238451B40A6B}" presName="compNode" presStyleCnt="0"/>
      <dgm:spPr/>
    </dgm:pt>
    <dgm:pt modelId="{AEA84108-7732-4221-971A-584BD06FCFE9}" type="pres">
      <dgm:prSet presAssocID="{378545D4-F83D-4C83-83DB-238451B40A6B}" presName="bgRect" presStyleLbl="bgShp" presStyleIdx="2" presStyleCnt="3"/>
      <dgm:spPr/>
    </dgm:pt>
    <dgm:pt modelId="{2C4054E6-EF7C-45D1-9911-328122824A20}" type="pres">
      <dgm:prSet presAssocID="{378545D4-F83D-4C83-83DB-238451B40A6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957D7EB-684A-45C0-B9BF-FF370351113A}" type="pres">
      <dgm:prSet presAssocID="{378545D4-F83D-4C83-83DB-238451B40A6B}" presName="spaceRect" presStyleCnt="0"/>
      <dgm:spPr/>
    </dgm:pt>
    <dgm:pt modelId="{F4BFDE9E-393E-419F-860B-5B2354BE2C49}" type="pres">
      <dgm:prSet presAssocID="{378545D4-F83D-4C83-83DB-238451B40A6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C845921-E65F-42F6-8775-A0FD74338809}" type="presOf" srcId="{0D1A61B5-85DD-4515-8982-3DC6C035DFFC}" destId="{972F0B5A-2E51-4677-8389-E3DE9DF50CF8}" srcOrd="0" destOrd="0" presId="urn:microsoft.com/office/officeart/2018/2/layout/IconVerticalSolidList"/>
    <dgm:cxn modelId="{0EB5DE67-CE90-44F3-A69C-2BFE8C41580D}" type="presOf" srcId="{96B70C62-A644-4F7A-AE37-30322BB0F782}" destId="{A5CFDF6A-157D-43A9-AF4A-CEAEE1719FD8}" srcOrd="0" destOrd="0" presId="urn:microsoft.com/office/officeart/2018/2/layout/IconVerticalSolidList"/>
    <dgm:cxn modelId="{5024F54C-FD5E-4533-A2FF-C42A11690DEB}" srcId="{F2029A37-9BCD-4029-903A-00EE83CC0A53}" destId="{0D1A61B5-85DD-4515-8982-3DC6C035DFFC}" srcOrd="1" destOrd="0" parTransId="{A9BC16F6-A267-4BE6-83F2-1B88F42E5E31}" sibTransId="{ECFB0C17-5B0A-4DEA-86CD-CB94BA14A2AC}"/>
    <dgm:cxn modelId="{D6CC174D-E643-4649-9499-F24CED86F4B2}" type="presOf" srcId="{378545D4-F83D-4C83-83DB-238451B40A6B}" destId="{F4BFDE9E-393E-419F-860B-5B2354BE2C49}" srcOrd="0" destOrd="0" presId="urn:microsoft.com/office/officeart/2018/2/layout/IconVerticalSolidList"/>
    <dgm:cxn modelId="{C2BC2453-B834-4389-AD33-1599DFF97BF2}" srcId="{F2029A37-9BCD-4029-903A-00EE83CC0A53}" destId="{96B70C62-A644-4F7A-AE37-30322BB0F782}" srcOrd="0" destOrd="0" parTransId="{37A984FF-1207-47D9-8AD6-2DD5F4DFC80F}" sibTransId="{B2A3E786-C161-4845-AF96-E24CDAF538DE}"/>
    <dgm:cxn modelId="{E4C491BE-8DA1-4BBF-A4E6-82FA638BAE14}" srcId="{F2029A37-9BCD-4029-903A-00EE83CC0A53}" destId="{378545D4-F83D-4C83-83DB-238451B40A6B}" srcOrd="2" destOrd="0" parTransId="{DB739890-32A6-4653-B25C-4B5E7C701EDA}" sibTransId="{7C741494-6AAB-42EF-BDCC-F56094B34977}"/>
    <dgm:cxn modelId="{00E3A8F7-9468-4B0D-B098-4318581F1C5D}" type="presOf" srcId="{F2029A37-9BCD-4029-903A-00EE83CC0A53}" destId="{5162E19E-2D29-4853-BA46-38EFDACA07A0}" srcOrd="0" destOrd="0" presId="urn:microsoft.com/office/officeart/2018/2/layout/IconVerticalSolidList"/>
    <dgm:cxn modelId="{4F954BDB-CE07-4952-8E02-5969A281D93A}" type="presParOf" srcId="{5162E19E-2D29-4853-BA46-38EFDACA07A0}" destId="{16560036-96C9-41F8-9031-8DB527F70C9C}" srcOrd="0" destOrd="0" presId="urn:microsoft.com/office/officeart/2018/2/layout/IconVerticalSolidList"/>
    <dgm:cxn modelId="{1D5600EF-890F-4317-96CC-FAAEE0814E99}" type="presParOf" srcId="{16560036-96C9-41F8-9031-8DB527F70C9C}" destId="{AC1745A1-56D9-4111-88C6-FE5E256F7CC6}" srcOrd="0" destOrd="0" presId="urn:microsoft.com/office/officeart/2018/2/layout/IconVerticalSolidList"/>
    <dgm:cxn modelId="{C4500954-F376-4A75-8E11-0426BEAD2642}" type="presParOf" srcId="{16560036-96C9-41F8-9031-8DB527F70C9C}" destId="{8519A711-CAA0-431E-BD84-DFA581B54540}" srcOrd="1" destOrd="0" presId="urn:microsoft.com/office/officeart/2018/2/layout/IconVerticalSolidList"/>
    <dgm:cxn modelId="{115F1AE6-51B3-40B3-A4AD-588B77705E02}" type="presParOf" srcId="{16560036-96C9-41F8-9031-8DB527F70C9C}" destId="{8B80483C-1DC4-4132-A6F0-59B6FCD972CA}" srcOrd="2" destOrd="0" presId="urn:microsoft.com/office/officeart/2018/2/layout/IconVerticalSolidList"/>
    <dgm:cxn modelId="{C8945234-030D-4EF3-A437-9D70282B95FE}" type="presParOf" srcId="{16560036-96C9-41F8-9031-8DB527F70C9C}" destId="{A5CFDF6A-157D-43A9-AF4A-CEAEE1719FD8}" srcOrd="3" destOrd="0" presId="urn:microsoft.com/office/officeart/2018/2/layout/IconVerticalSolidList"/>
    <dgm:cxn modelId="{F7FE5CF4-0076-4427-833F-F02BFB617C6C}" type="presParOf" srcId="{5162E19E-2D29-4853-BA46-38EFDACA07A0}" destId="{EFD88028-1350-4B8B-9AE2-9C6D53B267C5}" srcOrd="1" destOrd="0" presId="urn:microsoft.com/office/officeart/2018/2/layout/IconVerticalSolidList"/>
    <dgm:cxn modelId="{B0E660AA-ACAB-4477-980F-C90AE20BB418}" type="presParOf" srcId="{5162E19E-2D29-4853-BA46-38EFDACA07A0}" destId="{AFC66A06-393D-4B67-8B49-5FB382EA9616}" srcOrd="2" destOrd="0" presId="urn:microsoft.com/office/officeart/2018/2/layout/IconVerticalSolidList"/>
    <dgm:cxn modelId="{31768CB8-8E3F-440A-9981-FF7E6A3E2ACA}" type="presParOf" srcId="{AFC66A06-393D-4B67-8B49-5FB382EA9616}" destId="{C7B7E668-247C-4F7B-BFBC-0CF0DAE24DAC}" srcOrd="0" destOrd="0" presId="urn:microsoft.com/office/officeart/2018/2/layout/IconVerticalSolidList"/>
    <dgm:cxn modelId="{B8734314-012C-460A-9AB2-13F736BFC23C}" type="presParOf" srcId="{AFC66A06-393D-4B67-8B49-5FB382EA9616}" destId="{552745DD-B926-4255-AD99-89EAF99D39F5}" srcOrd="1" destOrd="0" presId="urn:microsoft.com/office/officeart/2018/2/layout/IconVerticalSolidList"/>
    <dgm:cxn modelId="{3F115BA4-CB5F-4824-849F-AC52A07ABFD4}" type="presParOf" srcId="{AFC66A06-393D-4B67-8B49-5FB382EA9616}" destId="{C51FB13A-A0C7-4041-B969-9AB48C42AA23}" srcOrd="2" destOrd="0" presId="urn:microsoft.com/office/officeart/2018/2/layout/IconVerticalSolidList"/>
    <dgm:cxn modelId="{B046852F-565E-42E8-9EC8-2A052E5B9A97}" type="presParOf" srcId="{AFC66A06-393D-4B67-8B49-5FB382EA9616}" destId="{972F0B5A-2E51-4677-8389-E3DE9DF50CF8}" srcOrd="3" destOrd="0" presId="urn:microsoft.com/office/officeart/2018/2/layout/IconVerticalSolidList"/>
    <dgm:cxn modelId="{64D26169-29AA-40DE-8D46-C8A7DD8EF048}" type="presParOf" srcId="{5162E19E-2D29-4853-BA46-38EFDACA07A0}" destId="{8E3F0129-FDD0-4C1C-9FA1-16DF7B054ABA}" srcOrd="3" destOrd="0" presId="urn:microsoft.com/office/officeart/2018/2/layout/IconVerticalSolidList"/>
    <dgm:cxn modelId="{213AC76B-6B72-496C-81CE-E5B2DC2B17D4}" type="presParOf" srcId="{5162E19E-2D29-4853-BA46-38EFDACA07A0}" destId="{B3469613-42C1-4880-8B3E-257B54C18D56}" srcOrd="4" destOrd="0" presId="urn:microsoft.com/office/officeart/2018/2/layout/IconVerticalSolidList"/>
    <dgm:cxn modelId="{84D2DAFB-257A-45C5-9BDB-93706CE76307}" type="presParOf" srcId="{B3469613-42C1-4880-8B3E-257B54C18D56}" destId="{AEA84108-7732-4221-971A-584BD06FCFE9}" srcOrd="0" destOrd="0" presId="urn:microsoft.com/office/officeart/2018/2/layout/IconVerticalSolidList"/>
    <dgm:cxn modelId="{4ABF8C85-5AB8-4DFC-9057-97F338F308D6}" type="presParOf" srcId="{B3469613-42C1-4880-8B3E-257B54C18D56}" destId="{2C4054E6-EF7C-45D1-9911-328122824A20}" srcOrd="1" destOrd="0" presId="urn:microsoft.com/office/officeart/2018/2/layout/IconVerticalSolidList"/>
    <dgm:cxn modelId="{A9077A66-E255-4A43-9C9B-C1AB7F54203B}" type="presParOf" srcId="{B3469613-42C1-4880-8B3E-257B54C18D56}" destId="{7957D7EB-684A-45C0-B9BF-FF370351113A}" srcOrd="2" destOrd="0" presId="urn:microsoft.com/office/officeart/2018/2/layout/IconVerticalSolidList"/>
    <dgm:cxn modelId="{0CBC447F-8501-45DD-B8E0-4728C655F8A4}" type="presParOf" srcId="{B3469613-42C1-4880-8B3E-257B54C18D56}" destId="{F4BFDE9E-393E-419F-860B-5B2354BE2C4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FBC9932-2405-45CD-859F-9B9339DCE6D0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3D74FEB-3E7C-4F6F-87E9-EBDBA7B00000}">
      <dgm:prSet custT="1"/>
      <dgm:spPr/>
      <dgm:t>
        <a:bodyPr/>
        <a:lstStyle/>
        <a:p>
          <a:pPr>
            <a:defRPr cap="all"/>
          </a:pPr>
          <a:r>
            <a:rPr lang="en-GB" sz="1800" dirty="0"/>
            <a:t>The simple way to meet or exceed guest expectations is through client's feedback</a:t>
          </a:r>
          <a:endParaRPr lang="en-US" sz="1800" dirty="0"/>
        </a:p>
      </dgm:t>
    </dgm:pt>
    <dgm:pt modelId="{BA8CC1C6-0ED1-4E3B-8182-91DFBA8EEAA9}" type="parTrans" cxnId="{C15A9BF3-109A-4399-8416-2DB30EDAB22A}">
      <dgm:prSet/>
      <dgm:spPr/>
      <dgm:t>
        <a:bodyPr/>
        <a:lstStyle/>
        <a:p>
          <a:endParaRPr lang="en-US"/>
        </a:p>
      </dgm:t>
    </dgm:pt>
    <dgm:pt modelId="{63268941-1981-4ACA-BBC5-CE0156F30271}" type="sibTrans" cxnId="{C15A9BF3-109A-4399-8416-2DB30EDAB22A}">
      <dgm:prSet/>
      <dgm:spPr/>
      <dgm:t>
        <a:bodyPr/>
        <a:lstStyle/>
        <a:p>
          <a:endParaRPr lang="en-US"/>
        </a:p>
      </dgm:t>
    </dgm:pt>
    <dgm:pt modelId="{864F47AE-95FB-4AD3-A9CA-AFEE83D21A9C}">
      <dgm:prSet/>
      <dgm:spPr/>
      <dgm:t>
        <a:bodyPr/>
        <a:lstStyle/>
        <a:p>
          <a:pPr>
            <a:defRPr cap="all"/>
          </a:pPr>
          <a:r>
            <a:rPr lang="en-GB" dirty="0"/>
            <a:t>Incorporating new ideas best on customers suggestions</a:t>
          </a:r>
          <a:endParaRPr lang="en-US" dirty="0"/>
        </a:p>
      </dgm:t>
    </dgm:pt>
    <dgm:pt modelId="{64940BFC-6F2D-4689-B4DD-9F272203B950}" type="parTrans" cxnId="{C6D6871F-58BE-4637-8DB8-73FE5953BF01}">
      <dgm:prSet/>
      <dgm:spPr/>
      <dgm:t>
        <a:bodyPr/>
        <a:lstStyle/>
        <a:p>
          <a:endParaRPr lang="en-US"/>
        </a:p>
      </dgm:t>
    </dgm:pt>
    <dgm:pt modelId="{A8DF33AF-C113-4F18-961F-63B882B2E0ED}" type="sibTrans" cxnId="{C6D6871F-58BE-4637-8DB8-73FE5953BF01}">
      <dgm:prSet/>
      <dgm:spPr/>
      <dgm:t>
        <a:bodyPr/>
        <a:lstStyle/>
        <a:p>
          <a:endParaRPr lang="en-US"/>
        </a:p>
      </dgm:t>
    </dgm:pt>
    <dgm:pt modelId="{9733BF79-3FD8-44FA-981A-ADCDB0916EC8}">
      <dgm:prSet/>
      <dgm:spPr/>
      <dgm:t>
        <a:bodyPr/>
        <a:lstStyle/>
        <a:p>
          <a:pPr>
            <a:defRPr cap="all"/>
          </a:pPr>
          <a:r>
            <a:rPr lang="en-GB"/>
            <a:t>Analysing the industry and adjusting to the new trends </a:t>
          </a:r>
          <a:endParaRPr lang="en-US"/>
        </a:p>
      </dgm:t>
    </dgm:pt>
    <dgm:pt modelId="{28C1FE21-C576-46CF-BBD4-45937D64B55F}" type="parTrans" cxnId="{A5C2A7E1-D9F2-4B38-950D-24DF6168ABDA}">
      <dgm:prSet/>
      <dgm:spPr/>
      <dgm:t>
        <a:bodyPr/>
        <a:lstStyle/>
        <a:p>
          <a:endParaRPr lang="en-US"/>
        </a:p>
      </dgm:t>
    </dgm:pt>
    <dgm:pt modelId="{B5A4C031-507C-4E5A-B07F-38D5AB5142F2}" type="sibTrans" cxnId="{A5C2A7E1-D9F2-4B38-950D-24DF6168ABDA}">
      <dgm:prSet/>
      <dgm:spPr/>
      <dgm:t>
        <a:bodyPr/>
        <a:lstStyle/>
        <a:p>
          <a:endParaRPr lang="en-US"/>
        </a:p>
      </dgm:t>
    </dgm:pt>
    <dgm:pt modelId="{98430310-6766-49A0-A035-7F04041D0460}">
      <dgm:prSet/>
      <dgm:spPr/>
      <dgm:t>
        <a:bodyPr/>
        <a:lstStyle/>
        <a:p>
          <a:pPr>
            <a:defRPr cap="all"/>
          </a:pPr>
          <a:r>
            <a:rPr lang="en-GB"/>
            <a:t>Investing in the quality of the facilities and guest services </a:t>
          </a:r>
          <a:endParaRPr lang="en-US"/>
        </a:p>
      </dgm:t>
    </dgm:pt>
    <dgm:pt modelId="{23866DCA-0A4A-4912-8870-03436DCCE54E}" type="parTrans" cxnId="{AB541A17-E524-4262-89EE-5BE9C84D7995}">
      <dgm:prSet/>
      <dgm:spPr/>
      <dgm:t>
        <a:bodyPr/>
        <a:lstStyle/>
        <a:p>
          <a:endParaRPr lang="en-US"/>
        </a:p>
      </dgm:t>
    </dgm:pt>
    <dgm:pt modelId="{2EA60B40-86F2-41BF-B870-2177F1F3F3C7}" type="sibTrans" cxnId="{AB541A17-E524-4262-89EE-5BE9C84D7995}">
      <dgm:prSet/>
      <dgm:spPr/>
      <dgm:t>
        <a:bodyPr/>
        <a:lstStyle/>
        <a:p>
          <a:endParaRPr lang="en-US"/>
        </a:p>
      </dgm:t>
    </dgm:pt>
    <dgm:pt modelId="{0E9948B7-2CD1-4381-A72D-62E15450A726}" type="pres">
      <dgm:prSet presAssocID="{6FBC9932-2405-45CD-859F-9B9339DCE6D0}" presName="root" presStyleCnt="0">
        <dgm:presLayoutVars>
          <dgm:dir/>
          <dgm:resizeHandles val="exact"/>
        </dgm:presLayoutVars>
      </dgm:prSet>
      <dgm:spPr/>
    </dgm:pt>
    <dgm:pt modelId="{A09A0355-706F-425A-B694-860C5A86D3F6}" type="pres">
      <dgm:prSet presAssocID="{D3D74FEB-3E7C-4F6F-87E9-EBDBA7B00000}" presName="compNode" presStyleCnt="0"/>
      <dgm:spPr/>
    </dgm:pt>
    <dgm:pt modelId="{DD4D84EB-A943-4624-8601-67CBF0AD0E46}" type="pres">
      <dgm:prSet presAssocID="{D3D74FEB-3E7C-4F6F-87E9-EBDBA7B00000}" presName="iconBgRect" presStyleLbl="bgShp" presStyleIdx="0" presStyleCnt="4"/>
      <dgm:spPr/>
    </dgm:pt>
    <dgm:pt modelId="{8EFC9671-CF05-4323-8E05-E6B9B8390B8C}" type="pres">
      <dgm:prSet presAssocID="{D3D74FEB-3E7C-4F6F-87E9-EBDBA7B0000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D668555F-67A3-4098-970B-48958AD2FB50}" type="pres">
      <dgm:prSet presAssocID="{D3D74FEB-3E7C-4F6F-87E9-EBDBA7B00000}" presName="spaceRect" presStyleCnt="0"/>
      <dgm:spPr/>
    </dgm:pt>
    <dgm:pt modelId="{EEF96C0F-C7A1-447C-81DD-8357ADCF924C}" type="pres">
      <dgm:prSet presAssocID="{D3D74FEB-3E7C-4F6F-87E9-EBDBA7B00000}" presName="textRect" presStyleLbl="revTx" presStyleIdx="0" presStyleCnt="4">
        <dgm:presLayoutVars>
          <dgm:chMax val="1"/>
          <dgm:chPref val="1"/>
        </dgm:presLayoutVars>
      </dgm:prSet>
      <dgm:spPr/>
    </dgm:pt>
    <dgm:pt modelId="{C98900AB-EDDF-4C4F-89B6-D06223283DB7}" type="pres">
      <dgm:prSet presAssocID="{63268941-1981-4ACA-BBC5-CE0156F30271}" presName="sibTrans" presStyleCnt="0"/>
      <dgm:spPr/>
    </dgm:pt>
    <dgm:pt modelId="{2E04885C-779A-4E0F-B4D5-FD7A8C5044B1}" type="pres">
      <dgm:prSet presAssocID="{864F47AE-95FB-4AD3-A9CA-AFEE83D21A9C}" presName="compNode" presStyleCnt="0"/>
      <dgm:spPr/>
    </dgm:pt>
    <dgm:pt modelId="{54AE9F83-65B4-4B80-AE6A-9C443A5EC04D}" type="pres">
      <dgm:prSet presAssocID="{864F47AE-95FB-4AD3-A9CA-AFEE83D21A9C}" presName="iconBgRect" presStyleLbl="bgShp" presStyleIdx="1" presStyleCnt="4"/>
      <dgm:spPr/>
    </dgm:pt>
    <dgm:pt modelId="{7176601D-C138-44C2-816D-F53763E6CD3F}" type="pres">
      <dgm:prSet presAssocID="{864F47AE-95FB-4AD3-A9CA-AFEE83D21A9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A117326B-414F-4756-B714-A0ADD32BB0A8}" type="pres">
      <dgm:prSet presAssocID="{864F47AE-95FB-4AD3-A9CA-AFEE83D21A9C}" presName="spaceRect" presStyleCnt="0"/>
      <dgm:spPr/>
    </dgm:pt>
    <dgm:pt modelId="{6EA7FD57-398C-43DC-BBCE-D6FFE1A6BE40}" type="pres">
      <dgm:prSet presAssocID="{864F47AE-95FB-4AD3-A9CA-AFEE83D21A9C}" presName="textRect" presStyleLbl="revTx" presStyleIdx="1" presStyleCnt="4">
        <dgm:presLayoutVars>
          <dgm:chMax val="1"/>
          <dgm:chPref val="1"/>
        </dgm:presLayoutVars>
      </dgm:prSet>
      <dgm:spPr/>
    </dgm:pt>
    <dgm:pt modelId="{A8DFD2B0-30E1-45D2-91F2-B960CACD1A23}" type="pres">
      <dgm:prSet presAssocID="{A8DF33AF-C113-4F18-961F-63B882B2E0ED}" presName="sibTrans" presStyleCnt="0"/>
      <dgm:spPr/>
    </dgm:pt>
    <dgm:pt modelId="{E52087EA-44B1-43CF-89B2-1F566B625B4C}" type="pres">
      <dgm:prSet presAssocID="{9733BF79-3FD8-44FA-981A-ADCDB0916EC8}" presName="compNode" presStyleCnt="0"/>
      <dgm:spPr/>
    </dgm:pt>
    <dgm:pt modelId="{2953A92C-8E60-428F-9340-FB684184A452}" type="pres">
      <dgm:prSet presAssocID="{9733BF79-3FD8-44FA-981A-ADCDB0916EC8}" presName="iconBgRect" presStyleLbl="bgShp" presStyleIdx="2" presStyleCnt="4"/>
      <dgm:spPr/>
    </dgm:pt>
    <dgm:pt modelId="{FB3DBA1F-1A0D-4101-AD49-8385AE908F61}" type="pres">
      <dgm:prSet presAssocID="{9733BF79-3FD8-44FA-981A-ADCDB0916EC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63709D32-070B-4F1F-81F1-723EBB6E004E}" type="pres">
      <dgm:prSet presAssocID="{9733BF79-3FD8-44FA-981A-ADCDB0916EC8}" presName="spaceRect" presStyleCnt="0"/>
      <dgm:spPr/>
    </dgm:pt>
    <dgm:pt modelId="{BEF51653-4749-4874-9B87-845F83CC5F5B}" type="pres">
      <dgm:prSet presAssocID="{9733BF79-3FD8-44FA-981A-ADCDB0916EC8}" presName="textRect" presStyleLbl="revTx" presStyleIdx="2" presStyleCnt="4">
        <dgm:presLayoutVars>
          <dgm:chMax val="1"/>
          <dgm:chPref val="1"/>
        </dgm:presLayoutVars>
      </dgm:prSet>
      <dgm:spPr/>
    </dgm:pt>
    <dgm:pt modelId="{E44E38C7-BDCE-49EB-9E53-34FFC01D9136}" type="pres">
      <dgm:prSet presAssocID="{B5A4C031-507C-4E5A-B07F-38D5AB5142F2}" presName="sibTrans" presStyleCnt="0"/>
      <dgm:spPr/>
    </dgm:pt>
    <dgm:pt modelId="{51A2372B-AB37-4EAC-9C4F-45350328A0BA}" type="pres">
      <dgm:prSet presAssocID="{98430310-6766-49A0-A035-7F04041D0460}" presName="compNode" presStyleCnt="0"/>
      <dgm:spPr/>
    </dgm:pt>
    <dgm:pt modelId="{16A9C97D-D175-48B4-8071-EB0E2122CD26}" type="pres">
      <dgm:prSet presAssocID="{98430310-6766-49A0-A035-7F04041D0460}" presName="iconBgRect" presStyleLbl="bgShp" presStyleIdx="3" presStyleCnt="4"/>
      <dgm:spPr/>
    </dgm:pt>
    <dgm:pt modelId="{C818DF6C-3C54-4422-98BB-8122691DD02F}" type="pres">
      <dgm:prSet presAssocID="{98430310-6766-49A0-A035-7F04041D046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7B194995-37FD-43EF-9C39-66BF47635C5F}" type="pres">
      <dgm:prSet presAssocID="{98430310-6766-49A0-A035-7F04041D0460}" presName="spaceRect" presStyleCnt="0"/>
      <dgm:spPr/>
    </dgm:pt>
    <dgm:pt modelId="{82018443-BB4A-4494-A929-9345FDCC70FD}" type="pres">
      <dgm:prSet presAssocID="{98430310-6766-49A0-A035-7F04041D0460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C546414-032F-41CA-AB1A-2FCDDE10A655}" type="presOf" srcId="{864F47AE-95FB-4AD3-A9CA-AFEE83D21A9C}" destId="{6EA7FD57-398C-43DC-BBCE-D6FFE1A6BE40}" srcOrd="0" destOrd="0" presId="urn:microsoft.com/office/officeart/2018/5/layout/IconCircleLabelList"/>
    <dgm:cxn modelId="{AB541A17-E524-4262-89EE-5BE9C84D7995}" srcId="{6FBC9932-2405-45CD-859F-9B9339DCE6D0}" destId="{98430310-6766-49A0-A035-7F04041D0460}" srcOrd="3" destOrd="0" parTransId="{23866DCA-0A4A-4912-8870-03436DCCE54E}" sibTransId="{2EA60B40-86F2-41BF-B870-2177F1F3F3C7}"/>
    <dgm:cxn modelId="{C6D6871F-58BE-4637-8DB8-73FE5953BF01}" srcId="{6FBC9932-2405-45CD-859F-9B9339DCE6D0}" destId="{864F47AE-95FB-4AD3-A9CA-AFEE83D21A9C}" srcOrd="1" destOrd="0" parTransId="{64940BFC-6F2D-4689-B4DD-9F272203B950}" sibTransId="{A8DF33AF-C113-4F18-961F-63B882B2E0ED}"/>
    <dgm:cxn modelId="{1A30322F-B580-4BC3-BA1F-5756D0869D0C}" type="presOf" srcId="{D3D74FEB-3E7C-4F6F-87E9-EBDBA7B00000}" destId="{EEF96C0F-C7A1-447C-81DD-8357ADCF924C}" srcOrd="0" destOrd="0" presId="urn:microsoft.com/office/officeart/2018/5/layout/IconCircleLabelList"/>
    <dgm:cxn modelId="{FD02BB89-8948-4780-8F2C-1E8945B8A0D4}" type="presOf" srcId="{6FBC9932-2405-45CD-859F-9B9339DCE6D0}" destId="{0E9948B7-2CD1-4381-A72D-62E15450A726}" srcOrd="0" destOrd="0" presId="urn:microsoft.com/office/officeart/2018/5/layout/IconCircleLabelList"/>
    <dgm:cxn modelId="{AD7BB18E-D2B8-4AA4-83C1-482235DF66C9}" type="presOf" srcId="{98430310-6766-49A0-A035-7F04041D0460}" destId="{82018443-BB4A-4494-A929-9345FDCC70FD}" srcOrd="0" destOrd="0" presId="urn:microsoft.com/office/officeart/2018/5/layout/IconCircleLabelList"/>
    <dgm:cxn modelId="{AFA874D3-09CA-48A4-8730-E243187FC797}" type="presOf" srcId="{9733BF79-3FD8-44FA-981A-ADCDB0916EC8}" destId="{BEF51653-4749-4874-9B87-845F83CC5F5B}" srcOrd="0" destOrd="0" presId="urn:microsoft.com/office/officeart/2018/5/layout/IconCircleLabelList"/>
    <dgm:cxn modelId="{A5C2A7E1-D9F2-4B38-950D-24DF6168ABDA}" srcId="{6FBC9932-2405-45CD-859F-9B9339DCE6D0}" destId="{9733BF79-3FD8-44FA-981A-ADCDB0916EC8}" srcOrd="2" destOrd="0" parTransId="{28C1FE21-C576-46CF-BBD4-45937D64B55F}" sibTransId="{B5A4C031-507C-4E5A-B07F-38D5AB5142F2}"/>
    <dgm:cxn modelId="{C15A9BF3-109A-4399-8416-2DB30EDAB22A}" srcId="{6FBC9932-2405-45CD-859F-9B9339DCE6D0}" destId="{D3D74FEB-3E7C-4F6F-87E9-EBDBA7B00000}" srcOrd="0" destOrd="0" parTransId="{BA8CC1C6-0ED1-4E3B-8182-91DFBA8EEAA9}" sibTransId="{63268941-1981-4ACA-BBC5-CE0156F30271}"/>
    <dgm:cxn modelId="{8E8B3185-B62D-4071-BA1C-DA08348D6E6F}" type="presParOf" srcId="{0E9948B7-2CD1-4381-A72D-62E15450A726}" destId="{A09A0355-706F-425A-B694-860C5A86D3F6}" srcOrd="0" destOrd="0" presId="urn:microsoft.com/office/officeart/2018/5/layout/IconCircleLabelList"/>
    <dgm:cxn modelId="{791F32E3-56EB-4D37-9F43-835C716BE068}" type="presParOf" srcId="{A09A0355-706F-425A-B694-860C5A86D3F6}" destId="{DD4D84EB-A943-4624-8601-67CBF0AD0E46}" srcOrd="0" destOrd="0" presId="urn:microsoft.com/office/officeart/2018/5/layout/IconCircleLabelList"/>
    <dgm:cxn modelId="{2C57D460-DC82-4577-923B-6BA6CFE2FFAC}" type="presParOf" srcId="{A09A0355-706F-425A-B694-860C5A86D3F6}" destId="{8EFC9671-CF05-4323-8E05-E6B9B8390B8C}" srcOrd="1" destOrd="0" presId="urn:microsoft.com/office/officeart/2018/5/layout/IconCircleLabelList"/>
    <dgm:cxn modelId="{13C167EF-AD34-4A39-BC30-8BBD537C17A7}" type="presParOf" srcId="{A09A0355-706F-425A-B694-860C5A86D3F6}" destId="{D668555F-67A3-4098-970B-48958AD2FB50}" srcOrd="2" destOrd="0" presId="urn:microsoft.com/office/officeart/2018/5/layout/IconCircleLabelList"/>
    <dgm:cxn modelId="{A5F15723-C52F-4466-B75A-1F73A0494B09}" type="presParOf" srcId="{A09A0355-706F-425A-B694-860C5A86D3F6}" destId="{EEF96C0F-C7A1-447C-81DD-8357ADCF924C}" srcOrd="3" destOrd="0" presId="urn:microsoft.com/office/officeart/2018/5/layout/IconCircleLabelList"/>
    <dgm:cxn modelId="{4DD8378A-21DD-4CE3-BFA8-67D97505227D}" type="presParOf" srcId="{0E9948B7-2CD1-4381-A72D-62E15450A726}" destId="{C98900AB-EDDF-4C4F-89B6-D06223283DB7}" srcOrd="1" destOrd="0" presId="urn:microsoft.com/office/officeart/2018/5/layout/IconCircleLabelList"/>
    <dgm:cxn modelId="{91231CA6-9CEF-4EDC-BE02-B1F84685BA94}" type="presParOf" srcId="{0E9948B7-2CD1-4381-A72D-62E15450A726}" destId="{2E04885C-779A-4E0F-B4D5-FD7A8C5044B1}" srcOrd="2" destOrd="0" presId="urn:microsoft.com/office/officeart/2018/5/layout/IconCircleLabelList"/>
    <dgm:cxn modelId="{DBB23717-3ED8-4B8A-AECB-2F1DE833ACD8}" type="presParOf" srcId="{2E04885C-779A-4E0F-B4D5-FD7A8C5044B1}" destId="{54AE9F83-65B4-4B80-AE6A-9C443A5EC04D}" srcOrd="0" destOrd="0" presId="urn:microsoft.com/office/officeart/2018/5/layout/IconCircleLabelList"/>
    <dgm:cxn modelId="{70E409D1-871F-41C0-9477-97BC6ABBDB63}" type="presParOf" srcId="{2E04885C-779A-4E0F-B4D5-FD7A8C5044B1}" destId="{7176601D-C138-44C2-816D-F53763E6CD3F}" srcOrd="1" destOrd="0" presId="urn:microsoft.com/office/officeart/2018/5/layout/IconCircleLabelList"/>
    <dgm:cxn modelId="{93939089-2AD6-4326-AC97-05A70DA7919D}" type="presParOf" srcId="{2E04885C-779A-4E0F-B4D5-FD7A8C5044B1}" destId="{A117326B-414F-4756-B714-A0ADD32BB0A8}" srcOrd="2" destOrd="0" presId="urn:microsoft.com/office/officeart/2018/5/layout/IconCircleLabelList"/>
    <dgm:cxn modelId="{513B9DDB-CEB5-4299-BA7A-2765BD035271}" type="presParOf" srcId="{2E04885C-779A-4E0F-B4D5-FD7A8C5044B1}" destId="{6EA7FD57-398C-43DC-BBCE-D6FFE1A6BE40}" srcOrd="3" destOrd="0" presId="urn:microsoft.com/office/officeart/2018/5/layout/IconCircleLabelList"/>
    <dgm:cxn modelId="{46F0985D-ED5C-4945-A52C-9D22224189EB}" type="presParOf" srcId="{0E9948B7-2CD1-4381-A72D-62E15450A726}" destId="{A8DFD2B0-30E1-45D2-91F2-B960CACD1A23}" srcOrd="3" destOrd="0" presId="urn:microsoft.com/office/officeart/2018/5/layout/IconCircleLabelList"/>
    <dgm:cxn modelId="{97B36B9A-A167-4CE8-93E7-BAD43E6DD686}" type="presParOf" srcId="{0E9948B7-2CD1-4381-A72D-62E15450A726}" destId="{E52087EA-44B1-43CF-89B2-1F566B625B4C}" srcOrd="4" destOrd="0" presId="urn:microsoft.com/office/officeart/2018/5/layout/IconCircleLabelList"/>
    <dgm:cxn modelId="{A6AF5F0B-18E3-4117-A5E2-7E7CBF4E32D1}" type="presParOf" srcId="{E52087EA-44B1-43CF-89B2-1F566B625B4C}" destId="{2953A92C-8E60-428F-9340-FB684184A452}" srcOrd="0" destOrd="0" presId="urn:microsoft.com/office/officeart/2018/5/layout/IconCircleLabelList"/>
    <dgm:cxn modelId="{E93413BE-5122-4AE0-BD89-2973691AE86D}" type="presParOf" srcId="{E52087EA-44B1-43CF-89B2-1F566B625B4C}" destId="{FB3DBA1F-1A0D-4101-AD49-8385AE908F61}" srcOrd="1" destOrd="0" presId="urn:microsoft.com/office/officeart/2018/5/layout/IconCircleLabelList"/>
    <dgm:cxn modelId="{5F407CB6-B196-4F71-8CF7-934DDACA709B}" type="presParOf" srcId="{E52087EA-44B1-43CF-89B2-1F566B625B4C}" destId="{63709D32-070B-4F1F-81F1-723EBB6E004E}" srcOrd="2" destOrd="0" presId="urn:microsoft.com/office/officeart/2018/5/layout/IconCircleLabelList"/>
    <dgm:cxn modelId="{C03C547B-4E73-4794-BA66-8E67DA2E9D4B}" type="presParOf" srcId="{E52087EA-44B1-43CF-89B2-1F566B625B4C}" destId="{BEF51653-4749-4874-9B87-845F83CC5F5B}" srcOrd="3" destOrd="0" presId="urn:microsoft.com/office/officeart/2018/5/layout/IconCircleLabelList"/>
    <dgm:cxn modelId="{856A21FD-B381-4F76-B1D1-1D161EF50822}" type="presParOf" srcId="{0E9948B7-2CD1-4381-A72D-62E15450A726}" destId="{E44E38C7-BDCE-49EB-9E53-34FFC01D9136}" srcOrd="5" destOrd="0" presId="urn:microsoft.com/office/officeart/2018/5/layout/IconCircleLabelList"/>
    <dgm:cxn modelId="{FF1D4AEE-551A-4A6C-B273-94D98DDFAC65}" type="presParOf" srcId="{0E9948B7-2CD1-4381-A72D-62E15450A726}" destId="{51A2372B-AB37-4EAC-9C4F-45350328A0BA}" srcOrd="6" destOrd="0" presId="urn:microsoft.com/office/officeart/2018/5/layout/IconCircleLabelList"/>
    <dgm:cxn modelId="{352E7A2E-4D8B-4624-AD9B-E1CD046EE5F2}" type="presParOf" srcId="{51A2372B-AB37-4EAC-9C4F-45350328A0BA}" destId="{16A9C97D-D175-48B4-8071-EB0E2122CD26}" srcOrd="0" destOrd="0" presId="urn:microsoft.com/office/officeart/2018/5/layout/IconCircleLabelList"/>
    <dgm:cxn modelId="{36451134-638E-4114-9D62-5F5B8A4BED66}" type="presParOf" srcId="{51A2372B-AB37-4EAC-9C4F-45350328A0BA}" destId="{C818DF6C-3C54-4422-98BB-8122691DD02F}" srcOrd="1" destOrd="0" presId="urn:microsoft.com/office/officeart/2018/5/layout/IconCircleLabelList"/>
    <dgm:cxn modelId="{803279C7-993A-48FE-A795-E1EF692FC402}" type="presParOf" srcId="{51A2372B-AB37-4EAC-9C4F-45350328A0BA}" destId="{7B194995-37FD-43EF-9C39-66BF47635C5F}" srcOrd="2" destOrd="0" presId="urn:microsoft.com/office/officeart/2018/5/layout/IconCircleLabelList"/>
    <dgm:cxn modelId="{9091FCB1-D9E4-4FF5-B82B-D0AE7AE5637F}" type="presParOf" srcId="{51A2372B-AB37-4EAC-9C4F-45350328A0BA}" destId="{82018443-BB4A-4494-A929-9345FDCC70F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29A422-A51E-43A3-B19F-6C98CE2C3A1E}">
      <dsp:nvSpPr>
        <dsp:cNvPr id="0" name=""/>
        <dsp:cNvSpPr/>
      </dsp:nvSpPr>
      <dsp:spPr>
        <a:xfrm>
          <a:off x="0" y="358896"/>
          <a:ext cx="3977639" cy="101088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Being a luxury hotel, its clients are wealthy and used with comfort at its highest level</a:t>
          </a:r>
          <a:endParaRPr lang="en-US" sz="1800" kern="1200" dirty="0"/>
        </a:p>
      </dsp:txBody>
      <dsp:txXfrm>
        <a:off x="49347" y="408243"/>
        <a:ext cx="3878945" cy="912186"/>
      </dsp:txXfrm>
    </dsp:sp>
    <dsp:sp modelId="{C91734C9-E2FB-4F1B-80E3-DE9693E9DFC1}">
      <dsp:nvSpPr>
        <dsp:cNvPr id="0" name=""/>
        <dsp:cNvSpPr/>
      </dsp:nvSpPr>
      <dsp:spPr>
        <a:xfrm>
          <a:off x="0" y="1421616"/>
          <a:ext cx="3977639" cy="101088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St Regis hotel is also family friendly with lots of </a:t>
          </a:r>
          <a:r>
            <a:rPr lang="en-GB" sz="1800" kern="1200" dirty="0" err="1"/>
            <a:t>childrens</a:t>
          </a:r>
          <a:r>
            <a:rPr lang="en-GB" sz="1800" kern="1200" dirty="0"/>
            <a:t> clubs and family  experiences</a:t>
          </a:r>
          <a:endParaRPr lang="en-US" sz="1800" kern="1200" dirty="0"/>
        </a:p>
      </dsp:txBody>
      <dsp:txXfrm>
        <a:off x="49347" y="1470963"/>
        <a:ext cx="3878945" cy="912186"/>
      </dsp:txXfrm>
    </dsp:sp>
    <dsp:sp modelId="{B2C272D6-D693-41DE-AFDD-01A5A2B735D6}">
      <dsp:nvSpPr>
        <dsp:cNvPr id="0" name=""/>
        <dsp:cNvSpPr/>
      </dsp:nvSpPr>
      <dsp:spPr>
        <a:xfrm>
          <a:off x="0" y="2484336"/>
          <a:ext cx="3977639" cy="101088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The meeting and banquet space and the residential suites are perfect for a business holiday</a:t>
          </a:r>
          <a:endParaRPr lang="en-US" sz="1800" kern="1200" dirty="0"/>
        </a:p>
      </dsp:txBody>
      <dsp:txXfrm>
        <a:off x="49347" y="2533683"/>
        <a:ext cx="3878945" cy="9121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1745A1-56D9-4111-88C6-FE5E256F7CC6}">
      <dsp:nvSpPr>
        <dsp:cNvPr id="0" name=""/>
        <dsp:cNvSpPr/>
      </dsp:nvSpPr>
      <dsp:spPr>
        <a:xfrm>
          <a:off x="0" y="665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19A711-CAA0-431E-BD84-DFA581B54540}">
      <dsp:nvSpPr>
        <dsp:cNvPr id="0" name=""/>
        <dsp:cNvSpPr/>
      </dsp:nvSpPr>
      <dsp:spPr>
        <a:xfrm>
          <a:off x="470725" y="350791"/>
          <a:ext cx="855865" cy="8558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CFDF6A-157D-43A9-AF4A-CEAEE1719FD8}">
      <dsp:nvSpPr>
        <dsp:cNvPr id="0" name=""/>
        <dsp:cNvSpPr/>
      </dsp:nvSpPr>
      <dsp:spPr>
        <a:xfrm>
          <a:off x="1797316" y="665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Considering the role and function of guest service is a crucial element in any hotel business </a:t>
          </a:r>
          <a:endParaRPr lang="en-US" sz="2100" kern="1200" dirty="0"/>
        </a:p>
      </dsp:txBody>
      <dsp:txXfrm>
        <a:off x="1797316" y="665"/>
        <a:ext cx="4492909" cy="1556118"/>
      </dsp:txXfrm>
    </dsp:sp>
    <dsp:sp modelId="{C7B7E668-247C-4F7B-BFBC-0CF0DAE24DAC}">
      <dsp:nvSpPr>
        <dsp:cNvPr id="0" name=""/>
        <dsp:cNvSpPr/>
      </dsp:nvSpPr>
      <dsp:spPr>
        <a:xfrm>
          <a:off x="0" y="1945813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2745DD-B926-4255-AD99-89EAF99D39F5}">
      <dsp:nvSpPr>
        <dsp:cNvPr id="0" name=""/>
        <dsp:cNvSpPr/>
      </dsp:nvSpPr>
      <dsp:spPr>
        <a:xfrm>
          <a:off x="470725" y="2295939"/>
          <a:ext cx="855865" cy="8558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F0B5A-2E51-4677-8389-E3DE9DF50CF8}">
      <dsp:nvSpPr>
        <dsp:cNvPr id="0" name=""/>
        <dsp:cNvSpPr/>
      </dsp:nvSpPr>
      <dsp:spPr>
        <a:xfrm>
          <a:off x="1797316" y="1945813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It generates positive reviews that lead to a powerful brand</a:t>
          </a:r>
          <a:endParaRPr lang="en-US" sz="2100" kern="1200"/>
        </a:p>
      </dsp:txBody>
      <dsp:txXfrm>
        <a:off x="1797316" y="1945813"/>
        <a:ext cx="4492909" cy="1556118"/>
      </dsp:txXfrm>
    </dsp:sp>
    <dsp:sp modelId="{AEA84108-7732-4221-971A-584BD06FCFE9}">
      <dsp:nvSpPr>
        <dsp:cNvPr id="0" name=""/>
        <dsp:cNvSpPr/>
      </dsp:nvSpPr>
      <dsp:spPr>
        <a:xfrm>
          <a:off x="0" y="3890961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4054E6-EF7C-45D1-9911-328122824A20}">
      <dsp:nvSpPr>
        <dsp:cNvPr id="0" name=""/>
        <dsp:cNvSpPr/>
      </dsp:nvSpPr>
      <dsp:spPr>
        <a:xfrm>
          <a:off x="470725" y="4241088"/>
          <a:ext cx="855865" cy="8558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BFDE9E-393E-419F-860B-5B2354BE2C49}">
      <dsp:nvSpPr>
        <dsp:cNvPr id="0" name=""/>
        <dsp:cNvSpPr/>
      </dsp:nvSpPr>
      <dsp:spPr>
        <a:xfrm>
          <a:off x="1797316" y="3890961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 good guest service has a positive impact in the profit of the business </a:t>
          </a:r>
          <a:endParaRPr lang="en-US" sz="2100" kern="1200"/>
        </a:p>
      </dsp:txBody>
      <dsp:txXfrm>
        <a:off x="1797316" y="3890961"/>
        <a:ext cx="4492909" cy="155611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4D84EB-A943-4624-8601-67CBF0AD0E46}">
      <dsp:nvSpPr>
        <dsp:cNvPr id="0" name=""/>
        <dsp:cNvSpPr/>
      </dsp:nvSpPr>
      <dsp:spPr>
        <a:xfrm>
          <a:off x="523095" y="178271"/>
          <a:ext cx="1441902" cy="144190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FC9671-CF05-4323-8E05-E6B9B8390B8C}">
      <dsp:nvSpPr>
        <dsp:cNvPr id="0" name=""/>
        <dsp:cNvSpPr/>
      </dsp:nvSpPr>
      <dsp:spPr>
        <a:xfrm>
          <a:off x="830385" y="485561"/>
          <a:ext cx="827321" cy="82732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F96C0F-C7A1-447C-81DD-8357ADCF924C}">
      <dsp:nvSpPr>
        <dsp:cNvPr id="0" name=""/>
        <dsp:cNvSpPr/>
      </dsp:nvSpPr>
      <dsp:spPr>
        <a:xfrm>
          <a:off x="62159" y="2069291"/>
          <a:ext cx="2363775" cy="128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The simple way to meet or exceed guest expectations is through client's feedback</a:t>
          </a:r>
          <a:endParaRPr lang="en-US" sz="1800" kern="1200" dirty="0"/>
        </a:p>
      </dsp:txBody>
      <dsp:txXfrm>
        <a:off x="62159" y="2069291"/>
        <a:ext cx="2363775" cy="1282500"/>
      </dsp:txXfrm>
    </dsp:sp>
    <dsp:sp modelId="{54AE9F83-65B4-4B80-AE6A-9C443A5EC04D}">
      <dsp:nvSpPr>
        <dsp:cNvPr id="0" name=""/>
        <dsp:cNvSpPr/>
      </dsp:nvSpPr>
      <dsp:spPr>
        <a:xfrm>
          <a:off x="3300530" y="178271"/>
          <a:ext cx="1441902" cy="144190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76601D-C138-44C2-816D-F53763E6CD3F}">
      <dsp:nvSpPr>
        <dsp:cNvPr id="0" name=""/>
        <dsp:cNvSpPr/>
      </dsp:nvSpPr>
      <dsp:spPr>
        <a:xfrm>
          <a:off x="3607821" y="485561"/>
          <a:ext cx="827321" cy="82732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A7FD57-398C-43DC-BBCE-D6FFE1A6BE40}">
      <dsp:nvSpPr>
        <dsp:cNvPr id="0" name=""/>
        <dsp:cNvSpPr/>
      </dsp:nvSpPr>
      <dsp:spPr>
        <a:xfrm>
          <a:off x="2839594" y="2069291"/>
          <a:ext cx="2363775" cy="128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 dirty="0"/>
            <a:t>Incorporating new ideas best on customers suggestions</a:t>
          </a:r>
          <a:endParaRPr lang="en-US" sz="2200" kern="1200" dirty="0"/>
        </a:p>
      </dsp:txBody>
      <dsp:txXfrm>
        <a:off x="2839594" y="2069291"/>
        <a:ext cx="2363775" cy="1282500"/>
      </dsp:txXfrm>
    </dsp:sp>
    <dsp:sp modelId="{2953A92C-8E60-428F-9340-FB684184A452}">
      <dsp:nvSpPr>
        <dsp:cNvPr id="0" name=""/>
        <dsp:cNvSpPr/>
      </dsp:nvSpPr>
      <dsp:spPr>
        <a:xfrm>
          <a:off x="6077966" y="178271"/>
          <a:ext cx="1441902" cy="144190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3DBA1F-1A0D-4101-AD49-8385AE908F61}">
      <dsp:nvSpPr>
        <dsp:cNvPr id="0" name=""/>
        <dsp:cNvSpPr/>
      </dsp:nvSpPr>
      <dsp:spPr>
        <a:xfrm>
          <a:off x="6385257" y="485561"/>
          <a:ext cx="827321" cy="82732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F51653-4749-4874-9B87-845F83CC5F5B}">
      <dsp:nvSpPr>
        <dsp:cNvPr id="0" name=""/>
        <dsp:cNvSpPr/>
      </dsp:nvSpPr>
      <dsp:spPr>
        <a:xfrm>
          <a:off x="5617030" y="2069291"/>
          <a:ext cx="2363775" cy="128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/>
            <a:t>Analysing the industry and adjusting to the new trends </a:t>
          </a:r>
          <a:endParaRPr lang="en-US" sz="2200" kern="1200"/>
        </a:p>
      </dsp:txBody>
      <dsp:txXfrm>
        <a:off x="5617030" y="2069291"/>
        <a:ext cx="2363775" cy="1282500"/>
      </dsp:txXfrm>
    </dsp:sp>
    <dsp:sp modelId="{16A9C97D-D175-48B4-8071-EB0E2122CD26}">
      <dsp:nvSpPr>
        <dsp:cNvPr id="0" name=""/>
        <dsp:cNvSpPr/>
      </dsp:nvSpPr>
      <dsp:spPr>
        <a:xfrm>
          <a:off x="8855402" y="178271"/>
          <a:ext cx="1441902" cy="144190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18DF6C-3C54-4422-98BB-8122691DD02F}">
      <dsp:nvSpPr>
        <dsp:cNvPr id="0" name=""/>
        <dsp:cNvSpPr/>
      </dsp:nvSpPr>
      <dsp:spPr>
        <a:xfrm>
          <a:off x="9162692" y="485561"/>
          <a:ext cx="827321" cy="82732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018443-BB4A-4494-A929-9345FDCC70FD}">
      <dsp:nvSpPr>
        <dsp:cNvPr id="0" name=""/>
        <dsp:cNvSpPr/>
      </dsp:nvSpPr>
      <dsp:spPr>
        <a:xfrm>
          <a:off x="8394465" y="2069291"/>
          <a:ext cx="2363775" cy="128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/>
            <a:t>Investing in the quality of the facilities and guest services </a:t>
          </a:r>
          <a:endParaRPr lang="en-US" sz="2200" kern="1200"/>
        </a:p>
      </dsp:txBody>
      <dsp:txXfrm>
        <a:off x="8394465" y="2069291"/>
        <a:ext cx="2363775" cy="1282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5/25/2023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5/25/2023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5/25/2023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5/25/2023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5/25/2023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5/25/2023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5/25/2023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5/25/2023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5/25/2023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5/25/2023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5/25/2023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5/25/2023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5/25/2023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5/25/2023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5/25/2023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5/25/2023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5/25/2023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5/25/2023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dictionary.cambridge.org/dictionary/english/facility" TargetMode="External"/><Relationship Id="rId3" Type="http://schemas.openxmlformats.org/officeDocument/2006/relationships/hyperlink" Target="https://careers.marriott.com/st-regis-careers/" TargetMode="External"/><Relationship Id="rId7" Type="http://schemas.openxmlformats.org/officeDocument/2006/relationships/hyperlink" Target="https://st-regis.marriott.com/culture/history-heritage/" TargetMode="External"/><Relationship Id="rId2" Type="http://schemas.openxmlformats.org/officeDocument/2006/relationships/hyperlink" Target="https://st-regis.marriott.com/experiences/family-traditions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sevenrooms.com/en/blog/what-is-hospitality/#:~:text=Hospitality%20means%20receiving%20and%20entertaining,with%20the%20best%20experience%20possible" TargetMode="External"/><Relationship Id="rId11" Type="http://schemas.openxmlformats.org/officeDocument/2006/relationships/hyperlink" Target="https://www.tripadvisor.co.uk/Hotel_Review-g60763-d93614-Reviews-The_St_Regis_New_York-New_York_City_New_York.html" TargetMode="External"/><Relationship Id="rId5" Type="http://schemas.openxmlformats.org/officeDocument/2006/relationships/hyperlink" Target="https://www.stregisinbrickell.com/home/fact-sheet" TargetMode="External"/><Relationship Id="rId10" Type="http://schemas.openxmlformats.org/officeDocument/2006/relationships/hyperlink" Target="https://www.pinterest.co.uk/pin/welcome--810648001649187115/" TargetMode="External"/><Relationship Id="rId4" Type="http://schemas.openxmlformats.org/officeDocument/2006/relationships/hyperlink" Target="https://www.marriott.com/marriottassets/marriott/BOMXR/PDF/BOMXR_The_St_Regis_Mumbai_Fact_Sheet.pdf" TargetMode="External"/><Relationship Id="rId9" Type="http://schemas.openxmlformats.org/officeDocument/2006/relationships/hyperlink" Target="https://www.glion.edu/magazine/hospitality-important-businesses/#:~:text=It%20will%20help%20your%20business,means%20customers%20will%20offer%20the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18">
            <a:extLst>
              <a:ext uri="{FF2B5EF4-FFF2-40B4-BE49-F238E27FC236}">
                <a16:creationId xmlns:a16="http://schemas.microsoft.com/office/drawing/2014/main" id="{077D6507-8E8D-40E1-A7B9-63012EF94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furniture, table, sky, interior design&#10;&#10;Description automatically generated">
            <a:extLst>
              <a:ext uri="{FF2B5EF4-FFF2-40B4-BE49-F238E27FC236}">
                <a16:creationId xmlns:a16="http://schemas.microsoft.com/office/drawing/2014/main" id="{9E2FA322-7DF7-28CE-BD29-C0CF217FA67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727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23FF3D86-2916-4F9F-9752-304810CF59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AB048875-14D1-4CC7-8AC3-7ABC73AAA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1765154-E5FB-18AE-6A17-F8F1C7DA21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68763" y="1570302"/>
            <a:ext cx="9448800" cy="1825096"/>
          </a:xfrm>
        </p:spPr>
        <p:txBody>
          <a:bodyPr>
            <a:normAutofit/>
          </a:bodyPr>
          <a:lstStyle/>
          <a:p>
            <a:pPr algn="ctr"/>
            <a:r>
              <a:rPr lang="en-GB" sz="4200" dirty="0"/>
              <a:t>Role and importance of quality service, hospitality and guest services</a:t>
            </a:r>
          </a:p>
        </p:txBody>
      </p:sp>
    </p:spTree>
    <p:extLst>
      <p:ext uri="{BB962C8B-B14F-4D97-AF65-F5344CB8AC3E}">
        <p14:creationId xmlns:p14="http://schemas.microsoft.com/office/powerpoint/2010/main" val="2869351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770CA6A-B3B0-4826-A91F-B2B1F8922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C51B9DA-B0CC-480A-8EA5-4D5C3E051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01CBCB7-DB27-3060-C279-E0C41912FE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76028" y="965200"/>
            <a:ext cx="6170943" cy="4329641"/>
          </a:xfrm>
        </p:spPr>
        <p:txBody>
          <a:bodyPr anchor="ctr">
            <a:normAutofit/>
          </a:bodyPr>
          <a:lstStyle/>
          <a:p>
            <a:r>
              <a:rPr lang="en-GB" sz="5400" dirty="0"/>
              <a:t>Content table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66B87E-9C05-A6B5-B56F-EC730C3A8E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5202" y="1189487"/>
            <a:ext cx="3367361" cy="4329641"/>
          </a:xfrm>
        </p:spPr>
        <p:txBody>
          <a:bodyPr anchor="ctr">
            <a:normAutofit/>
          </a:bodyPr>
          <a:lstStyle/>
          <a:p>
            <a:pPr marL="342900" indent="-342900" algn="r">
              <a:buFont typeface="Wingdings" panose="05000000000000000000" pitchFamily="2" charset="2"/>
              <a:buChar char="v"/>
            </a:pPr>
            <a:r>
              <a:rPr lang="en-GB" sz="1400" dirty="0"/>
              <a:t>Introduction</a:t>
            </a:r>
          </a:p>
          <a:p>
            <a:pPr marL="342900" indent="-342900" algn="r">
              <a:buFont typeface="Wingdings" panose="05000000000000000000" pitchFamily="2" charset="2"/>
              <a:buChar char="v"/>
            </a:pPr>
            <a:endParaRPr lang="en-GB" sz="1400" dirty="0"/>
          </a:p>
          <a:p>
            <a:pPr marL="342900" indent="-342900" algn="r">
              <a:buFont typeface="Wingdings" panose="05000000000000000000" pitchFamily="2" charset="2"/>
              <a:buChar char="v"/>
            </a:pPr>
            <a:r>
              <a:rPr lang="en-GB" sz="1400" dirty="0"/>
              <a:t>Main consumers</a:t>
            </a:r>
          </a:p>
          <a:p>
            <a:pPr marL="342900" indent="-342900" algn="r">
              <a:buFont typeface="Wingdings" panose="05000000000000000000" pitchFamily="2" charset="2"/>
              <a:buChar char="v"/>
            </a:pPr>
            <a:endParaRPr lang="en-GB" sz="1400" dirty="0"/>
          </a:p>
          <a:p>
            <a:pPr marL="342900" indent="-342900" algn="r">
              <a:buFont typeface="Wingdings" panose="05000000000000000000" pitchFamily="2" charset="2"/>
              <a:buChar char="v"/>
            </a:pPr>
            <a:r>
              <a:rPr lang="en-GB" sz="1400" dirty="0"/>
              <a:t>Guest services</a:t>
            </a:r>
          </a:p>
          <a:p>
            <a:pPr marL="342900" indent="-342900" algn="r">
              <a:buFont typeface="Wingdings" panose="05000000000000000000" pitchFamily="2" charset="2"/>
              <a:buChar char="v"/>
            </a:pPr>
            <a:endParaRPr lang="en-GB" sz="1400" dirty="0"/>
          </a:p>
          <a:p>
            <a:pPr marL="342900" indent="-342900" algn="r">
              <a:buFont typeface="Wingdings" panose="05000000000000000000" pitchFamily="2" charset="2"/>
              <a:buChar char="v"/>
            </a:pPr>
            <a:r>
              <a:rPr lang="en-GB" sz="1400" dirty="0"/>
              <a:t>Facilities</a:t>
            </a:r>
          </a:p>
          <a:p>
            <a:pPr marL="342900" indent="-342900" algn="r">
              <a:buFont typeface="Wingdings" panose="05000000000000000000" pitchFamily="2" charset="2"/>
              <a:buChar char="v"/>
            </a:pPr>
            <a:endParaRPr lang="en-GB" sz="1400" dirty="0"/>
          </a:p>
          <a:p>
            <a:pPr marL="342900" indent="-342900" algn="r">
              <a:buFont typeface="Wingdings" panose="05000000000000000000" pitchFamily="2" charset="2"/>
              <a:buChar char="v"/>
            </a:pPr>
            <a:r>
              <a:rPr lang="en-GB" sz="1400" dirty="0"/>
              <a:t>Role and function of guest services</a:t>
            </a:r>
          </a:p>
          <a:p>
            <a:pPr marL="342900" indent="-342900" algn="r">
              <a:buFont typeface="Wingdings" panose="05000000000000000000" pitchFamily="2" charset="2"/>
              <a:buChar char="v"/>
            </a:pPr>
            <a:endParaRPr lang="en-GB" sz="1400" dirty="0"/>
          </a:p>
          <a:p>
            <a:pPr marL="342900" indent="-342900" algn="r">
              <a:buFont typeface="Wingdings" panose="05000000000000000000" pitchFamily="2" charset="2"/>
              <a:buChar char="v"/>
            </a:pPr>
            <a:r>
              <a:rPr lang="en-GB" sz="1400" dirty="0"/>
              <a:t>Importance of hospitality</a:t>
            </a:r>
          </a:p>
          <a:p>
            <a:pPr marL="342900" indent="-342900" algn="r">
              <a:buFont typeface="Wingdings" panose="05000000000000000000" pitchFamily="2" charset="2"/>
              <a:buChar char="v"/>
            </a:pPr>
            <a:endParaRPr lang="en-GB" sz="1400" dirty="0"/>
          </a:p>
          <a:p>
            <a:pPr marL="342900" indent="-342900" algn="r">
              <a:buFont typeface="Wingdings" panose="05000000000000000000" pitchFamily="2" charset="2"/>
              <a:buChar char="v"/>
            </a:pPr>
            <a:r>
              <a:rPr lang="en-GB" sz="1400" dirty="0"/>
              <a:t>Guest expectations</a:t>
            </a:r>
          </a:p>
          <a:p>
            <a:pPr algn="r"/>
            <a:endParaRPr lang="en-GB" sz="1400" dirty="0"/>
          </a:p>
          <a:p>
            <a:pPr marL="342900" indent="-342900" algn="r">
              <a:buFont typeface="Wingdings" panose="05000000000000000000" pitchFamily="2" charset="2"/>
              <a:buChar char="v"/>
            </a:pPr>
            <a:endParaRPr lang="en-GB" sz="1400" dirty="0"/>
          </a:p>
          <a:p>
            <a:pPr marL="342900" indent="-342900" algn="r">
              <a:buFont typeface="Wingdings" panose="05000000000000000000" pitchFamily="2" charset="2"/>
              <a:buChar char="v"/>
            </a:pPr>
            <a:endParaRPr lang="en-GB" sz="140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FE641DB-A503-41DE-ACA6-36B41C6C2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621260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35854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EA5387D-64D8-4D6C-B109-FF4E81DF6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ar parked in front of a building&#10;&#10;Description automatically generated with medium confidence">
            <a:extLst>
              <a:ext uri="{FF2B5EF4-FFF2-40B4-BE49-F238E27FC236}">
                <a16:creationId xmlns:a16="http://schemas.microsoft.com/office/drawing/2014/main" id="{4BC19458-7A35-88A0-72B3-AF52AE86CBB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0000"/>
          </a:blip>
          <a:srcRect l="677" r="210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FA669A1-5AD1-9861-BC09-E1B0CC653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St Regis Hotel </a:t>
            </a:r>
            <a:br>
              <a:rPr kumimoji="0" lang="en-GB" sz="28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</a:b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(Marriott International)</a:t>
            </a:r>
            <a:br>
              <a:rPr kumimoji="0" lang="en-GB" sz="28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</a:br>
            <a:endParaRPr lang="en-GB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F02195-7B2E-9EF1-9CA0-37B1E08462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069502"/>
            <a:ext cx="10820400" cy="4024125"/>
          </a:xfrm>
        </p:spPr>
        <p:txBody>
          <a:bodyPr>
            <a:normAutofit/>
          </a:bodyPr>
          <a:lstStyle/>
          <a:p>
            <a:r>
              <a:rPr lang="en-GB" dirty="0"/>
              <a:t>St Regis Hotel, is distinctive luxury hotel part of Marriott International and among the “10 best luxury hotels and resorts in the world” (The Luxury Expert Travel - 2022)</a:t>
            </a:r>
          </a:p>
          <a:p>
            <a:endParaRPr lang="en-GB" dirty="0"/>
          </a:p>
          <a:p>
            <a:r>
              <a:rPr lang="en-GB" dirty="0"/>
              <a:t>St Regis hotel first was founded and build by John Jacob Astor IV in 1904(“a born inventor and change maker”</a:t>
            </a:r>
          </a:p>
        </p:txBody>
      </p:sp>
    </p:spTree>
    <p:extLst>
      <p:ext uri="{BB962C8B-B14F-4D97-AF65-F5344CB8AC3E}">
        <p14:creationId xmlns:p14="http://schemas.microsoft.com/office/powerpoint/2010/main" val="2010294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13A65A-091A-565D-EC2D-E034392B6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764373"/>
            <a:ext cx="3977639" cy="1600200"/>
          </a:xfrm>
        </p:spPr>
        <p:txBody>
          <a:bodyPr anchor="b">
            <a:normAutofit/>
          </a:bodyPr>
          <a:lstStyle/>
          <a:p>
            <a:pPr algn="l"/>
            <a:r>
              <a:rPr lang="en-GB" sz="3200"/>
              <a:t>Main consumers</a:t>
            </a:r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D25211A-4CA0-4B53-82BB-1EE7C7F3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51379" y="0"/>
            <a:ext cx="72406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icture containing indoor, interior design, stairs, furniture&#10;&#10;Description automatically generated">
            <a:extLst>
              <a:ext uri="{FF2B5EF4-FFF2-40B4-BE49-F238E27FC236}">
                <a16:creationId xmlns:a16="http://schemas.microsoft.com/office/drawing/2014/main" id="{11B99D5A-95C3-B136-F7DB-E45669AF31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352" r="21660"/>
          <a:stretch/>
        </p:blipFill>
        <p:spPr>
          <a:xfrm>
            <a:off x="5304147" y="10"/>
            <a:ext cx="6887853" cy="685799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E5AE86-B822-A855-1EA3-0B11010D9B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4074338"/>
              </p:ext>
            </p:extLst>
          </p:nvPr>
        </p:nvGraphicFramePr>
        <p:xfrm>
          <a:off x="685800" y="2364573"/>
          <a:ext cx="3977639" cy="3854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378650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5F6F97-CFDA-419D-72D6-BD50C5AC57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dirty="0"/>
              <a:t>Guest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1FFB35-6CA3-5009-95B8-24892A272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2194560"/>
            <a:ext cx="5816600" cy="4024125"/>
          </a:xfrm>
        </p:spPr>
        <p:txBody>
          <a:bodyPr>
            <a:normAutofit fontScale="92500" lnSpcReduction="20000"/>
          </a:bodyPr>
          <a:lstStyle/>
          <a:p>
            <a:r>
              <a:rPr lang="en-GB" sz="1900" dirty="0"/>
              <a:t>Guest services can be perceived as a one to one interaction between front desk and client</a:t>
            </a:r>
          </a:p>
          <a:p>
            <a:endParaRPr lang="en-GB" sz="1900" dirty="0"/>
          </a:p>
          <a:p>
            <a:r>
              <a:rPr lang="en-GB" sz="1900" dirty="0"/>
              <a:t>Communication, politeness and patience are the key attributes required for a good guest services</a:t>
            </a:r>
          </a:p>
          <a:p>
            <a:endParaRPr lang="en-GB" sz="1900" dirty="0"/>
          </a:p>
          <a:p>
            <a:r>
              <a:rPr lang="en-GB" sz="1900" dirty="0"/>
              <a:t>Guest service creates an unforgettable experience using individual service</a:t>
            </a:r>
          </a:p>
          <a:p>
            <a:endParaRPr lang="en-GB" sz="1900" dirty="0"/>
          </a:p>
          <a:p>
            <a:r>
              <a:rPr lang="en-GB" sz="1900" dirty="0"/>
              <a:t>Requires knowledge in recognizing the guests needs and wants</a:t>
            </a:r>
          </a:p>
          <a:p>
            <a:endParaRPr lang="en-GB" sz="1900" dirty="0"/>
          </a:p>
          <a:p>
            <a:r>
              <a:rPr lang="en-GB" sz="1900" dirty="0"/>
              <a:t>Guest services are a critical factor in the business success</a:t>
            </a:r>
          </a:p>
        </p:txBody>
      </p:sp>
      <p:pic>
        <p:nvPicPr>
          <p:cNvPr id="7" name="Picture 6" descr="A bell on a table&#10;&#10;Description automatically generated with low confidence">
            <a:extLst>
              <a:ext uri="{FF2B5EF4-FFF2-40B4-BE49-F238E27FC236}">
                <a16:creationId xmlns:a16="http://schemas.microsoft.com/office/drawing/2014/main" id="{FAFB208C-84C9-2F69-291E-589C198E5D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85000" y="2928207"/>
            <a:ext cx="4521200" cy="232841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6412555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7CB94-9A02-CEBF-B58E-F42A047340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dirty="0"/>
              <a:t>Facilities</a:t>
            </a:r>
          </a:p>
        </p:txBody>
      </p:sp>
      <p:pic>
        <p:nvPicPr>
          <p:cNvPr id="6" name="Picture 5" descr="A picture containing screenshot, design&#10;&#10;Description automatically generated">
            <a:extLst>
              <a:ext uri="{FF2B5EF4-FFF2-40B4-BE49-F238E27FC236}">
                <a16:creationId xmlns:a16="http://schemas.microsoft.com/office/drawing/2014/main" id="{A5A7D19C-032C-F77A-58EC-3EC4A48217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7674" y="2272748"/>
            <a:ext cx="3557451" cy="363933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BCA034-C9ED-4623-A3C3-E688DAC223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9600" y="2194560"/>
            <a:ext cx="5816600" cy="4024125"/>
          </a:xfrm>
        </p:spPr>
        <p:txBody>
          <a:bodyPr>
            <a:normAutofit/>
          </a:bodyPr>
          <a:lstStyle/>
          <a:p>
            <a:r>
              <a:rPr lang="en-GB" sz="1900" dirty="0"/>
              <a:t>Places, amenities and particular equipment, form part of the customer experience </a:t>
            </a:r>
          </a:p>
          <a:p>
            <a:endParaRPr lang="en-GB" sz="1900" dirty="0"/>
          </a:p>
          <a:p>
            <a:r>
              <a:rPr lang="en-GB" sz="1900" dirty="0"/>
              <a:t>St Regis hotel most exquisite facility is the butler service</a:t>
            </a:r>
          </a:p>
          <a:p>
            <a:endParaRPr lang="en-GB" sz="1900" dirty="0"/>
          </a:p>
          <a:p>
            <a:r>
              <a:rPr lang="en-GB" sz="1900" dirty="0"/>
              <a:t>Other facilities are children’s club, family experiences and babysitting options and many more</a:t>
            </a:r>
          </a:p>
          <a:p>
            <a:endParaRPr lang="en-GB" sz="1900" dirty="0"/>
          </a:p>
          <a:p>
            <a:r>
              <a:rPr lang="en-GB" sz="1900" dirty="0"/>
              <a:t>The facilities play a big role in offering the customer an unforgettable experience</a:t>
            </a:r>
          </a:p>
        </p:txBody>
      </p:sp>
    </p:spTree>
    <p:extLst>
      <p:ext uri="{BB962C8B-B14F-4D97-AF65-F5344CB8AC3E}">
        <p14:creationId xmlns:p14="http://schemas.microsoft.com/office/powerpoint/2010/main" val="5492117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030FD700-069E-45B7-99EE-9FD40B196D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 useBgFill="1">
        <p:nvSpPr>
          <p:cNvPr id="12" name="Rounded Rectangle 14">
            <a:extLst>
              <a:ext uri="{FF2B5EF4-FFF2-40B4-BE49-F238E27FC236}">
                <a16:creationId xmlns:a16="http://schemas.microsoft.com/office/drawing/2014/main" id="{843DD86A-8FAA-443F-9211-42A2AE8A7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2A13AAE-18EB-4BDF-BAF7-F2F97B8D0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0F5C1B21-B0DB-4206-99EE-C13D67038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9261589-06E9-4B7C-A8F1-26648507B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4C6190C-D675-7378-E0C8-A0B9B831E6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Role and function of guest service</a:t>
            </a:r>
          </a:p>
        </p:txBody>
      </p:sp>
      <p:graphicFrame>
        <p:nvGraphicFramePr>
          <p:cNvPr id="7" name="Content Placeholder 3">
            <a:extLst>
              <a:ext uri="{FF2B5EF4-FFF2-40B4-BE49-F238E27FC236}">
                <a16:creationId xmlns:a16="http://schemas.microsoft.com/office/drawing/2014/main" id="{72318C3A-4CAF-8E60-2B8D-1C46D14E2EFA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66474990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8681492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51EE7A-C740-6477-BD4E-DB6352F162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764373"/>
            <a:ext cx="3977639" cy="1600200"/>
          </a:xfrm>
        </p:spPr>
        <p:txBody>
          <a:bodyPr anchor="b">
            <a:normAutofit/>
          </a:bodyPr>
          <a:lstStyle/>
          <a:p>
            <a:pPr algn="l"/>
            <a:r>
              <a:rPr lang="en-GB" sz="3200"/>
              <a:t>Importance of hospitality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75FFF7DB-4589-0B5D-78BA-6ED9F27867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364573"/>
            <a:ext cx="3977639" cy="3854112"/>
          </a:xfrm>
        </p:spPr>
        <p:txBody>
          <a:bodyPr>
            <a:normAutofit/>
          </a:bodyPr>
          <a:lstStyle/>
          <a:p>
            <a:r>
              <a:rPr lang="en-GB" sz="1600" dirty="0"/>
              <a:t>“Hospitality means receiving and entertaining guests in a way that makes them feel well taken care of. It leverages ambience, service and products or amenities to provide guests with the best experience possible”</a:t>
            </a:r>
          </a:p>
          <a:p>
            <a:endParaRPr lang="en-GB" sz="1600" dirty="0"/>
          </a:p>
          <a:p>
            <a:r>
              <a:rPr lang="en-GB" sz="1600" dirty="0"/>
              <a:t>An excellent and consistent hospitality will lead to consistent growth</a:t>
            </a:r>
          </a:p>
          <a:p>
            <a:endParaRPr lang="en-GB" sz="1600" dirty="0"/>
          </a:p>
          <a:p>
            <a:r>
              <a:rPr lang="en-GB" sz="1600" dirty="0"/>
              <a:t>People are willing to pay more if the experience is beyond expectation</a:t>
            </a:r>
          </a:p>
          <a:p>
            <a:endParaRPr lang="en-GB" sz="1600" dirty="0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D25211A-4CA0-4B53-82BB-1EE7C7F3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51379" y="0"/>
            <a:ext cx="72406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4" descr="Exclamation mark on a yellow background">
            <a:extLst>
              <a:ext uri="{FF2B5EF4-FFF2-40B4-BE49-F238E27FC236}">
                <a16:creationId xmlns:a16="http://schemas.microsoft.com/office/drawing/2014/main" id="{B0A15837-963C-2DCE-4731-C8A8FE1133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795" r="5878"/>
          <a:stretch/>
        </p:blipFill>
        <p:spPr>
          <a:xfrm>
            <a:off x="5304147" y="10"/>
            <a:ext cx="688785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9381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9578E-0F89-698A-94BA-EC05FCDABC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dirty="0"/>
              <a:t>Guest expectations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50603A7-4097-CFC3-180D-F628986EBD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2084244"/>
              </p:ext>
            </p:extLst>
          </p:nvPr>
        </p:nvGraphicFramePr>
        <p:xfrm>
          <a:off x="685800" y="2441051"/>
          <a:ext cx="108204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622374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9F993-00D3-AEDA-3AD0-0AEBE58F3A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41940" y="200019"/>
            <a:ext cx="9448800" cy="962937"/>
          </a:xfrm>
        </p:spPr>
        <p:txBody>
          <a:bodyPr/>
          <a:lstStyle/>
          <a:p>
            <a:pPr algn="ctr"/>
            <a:r>
              <a:rPr lang="en-GB" dirty="0"/>
              <a:t>Reference list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025258-77FA-51C7-3F7E-C8A950AE9A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57533" y="1421750"/>
            <a:ext cx="9448800" cy="5332734"/>
          </a:xfrm>
        </p:spPr>
        <p:txBody>
          <a:bodyPr>
            <a:normAutofit fontScale="85000" lnSpcReduction="10000"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dirty="0">
                <a:hlinkClick r:id="rId2"/>
              </a:rPr>
              <a:t>Family Trip Ideas, Fun Things for Kids | St. Regis Hotels &amp; Resorts (marriott.com)</a:t>
            </a:r>
            <a:r>
              <a:rPr lang="en-GB" dirty="0"/>
              <a:t>(accessed: 20 May 2023)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dirty="0">
                <a:hlinkClick r:id="rId3"/>
              </a:rPr>
              <a:t>St. Regis | Marriott Careers</a:t>
            </a:r>
            <a:r>
              <a:rPr lang="en-GB" dirty="0"/>
              <a:t> (accessed: 21 May 2023)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dirty="0"/>
              <a:t>Fact sheet: </a:t>
            </a:r>
            <a:r>
              <a:rPr lang="en-GB" dirty="0">
                <a:hlinkClick r:id="rId4"/>
              </a:rPr>
              <a:t>https://www.marriott.com/marriottassets/marriott/BOMXR/PDF/BOMXR_The_St_Regis_Mumbai_Fact_Sheet.pdf</a:t>
            </a:r>
            <a:r>
              <a:rPr lang="en-GB" dirty="0"/>
              <a:t> (accessed: 21 May 2023)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dirty="0">
                <a:hlinkClick r:id="rId5"/>
              </a:rPr>
              <a:t>Fact Sheet — St. Regis Brickell (stregisinbrickell.com)</a:t>
            </a:r>
            <a:r>
              <a:rPr lang="en-GB" dirty="0"/>
              <a:t> (accessed: 21 May 2023)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dirty="0"/>
              <a:t>‘What Is Hospitality? Defining Hospitality From 3 Perspectives’ </a:t>
            </a:r>
            <a:r>
              <a:rPr lang="en-GB" dirty="0" err="1"/>
              <a:t>sevenrooms</a:t>
            </a:r>
            <a:r>
              <a:rPr lang="en-GB" dirty="0"/>
              <a:t> blog November 3, 2021. Available at: </a:t>
            </a:r>
            <a:r>
              <a:rPr lang="en-GB" i="1" dirty="0">
                <a:hlinkClick r:id="rId6"/>
              </a:rPr>
              <a:t>Defining Hospitality from 3 Perspectives | </a:t>
            </a:r>
            <a:r>
              <a:rPr lang="en-GB" i="1" dirty="0" err="1">
                <a:hlinkClick r:id="rId6"/>
              </a:rPr>
              <a:t>SevenRooms</a:t>
            </a:r>
            <a:r>
              <a:rPr lang="en-GB" i="1" dirty="0">
                <a:hlinkClick r:id="rId6"/>
              </a:rPr>
              <a:t> | </a:t>
            </a:r>
            <a:r>
              <a:rPr lang="en-GB" i="1" dirty="0" err="1">
                <a:hlinkClick r:id="rId6"/>
              </a:rPr>
              <a:t>SevenRooms</a:t>
            </a:r>
            <a:r>
              <a:rPr lang="en-GB" i="1" dirty="0"/>
              <a:t> </a:t>
            </a:r>
            <a:r>
              <a:rPr lang="en-GB" dirty="0"/>
              <a:t>(Accessed: 21 May 2023)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dirty="0">
                <a:hlinkClick r:id="rId7"/>
              </a:rPr>
              <a:t>Learn About Our History &amp; Heritage | St. Regis Hotels &amp; Resorts (marriott.com)</a:t>
            </a:r>
            <a:r>
              <a:rPr lang="en-GB" dirty="0"/>
              <a:t> (accessed: 21 May 2023)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dirty="0">
                <a:hlinkClick r:id="rId8"/>
              </a:rPr>
              <a:t>https://dictionary.cambridge.org/dictionary/english/facility</a:t>
            </a:r>
            <a:r>
              <a:rPr lang="en-GB" dirty="0"/>
              <a:t> (accessed: 21 May 2023)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dirty="0"/>
              <a:t>The Insider, ‘Why is hospitality important in businesses?’ 8 August 2020. Available at: </a:t>
            </a:r>
            <a:r>
              <a:rPr lang="en-GB" dirty="0">
                <a:hlinkClick r:id="rId9"/>
              </a:rPr>
              <a:t>Why is hospitality important in businesses? - Glion Website</a:t>
            </a:r>
            <a:r>
              <a:rPr lang="en-GB" dirty="0"/>
              <a:t> (Accessed: 21 May 2023)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dirty="0">
                <a:hlinkClick r:id="rId10"/>
              </a:rPr>
              <a:t>Pin on Welcome (pinterest.co.uk)</a:t>
            </a:r>
            <a:r>
              <a:rPr lang="en-GB" dirty="0"/>
              <a:t> (accessed: 25 May 2023)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dirty="0">
                <a:hlinkClick r:id="rId11"/>
              </a:rPr>
              <a:t>https://www.tripadvisor.co.uk/Hotel_Review-g60763-d93614-Reviews-The_St_Regis_New_York-New_York_City_New_York.html</a:t>
            </a:r>
            <a:r>
              <a:rPr lang="en-GB" dirty="0"/>
              <a:t> (accessed: 25 May 2023)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9331467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472</TotalTime>
  <Words>679</Words>
  <Application>Microsoft Office PowerPoint</Application>
  <PresentationFormat>Widescreen</PresentationFormat>
  <Paragraphs>68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Century Gothic</vt:lpstr>
      <vt:lpstr>Wingdings</vt:lpstr>
      <vt:lpstr>Vapor Trail</vt:lpstr>
      <vt:lpstr>Role and importance of quality service, hospitality and guest services</vt:lpstr>
      <vt:lpstr>Content table</vt:lpstr>
      <vt:lpstr>St Regis Hotel  (Marriott International) </vt:lpstr>
      <vt:lpstr>Main consumers</vt:lpstr>
      <vt:lpstr>Guest services</vt:lpstr>
      <vt:lpstr>Facilities</vt:lpstr>
      <vt:lpstr>Role and function of guest service</vt:lpstr>
      <vt:lpstr>Importance of hospitality</vt:lpstr>
      <vt:lpstr>Guest expectations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Role and importance of quality service, hospitality and guest services</dc:title>
  <dc:creator>cosmin moise</dc:creator>
  <cp:lastModifiedBy>cosmin moise</cp:lastModifiedBy>
  <cp:revision>2</cp:revision>
  <dcterms:created xsi:type="dcterms:W3CDTF">2023-05-25T08:05:19Z</dcterms:created>
  <dcterms:modified xsi:type="dcterms:W3CDTF">2023-05-25T15:57:59Z</dcterms:modified>
</cp:coreProperties>
</file>