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9753600" cy="7315200"/>
  <p:notesSz cx="6858000" cy="9144000"/>
  <p:embeddedFontLst>
    <p:embeddedFont>
      <p:font typeface="Canva Sans" panose="020B0604020202020204" charset="0"/>
      <p:regular r:id="rId27"/>
    </p:embeddedFont>
    <p:embeddedFont>
      <p:font typeface="Canva Sans Bold" panose="020B0604020202020204" charset="0"/>
      <p:regular r:id="rId28"/>
      <p:bold r:id="rId29"/>
    </p:embeddedFont>
    <p:embeddedFont>
      <p:font typeface="Canva Sans Bold Italics" panose="020B0604020202020204" charset="0"/>
      <p:regular r:id="rId30"/>
      <p:bold r:id="rId31"/>
      <p:italic r:id="rId32"/>
      <p:boldItalic r:id="rId33"/>
    </p:embeddedFont>
    <p:embeddedFont>
      <p:font typeface="Canva Sans Italics" panose="020B0604020202020204" charset="0"/>
      <p:regular r:id="rId34"/>
      <p:italic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657" autoAdjust="0"/>
  </p:normalViewPr>
  <p:slideViewPr>
    <p:cSldViewPr>
      <p:cViewPr varScale="1">
        <p:scale>
          <a:sx n="103" d="100"/>
          <a:sy n="103" d="100"/>
        </p:scale>
        <p:origin x="588" y="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7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03.02.2025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60675" y="512763"/>
            <a:ext cx="342265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Week 6</a:t>
            </a:r>
          </a:p>
          <a:p>
            <a:r>
              <a:rPr lang="en-US"/>
              <a:t>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60675" y="512763"/>
            <a:ext cx="342265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Overall aims</a:t>
            </a:r>
          </a:p>
          <a:p>
            <a:r>
              <a:rPr lang="en-US"/>
              <a:t>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The Leonardo effect – is an approach to teaching that focuses on the integration of all subjects</a:t>
            </a:r>
          </a:p>
          <a:p>
            <a:endParaRPr lang="en-US"/>
          </a:p>
          <a:p>
            <a:r>
              <a:rPr lang="en-US"/>
              <a:t>A bit emphasis on the arts and sciences and creativity 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Encourages experiential learning </a:t>
            </a:r>
          </a:p>
          <a:p>
            <a:endParaRPr lang="en-US"/>
          </a:p>
          <a:p>
            <a:r>
              <a:rPr lang="en-US"/>
              <a:t>Teacher facilitates – pupils become more confident and eager to learn as education is based on their ideas and concepts</a:t>
            </a:r>
          </a:p>
          <a:p>
            <a:endParaRPr lang="en-US"/>
          </a:p>
          <a:p>
            <a:r>
              <a:rPr lang="en-US"/>
              <a:t>Great emphasis on the importance of play based activities throughout all phases – exploration linked to play (children are likely to be more engaged and interested in playing) </a:t>
            </a:r>
          </a:p>
          <a:p>
            <a:r>
              <a:rPr lang="en-US"/>
              <a:t>3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Research funded by Paul Hamlin and ESCalate.  NESTA funded project in British Isles in 2006-2007 – ESCalate = the education subject centre for advanced learning and teaching in education</a:t>
            </a:r>
          </a:p>
          <a:p>
            <a:endParaRPr lang="en-US"/>
          </a:p>
          <a:p>
            <a:r>
              <a:rPr lang="en-US"/>
              <a:t>NESTA National Endowment for Science, Technology and the Arts</a:t>
            </a:r>
          </a:p>
          <a:p>
            <a:endParaRPr lang="en-US"/>
          </a:p>
          <a:p>
            <a:r>
              <a:rPr lang="en-US"/>
              <a:t>- geographical locations allowed the impact of the approach to be assessed in schools using  related but not identical curricula. Schools selected were from a variety of environments (large cities, small towns, rural settings) – both affluent and deprived areas. Two SEN schools were included  - pilots lasted 6-12 weeks – overall schools saw improvement in learning 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Developed by Dorothy Heathcote in at the University of Newcastle upon Tyne in 1980’s = Dorothy was a drama teacher and academic.  She had no initial qualifications and failed her 11 +  - a test to decide whether you got into grammar school or elementary school. </a:t>
            </a:r>
          </a:p>
          <a:p>
            <a:endParaRPr lang="en-US"/>
          </a:p>
          <a:p>
            <a:r>
              <a:rPr lang="en-US"/>
              <a:t>Main idea of approach is to get class to complete work as if they are ‘experts’ on the subject (could be scientists, archaeologists etc).  -  Because they behave like the experts children work from a specific point of view as they explore their learning - this brings special responsibilities, language needs and social behaviours.  </a:t>
            </a:r>
          </a:p>
          <a:p>
            <a:endParaRPr lang="en-US"/>
          </a:p>
          <a:p>
            <a:r>
              <a:rPr lang="en-US"/>
              <a:t>Real world thinking – problem solving skills, communication skills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7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Child is at the centre of learning</a:t>
            </a:r>
          </a:p>
          <a:p>
            <a:endParaRPr lang="en-US"/>
          </a:p>
          <a:p>
            <a:r>
              <a:rPr lang="en-US"/>
              <a:t>The MoE draws on three teaching modalities: enquiry learning, drama for learning and expert framing 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Enquiry learning – problem solving, involves asking questions and conducting research</a:t>
            </a:r>
          </a:p>
          <a:p>
            <a:endParaRPr lang="en-US"/>
          </a:p>
          <a:p>
            <a:r>
              <a:rPr lang="en-US"/>
              <a:t>Drama for learning – both students and teachers are working in and out of a role – requires students to think beyond their own points of view.</a:t>
            </a:r>
          </a:p>
          <a:p>
            <a:endParaRPr lang="en-US"/>
          </a:p>
          <a:p>
            <a:r>
              <a:rPr lang="en-US"/>
              <a:t>Expert framing - - this frame asks children to think about their learning in a new way. </a:t>
            </a:r>
          </a:p>
          <a:p>
            <a:endParaRPr lang="en-US"/>
          </a:p>
          <a:p>
            <a:r>
              <a:rPr lang="en-US"/>
              <a:t>The teacher needs to be conscious of all three modes of learning in order for learning to work best.  </a:t>
            </a:r>
          </a:p>
          <a:p>
            <a:r>
              <a:rPr lang="en-US"/>
              <a:t>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Types of enterprise – ecological, service, manufacturing, research.</a:t>
            </a:r>
          </a:p>
          <a:p>
            <a:endParaRPr lang="en-US"/>
          </a:p>
          <a:p>
            <a:r>
              <a:rPr lang="en-US"/>
              <a:t>Pupil is at centre of learning but learning is not child led as the teacher plans the initial idea of the session and the learning session has a clear direction (where the teacher wants it to go) </a:t>
            </a:r>
          </a:p>
          <a:p>
            <a:endParaRPr lang="en-US"/>
          </a:p>
          <a:p>
            <a:r>
              <a:rPr lang="en-US"/>
              <a:t>Better suited to older children rather than younger children as it takes time and maturity to build up expertise. </a:t>
            </a:r>
          </a:p>
          <a:p>
            <a:endParaRPr lang="en-US"/>
          </a:p>
          <a:p>
            <a:r>
              <a:rPr lang="en-US"/>
              <a:t>Pupil led- teachers role is either as one of the ‘experts’ or the co-ordinator of experts.  Important for teacher not to give any knowledge of subject away and must let students take responsibility of their learning </a:t>
            </a:r>
          </a:p>
          <a:p>
            <a:r>
              <a:rPr lang="en-US"/>
              <a:t>10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Big in practice in New Zealand</a:t>
            </a:r>
          </a:p>
          <a:p>
            <a:endParaRPr lang="en-US"/>
          </a:p>
          <a:p>
            <a:r>
              <a:rPr lang="en-US"/>
              <a:t>Research has shown that overall MoE conquers disengagement through experiential learning.</a:t>
            </a:r>
          </a:p>
          <a:p>
            <a:endParaRPr lang="en-US"/>
          </a:p>
          <a:p>
            <a:r>
              <a:rPr lang="en-US"/>
              <a:t>Improves key skills  - communication, literacy, numeracy , working with others and problem solving – feedback from pupils was that they were improving numeracy etc . Without even noticing and they were more focused on the ‘real life’ situation</a:t>
            </a:r>
          </a:p>
          <a:p>
            <a:endParaRPr lang="en-US"/>
          </a:p>
          <a:p>
            <a:r>
              <a:rPr lang="en-US"/>
              <a:t>Pupil attainment enhanced because all pupils are engaged and interested in what they are doing.  If not engaged in overall topic pupils should still be able to play a role project that interested them – e.g calculating costs or drawing plans/  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11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Video</a:t>
            </a:r>
          </a:p>
          <a:p>
            <a:r>
              <a:rPr lang="en-US"/>
              <a:t>Dorothy Heathcote – founder of Mantle of the Expert</a:t>
            </a:r>
          </a:p>
          <a:p>
            <a:r>
              <a:rPr lang="en-US"/>
              <a:t>12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discuss</a:t>
            </a:r>
          </a:p>
          <a:p>
            <a:r>
              <a:rPr lang="en-US"/>
              <a:t>15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Similarities </a:t>
            </a:r>
          </a:p>
          <a:p>
            <a:r>
              <a:rPr lang="en-US"/>
              <a:t>Integrate all areas of the curriculum</a:t>
            </a:r>
          </a:p>
          <a:p>
            <a:r>
              <a:rPr lang="en-US"/>
              <a:t>Child at centre of learning</a:t>
            </a:r>
          </a:p>
          <a:p>
            <a:r>
              <a:rPr lang="en-US"/>
              <a:t>Teacher is facilitator</a:t>
            </a:r>
          </a:p>
          <a:p>
            <a:r>
              <a:rPr lang="en-US"/>
              <a:t>Experiential learning</a:t>
            </a:r>
          </a:p>
          <a:p>
            <a:r>
              <a:rPr lang="en-US"/>
              <a:t>Encourages student engagement</a:t>
            </a:r>
          </a:p>
          <a:p>
            <a:r>
              <a:rPr lang="en-US"/>
              <a:t>Clear process with results</a:t>
            </a:r>
          </a:p>
          <a:p>
            <a:endParaRPr lang="en-US"/>
          </a:p>
          <a:p>
            <a:r>
              <a:rPr lang="en-US"/>
              <a:t>Differences</a:t>
            </a:r>
          </a:p>
          <a:p>
            <a:r>
              <a:rPr lang="en-US"/>
              <a:t>Pupils are involved from the initial idea in the Leonardo Effect but not in MoE</a:t>
            </a:r>
          </a:p>
          <a:p>
            <a:r>
              <a:rPr lang="en-US"/>
              <a:t>More emphasis on Art and Science in Leonardo Effect and on Drama in MoE</a:t>
            </a:r>
          </a:p>
          <a:p>
            <a:endParaRPr lang="en-US"/>
          </a:p>
          <a:p>
            <a:r>
              <a:rPr lang="en-US"/>
              <a:t>16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18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3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adnoddau-gwella/dull-blaengar-o-gefnogi-disgyblion-mwy-galluog-a-dawnus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estyn.gov.wales/improvement-resources/innovative-approach-to-supporting-more-able-and-talented-pupil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tes.com/news/leonardo-effect-takes-flight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hyperlink" Target="https://www.mantleoftheexpert.com/video/an-introduction-to-mantle-of-the-expert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jGvOuEan6go" TargetMode="External"/><Relationship Id="rId5" Type="http://schemas.openxmlformats.org/officeDocument/2006/relationships/hyperlink" Target="http://www.youtube.com/watch?v=bBzSYEY9eQs" TargetMode="External"/><Relationship Id="rId10" Type="http://schemas.openxmlformats.org/officeDocument/2006/relationships/image" Target="../media/image3.svg"/><Relationship Id="rId4" Type="http://schemas.openxmlformats.org/officeDocument/2006/relationships/image" Target="../media/image17.svg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mantleoftheexpert.com/blog-post/the-paradox-of-mantle-of-the-expert-how-can-children-be-experts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22960" y="2222891"/>
            <a:ext cx="8107680" cy="1552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143"/>
              </a:lnSpc>
            </a:pPr>
            <a:r>
              <a:rPr lang="en-US" sz="5119" b="1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Meddwl Ymholgar</a:t>
            </a:r>
          </a:p>
          <a:p>
            <a:pPr algn="r">
              <a:lnSpc>
                <a:spcPts val="6143"/>
              </a:lnSpc>
            </a:pPr>
            <a:r>
              <a:rPr lang="en-US" sz="5119" b="1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Enquiring Mind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58902" y="4164171"/>
            <a:ext cx="8199120" cy="87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455"/>
              </a:lnSpc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Dulliau Creadigol a Dylunio Cwricwlwm</a:t>
            </a:r>
          </a:p>
          <a:p>
            <a:pPr algn="r">
              <a:lnSpc>
                <a:spcPts val="3455"/>
              </a:lnSpc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Creative Approaches and Curriculum Design</a:t>
            </a:r>
          </a:p>
        </p:txBody>
      </p:sp>
      <p:sp>
        <p:nvSpPr>
          <p:cNvPr id="4" name="Freeform 4"/>
          <p:cNvSpPr/>
          <p:nvPr/>
        </p:nvSpPr>
        <p:spPr>
          <a:xfrm>
            <a:off x="-431221" y="-727083"/>
            <a:ext cx="4641008" cy="3086270"/>
          </a:xfrm>
          <a:custGeom>
            <a:avLst/>
            <a:gdLst/>
            <a:ahLst/>
            <a:cxnLst/>
            <a:rect l="l" t="t" r="r" b="b"/>
            <a:pathLst>
              <a:path w="4641008" h="3086270">
                <a:moveTo>
                  <a:pt x="0" y="0"/>
                </a:moveTo>
                <a:lnTo>
                  <a:pt x="4641008" y="0"/>
                </a:lnTo>
                <a:lnTo>
                  <a:pt x="4641008" y="3086270"/>
                </a:lnTo>
                <a:lnTo>
                  <a:pt x="0" y="30862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5516174" y="12262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2" y="0"/>
                </a:lnTo>
                <a:lnTo>
                  <a:pt x="436005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>
            <a:off x="-198826" y="3077774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59728" y="1706299"/>
            <a:ext cx="4359857" cy="4286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lang="en-US" sz="1899" b="1" u="sng" spc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</a:t>
            </a:r>
          </a:p>
          <a:p>
            <a:pPr algn="l">
              <a:lnSpc>
                <a:spcPts val="2279"/>
              </a:lnSpc>
            </a:pPr>
            <a:endParaRPr lang="en-US" sz="1899" b="1" u="sng" spc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356605" lvl="1" indent="-178302" algn="l">
              <a:lnSpc>
                <a:spcPts val="2279"/>
              </a:lnSpc>
              <a:buFont typeface="Arial"/>
              <a:buChar char="•"/>
            </a:pPr>
            <a:r>
              <a:rPr lang="en-US" sz="18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Ymchwilio i’r gwahanol fathau o ddyluniad cwricwlwm sy’n berthnasol i ymholiad gwyddonol a chreadigol</a:t>
            </a:r>
          </a:p>
          <a:p>
            <a:pPr marL="356605" lvl="1" indent="-178302" algn="l">
              <a:lnSpc>
                <a:spcPts val="2279"/>
              </a:lnSpc>
            </a:pPr>
            <a:endParaRPr lang="en-US" sz="18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56605" lvl="1" indent="-178302" algn="l">
              <a:lnSpc>
                <a:spcPts val="2279"/>
              </a:lnSpc>
            </a:pPr>
            <a:r>
              <a:rPr lang="en-US" sz="1899" b="1" u="sng" spc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Amcanion:</a:t>
            </a:r>
          </a:p>
          <a:p>
            <a:pPr marL="356605" lvl="1" indent="-178302" algn="l">
              <a:lnSpc>
                <a:spcPts val="2279"/>
              </a:lnSpc>
            </a:pPr>
            <a:endParaRPr lang="en-US" sz="1899" b="1" u="sng" spc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356605" lvl="1" indent="-178302" algn="l">
              <a:lnSpc>
                <a:spcPts val="2279"/>
              </a:lnSpc>
              <a:buFont typeface="Arial"/>
              <a:buChar char="•"/>
            </a:pPr>
            <a:r>
              <a:rPr lang="en-US" sz="18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ddatblygu ymwybyddiaeth o sut y gellir cyflwyno creadigrwydd i ddyluniad cwriwcwlwm</a:t>
            </a:r>
          </a:p>
          <a:p>
            <a:pPr marL="356605" lvl="1" indent="-178302" algn="l">
              <a:lnSpc>
                <a:spcPts val="2279"/>
              </a:lnSpc>
              <a:buFont typeface="Arial"/>
              <a:buChar char="•"/>
            </a:pPr>
            <a:r>
              <a:rPr lang="en-US" sz="18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 werthuso’r gwahaniaethau rhwng ddau ddull creadigol o ddysgu</a:t>
            </a:r>
          </a:p>
          <a:p>
            <a:pPr marL="356605" lvl="1" indent="-178302" algn="l">
              <a:lnSpc>
                <a:spcPts val="2279"/>
              </a:lnSpc>
            </a:pPr>
            <a:endParaRPr lang="en-US" sz="18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79120" y="302472"/>
            <a:ext cx="8595360" cy="120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Nod ac Amcanion</a:t>
            </a:r>
          </a:p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 and Objectives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977183" y="1788363"/>
            <a:ext cx="4359857" cy="485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79"/>
              </a:lnSpc>
            </a:pPr>
            <a:r>
              <a:rPr lang="en-US" sz="1899" b="1" u="sng" spc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Aim:</a:t>
            </a:r>
          </a:p>
          <a:p>
            <a:pPr algn="l">
              <a:lnSpc>
                <a:spcPts val="2279"/>
              </a:lnSpc>
            </a:pPr>
            <a:endParaRPr lang="en-US" sz="1899" b="1" u="sng" spc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368062" lvl="1" indent="-184031" algn="l">
              <a:lnSpc>
                <a:spcPts val="2279"/>
              </a:lnSpc>
              <a:buFont typeface="Arial"/>
              <a:buChar char="•"/>
            </a:pPr>
            <a:r>
              <a:rPr lang="en-US" sz="18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investigate the different types of curriculum design that relate to scientific and creative enquiry</a:t>
            </a:r>
          </a:p>
          <a:p>
            <a:pPr marL="368062" lvl="1" indent="-184031" algn="l">
              <a:lnSpc>
                <a:spcPts val="2279"/>
              </a:lnSpc>
            </a:pPr>
            <a:endParaRPr lang="en-US" sz="18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68062" lvl="1" indent="-184031" algn="l">
              <a:lnSpc>
                <a:spcPts val="2279"/>
              </a:lnSpc>
            </a:pPr>
            <a:endParaRPr lang="en-US" sz="18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68062" lvl="1" indent="-184031" algn="l">
              <a:lnSpc>
                <a:spcPts val="2279"/>
              </a:lnSpc>
            </a:pPr>
            <a:r>
              <a:rPr lang="en-US" sz="1899" b="1" u="sng" spc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Objectives:</a:t>
            </a:r>
          </a:p>
          <a:p>
            <a:pPr marL="368062" lvl="1" indent="-184031" algn="l">
              <a:lnSpc>
                <a:spcPts val="2279"/>
              </a:lnSpc>
            </a:pPr>
            <a:endParaRPr lang="en-US" sz="1899" b="1" u="sng" spc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368062" lvl="1" indent="-184031" algn="l">
              <a:lnSpc>
                <a:spcPts val="2279"/>
              </a:lnSpc>
              <a:buFont typeface="Arial"/>
              <a:buChar char="•"/>
            </a:pPr>
            <a:r>
              <a:rPr lang="en-US" sz="18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develop an awareness of how creativity can be introduced to the curriculum design</a:t>
            </a:r>
          </a:p>
          <a:p>
            <a:pPr marL="368062" lvl="1" indent="-184031" algn="l">
              <a:lnSpc>
                <a:spcPts val="2279"/>
              </a:lnSpc>
            </a:pPr>
            <a:endParaRPr lang="en-US" sz="18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68062" lvl="1" indent="-184031" algn="l">
              <a:lnSpc>
                <a:spcPts val="2279"/>
              </a:lnSpc>
              <a:buFont typeface="Arial"/>
              <a:buChar char="•"/>
            </a:pPr>
            <a:r>
              <a:rPr lang="en-US" sz="18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evaluate the differences between two creative methods of learning </a:t>
            </a:r>
          </a:p>
          <a:p>
            <a:pPr marL="368062" lvl="1" indent="-184031" algn="l">
              <a:lnSpc>
                <a:spcPts val="2279"/>
              </a:lnSpc>
            </a:pPr>
            <a:endParaRPr lang="en-US" sz="18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5" name="Freeform 5"/>
          <p:cNvSpPr/>
          <p:nvPr/>
        </p:nvSpPr>
        <p:spPr>
          <a:xfrm rot="-5400000">
            <a:off x="-599855" y="3551501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3807889" y="1525564"/>
            <a:ext cx="5945711" cy="5789636"/>
          </a:xfrm>
          <a:custGeom>
            <a:avLst/>
            <a:gdLst/>
            <a:ahLst/>
            <a:cxnLst/>
            <a:rect l="l" t="t" r="r" b="b"/>
            <a:pathLst>
              <a:path w="5945711" h="5789636">
                <a:moveTo>
                  <a:pt x="0" y="0"/>
                </a:moveTo>
                <a:lnTo>
                  <a:pt x="5945711" y="0"/>
                </a:lnTo>
                <a:lnTo>
                  <a:pt x="5945711" y="5789636"/>
                </a:lnTo>
                <a:lnTo>
                  <a:pt x="0" y="578963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38024" y="593496"/>
            <a:ext cx="5132223" cy="150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99"/>
              </a:lnSpc>
            </a:pPr>
            <a:r>
              <a:rPr lang="en-US" sz="4999" b="1" spc="5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Celf neu Gwyddioniaeth?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2280425" y="200867"/>
            <a:ext cx="5192749" cy="6913466"/>
            <a:chOff x="0" y="0"/>
            <a:chExt cx="3663950" cy="4878070"/>
          </a:xfrm>
        </p:grpSpPr>
        <p:sp>
          <p:nvSpPr>
            <p:cNvPr id="5" name="Freeform 5"/>
            <p:cNvSpPr/>
            <p:nvPr/>
          </p:nvSpPr>
          <p:spPr>
            <a:xfrm>
              <a:off x="31750" y="31750"/>
              <a:ext cx="3600450" cy="4814570"/>
            </a:xfrm>
            <a:custGeom>
              <a:avLst/>
              <a:gdLst/>
              <a:ahLst/>
              <a:cxnLst/>
              <a:rect l="l" t="t" r="r" b="b"/>
              <a:pathLst>
                <a:path w="3600450" h="481457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5"/>
              <a:stretch>
                <a:fillRect t="-24041" b="-2404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3663950" cy="4878070"/>
            </a:xfrm>
            <a:custGeom>
              <a:avLst/>
              <a:gdLst/>
              <a:ahLst/>
              <a:cxnLst/>
              <a:rect l="l" t="t" r="r" b="b"/>
              <a:pathLst>
                <a:path w="3663950" h="487807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2280425" y="200867"/>
            <a:ext cx="5192749" cy="6913466"/>
            <a:chOff x="0" y="0"/>
            <a:chExt cx="3663950" cy="4878070"/>
          </a:xfrm>
        </p:grpSpPr>
        <p:sp>
          <p:nvSpPr>
            <p:cNvPr id="5" name="Freeform 5"/>
            <p:cNvSpPr/>
            <p:nvPr/>
          </p:nvSpPr>
          <p:spPr>
            <a:xfrm>
              <a:off x="31750" y="31750"/>
              <a:ext cx="3600450" cy="4814570"/>
            </a:xfrm>
            <a:custGeom>
              <a:avLst/>
              <a:gdLst/>
              <a:ahLst/>
              <a:cxnLst/>
              <a:rect l="l" t="t" r="r" b="b"/>
              <a:pathLst>
                <a:path w="3600450" h="481457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5"/>
              <a:stretch>
                <a:fillRect l="-9673" r="-967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3663950" cy="4878070"/>
            </a:xfrm>
            <a:custGeom>
              <a:avLst/>
              <a:gdLst/>
              <a:ahLst/>
              <a:cxnLst/>
              <a:rect l="l" t="t" r="r" b="b"/>
              <a:pathLst>
                <a:path w="3663950" h="487807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2280425" y="200867"/>
            <a:ext cx="5192749" cy="6913466"/>
            <a:chOff x="0" y="0"/>
            <a:chExt cx="3663950" cy="4878070"/>
          </a:xfrm>
        </p:grpSpPr>
        <p:sp>
          <p:nvSpPr>
            <p:cNvPr id="5" name="Freeform 5"/>
            <p:cNvSpPr/>
            <p:nvPr/>
          </p:nvSpPr>
          <p:spPr>
            <a:xfrm>
              <a:off x="31750" y="31750"/>
              <a:ext cx="3600450" cy="4814570"/>
            </a:xfrm>
            <a:custGeom>
              <a:avLst/>
              <a:gdLst/>
              <a:ahLst/>
              <a:cxnLst/>
              <a:rect l="l" t="t" r="r" b="b"/>
              <a:pathLst>
                <a:path w="3600450" h="481457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5"/>
              <a:stretch>
                <a:fillRect l="-41277" r="-4127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3663950" cy="4878070"/>
            </a:xfrm>
            <a:custGeom>
              <a:avLst/>
              <a:gdLst/>
              <a:ahLst/>
              <a:cxnLst/>
              <a:rect l="l" t="t" r="r" b="b"/>
              <a:pathLst>
                <a:path w="3663950" h="487807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2280425" y="200867"/>
            <a:ext cx="5192749" cy="6913466"/>
            <a:chOff x="0" y="0"/>
            <a:chExt cx="3663950" cy="4878070"/>
          </a:xfrm>
        </p:grpSpPr>
        <p:sp>
          <p:nvSpPr>
            <p:cNvPr id="5" name="Freeform 5"/>
            <p:cNvSpPr/>
            <p:nvPr/>
          </p:nvSpPr>
          <p:spPr>
            <a:xfrm>
              <a:off x="31750" y="31750"/>
              <a:ext cx="3600450" cy="4814570"/>
            </a:xfrm>
            <a:custGeom>
              <a:avLst/>
              <a:gdLst/>
              <a:ahLst/>
              <a:cxnLst/>
              <a:rect l="l" t="t" r="r" b="b"/>
              <a:pathLst>
                <a:path w="3600450" h="481457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5"/>
              <a:stretch>
                <a:fillRect l="-2151" r="-215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3663950" cy="4878070"/>
            </a:xfrm>
            <a:custGeom>
              <a:avLst/>
              <a:gdLst/>
              <a:ahLst/>
              <a:cxnLst/>
              <a:rect l="l" t="t" r="r" b="b"/>
              <a:pathLst>
                <a:path w="3663950" h="487807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2280425" y="200867"/>
            <a:ext cx="5192749" cy="6913466"/>
            <a:chOff x="0" y="0"/>
            <a:chExt cx="3663950" cy="4878070"/>
          </a:xfrm>
        </p:grpSpPr>
        <p:sp>
          <p:nvSpPr>
            <p:cNvPr id="5" name="Freeform 5"/>
            <p:cNvSpPr/>
            <p:nvPr/>
          </p:nvSpPr>
          <p:spPr>
            <a:xfrm>
              <a:off x="31750" y="31750"/>
              <a:ext cx="3600450" cy="4814570"/>
            </a:xfrm>
            <a:custGeom>
              <a:avLst/>
              <a:gdLst/>
              <a:ahLst/>
              <a:cxnLst/>
              <a:rect l="l" t="t" r="r" b="b"/>
              <a:pathLst>
                <a:path w="3600450" h="4814570">
                  <a:moveTo>
                    <a:pt x="0" y="0"/>
                  </a:moveTo>
                  <a:lnTo>
                    <a:pt x="3600450" y="0"/>
                  </a:lnTo>
                  <a:lnTo>
                    <a:pt x="3600450" y="4814570"/>
                  </a:lnTo>
                  <a:lnTo>
                    <a:pt x="0" y="4814570"/>
                  </a:lnTo>
                  <a:close/>
                </a:path>
              </a:pathLst>
            </a:custGeom>
            <a:blipFill>
              <a:blip r:embed="rId5"/>
              <a:stretch>
                <a:fillRect l="-8837" r="-883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3663950" cy="4878070"/>
            </a:xfrm>
            <a:custGeom>
              <a:avLst/>
              <a:gdLst/>
              <a:ahLst/>
              <a:cxnLst/>
              <a:rect l="l" t="t" r="r" b="b"/>
              <a:pathLst>
                <a:path w="3663950" h="4878070">
                  <a:moveTo>
                    <a:pt x="3663950" y="4878070"/>
                  </a:moveTo>
                  <a:lnTo>
                    <a:pt x="0" y="4878070"/>
                  </a:lnTo>
                  <a:lnTo>
                    <a:pt x="0" y="0"/>
                  </a:lnTo>
                  <a:lnTo>
                    <a:pt x="3663950" y="0"/>
                  </a:lnTo>
                  <a:lnTo>
                    <a:pt x="3663950" y="4878070"/>
                  </a:lnTo>
                  <a:close/>
                  <a:moveTo>
                    <a:pt x="63500" y="4814570"/>
                  </a:moveTo>
                  <a:lnTo>
                    <a:pt x="3600450" y="4814570"/>
                  </a:lnTo>
                  <a:lnTo>
                    <a:pt x="3600450" y="63500"/>
                  </a:lnTo>
                  <a:lnTo>
                    <a:pt x="63500" y="63500"/>
                  </a:lnTo>
                  <a:lnTo>
                    <a:pt x="63500" y="4814570"/>
                  </a:lnTo>
                  <a:close/>
                </a:path>
              </a:pathLst>
            </a:custGeom>
            <a:solidFill>
              <a:srgbClr val="292929"/>
            </a:solid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31520" y="287550"/>
            <a:ext cx="8290560" cy="120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Effaith Leonardo</a:t>
            </a:r>
          </a:p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Leonardo Effect</a:t>
            </a:r>
          </a:p>
        </p:txBody>
      </p:sp>
      <p:sp>
        <p:nvSpPr>
          <p:cNvPr id="4" name="Freeform 4"/>
          <p:cNvSpPr/>
          <p:nvPr/>
        </p:nvSpPr>
        <p:spPr>
          <a:xfrm>
            <a:off x="7459543" y="156105"/>
            <a:ext cx="1463040" cy="1463040"/>
          </a:xfrm>
          <a:custGeom>
            <a:avLst/>
            <a:gdLst/>
            <a:ahLst/>
            <a:cxnLst/>
            <a:rect l="l" t="t" r="r" b="b"/>
            <a:pathLst>
              <a:path w="1463040" h="1463040">
                <a:moveTo>
                  <a:pt x="0" y="0"/>
                </a:moveTo>
                <a:lnTo>
                  <a:pt x="1463040" y="0"/>
                </a:lnTo>
                <a:lnTo>
                  <a:pt x="1463040" y="1463040"/>
                </a:lnTo>
                <a:lnTo>
                  <a:pt x="0" y="146304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980788" y="2090341"/>
            <a:ext cx="4579249" cy="514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teaching methodology that integrates subjects and develops pupils skills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Literature writes about the similarities between art and science, the Leonardo Effect demonstrates this at curricular level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Philosophy - to allow children to fully participate in the planning process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Emphasis on play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Teacher is a facilitator that guides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Hickey and Robinson (2013) 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28384" lvl="1" indent="-164192" algn="l">
              <a:lnSpc>
                <a:spcPts val="2040"/>
              </a:lnSpc>
              <a:buFont typeface="Arial"/>
              <a:buChar char="•"/>
            </a:pPr>
            <a:r>
              <a:rPr lang="en-US" sz="1700" u="sng" spc="1">
                <a:solidFill>
                  <a:srgbClr val="D2611C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estyn.gov.wales/improvement-resources/innovative-approach-to-supporting-more-able-and-talented-pupils/"/>
              </a:rPr>
              <a:t>Leonardo Effect - Ynystawe</a:t>
            </a:r>
          </a:p>
        </p:txBody>
      </p:sp>
      <p:sp>
        <p:nvSpPr>
          <p:cNvPr id="6" name="Freeform 6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97551" y="2090341"/>
            <a:ext cx="4579249" cy="514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Methodoleg addysgu sy'n integreiddio pynciau ac yn datblygu sgiliau disgyblion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Llenyddiaeth yn ysgrifennu am y tebygrwydd rhwng celf a gwyddoniaeth, mae Effaith Leonardo yn dangos hyn ar lefel gwricwlwm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Athroniaeth - i ganiatáu i blant gymryd rhan lawn yn y broses gynllunio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Pwyslais ar chwarae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  <a:buFont typeface="Arial"/>
              <a:buChar char="•"/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Mae'r athro yn hwylysudd sy'n arwain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0699" lvl="1" indent="-170350" algn="l">
              <a:lnSpc>
                <a:spcPts val="2040"/>
              </a:lnSpc>
            </a:pP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Hickey and Robinson (2013) </a:t>
            </a:r>
          </a:p>
          <a:p>
            <a:pPr marL="340699" lvl="1" indent="-170350"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28507" lvl="1" indent="-164254" algn="l">
              <a:lnSpc>
                <a:spcPts val="2040"/>
              </a:lnSpc>
              <a:buFont typeface="Arial"/>
              <a:buChar char="•"/>
            </a:pPr>
            <a:r>
              <a:rPr lang="en-US" sz="1700" u="sng" spc="1">
                <a:solidFill>
                  <a:srgbClr val="D2611C"/>
                </a:solidFill>
                <a:latin typeface="Canva Sans"/>
                <a:ea typeface="Canva Sans"/>
                <a:cs typeface="Canva Sans"/>
                <a:sym typeface="Canva Sans"/>
                <a:hlinkClick r:id="rId8" tooltip="https://www.estyn.llyw.cymru/adnoddau-gwella/dull-blaengar-o-gefnogi-disgyblion-mwy-galluog-a-dawnus/"/>
              </a:rPr>
              <a:t>Effaith Leonardo – Ynystawe</a:t>
            </a:r>
            <a:r>
              <a:rPr lang="en-US" sz="170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l">
              <a:lnSpc>
                <a:spcPts val="2040"/>
              </a:lnSpc>
            </a:pPr>
            <a:endParaRPr lang="en-US" sz="1700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2919" y="1495134"/>
            <a:ext cx="4063412" cy="4791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hybu dysgu annibynnol, drwy sicrhau cyfleoedd i ddisgyblion wneud cysylltiadau ar draws y cwricwlwm a thu hwnt.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b="1" u="sng" spc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 cam</a:t>
            </a:r>
            <a:r>
              <a:rPr lang="en-US" sz="1799" b="1" spc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1. Cam ymchwilio/arsylwi thema newydd</a:t>
            </a: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2. Cam arbrofi/delweddu/</a:t>
            </a: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dychmygu</a:t>
            </a: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3. Cymhwyso gwybodaeth a sgiliau blaenorol i dasg newydd yn galluogi disgyblion i fynegi eu hunain mewn ffyrdd gwahanol</a:t>
            </a: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4. Gwerthusiad beirniadol o berfformiad gan ddisgyblion ac adnabyddiaeth o sgiliau newydd a ddatblygwyd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8240" y="1476084"/>
            <a:ext cx="4293838" cy="5495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6489" lvl="1" indent="-188244" algn="l">
              <a:lnSpc>
                <a:spcPts val="2419"/>
              </a:lnSpc>
              <a:buFont typeface="Arial"/>
              <a:buChar char="•"/>
            </a:pPr>
            <a:r>
              <a:rPr lang="en-US" sz="2015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Stimulates autonomous learning, critically enabling children to make connections across the learning landscape. </a:t>
            </a:r>
          </a:p>
          <a:p>
            <a:pPr marL="376489" lvl="1" indent="-188244" algn="l">
              <a:lnSpc>
                <a:spcPts val="2419"/>
              </a:lnSpc>
            </a:pPr>
            <a:endParaRPr lang="en-US" sz="2015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76489" lvl="1" indent="-188244" algn="l">
              <a:lnSpc>
                <a:spcPts val="2419"/>
              </a:lnSpc>
              <a:buFont typeface="Arial"/>
              <a:buChar char="•"/>
            </a:pPr>
            <a:r>
              <a:rPr lang="en-US" sz="2015" b="1" u="sng" spc="2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 stages</a:t>
            </a:r>
            <a:r>
              <a:rPr lang="en-US" sz="2015" b="1" spc="2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:</a:t>
            </a:r>
          </a:p>
          <a:p>
            <a:pPr marL="376489" lvl="1" indent="-188244" algn="l">
              <a:lnSpc>
                <a:spcPts val="2419"/>
              </a:lnSpc>
              <a:buFont typeface="Arial"/>
              <a:buChar char="•"/>
            </a:pPr>
            <a:r>
              <a:rPr lang="en-US" sz="2015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1. Research/observation of new topic stage </a:t>
            </a:r>
          </a:p>
          <a:p>
            <a:pPr marL="376489" lvl="1" indent="-188244" algn="l">
              <a:lnSpc>
                <a:spcPts val="2419"/>
              </a:lnSpc>
              <a:buFont typeface="Arial"/>
              <a:buChar char="•"/>
            </a:pPr>
            <a:r>
              <a:rPr lang="en-US" sz="2015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2. Experimentation stage to experiment, visualise, imagine</a:t>
            </a:r>
          </a:p>
          <a:p>
            <a:pPr marL="376489" lvl="1" indent="-188244" algn="l">
              <a:lnSpc>
                <a:spcPts val="2419"/>
              </a:lnSpc>
              <a:buFont typeface="Arial"/>
              <a:buChar char="•"/>
            </a:pPr>
            <a:r>
              <a:rPr lang="en-US" sz="2015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3. Applying previous knowledge and skills to new task allowing pupils to express themselves in different ways</a:t>
            </a:r>
          </a:p>
          <a:p>
            <a:pPr marL="376489" lvl="1" indent="-188244" algn="l">
              <a:lnSpc>
                <a:spcPts val="2419"/>
              </a:lnSpc>
              <a:buFont typeface="Arial"/>
              <a:buChar char="•"/>
            </a:pPr>
            <a:r>
              <a:rPr lang="en-US" sz="2015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4. Critical evaluation of performance by pupils and identification of new skills developed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11822" y="309562"/>
            <a:ext cx="9703955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Effaith Leonardo/The Leonardo Effect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79120" y="311997"/>
            <a:ext cx="8595360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Astudiaeth Rhagarweiniol</a:t>
            </a:r>
          </a:p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Preliminary Study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759268" y="1641177"/>
            <a:ext cx="4656058" cy="5857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Methodology first tested in Belfast during 2004-2005 (titled – Flights of Imagination: Synchronised Integration of Art and Science in the Primary School)   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Subsequently piloted in Britain in 2006-2007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pilot involved 1100 pupils from 18 primary schools and 179 pupils from one secondary school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Very positive outcomes demonstrated regarding pupil progress with one headteacher suggesting progress in 1 week equivalent to previous progress over a term.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  (Hickey and Robinson 2013)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4" name="Freeform 4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91440" y="1530637"/>
            <a:ext cx="4656058" cy="5857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Methodoleg wedi ei brofi gyntaf ym Melfast yn ystod  2004-2005 (Flights of Imagination: Synchronised Integration of Art and Science in the Primary School)   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Wedi peilota wedyn ym Mhrydain rhwng 2006-2007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 peilot wedi cynnwys 1100 disbybl o 18 ysgol gynradd a 179 disgybl o un ysgol uwchradd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Deilliannau positif iawn wedi eu harddangos am gynnydd disgyblion gyda un pennaeth yn awgrymu cynnydd mewn wythnos cystal a chynnydd dros tymor yn flaenorol.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  <a:buFont typeface="Arial"/>
              <a:buChar char="•"/>
            </a:pPr>
            <a:r>
              <a:rPr lang="en-US" sz="1799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     (Hickey and Robinson 2013)</a:t>
            </a: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48691" lvl="1" indent="-174346" algn="l">
              <a:lnSpc>
                <a:spcPts val="2159"/>
              </a:lnSpc>
            </a:pPr>
            <a:endParaRPr lang="en-US" sz="1799" spc="1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27813" y="3780129"/>
            <a:ext cx="7048156" cy="1752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u="sng" spc="2">
                <a:solidFill>
                  <a:srgbClr val="D2611C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tes.com/news/leonardo-effect-takes-flight"/>
              </a:rPr>
              <a:t>The Leonardo Effect Takes Flight (Hepburn, 2008)</a:t>
            </a:r>
          </a:p>
          <a:p>
            <a:pPr marL="487680" lvl="1" indent="-243840" algn="l">
              <a:lnSpc>
                <a:spcPts val="3455"/>
              </a:lnSpc>
            </a:pPr>
            <a:endParaRPr lang="en-US" sz="2879" u="sng" spc="2">
              <a:solidFill>
                <a:srgbClr val="D2611C"/>
              </a:solidFill>
              <a:latin typeface="Canva Sans"/>
              <a:ea typeface="Canva Sans"/>
              <a:cs typeface="Canva Sans"/>
              <a:sym typeface="Canva Sans"/>
              <a:hlinkClick r:id="rId2" tooltip="https://www.tes.com/news/leonardo-effect-takes-flight"/>
            </a:endParaRPr>
          </a:p>
          <a:p>
            <a:pPr marL="487680" lvl="1" indent="-243840" algn="l">
              <a:lnSpc>
                <a:spcPts val="3455"/>
              </a:lnSpc>
            </a:pPr>
            <a:endParaRPr lang="en-US" sz="2879" u="sng" spc="2">
              <a:solidFill>
                <a:srgbClr val="D2611C"/>
              </a:solidFill>
              <a:latin typeface="Canva Sans"/>
              <a:ea typeface="Canva Sans"/>
              <a:cs typeface="Canva Sans"/>
              <a:sym typeface="Canva Sans"/>
              <a:hlinkClick r:id="rId2" tooltip="https://www.tes.com/news/leonardo-effect-takes-fligh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66962" y="673923"/>
            <a:ext cx="8595360" cy="2686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83"/>
              </a:lnSpc>
            </a:pPr>
            <a:r>
              <a:rPr lang="en-US" sz="2986" b="1" i="1" spc="3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Darllenwch a thrafodwch y buddiannau a’r heriau o’r dull yma. Byddwch yn barod i roi adborth.</a:t>
            </a:r>
          </a:p>
          <a:p>
            <a:pPr algn="l">
              <a:lnSpc>
                <a:spcPts val="3583"/>
              </a:lnSpc>
            </a:pPr>
            <a:r>
              <a:rPr lang="en-US" sz="2986" b="1" spc="3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Read and discuss the benefits and challenges of this approach. Prepare to provide feedback.</a:t>
            </a:r>
          </a:p>
        </p:txBody>
      </p:sp>
      <p:sp>
        <p:nvSpPr>
          <p:cNvPr id="4" name="Freeform 4" descr="Times Educational Supplement’s Support Team of the year ..."/>
          <p:cNvSpPr/>
          <p:nvPr/>
        </p:nvSpPr>
        <p:spPr>
          <a:xfrm>
            <a:off x="5030417" y="4557109"/>
            <a:ext cx="3088640" cy="1686560"/>
          </a:xfrm>
          <a:custGeom>
            <a:avLst/>
            <a:gdLst/>
            <a:ahLst/>
            <a:cxnLst/>
            <a:rect l="l" t="t" r="r" b="b"/>
            <a:pathLst>
              <a:path w="3088640" h="1686560">
                <a:moveTo>
                  <a:pt x="0" y="0"/>
                </a:moveTo>
                <a:lnTo>
                  <a:pt x="3088640" y="0"/>
                </a:lnTo>
                <a:lnTo>
                  <a:pt x="3088640" y="1686560"/>
                </a:lnTo>
                <a:lnTo>
                  <a:pt x="0" y="16865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891431" y="6382094"/>
            <a:ext cx="4118398" cy="295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04"/>
              </a:lnSpc>
            </a:pPr>
            <a:r>
              <a:rPr lang="en-US" sz="1920" spc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Times Education Supplement</a:t>
            </a:r>
          </a:p>
        </p:txBody>
      </p:sp>
      <p:sp>
        <p:nvSpPr>
          <p:cNvPr id="6" name="Freeform 6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45049" y="1635328"/>
            <a:ext cx="4129431" cy="519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dramatic enquiry based approach to teaching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Invented and developed by Professor Dorothy Heathcote in 1980’s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Main concept: pupils do all their curriculum work as imagined ‘experts’ 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Relates to ‘real world’ thinking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79120" y="311997"/>
            <a:ext cx="8595360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Mantell yr Arbenigwr</a:t>
            </a:r>
          </a:p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Mantle of the Expert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0579" y="1783107"/>
            <a:ext cx="4129431" cy="466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04287" lvl="1" indent="-202143" algn="l">
              <a:lnSpc>
                <a:spcPts val="2678"/>
              </a:lnSpc>
              <a:buFont typeface="Arial"/>
              <a:buChar char="•"/>
            </a:pPr>
            <a:r>
              <a:rPr lang="en-US" sz="223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Dull dramatig sy'n seiliedig ar addysgu drwy ymholiad</a:t>
            </a:r>
          </a:p>
          <a:p>
            <a:pPr marL="404287" lvl="1" indent="-202143" algn="l">
              <a:lnSpc>
                <a:spcPts val="2678"/>
              </a:lnSpc>
            </a:pPr>
            <a:endParaRPr lang="en-US" sz="2232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04287" lvl="1" indent="-202143" algn="l">
              <a:lnSpc>
                <a:spcPts val="2678"/>
              </a:lnSpc>
              <a:buFont typeface="Arial"/>
              <a:buChar char="•"/>
            </a:pPr>
            <a:r>
              <a:rPr lang="en-US" sz="223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Dyfeisiwyd a datblygwyd gan yr Athro Dorothy Heathcote yn yr 1980au</a:t>
            </a:r>
          </a:p>
          <a:p>
            <a:pPr marL="404287" lvl="1" indent="-202143" algn="l">
              <a:lnSpc>
                <a:spcPts val="2678"/>
              </a:lnSpc>
            </a:pPr>
            <a:endParaRPr lang="en-US" sz="2232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04287" lvl="1" indent="-202143" algn="l">
              <a:lnSpc>
                <a:spcPts val="2678"/>
              </a:lnSpc>
              <a:buFont typeface="Arial"/>
              <a:buChar char="•"/>
            </a:pPr>
            <a:r>
              <a:rPr lang="en-US" sz="223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Prif gysyniad: disgyblion yn gwneud eu holl waith cwricwlwm fel 'arbenigwyr' dychmygol </a:t>
            </a:r>
          </a:p>
          <a:p>
            <a:pPr marL="404287" lvl="1" indent="-202143" algn="l">
              <a:lnSpc>
                <a:spcPts val="2678"/>
              </a:lnSpc>
            </a:pPr>
            <a:endParaRPr lang="en-US" sz="2232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04287" lvl="1" indent="-202143" algn="l">
              <a:lnSpc>
                <a:spcPts val="2678"/>
              </a:lnSpc>
              <a:buFont typeface="Arial"/>
              <a:buChar char="•"/>
            </a:pPr>
            <a:r>
              <a:rPr lang="en-US" sz="2232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ymwneud â meddwl 'byd go iawn'</a:t>
            </a:r>
          </a:p>
        </p:txBody>
      </p:sp>
      <p:sp>
        <p:nvSpPr>
          <p:cNvPr id="5" name="Freeform 5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26080" y="2194560"/>
            <a:ext cx="3901440" cy="2926080"/>
          </a:xfrm>
          <a:custGeom>
            <a:avLst/>
            <a:gdLst/>
            <a:ahLst/>
            <a:cxnLst/>
            <a:rect l="l" t="t" r="r" b="b"/>
            <a:pathLst>
              <a:path w="3901440" h="2926080">
                <a:moveTo>
                  <a:pt x="0" y="0"/>
                </a:moveTo>
                <a:lnTo>
                  <a:pt x="3901440" y="0"/>
                </a:lnTo>
                <a:lnTo>
                  <a:pt x="3901440" y="2926080"/>
                </a:lnTo>
                <a:lnTo>
                  <a:pt x="0" y="29260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31520" y="5707380"/>
            <a:ext cx="8290560" cy="876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55"/>
              </a:lnSpc>
            </a:pPr>
            <a:endParaRPr/>
          </a:p>
          <a:p>
            <a:pPr algn="ctr">
              <a:lnSpc>
                <a:spcPts val="3455"/>
              </a:lnSpc>
            </a:pPr>
            <a:r>
              <a:rPr lang="en-US" sz="2879" u="sng" spc="2">
                <a:solidFill>
                  <a:srgbClr val="D2611C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www.mantleoftheexpert.com/video/an-introduction-to-mantle-of-the-expert/"/>
              </a:rPr>
              <a:t>Beth yw / What is Mantle of the Expert?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7189" y="721995"/>
            <a:ext cx="5659222" cy="66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47"/>
              </a:lnSpc>
            </a:pPr>
            <a:r>
              <a:rPr lang="en-US" sz="4373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Gwyliwch / Watch</a:t>
            </a:r>
          </a:p>
        </p:txBody>
      </p:sp>
      <p:sp>
        <p:nvSpPr>
          <p:cNvPr id="5" name="Freeform 5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940013" y="2008452"/>
            <a:ext cx="2954841" cy="2954799"/>
            <a:chOff x="0" y="0"/>
            <a:chExt cx="3939787" cy="3939732"/>
          </a:xfrm>
        </p:grpSpPr>
        <p:sp>
          <p:nvSpPr>
            <p:cNvPr id="3" name="Freeform 3"/>
            <p:cNvSpPr/>
            <p:nvPr/>
          </p:nvSpPr>
          <p:spPr>
            <a:xfrm>
              <a:off x="39116" y="39116"/>
              <a:ext cx="3861562" cy="3861562"/>
            </a:xfrm>
            <a:custGeom>
              <a:avLst/>
              <a:gdLst/>
              <a:ahLst/>
              <a:cxnLst/>
              <a:rect l="l" t="t" r="r" b="b"/>
              <a:pathLst>
                <a:path w="3861562" h="3861562">
                  <a:moveTo>
                    <a:pt x="0" y="1930781"/>
                  </a:moveTo>
                  <a:cubicBezTo>
                    <a:pt x="0" y="864362"/>
                    <a:pt x="864489" y="0"/>
                    <a:pt x="1930781" y="0"/>
                  </a:cubicBezTo>
                  <a:cubicBezTo>
                    <a:pt x="2997073" y="0"/>
                    <a:pt x="3861562" y="864362"/>
                    <a:pt x="3861562" y="1930781"/>
                  </a:cubicBezTo>
                  <a:cubicBezTo>
                    <a:pt x="3861562" y="2997200"/>
                    <a:pt x="2997073" y="3861562"/>
                    <a:pt x="1930781" y="3861562"/>
                  </a:cubicBezTo>
                  <a:cubicBezTo>
                    <a:pt x="864489" y="3861562"/>
                    <a:pt x="0" y="2997073"/>
                    <a:pt x="0" y="1930781"/>
                  </a:cubicBezTo>
                  <a:close/>
                </a:path>
              </a:pathLst>
            </a:custGeom>
            <a:solidFill>
              <a:srgbClr val="FE8637">
                <a:alpha val="2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3939794" cy="3939794"/>
            </a:xfrm>
            <a:custGeom>
              <a:avLst/>
              <a:gdLst/>
              <a:ahLst/>
              <a:cxnLst/>
              <a:rect l="l" t="t" r="r" b="b"/>
              <a:pathLst>
                <a:path w="3939794" h="3939794">
                  <a:moveTo>
                    <a:pt x="0" y="1969897"/>
                  </a:moveTo>
                  <a:cubicBezTo>
                    <a:pt x="0" y="881888"/>
                    <a:pt x="882015" y="0"/>
                    <a:pt x="1969897" y="0"/>
                  </a:cubicBezTo>
                  <a:lnTo>
                    <a:pt x="1969897" y="39116"/>
                  </a:lnTo>
                  <a:lnTo>
                    <a:pt x="1969897" y="0"/>
                  </a:lnTo>
                  <a:cubicBezTo>
                    <a:pt x="3057779" y="0"/>
                    <a:pt x="3939794" y="881888"/>
                    <a:pt x="3939794" y="1969897"/>
                  </a:cubicBezTo>
                  <a:lnTo>
                    <a:pt x="3900678" y="1969897"/>
                  </a:lnTo>
                  <a:lnTo>
                    <a:pt x="3939794" y="1969897"/>
                  </a:lnTo>
                  <a:cubicBezTo>
                    <a:pt x="3939794" y="3057779"/>
                    <a:pt x="3057779" y="3939794"/>
                    <a:pt x="1969897" y="3939794"/>
                  </a:cubicBezTo>
                  <a:lnTo>
                    <a:pt x="1969897" y="3900678"/>
                  </a:lnTo>
                  <a:lnTo>
                    <a:pt x="1969897" y="3939794"/>
                  </a:lnTo>
                  <a:cubicBezTo>
                    <a:pt x="882015" y="3939794"/>
                    <a:pt x="0" y="3057779"/>
                    <a:pt x="0" y="1969897"/>
                  </a:cubicBezTo>
                  <a:lnTo>
                    <a:pt x="39116" y="1969897"/>
                  </a:lnTo>
                  <a:lnTo>
                    <a:pt x="78232" y="1969897"/>
                  </a:lnTo>
                  <a:lnTo>
                    <a:pt x="39116" y="1969897"/>
                  </a:lnTo>
                  <a:lnTo>
                    <a:pt x="0" y="1969897"/>
                  </a:lnTo>
                  <a:moveTo>
                    <a:pt x="78232" y="1969897"/>
                  </a:moveTo>
                  <a:cubicBezTo>
                    <a:pt x="78232" y="1991487"/>
                    <a:pt x="60706" y="2009013"/>
                    <a:pt x="39116" y="2009013"/>
                  </a:cubicBezTo>
                  <a:cubicBezTo>
                    <a:pt x="17526" y="2009013"/>
                    <a:pt x="0" y="1991487"/>
                    <a:pt x="0" y="1969897"/>
                  </a:cubicBezTo>
                  <a:cubicBezTo>
                    <a:pt x="0" y="1948307"/>
                    <a:pt x="17526" y="1930781"/>
                    <a:pt x="39116" y="1930781"/>
                  </a:cubicBezTo>
                  <a:cubicBezTo>
                    <a:pt x="60706" y="1930781"/>
                    <a:pt x="78232" y="1948307"/>
                    <a:pt x="78232" y="1969897"/>
                  </a:cubicBezTo>
                  <a:cubicBezTo>
                    <a:pt x="78232" y="3014599"/>
                    <a:pt x="925195" y="3861562"/>
                    <a:pt x="1969897" y="3861562"/>
                  </a:cubicBezTo>
                  <a:cubicBezTo>
                    <a:pt x="3014599" y="3861562"/>
                    <a:pt x="3861562" y="3014599"/>
                    <a:pt x="3861562" y="1969897"/>
                  </a:cubicBezTo>
                  <a:cubicBezTo>
                    <a:pt x="3861562" y="925195"/>
                    <a:pt x="3014599" y="78232"/>
                    <a:pt x="1969897" y="78232"/>
                  </a:cubicBezTo>
                  <a:lnTo>
                    <a:pt x="1969897" y="39116"/>
                  </a:lnTo>
                  <a:lnTo>
                    <a:pt x="1969897" y="78232"/>
                  </a:lnTo>
                  <a:cubicBezTo>
                    <a:pt x="925195" y="78232"/>
                    <a:pt x="78232" y="925195"/>
                    <a:pt x="78232" y="1969897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440348" y="3202896"/>
            <a:ext cx="1954172" cy="5849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4"/>
              </a:lnSpc>
            </a:pPr>
            <a:r>
              <a:rPr lang="en-US" sz="2133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Enquiry Learning 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476169" y="3628881"/>
            <a:ext cx="2954841" cy="2954799"/>
            <a:chOff x="0" y="0"/>
            <a:chExt cx="3939787" cy="3939732"/>
          </a:xfrm>
        </p:grpSpPr>
        <p:sp>
          <p:nvSpPr>
            <p:cNvPr id="7" name="Freeform 7"/>
            <p:cNvSpPr/>
            <p:nvPr/>
          </p:nvSpPr>
          <p:spPr>
            <a:xfrm>
              <a:off x="39116" y="39116"/>
              <a:ext cx="3861562" cy="3861562"/>
            </a:xfrm>
            <a:custGeom>
              <a:avLst/>
              <a:gdLst/>
              <a:ahLst/>
              <a:cxnLst/>
              <a:rect l="l" t="t" r="r" b="b"/>
              <a:pathLst>
                <a:path w="3861562" h="3861562">
                  <a:moveTo>
                    <a:pt x="0" y="1930781"/>
                  </a:moveTo>
                  <a:cubicBezTo>
                    <a:pt x="0" y="864362"/>
                    <a:pt x="864489" y="0"/>
                    <a:pt x="1930781" y="0"/>
                  </a:cubicBezTo>
                  <a:cubicBezTo>
                    <a:pt x="2997073" y="0"/>
                    <a:pt x="3861562" y="864362"/>
                    <a:pt x="3861562" y="1930781"/>
                  </a:cubicBezTo>
                  <a:cubicBezTo>
                    <a:pt x="3861562" y="2997200"/>
                    <a:pt x="2997073" y="3861562"/>
                    <a:pt x="1930781" y="3861562"/>
                  </a:cubicBezTo>
                  <a:cubicBezTo>
                    <a:pt x="864489" y="3861562"/>
                    <a:pt x="0" y="2997073"/>
                    <a:pt x="0" y="1930781"/>
                  </a:cubicBezTo>
                  <a:close/>
                </a:path>
              </a:pathLst>
            </a:custGeom>
            <a:solidFill>
              <a:srgbClr val="FE8637">
                <a:alpha val="2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3939794" cy="3939794"/>
            </a:xfrm>
            <a:custGeom>
              <a:avLst/>
              <a:gdLst/>
              <a:ahLst/>
              <a:cxnLst/>
              <a:rect l="l" t="t" r="r" b="b"/>
              <a:pathLst>
                <a:path w="3939794" h="3939794">
                  <a:moveTo>
                    <a:pt x="0" y="1969897"/>
                  </a:moveTo>
                  <a:cubicBezTo>
                    <a:pt x="0" y="881888"/>
                    <a:pt x="882015" y="0"/>
                    <a:pt x="1969897" y="0"/>
                  </a:cubicBezTo>
                  <a:lnTo>
                    <a:pt x="1969897" y="39116"/>
                  </a:lnTo>
                  <a:lnTo>
                    <a:pt x="1969897" y="0"/>
                  </a:lnTo>
                  <a:cubicBezTo>
                    <a:pt x="3057779" y="0"/>
                    <a:pt x="3939794" y="881888"/>
                    <a:pt x="3939794" y="1969897"/>
                  </a:cubicBezTo>
                  <a:lnTo>
                    <a:pt x="3900678" y="1969897"/>
                  </a:lnTo>
                  <a:lnTo>
                    <a:pt x="3939794" y="1969897"/>
                  </a:lnTo>
                  <a:cubicBezTo>
                    <a:pt x="3939794" y="3057779"/>
                    <a:pt x="3057779" y="3939794"/>
                    <a:pt x="1969897" y="3939794"/>
                  </a:cubicBezTo>
                  <a:lnTo>
                    <a:pt x="1969897" y="3900678"/>
                  </a:lnTo>
                  <a:lnTo>
                    <a:pt x="1969897" y="3939794"/>
                  </a:lnTo>
                  <a:cubicBezTo>
                    <a:pt x="882015" y="3939794"/>
                    <a:pt x="0" y="3057779"/>
                    <a:pt x="0" y="1969897"/>
                  </a:cubicBezTo>
                  <a:lnTo>
                    <a:pt x="39116" y="1969897"/>
                  </a:lnTo>
                  <a:lnTo>
                    <a:pt x="78232" y="1969897"/>
                  </a:lnTo>
                  <a:lnTo>
                    <a:pt x="39116" y="1969897"/>
                  </a:lnTo>
                  <a:lnTo>
                    <a:pt x="0" y="1969897"/>
                  </a:lnTo>
                  <a:moveTo>
                    <a:pt x="78232" y="1969897"/>
                  </a:moveTo>
                  <a:cubicBezTo>
                    <a:pt x="78232" y="1991487"/>
                    <a:pt x="60706" y="2009013"/>
                    <a:pt x="39116" y="2009013"/>
                  </a:cubicBezTo>
                  <a:cubicBezTo>
                    <a:pt x="17526" y="2009013"/>
                    <a:pt x="0" y="1991487"/>
                    <a:pt x="0" y="1969897"/>
                  </a:cubicBezTo>
                  <a:cubicBezTo>
                    <a:pt x="0" y="1948307"/>
                    <a:pt x="17526" y="1930781"/>
                    <a:pt x="39116" y="1930781"/>
                  </a:cubicBezTo>
                  <a:cubicBezTo>
                    <a:pt x="60706" y="1930781"/>
                    <a:pt x="78232" y="1948307"/>
                    <a:pt x="78232" y="1969897"/>
                  </a:cubicBezTo>
                  <a:cubicBezTo>
                    <a:pt x="78232" y="3014599"/>
                    <a:pt x="925195" y="3861562"/>
                    <a:pt x="1969897" y="3861562"/>
                  </a:cubicBezTo>
                  <a:cubicBezTo>
                    <a:pt x="3014599" y="3861562"/>
                    <a:pt x="3861562" y="3014599"/>
                    <a:pt x="3861562" y="1969897"/>
                  </a:cubicBezTo>
                  <a:cubicBezTo>
                    <a:pt x="3861562" y="925195"/>
                    <a:pt x="3014599" y="78232"/>
                    <a:pt x="1969897" y="78232"/>
                  </a:cubicBezTo>
                  <a:lnTo>
                    <a:pt x="1969897" y="39116"/>
                  </a:lnTo>
                  <a:lnTo>
                    <a:pt x="1969897" y="78232"/>
                  </a:lnTo>
                  <a:cubicBezTo>
                    <a:pt x="925195" y="78232"/>
                    <a:pt x="78232" y="925195"/>
                    <a:pt x="78232" y="1969897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976503" y="4823325"/>
            <a:ext cx="1954172" cy="5849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4"/>
              </a:lnSpc>
            </a:pPr>
            <a:r>
              <a:rPr lang="en-US" sz="2133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Expert Framing 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858746" y="2008452"/>
            <a:ext cx="2954841" cy="2954799"/>
            <a:chOff x="0" y="0"/>
            <a:chExt cx="3939787" cy="3939732"/>
          </a:xfrm>
        </p:grpSpPr>
        <p:sp>
          <p:nvSpPr>
            <p:cNvPr id="11" name="Freeform 11"/>
            <p:cNvSpPr/>
            <p:nvPr/>
          </p:nvSpPr>
          <p:spPr>
            <a:xfrm>
              <a:off x="39116" y="39116"/>
              <a:ext cx="3861562" cy="3861562"/>
            </a:xfrm>
            <a:custGeom>
              <a:avLst/>
              <a:gdLst/>
              <a:ahLst/>
              <a:cxnLst/>
              <a:rect l="l" t="t" r="r" b="b"/>
              <a:pathLst>
                <a:path w="3861562" h="3861562">
                  <a:moveTo>
                    <a:pt x="0" y="1930781"/>
                  </a:moveTo>
                  <a:cubicBezTo>
                    <a:pt x="0" y="864362"/>
                    <a:pt x="864489" y="0"/>
                    <a:pt x="1930781" y="0"/>
                  </a:cubicBezTo>
                  <a:cubicBezTo>
                    <a:pt x="2997073" y="0"/>
                    <a:pt x="3861562" y="864362"/>
                    <a:pt x="3861562" y="1930781"/>
                  </a:cubicBezTo>
                  <a:cubicBezTo>
                    <a:pt x="3861562" y="2997200"/>
                    <a:pt x="2997073" y="3861562"/>
                    <a:pt x="1930781" y="3861562"/>
                  </a:cubicBezTo>
                  <a:cubicBezTo>
                    <a:pt x="864489" y="3861562"/>
                    <a:pt x="0" y="2997073"/>
                    <a:pt x="0" y="1930781"/>
                  </a:cubicBezTo>
                  <a:close/>
                </a:path>
              </a:pathLst>
            </a:custGeom>
            <a:solidFill>
              <a:srgbClr val="FE8637">
                <a:alpha val="2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0" y="0"/>
              <a:ext cx="3939794" cy="3939794"/>
            </a:xfrm>
            <a:custGeom>
              <a:avLst/>
              <a:gdLst/>
              <a:ahLst/>
              <a:cxnLst/>
              <a:rect l="l" t="t" r="r" b="b"/>
              <a:pathLst>
                <a:path w="3939794" h="3939794">
                  <a:moveTo>
                    <a:pt x="0" y="1969897"/>
                  </a:moveTo>
                  <a:cubicBezTo>
                    <a:pt x="0" y="881888"/>
                    <a:pt x="882015" y="0"/>
                    <a:pt x="1969897" y="0"/>
                  </a:cubicBezTo>
                  <a:lnTo>
                    <a:pt x="1969897" y="39116"/>
                  </a:lnTo>
                  <a:lnTo>
                    <a:pt x="1969897" y="0"/>
                  </a:lnTo>
                  <a:cubicBezTo>
                    <a:pt x="3057779" y="0"/>
                    <a:pt x="3939794" y="881888"/>
                    <a:pt x="3939794" y="1969897"/>
                  </a:cubicBezTo>
                  <a:lnTo>
                    <a:pt x="3900678" y="1969897"/>
                  </a:lnTo>
                  <a:lnTo>
                    <a:pt x="3939794" y="1969897"/>
                  </a:lnTo>
                  <a:cubicBezTo>
                    <a:pt x="3939794" y="3057779"/>
                    <a:pt x="3057779" y="3939794"/>
                    <a:pt x="1969897" y="3939794"/>
                  </a:cubicBezTo>
                  <a:lnTo>
                    <a:pt x="1969897" y="3900678"/>
                  </a:lnTo>
                  <a:lnTo>
                    <a:pt x="1969897" y="3939794"/>
                  </a:lnTo>
                  <a:cubicBezTo>
                    <a:pt x="882015" y="3939794"/>
                    <a:pt x="0" y="3057779"/>
                    <a:pt x="0" y="1969897"/>
                  </a:cubicBezTo>
                  <a:lnTo>
                    <a:pt x="39116" y="1969897"/>
                  </a:lnTo>
                  <a:lnTo>
                    <a:pt x="78232" y="1969897"/>
                  </a:lnTo>
                  <a:lnTo>
                    <a:pt x="39116" y="1969897"/>
                  </a:lnTo>
                  <a:lnTo>
                    <a:pt x="0" y="1969897"/>
                  </a:lnTo>
                  <a:moveTo>
                    <a:pt x="78232" y="1969897"/>
                  </a:moveTo>
                  <a:cubicBezTo>
                    <a:pt x="78232" y="1991487"/>
                    <a:pt x="60706" y="2009013"/>
                    <a:pt x="39116" y="2009013"/>
                  </a:cubicBezTo>
                  <a:cubicBezTo>
                    <a:pt x="17526" y="2009013"/>
                    <a:pt x="0" y="1991487"/>
                    <a:pt x="0" y="1969897"/>
                  </a:cubicBezTo>
                  <a:cubicBezTo>
                    <a:pt x="0" y="1948307"/>
                    <a:pt x="17526" y="1930781"/>
                    <a:pt x="39116" y="1930781"/>
                  </a:cubicBezTo>
                  <a:cubicBezTo>
                    <a:pt x="60706" y="1930781"/>
                    <a:pt x="78232" y="1948307"/>
                    <a:pt x="78232" y="1969897"/>
                  </a:cubicBezTo>
                  <a:cubicBezTo>
                    <a:pt x="78232" y="3014599"/>
                    <a:pt x="925195" y="3861562"/>
                    <a:pt x="1969897" y="3861562"/>
                  </a:cubicBezTo>
                  <a:cubicBezTo>
                    <a:pt x="3014599" y="3861562"/>
                    <a:pt x="3861562" y="3014599"/>
                    <a:pt x="3861562" y="1969897"/>
                  </a:cubicBezTo>
                  <a:cubicBezTo>
                    <a:pt x="3861562" y="925195"/>
                    <a:pt x="3014599" y="78232"/>
                    <a:pt x="1969897" y="78232"/>
                  </a:cubicBezTo>
                  <a:lnTo>
                    <a:pt x="1969897" y="39116"/>
                  </a:lnTo>
                  <a:lnTo>
                    <a:pt x="1969897" y="78232"/>
                  </a:lnTo>
                  <a:cubicBezTo>
                    <a:pt x="925195" y="78232"/>
                    <a:pt x="78232" y="925195"/>
                    <a:pt x="78232" y="1969897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359081" y="3202896"/>
            <a:ext cx="1954172" cy="5849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04"/>
              </a:lnSpc>
            </a:pPr>
            <a:r>
              <a:rPr lang="en-US" sz="2133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Drama for Learning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79120" y="311997"/>
            <a:ext cx="8595360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Strwythur Addysgegol</a:t>
            </a:r>
          </a:p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Pedagogical Structure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752057" y="2381207"/>
            <a:ext cx="1506908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04"/>
              </a:lnSpc>
            </a:pPr>
            <a:r>
              <a:rPr lang="en-US" sz="1920" i="1" spc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Dysgu drwy Ymholiad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747590" y="2376114"/>
            <a:ext cx="1737333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04"/>
              </a:lnSpc>
            </a:pPr>
            <a:r>
              <a:rPr lang="en-US" sz="1920" i="1" spc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Drama ar gyfer Dysgu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441845" y="5683974"/>
            <a:ext cx="1583716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04"/>
              </a:lnSpc>
            </a:pPr>
            <a:r>
              <a:rPr lang="en-US" sz="1920" i="1" spc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Fframio’r Arbenigwr</a:t>
            </a:r>
          </a:p>
        </p:txBody>
      </p:sp>
      <p:sp>
        <p:nvSpPr>
          <p:cNvPr id="18" name="Freeform 18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276691" y="1769036"/>
            <a:ext cx="3745389" cy="4667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311" lvl="1" indent="-19415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Used as an approach to the whole curriculum</a:t>
            </a:r>
          </a:p>
          <a:p>
            <a:pPr marL="388311" lvl="1" indent="-19415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88311" lvl="1" indent="-19415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It encounters many aspects of school curriculum</a:t>
            </a:r>
          </a:p>
          <a:p>
            <a:pPr marL="388311" lvl="1" indent="-19415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88311" lvl="1" indent="-19415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Focus on ‘enterprise’ </a:t>
            </a:r>
          </a:p>
          <a:p>
            <a:pPr marL="388311" lvl="1" indent="-19415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88311" lvl="1" indent="-19415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Pupil at centre of learning</a:t>
            </a:r>
          </a:p>
          <a:p>
            <a:pPr marL="388311" lvl="1" indent="-19415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88311" lvl="1" indent="-194155" algn="l">
              <a:lnSpc>
                <a:spcPts val="2639"/>
              </a:lnSpc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(Prendiville and Toye 2013)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79120" y="311997"/>
            <a:ext cx="8595360" cy="1181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prif gysyniadau</a:t>
            </a:r>
          </a:p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main concepts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31520" y="1769036"/>
            <a:ext cx="3984593" cy="5334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98490" lvl="1" indent="-19924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Defnyddir fel dull o ymdrin â'r cwricwlwm cyfan</a:t>
            </a:r>
          </a:p>
          <a:p>
            <a:pPr marL="398490" lvl="1" indent="-19924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98490" lvl="1" indent="-19924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Mae’n cwrdd ȃ sawl agwedd o gwricwlwm ysgolion</a:t>
            </a:r>
          </a:p>
          <a:p>
            <a:pPr marL="398490" lvl="1" indent="-19924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98490" lvl="1" indent="-19924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Ffocws ar 'fenter' </a:t>
            </a:r>
          </a:p>
          <a:p>
            <a:pPr marL="398490" lvl="1" indent="-19924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98490" lvl="1" indent="-199245" algn="l">
              <a:lnSpc>
                <a:spcPts val="2639"/>
              </a:lnSpc>
              <a:buFont typeface="Arial"/>
              <a:buChar char="•"/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Disgybl yng nghanol y dysgu</a:t>
            </a:r>
          </a:p>
          <a:p>
            <a:pPr marL="398490" lvl="1" indent="-19924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98490" lvl="1" indent="-199245" algn="l">
              <a:lnSpc>
                <a:spcPts val="2639"/>
              </a:lnSpc>
            </a:pPr>
            <a:endParaRPr lang="en-US" sz="219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98490" lvl="1" indent="-199245" algn="l">
              <a:lnSpc>
                <a:spcPts val="2639"/>
              </a:lnSpc>
            </a:pPr>
            <a:r>
              <a:rPr lang="en-US" sz="219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(Prendiville and Toye 2013) </a:t>
            </a:r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671767" y="1764030"/>
            <a:ext cx="3350313" cy="4819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Increases levels of engagement – children are in charge of controlling their own learning path.  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Improves key skills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Enhances pupil attainment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1835" lvl="1" indent="-215917" algn="l">
              <a:lnSpc>
                <a:spcPts val="2937"/>
              </a:lnSpc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(McGuinn 2014)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79120" y="564410"/>
            <a:ext cx="8595360" cy="66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47"/>
              </a:lnSpc>
            </a:pPr>
            <a:r>
              <a:rPr lang="en-US" sz="4373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Mewn Ymarfer / In Practice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1520" y="1764030"/>
            <a:ext cx="3975814" cy="4819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 cynyddu lefelau ymgysylltu – plant yn gyfrifol am reoli eu llwybr dysgu eu hunain.  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Gwella medrau allweddol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  <a:buFont typeface="Arial"/>
              <a:buChar char="•"/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Gwella cyrhaeddiad disgyblion</a:t>
            </a: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2084" lvl="1" indent="-216042" algn="l">
              <a:lnSpc>
                <a:spcPts val="2937"/>
              </a:lnSpc>
            </a:pPr>
            <a:endParaRPr lang="en-US" sz="2447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31835" lvl="1" indent="-215917" algn="l">
              <a:lnSpc>
                <a:spcPts val="2937"/>
              </a:lnSpc>
            </a:pPr>
            <a:r>
              <a:rPr lang="en-US" sz="2447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(McGuinn 2014)</a:t>
            </a:r>
          </a:p>
        </p:txBody>
      </p:sp>
      <p:sp>
        <p:nvSpPr>
          <p:cNvPr id="5" name="Freeform 5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1520" y="5235176"/>
            <a:ext cx="2153300" cy="1348504"/>
          </a:xfrm>
          <a:custGeom>
            <a:avLst/>
            <a:gdLst/>
            <a:ahLst/>
            <a:cxnLst/>
            <a:rect l="l" t="t" r="r" b="b"/>
            <a:pathLst>
              <a:path w="2153300" h="1348504">
                <a:moveTo>
                  <a:pt x="0" y="0"/>
                </a:moveTo>
                <a:lnTo>
                  <a:pt x="2153300" y="0"/>
                </a:lnTo>
                <a:lnTo>
                  <a:pt x="2153300" y="1348504"/>
                </a:lnTo>
                <a:lnTo>
                  <a:pt x="0" y="134850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31520" y="1616278"/>
            <a:ext cx="8290560" cy="280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6"/>
              </a:lnSpc>
            </a:pPr>
            <a:endParaRPr/>
          </a:p>
          <a:p>
            <a:pPr algn="ctr">
              <a:lnSpc>
                <a:spcPts val="3206"/>
              </a:lnSpc>
            </a:pPr>
            <a:r>
              <a:rPr lang="en-US" sz="2672" u="sng" spc="2">
                <a:solidFill>
                  <a:srgbClr val="D2611C"/>
                </a:solidFill>
                <a:latin typeface="Canva Sans"/>
                <a:ea typeface="Canva Sans"/>
                <a:cs typeface="Canva Sans"/>
                <a:sym typeface="Canva Sans"/>
                <a:hlinkClick r:id="rId5" tooltip="http://www.youtube.com/watch?v=bBzSYEY9eQs"/>
              </a:rPr>
              <a:t>http://www.youtube.com/watch?v=bBzSYEY9eQs</a:t>
            </a:r>
          </a:p>
          <a:p>
            <a:pPr algn="ctr">
              <a:lnSpc>
                <a:spcPts val="3206"/>
              </a:lnSpc>
            </a:pPr>
            <a:endParaRPr lang="en-US" sz="2672" u="sng" spc="2">
              <a:solidFill>
                <a:srgbClr val="D2611C"/>
              </a:solidFill>
              <a:latin typeface="Canva Sans"/>
              <a:ea typeface="Canva Sans"/>
              <a:cs typeface="Canva Sans"/>
              <a:sym typeface="Canva Sans"/>
              <a:hlinkClick r:id="rId5" tooltip="http://www.youtube.com/watch?v=bBzSYEY9eQs"/>
            </a:endParaRPr>
          </a:p>
          <a:p>
            <a:pPr algn="ctr">
              <a:lnSpc>
                <a:spcPts val="3206"/>
              </a:lnSpc>
            </a:pPr>
            <a:endParaRPr lang="en-US" sz="2672" u="sng" spc="2">
              <a:solidFill>
                <a:srgbClr val="D2611C"/>
              </a:solidFill>
              <a:latin typeface="Canva Sans"/>
              <a:ea typeface="Canva Sans"/>
              <a:cs typeface="Canva Sans"/>
              <a:sym typeface="Canva Sans"/>
              <a:hlinkClick r:id="rId5" tooltip="http://www.youtube.com/watch?v=bBzSYEY9eQs"/>
            </a:endParaRPr>
          </a:p>
          <a:p>
            <a:pPr algn="ctr">
              <a:lnSpc>
                <a:spcPts val="3206"/>
              </a:lnSpc>
            </a:pPr>
            <a:endParaRPr lang="en-US" sz="2672" u="sng" spc="2">
              <a:solidFill>
                <a:srgbClr val="D2611C"/>
              </a:solidFill>
              <a:latin typeface="Canva Sans"/>
              <a:ea typeface="Canva Sans"/>
              <a:cs typeface="Canva Sans"/>
              <a:sym typeface="Canva Sans"/>
              <a:hlinkClick r:id="rId5" tooltip="http://www.youtube.com/watch?v=bBzSYEY9eQs"/>
            </a:endParaRPr>
          </a:p>
          <a:p>
            <a:pPr algn="ctr">
              <a:lnSpc>
                <a:spcPts val="3206"/>
              </a:lnSpc>
            </a:pPr>
            <a:r>
              <a:rPr lang="en-US" sz="2672" u="sng" spc="2">
                <a:solidFill>
                  <a:srgbClr val="D2611C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youtube.com/watch?v=jGvOuEan6go"/>
              </a:rPr>
              <a:t>https://www.youtube.com/watch?v=jGvOuEan6go</a:t>
            </a:r>
          </a:p>
          <a:p>
            <a:pPr algn="ctr">
              <a:lnSpc>
                <a:spcPts val="3206"/>
              </a:lnSpc>
            </a:pPr>
            <a:endParaRPr lang="en-US" sz="2672" u="sng" spc="2">
              <a:solidFill>
                <a:srgbClr val="D2611C"/>
              </a:solidFill>
              <a:latin typeface="Canva Sans"/>
              <a:ea typeface="Canva Sans"/>
              <a:cs typeface="Canva Sans"/>
              <a:sym typeface="Canva Sans"/>
              <a:hlinkClick r:id="rId6" tooltip="https://www.youtube.com/watch?v=jGvOuEan6go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79120" y="607272"/>
            <a:ext cx="8595360" cy="590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ffatri esgidiau/The shoe factory</a:t>
            </a:r>
          </a:p>
        </p:txBody>
      </p:sp>
      <p:sp>
        <p:nvSpPr>
          <p:cNvPr id="5" name="Freeform 5"/>
          <p:cNvSpPr/>
          <p:nvPr/>
        </p:nvSpPr>
        <p:spPr>
          <a:xfrm>
            <a:off x="3800350" y="5235176"/>
            <a:ext cx="2153300" cy="1348504"/>
          </a:xfrm>
          <a:custGeom>
            <a:avLst/>
            <a:gdLst/>
            <a:ahLst/>
            <a:cxnLst/>
            <a:rect l="l" t="t" r="r" b="b"/>
            <a:pathLst>
              <a:path w="2153300" h="1348504">
                <a:moveTo>
                  <a:pt x="0" y="0"/>
                </a:moveTo>
                <a:lnTo>
                  <a:pt x="2153300" y="0"/>
                </a:lnTo>
                <a:lnTo>
                  <a:pt x="2153300" y="1348504"/>
                </a:lnTo>
                <a:lnTo>
                  <a:pt x="0" y="134850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6869180" y="5235176"/>
            <a:ext cx="2153300" cy="1348504"/>
          </a:xfrm>
          <a:custGeom>
            <a:avLst/>
            <a:gdLst/>
            <a:ahLst/>
            <a:cxnLst/>
            <a:rect l="l" t="t" r="r" b="b"/>
            <a:pathLst>
              <a:path w="2153300" h="1348504">
                <a:moveTo>
                  <a:pt x="0" y="0"/>
                </a:moveTo>
                <a:lnTo>
                  <a:pt x="2153300" y="0"/>
                </a:lnTo>
                <a:lnTo>
                  <a:pt x="2153300" y="1348504"/>
                </a:lnTo>
                <a:lnTo>
                  <a:pt x="0" y="134850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6800" y="1697355"/>
            <a:ext cx="4145280" cy="488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7843" lvl="1" indent="-188922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Pre-planning: ideas are gathered to ensure that core elements of Mantle of the Expert are in place</a:t>
            </a:r>
          </a:p>
          <a:p>
            <a:pPr algn="l">
              <a:lnSpc>
                <a:spcPts val="2431"/>
              </a:lnSpc>
            </a:pPr>
            <a:endParaRPr lang="en-US" sz="2026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77843" lvl="1" indent="-188922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Mapping: plan an overall sense of where the Mantle might go</a:t>
            </a:r>
          </a:p>
          <a:p>
            <a:pPr algn="l">
              <a:lnSpc>
                <a:spcPts val="2431"/>
              </a:lnSpc>
            </a:pPr>
            <a:endParaRPr lang="en-US" sz="2026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77843" lvl="1" indent="-188922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Micro planning: drama conventions, questions and strategies are selected</a:t>
            </a:r>
          </a:p>
          <a:p>
            <a:pPr algn="l">
              <a:lnSpc>
                <a:spcPts val="2431"/>
              </a:lnSpc>
            </a:pPr>
            <a:endParaRPr lang="en-US" sz="2026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77862" lvl="1" indent="-188931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Storying: helps participants to follow the flow of the unfolding adventure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31520" y="487730"/>
            <a:ext cx="8290560" cy="666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47"/>
              </a:lnSpc>
            </a:pPr>
            <a:r>
              <a:rPr lang="en-US" sz="4373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 4 Cam / The Four Stages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9120" y="1697355"/>
            <a:ext cx="3888360" cy="4886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77843" lvl="1" indent="-188922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Cyn-gynllunio: casglu syniadau i sicrhau bod elfennau craidd Mantell yr Arbenigwr yn eu lle</a:t>
            </a:r>
          </a:p>
          <a:p>
            <a:pPr algn="l">
              <a:lnSpc>
                <a:spcPts val="2431"/>
              </a:lnSpc>
            </a:pPr>
            <a:endParaRPr lang="en-US" sz="2026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77843" lvl="1" indent="-188922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Mapio: cynllunio trosolwg o ble allai’r Fantell fynd</a:t>
            </a:r>
          </a:p>
          <a:p>
            <a:pPr algn="l">
              <a:lnSpc>
                <a:spcPts val="2431"/>
              </a:lnSpc>
            </a:pPr>
            <a:endParaRPr lang="en-US" sz="2026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77843" lvl="1" indent="-188922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Meicro gynllunio: confensiynau drama, cwestiynau a strategaethau yn cael eu dewis</a:t>
            </a:r>
          </a:p>
          <a:p>
            <a:pPr algn="l">
              <a:lnSpc>
                <a:spcPts val="2431"/>
              </a:lnSpc>
            </a:pPr>
            <a:endParaRPr lang="en-US" sz="2026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377862" lvl="1" indent="-188931" algn="l">
              <a:lnSpc>
                <a:spcPts val="2431"/>
              </a:lnSpc>
              <a:buFont typeface="Arial"/>
              <a:buChar char="•"/>
            </a:pPr>
            <a:r>
              <a:rPr lang="en-US" sz="2026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Storia: helpu cyfranogwyr i ddilyn llwybr yr antur sy’n datblygu</a:t>
            </a:r>
          </a:p>
        </p:txBody>
      </p:sp>
      <p:sp>
        <p:nvSpPr>
          <p:cNvPr id="5" name="Freeform 5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https://mantleoftheexpert.co.nz/wp-content/uploads/2020/11/Mantle-planning-process.png"/>
          <p:cNvSpPr/>
          <p:nvPr/>
        </p:nvSpPr>
        <p:spPr>
          <a:xfrm>
            <a:off x="-448812" y="1744742"/>
            <a:ext cx="10651225" cy="4838938"/>
          </a:xfrm>
          <a:custGeom>
            <a:avLst/>
            <a:gdLst/>
            <a:ahLst/>
            <a:cxnLst/>
            <a:rect l="l" t="t" r="r" b="b"/>
            <a:pathLst>
              <a:path w="10651225" h="4838938">
                <a:moveTo>
                  <a:pt x="0" y="0"/>
                </a:moveTo>
                <a:lnTo>
                  <a:pt x="10651224" y="0"/>
                </a:lnTo>
                <a:lnTo>
                  <a:pt x="10651224" y="4838938"/>
                </a:lnTo>
                <a:lnTo>
                  <a:pt x="0" y="48389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0" y="131445"/>
            <a:ext cx="9753600" cy="120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 b="1" spc="3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Yr elfennau craidd  </a:t>
            </a:r>
          </a:p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core elements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46266" y="2202180"/>
            <a:ext cx="3975814" cy="4381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55"/>
              </a:lnSpc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 groups:</a:t>
            </a:r>
          </a:p>
          <a:p>
            <a:pPr algn="l">
              <a:lnSpc>
                <a:spcPts val="3455"/>
              </a:lnSpc>
            </a:pPr>
            <a:endParaRPr lang="en-US" sz="287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Discuss the similarities and differences of the two approaches to learning</a:t>
            </a:r>
          </a:p>
          <a:p>
            <a:pPr marL="487680" lvl="1" indent="-243840" algn="l">
              <a:lnSpc>
                <a:spcPts val="3455"/>
              </a:lnSpc>
            </a:pPr>
            <a:endParaRPr lang="en-US" sz="287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87558" lvl="1" indent="-243779" algn="l">
              <a:lnSpc>
                <a:spcPts val="3455"/>
              </a:lnSpc>
              <a:buFont typeface="Arial"/>
              <a:buChar char="•"/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Feedback to rest of the class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79120" y="302472"/>
            <a:ext cx="8595360" cy="120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Tebygolrwydd a Gwahaniaethau</a:t>
            </a:r>
          </a:p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Similarities and Differences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1520" y="2183130"/>
            <a:ext cx="3975814" cy="4400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96"/>
              </a:lnSpc>
            </a:pPr>
            <a:r>
              <a:rPr lang="en-US" sz="2663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Mewn grwpiau:</a:t>
            </a:r>
          </a:p>
          <a:p>
            <a:pPr algn="l">
              <a:lnSpc>
                <a:spcPts val="3196"/>
              </a:lnSpc>
            </a:pPr>
            <a:endParaRPr lang="en-US" sz="2663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59882" lvl="1" indent="-229941" algn="l">
              <a:lnSpc>
                <a:spcPts val="3196"/>
              </a:lnSpc>
              <a:buFont typeface="Arial"/>
              <a:buChar char="•"/>
            </a:pPr>
            <a:r>
              <a:rPr lang="en-US" sz="2663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Trafodwch y tebygolrwydd a’r gwahaniaethau rhwng y ddau ddull o ddysgu</a:t>
            </a:r>
          </a:p>
          <a:p>
            <a:pPr marL="459882" lvl="1" indent="-229941" algn="l">
              <a:lnSpc>
                <a:spcPts val="3196"/>
              </a:lnSpc>
            </a:pPr>
            <a:endParaRPr lang="en-US" sz="2663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59788" lvl="1" indent="-229894" algn="l">
              <a:lnSpc>
                <a:spcPts val="3196"/>
              </a:lnSpc>
              <a:buFont typeface="Arial"/>
              <a:buChar char="•"/>
            </a:pPr>
            <a:r>
              <a:rPr lang="en-US" sz="2663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Paratowch i roi adborth i weddill y dosbarth </a:t>
            </a:r>
          </a:p>
        </p:txBody>
      </p:sp>
      <p:sp>
        <p:nvSpPr>
          <p:cNvPr id="5" name="Freeform 5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731520" y="1814195"/>
          <a:ext cx="8290560" cy="3229971"/>
        </p:xfrm>
        <a:graphic>
          <a:graphicData uri="http://schemas.openxmlformats.org/drawingml/2006/table">
            <a:tbl>
              <a:tblPr/>
              <a:tblGrid>
                <a:gridCol w="4145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5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62805">
                <a:tc>
                  <a:txBody>
                    <a:bodyPr/>
                    <a:lstStyle/>
                    <a:p>
                      <a:pPr algn="ctr">
                        <a:lnSpc>
                          <a:spcPts val="2304"/>
                        </a:lnSpc>
                        <a:defRPr/>
                      </a:pPr>
                      <a:r>
                        <a:rPr lang="en-US" sz="1920" b="1" spc="1">
                          <a:solidFill>
                            <a:srgbClr val="FFFFFF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Tebygrwydd / Similarities </a:t>
                      </a: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8637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304"/>
                        </a:lnSpc>
                        <a:defRPr/>
                      </a:pPr>
                      <a:r>
                        <a:rPr lang="en-US" sz="1920" b="1" spc="1">
                          <a:solidFill>
                            <a:srgbClr val="FFFFFF"/>
                          </a:solidFill>
                          <a:latin typeface="Canva Sans Bold"/>
                          <a:ea typeface="Canva Sans Bold"/>
                          <a:cs typeface="Canva Sans Bold"/>
                          <a:sym typeface="Canva Sans Bold"/>
                        </a:rPr>
                        <a:t>Gwahaniaethau / Differences</a:t>
                      </a: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863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797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3181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797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797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8797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8797"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679"/>
                        </a:lnSpc>
                        <a:defRPr/>
                      </a:pPr>
                      <a:endParaRPr lang="en-US" sz="1100"/>
                    </a:p>
                  </a:txBody>
                  <a:tcPr marT="91440" marB="9144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D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579120" y="302472"/>
            <a:ext cx="8595360" cy="120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Tebygrwydd a Gwahaniaethau</a:t>
            </a:r>
          </a:p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Similarities and Differences 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43771" y="2090341"/>
            <a:ext cx="8595360" cy="2190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u="sng" spc="2">
                <a:solidFill>
                  <a:srgbClr val="D2611C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mantleoftheexpert.com/blog-post/the-paradox-of-mantle-of-the-expert-how-can-children-be-experts/"/>
              </a:rPr>
              <a:t>The Paradox of Mantle of the Expert</a:t>
            </a:r>
          </a:p>
          <a:p>
            <a:pPr marL="487680" lvl="1" indent="-243840" algn="l">
              <a:lnSpc>
                <a:spcPts val="3455"/>
              </a:lnSpc>
            </a:pPr>
            <a:endParaRPr lang="en-US" sz="2879" u="sng" spc="2">
              <a:solidFill>
                <a:srgbClr val="D2611C"/>
              </a:solidFill>
              <a:latin typeface="Canva Sans"/>
              <a:ea typeface="Canva Sans"/>
              <a:cs typeface="Canva Sans"/>
              <a:sym typeface="Canva Sans"/>
              <a:hlinkClick r:id="rId2" tooltip="https://www.mantleoftheexpert.com/blog-post/the-paradox-of-mantle-of-the-expert-how-can-children-be-experts/"/>
            </a:endParaRPr>
          </a:p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i="1" spc="2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Sut gall blant fod yn arbenigwyr?</a:t>
            </a:r>
          </a:p>
          <a:p>
            <a:pPr marL="487680" lvl="1" indent="-243840" algn="l">
              <a:lnSpc>
                <a:spcPts val="3455"/>
              </a:lnSpc>
            </a:pPr>
            <a:endParaRPr lang="en-US" sz="2879" i="1" spc="2">
              <a:solidFill>
                <a:srgbClr val="000000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How can children be experts?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66368" y="431482"/>
            <a:ext cx="9020863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99"/>
              </a:lnSpc>
            </a:pPr>
            <a:r>
              <a:rPr lang="en-US" sz="3999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Darllen Pellach/Further Reading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6676146" y="4818365"/>
            <a:ext cx="2345934" cy="1765315"/>
          </a:xfrm>
          <a:custGeom>
            <a:avLst/>
            <a:gdLst/>
            <a:ahLst/>
            <a:cxnLst/>
            <a:rect l="l" t="t" r="r" b="b"/>
            <a:pathLst>
              <a:path w="2345934" h="1765315">
                <a:moveTo>
                  <a:pt x="0" y="0"/>
                </a:moveTo>
                <a:lnTo>
                  <a:pt x="2345934" y="0"/>
                </a:lnTo>
                <a:lnTo>
                  <a:pt x="2345934" y="1765315"/>
                </a:lnTo>
                <a:lnTo>
                  <a:pt x="0" y="17653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79120" y="1399064"/>
            <a:ext cx="8595360" cy="5257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55"/>
              </a:lnSpc>
            </a:pPr>
            <a:endParaRPr/>
          </a:p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Hickey, I. and Robinson, D. </a:t>
            </a:r>
            <a:r>
              <a:rPr lang="en-US" sz="2879" i="1" spc="2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The Leonardo Effect, </a:t>
            </a: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Oxon:Routledge</a:t>
            </a:r>
          </a:p>
          <a:p>
            <a:pPr marL="487680" lvl="1" indent="-243840" algn="l">
              <a:lnSpc>
                <a:spcPts val="3455"/>
              </a:lnSpc>
            </a:pPr>
            <a:endParaRPr lang="en-US" sz="287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McGuinn, N. (2014) </a:t>
            </a:r>
            <a:r>
              <a:rPr lang="en-US" sz="2879" i="1" spc="2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The English Drama Teacher’s Book, </a:t>
            </a: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Oxon:Routledge</a:t>
            </a:r>
          </a:p>
          <a:p>
            <a:pPr marL="487680" lvl="1" indent="-243840" algn="l">
              <a:lnSpc>
                <a:spcPts val="3455"/>
              </a:lnSpc>
            </a:pPr>
            <a:endParaRPr lang="en-US" sz="287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87680" lvl="1" indent="-243840" algn="l">
              <a:lnSpc>
                <a:spcPts val="3455"/>
              </a:lnSpc>
              <a:buFont typeface="Arial"/>
              <a:buChar char="•"/>
            </a:pP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Prendiville, F. and Toye, N. (2000) </a:t>
            </a:r>
            <a:r>
              <a:rPr lang="en-US" sz="2879" i="1" spc="2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Drama and Traditional Story for the Early Years. </a:t>
            </a:r>
            <a:r>
              <a:rPr lang="en-US" sz="2879" spc="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Oxon: Routledge</a:t>
            </a:r>
          </a:p>
          <a:p>
            <a:pPr marL="487680" lvl="1" indent="-243840" algn="l">
              <a:lnSpc>
                <a:spcPts val="3455"/>
              </a:lnSpc>
            </a:pPr>
            <a:endParaRPr lang="en-US" sz="287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marL="487680" lvl="1" indent="-243840" algn="l">
              <a:lnSpc>
                <a:spcPts val="3455"/>
              </a:lnSpc>
            </a:pPr>
            <a:endParaRPr lang="en-US" sz="2879" spc="2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79120" y="607272"/>
            <a:ext cx="8595360" cy="590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23"/>
              </a:lnSpc>
            </a:pPr>
            <a:r>
              <a:rPr lang="en-US" sz="3935" b="1" spc="4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Rhestr Gyfeirnodi/Reference List</a:t>
            </a:r>
          </a:p>
        </p:txBody>
      </p:sp>
      <p:sp>
        <p:nvSpPr>
          <p:cNvPr id="4" name="Freeform 4"/>
          <p:cNvSpPr/>
          <p:nvPr/>
        </p:nvSpPr>
        <p:spPr>
          <a:xfrm rot="-5400000">
            <a:off x="-792978" y="3581506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5400000">
            <a:off x="6411172" y="-182113"/>
            <a:ext cx="4360053" cy="4114800"/>
          </a:xfrm>
          <a:custGeom>
            <a:avLst/>
            <a:gdLst/>
            <a:ahLst/>
            <a:cxnLst/>
            <a:rect l="l" t="t" r="r" b="b"/>
            <a:pathLst>
              <a:path w="4360053" h="4114800">
                <a:moveTo>
                  <a:pt x="0" y="0"/>
                </a:moveTo>
                <a:lnTo>
                  <a:pt x="4360053" y="0"/>
                </a:lnTo>
                <a:lnTo>
                  <a:pt x="436005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625</TotalTime>
  <Words>1885</Words>
  <Application>Microsoft Office PowerPoint</Application>
  <PresentationFormat>Custom</PresentationFormat>
  <Paragraphs>341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Canva Sans</vt:lpstr>
      <vt:lpstr>Canva Sans Bold Italics</vt:lpstr>
      <vt:lpstr>Canva Sans Bold</vt:lpstr>
      <vt:lpstr>Canva Sans Italics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5 Modelau creadigol a ddysgu ac addysgu _ Saskia.pptx</dc:title>
  <dc:creator>Helen A Griffiths</dc:creator>
  <cp:lastModifiedBy>Helen A Griffiths</cp:lastModifiedBy>
  <cp:revision>2</cp:revision>
  <dcterms:created xsi:type="dcterms:W3CDTF">2006-08-16T00:00:00Z</dcterms:created>
  <dcterms:modified xsi:type="dcterms:W3CDTF">2025-02-03T08:52:05Z</dcterms:modified>
  <dc:identifier>DAGd-7iBbuY</dc:identifier>
</cp:coreProperties>
</file>