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sldIdLst>
    <p:sldId id="256" r:id="rId2"/>
    <p:sldId id="257" r:id="rId3"/>
    <p:sldId id="258" r:id="rId4"/>
    <p:sldId id="264" r:id="rId5"/>
    <p:sldId id="259" r:id="rId6"/>
    <p:sldId id="260" r:id="rId7"/>
    <p:sldId id="261" r:id="rId8"/>
    <p:sldId id="262" r:id="rId9"/>
    <p:sldId id="263"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98F184-6987-4674-97C3-62167144567C}" v="288" dt="2021-01-11T00:09:52.5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1/10/2021</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709961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1/10/2021</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23079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1/10/2021</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58147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1/10/2021</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943029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1/10/2021</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5001008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1/10/2021</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35604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1/10/2021</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706693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1/10/2021</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713029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1/10/2021</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6250540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1/10/2021</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371013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1/10/2021</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066380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1/10/2021</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3079883"/>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lupinepublishers.com/mining-mechanical-engineerning/"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49">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7699" y="871758"/>
            <a:ext cx="5227171" cy="3871143"/>
          </a:xfrm>
        </p:spPr>
        <p:txBody>
          <a:bodyPr vert="horz" lIns="91440" tIns="45720" rIns="91440" bIns="45720" rtlCol="0">
            <a:normAutofit/>
          </a:bodyPr>
          <a:lstStyle/>
          <a:p>
            <a:pPr>
              <a:lnSpc>
                <a:spcPct val="90000"/>
              </a:lnSpc>
            </a:pPr>
            <a:r>
              <a:rPr lang="en-US" sz="4600"/>
              <a:t>Video presentation- engineering application and study skills</a:t>
            </a:r>
          </a:p>
        </p:txBody>
      </p:sp>
      <p:sp>
        <p:nvSpPr>
          <p:cNvPr id="3" name="Subtitle 2"/>
          <p:cNvSpPr>
            <a:spLocks noGrp="1"/>
          </p:cNvSpPr>
          <p:nvPr>
            <p:ph type="subTitle" idx="1"/>
          </p:nvPr>
        </p:nvSpPr>
        <p:spPr>
          <a:xfrm>
            <a:off x="695325" y="4785543"/>
            <a:ext cx="4857857" cy="1005657"/>
          </a:xfrm>
        </p:spPr>
        <p:txBody>
          <a:bodyPr>
            <a:normAutofit/>
          </a:bodyPr>
          <a:lstStyle/>
          <a:p>
            <a:r>
              <a:rPr lang="en-US" dirty="0"/>
              <a:t>Kian Evans</a:t>
            </a:r>
            <a:endParaRPr lang="en-US"/>
          </a:p>
        </p:txBody>
      </p:sp>
      <p:cxnSp>
        <p:nvCxnSpPr>
          <p:cNvPr id="56" name="Straight Connector 51">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Straight Connector 53">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9" name="Picture 10" descr="A picture containing car, light, sitting, front&#10;&#10;Description automatically generated">
            <a:extLst>
              <a:ext uri="{FF2B5EF4-FFF2-40B4-BE49-F238E27FC236}">
                <a16:creationId xmlns:a16="http://schemas.microsoft.com/office/drawing/2014/main" id="{88DEF064-A6D6-4EB5-ADE8-5D66A7D0BEB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5826" r="42031" b="-1"/>
          <a:stretch/>
        </p:blipFill>
        <p:spPr>
          <a:xfrm>
            <a:off x="6515100" y="10"/>
            <a:ext cx="5676900" cy="6857990"/>
          </a:xfrm>
          <a:prstGeom prst="rect">
            <a:avLst/>
          </a:prstGeom>
        </p:spPr>
      </p:pic>
      <p:sp>
        <p:nvSpPr>
          <p:cNvPr id="11" name="TextBox 10">
            <a:extLst>
              <a:ext uri="{FF2B5EF4-FFF2-40B4-BE49-F238E27FC236}">
                <a16:creationId xmlns:a16="http://schemas.microsoft.com/office/drawing/2014/main" id="{7C91DC9B-9BE8-4CD7-BB46-1356F8DB723F}"/>
              </a:ext>
            </a:extLst>
          </p:cNvPr>
          <p:cNvSpPr txBox="1"/>
          <p:nvPr/>
        </p:nvSpPr>
        <p:spPr>
          <a:xfrm>
            <a:off x="9812824" y="6657945"/>
            <a:ext cx="237917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AD70A9-45A1-4BCF-9DDD-94F996182A48}"/>
              </a:ext>
            </a:extLst>
          </p:cNvPr>
          <p:cNvSpPr>
            <a:spLocks noGrp="1"/>
          </p:cNvSpPr>
          <p:nvPr>
            <p:ph type="title"/>
          </p:nvPr>
        </p:nvSpPr>
        <p:spPr>
          <a:xfrm>
            <a:off x="695324" y="615918"/>
            <a:ext cx="2152103" cy="4272816"/>
          </a:xfrm>
        </p:spPr>
        <p:txBody>
          <a:bodyPr>
            <a:normAutofit/>
          </a:bodyPr>
          <a:lstStyle/>
          <a:p>
            <a:r>
              <a:rPr lang="en-US" sz="2000" dirty="0"/>
              <a:t>introduction</a:t>
            </a:r>
          </a:p>
        </p:txBody>
      </p:sp>
      <p:cxnSp>
        <p:nvCxnSpPr>
          <p:cNvPr id="6" name="Straight Connector 9">
            <a:extLst>
              <a:ext uri="{FF2B5EF4-FFF2-40B4-BE49-F238E27FC236}">
                <a16:creationId xmlns:a16="http://schemas.microsoft.com/office/drawing/2014/main" id="{057DD543-A5CD-4348-8624-8B4E57DB5F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28265" y="723900"/>
            <a:ext cx="0" cy="54102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223503-8EC9-44E5-B903-5705D490438A}"/>
              </a:ext>
            </a:extLst>
          </p:cNvPr>
          <p:cNvSpPr>
            <a:spLocks noGrp="1"/>
          </p:cNvSpPr>
          <p:nvPr>
            <p:ph idx="1"/>
          </p:nvPr>
        </p:nvSpPr>
        <p:spPr>
          <a:xfrm>
            <a:off x="3918180" y="538843"/>
            <a:ext cx="7518024" cy="5758071"/>
          </a:xfrm>
        </p:spPr>
        <p:txBody>
          <a:bodyPr vert="horz" lIns="91440" tIns="45720" rIns="91440" bIns="45720" rtlCol="0" anchor="t">
            <a:noAutofit/>
          </a:bodyPr>
          <a:lstStyle/>
          <a:p>
            <a:r>
              <a:rPr lang="en-US" sz="3200" dirty="0">
                <a:latin typeface="Univers Condensed"/>
                <a:ea typeface="+mn-lt"/>
                <a:cs typeface="+mn-lt"/>
              </a:rPr>
              <a:t>Hi, in this presentation I will be discussing the key aspects of what I have learnt so far in study skills. I will be addressing each area with personal experiences and lessons. These range from communication techniques to general problem solving.</a:t>
            </a:r>
          </a:p>
        </p:txBody>
      </p:sp>
    </p:spTree>
    <p:extLst>
      <p:ext uri="{BB962C8B-B14F-4D97-AF65-F5344CB8AC3E}">
        <p14:creationId xmlns:p14="http://schemas.microsoft.com/office/powerpoint/2010/main" val="96298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4">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BFCDAD-251A-4A9B-AC8D-BBF69646169D}"/>
              </a:ext>
            </a:extLst>
          </p:cNvPr>
          <p:cNvSpPr>
            <a:spLocks noGrp="1"/>
          </p:cNvSpPr>
          <p:nvPr>
            <p:ph type="title"/>
          </p:nvPr>
        </p:nvSpPr>
        <p:spPr>
          <a:xfrm>
            <a:off x="695324" y="615918"/>
            <a:ext cx="2152103" cy="4272816"/>
          </a:xfrm>
        </p:spPr>
        <p:txBody>
          <a:bodyPr>
            <a:normAutofit/>
          </a:bodyPr>
          <a:lstStyle/>
          <a:p>
            <a:r>
              <a:rPr lang="en-US" sz="1900" i="1">
                <a:ea typeface="+mj-lt"/>
                <a:cs typeface="+mj-lt"/>
              </a:rPr>
              <a:t>Communication of work to technical and non-technical audiences.</a:t>
            </a:r>
            <a:endParaRPr lang="en-US" sz="1900">
              <a:ea typeface="+mj-lt"/>
              <a:cs typeface="+mj-lt"/>
            </a:endParaRPr>
          </a:p>
        </p:txBody>
      </p:sp>
      <p:cxnSp>
        <p:nvCxnSpPr>
          <p:cNvPr id="23" name="Straight Connector 16">
            <a:extLst>
              <a:ext uri="{FF2B5EF4-FFF2-40B4-BE49-F238E27FC236}">
                <a16:creationId xmlns:a16="http://schemas.microsoft.com/office/drawing/2014/main" id="{057DD543-A5CD-4348-8624-8B4E57DB5F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28265" y="723900"/>
            <a:ext cx="0" cy="54102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4FBD73-EEA4-4DE7-B4DB-6BFE42474BA7}"/>
              </a:ext>
            </a:extLst>
          </p:cNvPr>
          <p:cNvSpPr>
            <a:spLocks noGrp="1"/>
          </p:cNvSpPr>
          <p:nvPr>
            <p:ph idx="1"/>
          </p:nvPr>
        </p:nvSpPr>
        <p:spPr>
          <a:xfrm>
            <a:off x="3918180" y="538843"/>
            <a:ext cx="7518024" cy="5758071"/>
          </a:xfrm>
        </p:spPr>
        <p:txBody>
          <a:bodyPr vert="horz" lIns="91440" tIns="45720" rIns="91440" bIns="45720" rtlCol="0">
            <a:normAutofit/>
          </a:bodyPr>
          <a:lstStyle/>
          <a:p>
            <a:pPr>
              <a:lnSpc>
                <a:spcPct val="110000"/>
              </a:lnSpc>
            </a:pPr>
            <a:r>
              <a:rPr lang="en-US" sz="1600">
                <a:latin typeface="Univers Condensed"/>
                <a:ea typeface="+mn-lt"/>
                <a:cs typeface="+mn-lt"/>
              </a:rPr>
              <a:t>Communicating to a non-technical audience - best to make them feel at ease and give an example such as jokes.</a:t>
            </a:r>
          </a:p>
          <a:p>
            <a:pPr>
              <a:lnSpc>
                <a:spcPct val="110000"/>
              </a:lnSpc>
            </a:pPr>
            <a:r>
              <a:rPr lang="en-US" sz="1600">
                <a:latin typeface="Univers Condensed"/>
                <a:ea typeface="+mn-lt"/>
                <a:cs typeface="+mn-lt"/>
              </a:rPr>
              <a:t>Show the audience your willingness to explain the work with a sense of humility </a:t>
            </a:r>
          </a:p>
          <a:p>
            <a:pPr>
              <a:lnSpc>
                <a:spcPct val="110000"/>
              </a:lnSpc>
            </a:pPr>
            <a:r>
              <a:rPr lang="en-US" sz="1600">
                <a:latin typeface="Univers Condensed"/>
                <a:ea typeface="+mn-lt"/>
                <a:cs typeface="+mn-lt"/>
              </a:rPr>
              <a:t>Pay attention to your audience throughout the presentation </a:t>
            </a:r>
          </a:p>
          <a:p>
            <a:pPr>
              <a:lnSpc>
                <a:spcPct val="110000"/>
              </a:lnSpc>
            </a:pPr>
            <a:r>
              <a:rPr lang="en-US" sz="1600">
                <a:latin typeface="Univers Condensed"/>
                <a:ea typeface="+mn-lt"/>
                <a:cs typeface="+mn-lt"/>
              </a:rPr>
              <a:t>When communicating work to the non-technical audience the main goal is to be conversational.</a:t>
            </a:r>
          </a:p>
          <a:p>
            <a:pPr>
              <a:lnSpc>
                <a:spcPct val="110000"/>
              </a:lnSpc>
            </a:pPr>
            <a:r>
              <a:rPr lang="en-US" sz="1600">
                <a:latin typeface="Univers Condensed"/>
                <a:ea typeface="+mn-lt"/>
                <a:cs typeface="+mn-lt"/>
              </a:rPr>
              <a:t>Present with enthusiasm = more engaged.</a:t>
            </a:r>
          </a:p>
          <a:p>
            <a:pPr>
              <a:lnSpc>
                <a:spcPct val="110000"/>
              </a:lnSpc>
            </a:pPr>
            <a:r>
              <a:rPr lang="en-US" sz="1600">
                <a:latin typeface="Univers Condensed"/>
                <a:ea typeface="+mn-lt"/>
                <a:cs typeface="+mn-lt"/>
              </a:rPr>
              <a:t>Consider each slide and how it will be able to guide the audience</a:t>
            </a:r>
          </a:p>
          <a:p>
            <a:pPr>
              <a:lnSpc>
                <a:spcPct val="110000"/>
              </a:lnSpc>
            </a:pPr>
            <a:r>
              <a:rPr lang="en-US" sz="1600">
                <a:latin typeface="Univers Condensed"/>
                <a:ea typeface="+mn-lt"/>
                <a:cs typeface="+mn-lt"/>
              </a:rPr>
              <a:t>Use visual content -&gt; easier to learn and recalled more frequently </a:t>
            </a:r>
          </a:p>
          <a:p>
            <a:pPr>
              <a:lnSpc>
                <a:spcPct val="110000"/>
              </a:lnSpc>
            </a:pPr>
            <a:r>
              <a:rPr lang="en-US" sz="1600">
                <a:latin typeface="Univers Condensed"/>
                <a:ea typeface="+mn-lt"/>
                <a:cs typeface="+mn-lt"/>
              </a:rPr>
              <a:t>When presenting, focus more on initiatives that the audience cares most about to have a greater impact.</a:t>
            </a:r>
          </a:p>
          <a:p>
            <a:pPr>
              <a:lnSpc>
                <a:spcPct val="110000"/>
              </a:lnSpc>
            </a:pPr>
            <a:r>
              <a:rPr lang="en-US" sz="1600">
                <a:latin typeface="Univers Condensed"/>
                <a:ea typeface="+mn-lt"/>
                <a:cs typeface="+mn-lt"/>
              </a:rPr>
              <a:t>Be realistic on how much you can explain the work to the non tech audience with the interactions.</a:t>
            </a:r>
          </a:p>
          <a:p>
            <a:pPr>
              <a:lnSpc>
                <a:spcPct val="110000"/>
              </a:lnSpc>
            </a:pPr>
            <a:r>
              <a:rPr lang="en-US" sz="1600">
                <a:latin typeface="Univers Condensed"/>
                <a:ea typeface="+mn-lt"/>
                <a:cs typeface="+mn-lt"/>
              </a:rPr>
              <a:t>Explain why it's easy to communicate to people on the same level as you.</a:t>
            </a:r>
          </a:p>
          <a:p>
            <a:pPr>
              <a:lnSpc>
                <a:spcPct val="110000"/>
              </a:lnSpc>
            </a:pPr>
            <a:endParaRPr lang="en-US" sz="1600"/>
          </a:p>
        </p:txBody>
      </p:sp>
    </p:spTree>
    <p:extLst>
      <p:ext uri="{BB962C8B-B14F-4D97-AF65-F5344CB8AC3E}">
        <p14:creationId xmlns:p14="http://schemas.microsoft.com/office/powerpoint/2010/main" val="3114129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595E8-D64E-466D-B4A5-9F7D41E4DAFA}"/>
              </a:ext>
            </a:extLst>
          </p:cNvPr>
          <p:cNvSpPr>
            <a:spLocks noGrp="1"/>
          </p:cNvSpPr>
          <p:nvPr>
            <p:ph type="title"/>
          </p:nvPr>
        </p:nvSpPr>
        <p:spPr>
          <a:xfrm>
            <a:off x="700635" y="922096"/>
            <a:ext cx="9094694" cy="5202801"/>
          </a:xfrm>
        </p:spPr>
        <p:txBody>
          <a:bodyPr>
            <a:normAutofit/>
          </a:bodyPr>
          <a:lstStyle/>
          <a:p>
            <a:r>
              <a:rPr lang="en-US" i="1" dirty="0">
                <a:ea typeface="+mj-lt"/>
                <a:cs typeface="+mj-lt"/>
              </a:rPr>
              <a:t>Awareness of relevant legal requirements governing engineering activities including personnel, health and safety, contracts, intellectual property rights, product safety and liability issues</a:t>
            </a:r>
            <a:endParaRPr lang="en-US" dirty="0">
              <a:ea typeface="+mj-lt"/>
              <a:cs typeface="+mj-lt"/>
            </a:endParaRPr>
          </a:p>
        </p:txBody>
      </p:sp>
    </p:spTree>
    <p:extLst>
      <p:ext uri="{BB962C8B-B14F-4D97-AF65-F5344CB8AC3E}">
        <p14:creationId xmlns:p14="http://schemas.microsoft.com/office/powerpoint/2010/main" val="20562655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EDE9C7-F64C-431B-8DA6-C6B5EC27E097}"/>
              </a:ext>
            </a:extLst>
          </p:cNvPr>
          <p:cNvSpPr>
            <a:spLocks noGrp="1"/>
          </p:cNvSpPr>
          <p:nvPr>
            <p:ph type="title"/>
          </p:nvPr>
        </p:nvSpPr>
        <p:spPr>
          <a:xfrm>
            <a:off x="695324" y="615918"/>
            <a:ext cx="2152103" cy="4272816"/>
          </a:xfrm>
        </p:spPr>
        <p:txBody>
          <a:bodyPr>
            <a:noAutofit/>
          </a:bodyPr>
          <a:lstStyle/>
          <a:p>
            <a:r>
              <a:rPr lang="en-US" sz="2400" dirty="0">
                <a:ea typeface="+mj-lt"/>
                <a:cs typeface="+mj-lt"/>
              </a:rPr>
              <a:t>Intellectual properties</a:t>
            </a:r>
          </a:p>
        </p:txBody>
      </p:sp>
      <p:cxnSp>
        <p:nvCxnSpPr>
          <p:cNvPr id="10" name="Straight Connector 9">
            <a:extLst>
              <a:ext uri="{FF2B5EF4-FFF2-40B4-BE49-F238E27FC236}">
                <a16:creationId xmlns:a16="http://schemas.microsoft.com/office/drawing/2014/main" id="{057DD543-A5CD-4348-8624-8B4E57DB5F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28265" y="723900"/>
            <a:ext cx="0" cy="54102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5F6DFD-E59C-4918-BEE9-EC9FE331031F}"/>
              </a:ext>
            </a:extLst>
          </p:cNvPr>
          <p:cNvSpPr>
            <a:spLocks noGrp="1"/>
          </p:cNvSpPr>
          <p:nvPr>
            <p:ph idx="1"/>
          </p:nvPr>
        </p:nvSpPr>
        <p:spPr>
          <a:xfrm>
            <a:off x="3918180" y="538843"/>
            <a:ext cx="7518024" cy="5758071"/>
          </a:xfrm>
        </p:spPr>
        <p:txBody>
          <a:bodyPr vert="horz" lIns="91440" tIns="45720" rIns="91440" bIns="45720" rtlCol="0" anchor="t">
            <a:noAutofit/>
          </a:bodyPr>
          <a:lstStyle/>
          <a:p>
            <a:r>
              <a:rPr lang="en-US" sz="3200" dirty="0">
                <a:latin typeface="Univers Condensed"/>
                <a:ea typeface="+mn-lt"/>
                <a:cs typeface="+mn-lt"/>
              </a:rPr>
              <a:t>Talk about lecture content such as plagiarism and copyright</a:t>
            </a:r>
          </a:p>
          <a:p>
            <a:r>
              <a:rPr lang="en-US" sz="3200" dirty="0">
                <a:latin typeface="Univers Condensed"/>
                <a:ea typeface="+mn-lt"/>
                <a:cs typeface="+mn-lt"/>
              </a:rPr>
              <a:t> IPR and its importance, possibility of costing the company and how?</a:t>
            </a:r>
          </a:p>
          <a:p>
            <a:r>
              <a:rPr lang="en-US" sz="3200" dirty="0">
                <a:latin typeface="Univers Condensed"/>
                <a:ea typeface="+mn-lt"/>
                <a:cs typeface="+mn-lt"/>
              </a:rPr>
              <a:t>Knowing what type of information is important during university and future job as using false information may cause huge confusion and unreliability.</a:t>
            </a:r>
          </a:p>
          <a:p>
            <a:endParaRPr lang="en-US" sz="4000" dirty="0"/>
          </a:p>
        </p:txBody>
      </p:sp>
    </p:spTree>
    <p:extLst>
      <p:ext uri="{BB962C8B-B14F-4D97-AF65-F5344CB8AC3E}">
        <p14:creationId xmlns:p14="http://schemas.microsoft.com/office/powerpoint/2010/main" val="1059252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7AAA2B-4257-4F62-9396-02D6BED8BFFC}"/>
              </a:ext>
            </a:extLst>
          </p:cNvPr>
          <p:cNvSpPr>
            <a:spLocks noGrp="1"/>
          </p:cNvSpPr>
          <p:nvPr>
            <p:ph type="title"/>
          </p:nvPr>
        </p:nvSpPr>
        <p:spPr>
          <a:xfrm>
            <a:off x="695324" y="615918"/>
            <a:ext cx="2152103" cy="4272816"/>
          </a:xfrm>
        </p:spPr>
        <p:txBody>
          <a:bodyPr>
            <a:normAutofit/>
          </a:bodyPr>
          <a:lstStyle/>
          <a:p>
            <a:r>
              <a:rPr lang="en-US" sz="2400" dirty="0"/>
              <a:t>contracts</a:t>
            </a:r>
          </a:p>
        </p:txBody>
      </p:sp>
      <p:cxnSp>
        <p:nvCxnSpPr>
          <p:cNvPr id="10" name="Straight Connector 9">
            <a:extLst>
              <a:ext uri="{FF2B5EF4-FFF2-40B4-BE49-F238E27FC236}">
                <a16:creationId xmlns:a16="http://schemas.microsoft.com/office/drawing/2014/main" id="{057DD543-A5CD-4348-8624-8B4E57DB5F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28265" y="723900"/>
            <a:ext cx="0" cy="54102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B5DDBE1-0717-490C-A7C5-84AC10FB7211}"/>
              </a:ext>
            </a:extLst>
          </p:cNvPr>
          <p:cNvSpPr>
            <a:spLocks noGrp="1"/>
          </p:cNvSpPr>
          <p:nvPr>
            <p:ph idx="1"/>
          </p:nvPr>
        </p:nvSpPr>
        <p:spPr>
          <a:xfrm>
            <a:off x="3918180" y="538843"/>
            <a:ext cx="7518024" cy="5758071"/>
          </a:xfrm>
        </p:spPr>
        <p:txBody>
          <a:bodyPr vert="horz" lIns="91440" tIns="45720" rIns="91440" bIns="45720" rtlCol="0" anchor="t">
            <a:normAutofit fontScale="85000" lnSpcReduction="10000"/>
          </a:bodyPr>
          <a:lstStyle/>
          <a:p>
            <a:r>
              <a:rPr lang="en-US" sz="4000" dirty="0">
                <a:latin typeface="Univers Condensed"/>
                <a:ea typeface="+mn-lt"/>
                <a:cs typeface="+mn-lt"/>
              </a:rPr>
              <a:t> Talk about engineers having to understand legal requirements and contracts = safe jobs</a:t>
            </a:r>
          </a:p>
          <a:p>
            <a:r>
              <a:rPr lang="en-US" sz="4000" dirty="0">
                <a:latin typeface="Univers Condensed"/>
                <a:ea typeface="+mn-lt"/>
                <a:cs typeface="+mn-lt"/>
              </a:rPr>
              <a:t>Possibility of costs if contract has issues etc.</a:t>
            </a:r>
          </a:p>
          <a:p>
            <a:r>
              <a:rPr lang="en-US" sz="4000" dirty="0">
                <a:latin typeface="Univers Condensed"/>
                <a:ea typeface="+mn-lt"/>
                <a:cs typeface="+mn-lt"/>
              </a:rPr>
              <a:t>If you are managing contracts on a regular basis, it is important for you to be able to make informed calls without waiting to consult with legal specialists.</a:t>
            </a:r>
          </a:p>
          <a:p>
            <a:endParaRPr lang="en-US" sz="4000" dirty="0"/>
          </a:p>
        </p:txBody>
      </p:sp>
    </p:spTree>
    <p:extLst>
      <p:ext uri="{BB962C8B-B14F-4D97-AF65-F5344CB8AC3E}">
        <p14:creationId xmlns:p14="http://schemas.microsoft.com/office/powerpoint/2010/main" val="760101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1A1C93-1BEC-4A3E-9BBA-0A6980EFBF71}"/>
              </a:ext>
            </a:extLst>
          </p:cNvPr>
          <p:cNvSpPr>
            <a:spLocks noGrp="1"/>
          </p:cNvSpPr>
          <p:nvPr>
            <p:ph type="title"/>
          </p:nvPr>
        </p:nvSpPr>
        <p:spPr>
          <a:xfrm>
            <a:off x="695324" y="615918"/>
            <a:ext cx="2152103" cy="4272816"/>
          </a:xfrm>
        </p:spPr>
        <p:txBody>
          <a:bodyPr>
            <a:normAutofit/>
          </a:bodyPr>
          <a:lstStyle/>
          <a:p>
            <a:r>
              <a:rPr lang="en-US" sz="2400" dirty="0">
                <a:ea typeface="+mj-lt"/>
                <a:cs typeface="+mj-lt"/>
              </a:rPr>
              <a:t>Health and safety </a:t>
            </a:r>
          </a:p>
        </p:txBody>
      </p:sp>
      <p:cxnSp>
        <p:nvCxnSpPr>
          <p:cNvPr id="10" name="Straight Connector 9">
            <a:extLst>
              <a:ext uri="{FF2B5EF4-FFF2-40B4-BE49-F238E27FC236}">
                <a16:creationId xmlns:a16="http://schemas.microsoft.com/office/drawing/2014/main" id="{057DD543-A5CD-4348-8624-8B4E57DB5F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28265" y="723900"/>
            <a:ext cx="0" cy="54102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A03D3F0-0D12-4A7A-AC8A-AFD5E88C6E64}"/>
              </a:ext>
            </a:extLst>
          </p:cNvPr>
          <p:cNvSpPr>
            <a:spLocks noGrp="1"/>
          </p:cNvSpPr>
          <p:nvPr>
            <p:ph idx="1"/>
          </p:nvPr>
        </p:nvSpPr>
        <p:spPr>
          <a:xfrm>
            <a:off x="3918180" y="538843"/>
            <a:ext cx="7518024" cy="5758071"/>
          </a:xfrm>
        </p:spPr>
        <p:txBody>
          <a:bodyPr vert="horz" lIns="91440" tIns="45720" rIns="91440" bIns="45720" rtlCol="0" anchor="t">
            <a:normAutofit/>
          </a:bodyPr>
          <a:lstStyle/>
          <a:p>
            <a:r>
              <a:rPr lang="en-US" sz="3200" dirty="0">
                <a:latin typeface="Univers Condensed"/>
                <a:ea typeface="+mn-lt"/>
                <a:cs typeface="+mn-lt"/>
              </a:rPr>
              <a:t>Why it is important to maintain health and safety? = protects employees wellbeing</a:t>
            </a:r>
          </a:p>
          <a:p>
            <a:r>
              <a:rPr lang="en-US" sz="3200" dirty="0">
                <a:latin typeface="Univers Condensed"/>
                <a:ea typeface="+mn-lt"/>
                <a:cs typeface="+mn-lt"/>
              </a:rPr>
              <a:t>What happens if you do not follow? = prosecution or loss of staff etc.</a:t>
            </a:r>
          </a:p>
          <a:p>
            <a:endParaRPr lang="en-US" sz="4000" dirty="0"/>
          </a:p>
        </p:txBody>
      </p:sp>
    </p:spTree>
    <p:extLst>
      <p:ext uri="{BB962C8B-B14F-4D97-AF65-F5344CB8AC3E}">
        <p14:creationId xmlns:p14="http://schemas.microsoft.com/office/powerpoint/2010/main" val="756839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EC7954-1489-47D2-9AF7-1667498D59EE}"/>
              </a:ext>
            </a:extLst>
          </p:cNvPr>
          <p:cNvSpPr>
            <a:spLocks noGrp="1"/>
          </p:cNvSpPr>
          <p:nvPr>
            <p:ph type="title"/>
          </p:nvPr>
        </p:nvSpPr>
        <p:spPr>
          <a:xfrm>
            <a:off x="695324" y="615918"/>
            <a:ext cx="2152103" cy="4272816"/>
          </a:xfrm>
        </p:spPr>
        <p:txBody>
          <a:bodyPr>
            <a:normAutofit/>
          </a:bodyPr>
          <a:lstStyle/>
          <a:p>
            <a:r>
              <a:rPr lang="en-US" sz="2400" dirty="0">
                <a:ea typeface="+mj-lt"/>
                <a:cs typeface="+mj-lt"/>
              </a:rPr>
              <a:t>Product safety</a:t>
            </a:r>
          </a:p>
        </p:txBody>
      </p:sp>
      <p:cxnSp>
        <p:nvCxnSpPr>
          <p:cNvPr id="10" name="Straight Connector 9">
            <a:extLst>
              <a:ext uri="{FF2B5EF4-FFF2-40B4-BE49-F238E27FC236}">
                <a16:creationId xmlns:a16="http://schemas.microsoft.com/office/drawing/2014/main" id="{057DD543-A5CD-4348-8624-8B4E57DB5F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28265" y="723900"/>
            <a:ext cx="0" cy="54102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8D385BA-DB38-48A5-AF21-E8E2BC4264A4}"/>
              </a:ext>
            </a:extLst>
          </p:cNvPr>
          <p:cNvSpPr>
            <a:spLocks noGrp="1"/>
          </p:cNvSpPr>
          <p:nvPr>
            <p:ph idx="1"/>
          </p:nvPr>
        </p:nvSpPr>
        <p:spPr>
          <a:xfrm>
            <a:off x="3918180" y="538843"/>
            <a:ext cx="7518024" cy="5758071"/>
          </a:xfrm>
        </p:spPr>
        <p:txBody>
          <a:bodyPr vert="horz" lIns="91440" tIns="45720" rIns="91440" bIns="45720" rtlCol="0" anchor="t">
            <a:normAutofit/>
          </a:bodyPr>
          <a:lstStyle/>
          <a:p>
            <a:r>
              <a:rPr lang="en-US" sz="3600" dirty="0">
                <a:latin typeface="Univers Condensed"/>
                <a:ea typeface="+mn-lt"/>
                <a:cs typeface="+mn-lt"/>
              </a:rPr>
              <a:t>product safety engineers are responsible for investigating the causes of accidents or injuries that might have resulted from the use or misuse of a product. </a:t>
            </a:r>
          </a:p>
          <a:p>
            <a:r>
              <a:rPr lang="en-US" sz="3600" dirty="0">
                <a:latin typeface="Univers Condensed"/>
                <a:ea typeface="+mn-lt"/>
                <a:cs typeface="+mn-lt"/>
              </a:rPr>
              <a:t>What is their job and why it is important?</a:t>
            </a:r>
          </a:p>
          <a:p>
            <a:endParaRPr lang="en-US" sz="4000" dirty="0"/>
          </a:p>
        </p:txBody>
      </p:sp>
    </p:spTree>
    <p:extLst>
      <p:ext uri="{BB962C8B-B14F-4D97-AF65-F5344CB8AC3E}">
        <p14:creationId xmlns:p14="http://schemas.microsoft.com/office/powerpoint/2010/main" val="12244089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4146D4-946C-41A4-B7DC-B015E564D423}"/>
              </a:ext>
            </a:extLst>
          </p:cNvPr>
          <p:cNvSpPr>
            <a:spLocks noGrp="1"/>
          </p:cNvSpPr>
          <p:nvPr>
            <p:ph type="title"/>
          </p:nvPr>
        </p:nvSpPr>
        <p:spPr>
          <a:xfrm>
            <a:off x="695324" y="615918"/>
            <a:ext cx="2152103" cy="4272816"/>
          </a:xfrm>
        </p:spPr>
        <p:txBody>
          <a:bodyPr>
            <a:normAutofit fontScale="90000"/>
          </a:bodyPr>
          <a:lstStyle/>
          <a:p>
            <a:r>
              <a:rPr lang="en-US" sz="2400" i="1" dirty="0">
                <a:ea typeface="+mj-lt"/>
                <a:cs typeface="+mj-lt"/>
              </a:rPr>
              <a:t>Applications of skills in problem solving, communication, information retrieval working with others and the effective of general IT facilities</a:t>
            </a:r>
            <a:endParaRPr lang="en-US" sz="2400" dirty="0">
              <a:ea typeface="+mj-lt"/>
              <a:cs typeface="+mj-lt"/>
            </a:endParaRPr>
          </a:p>
        </p:txBody>
      </p:sp>
      <p:cxnSp>
        <p:nvCxnSpPr>
          <p:cNvPr id="10" name="Straight Connector 9">
            <a:extLst>
              <a:ext uri="{FF2B5EF4-FFF2-40B4-BE49-F238E27FC236}">
                <a16:creationId xmlns:a16="http://schemas.microsoft.com/office/drawing/2014/main" id="{057DD543-A5CD-4348-8624-8B4E57DB5F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28265" y="723900"/>
            <a:ext cx="0" cy="54102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8088C14-3778-473A-B153-5B9F26E28AFD}"/>
              </a:ext>
            </a:extLst>
          </p:cNvPr>
          <p:cNvSpPr>
            <a:spLocks noGrp="1"/>
          </p:cNvSpPr>
          <p:nvPr>
            <p:ph idx="1"/>
          </p:nvPr>
        </p:nvSpPr>
        <p:spPr>
          <a:xfrm>
            <a:off x="3918180" y="538843"/>
            <a:ext cx="7518024" cy="5758071"/>
          </a:xfrm>
        </p:spPr>
        <p:txBody>
          <a:bodyPr vert="horz" lIns="91440" tIns="45720" rIns="91440" bIns="45720" rtlCol="0" anchor="t">
            <a:normAutofit fontScale="77500" lnSpcReduction="20000"/>
          </a:bodyPr>
          <a:lstStyle/>
          <a:p>
            <a:r>
              <a:rPr lang="en-US" sz="4000" dirty="0">
                <a:latin typeface="Univers Condensed"/>
                <a:ea typeface="+mn-lt"/>
                <a:cs typeface="+mn-lt"/>
              </a:rPr>
              <a:t>Communication- maintains strong working relationships. Good in engineering when working with others this moves us onto the next point being teamwork. </a:t>
            </a:r>
          </a:p>
          <a:p>
            <a:r>
              <a:rPr lang="en-US" sz="4000" dirty="0">
                <a:latin typeface="Univers Condensed"/>
                <a:ea typeface="+mn-lt"/>
                <a:cs typeface="+mn-lt"/>
              </a:rPr>
              <a:t>Problem solving – this can be used on the daily to provide a logical flow of knowledge and interest.</a:t>
            </a:r>
          </a:p>
          <a:p>
            <a:r>
              <a:rPr lang="en-US" sz="4000" dirty="0">
                <a:latin typeface="Univers Condensed"/>
                <a:ea typeface="+mn-lt"/>
                <a:cs typeface="+mn-lt"/>
              </a:rPr>
              <a:t>Retrieving info from the correct websites is key including using the correct plagiarism methods such as citations in written work.</a:t>
            </a:r>
          </a:p>
          <a:p>
            <a:endParaRPr lang="en-US" sz="4000" dirty="0"/>
          </a:p>
        </p:txBody>
      </p:sp>
    </p:spTree>
    <p:extLst>
      <p:ext uri="{BB962C8B-B14F-4D97-AF65-F5344CB8AC3E}">
        <p14:creationId xmlns:p14="http://schemas.microsoft.com/office/powerpoint/2010/main" val="14236900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025EF2-D63A-4FA4-83AF-075E27E90107}"/>
              </a:ext>
            </a:extLst>
          </p:cNvPr>
          <p:cNvSpPr>
            <a:spLocks noGrp="1"/>
          </p:cNvSpPr>
          <p:nvPr>
            <p:ph type="title"/>
          </p:nvPr>
        </p:nvSpPr>
        <p:spPr>
          <a:xfrm>
            <a:off x="695324" y="615918"/>
            <a:ext cx="2152103" cy="4272816"/>
          </a:xfrm>
        </p:spPr>
        <p:txBody>
          <a:bodyPr>
            <a:normAutofit fontScale="90000"/>
          </a:bodyPr>
          <a:lstStyle/>
          <a:p>
            <a:r>
              <a:rPr lang="en-US" sz="2400" i="1" dirty="0">
                <a:ea typeface="+mj-lt"/>
                <a:cs typeface="+mj-lt"/>
              </a:rPr>
              <a:t>Plan self-learning and improve performance as a foundation for lifelong learning and continues professional development.</a:t>
            </a:r>
            <a:endParaRPr lang="en-US" sz="2400" dirty="0">
              <a:ea typeface="+mj-lt"/>
              <a:cs typeface="+mj-lt"/>
            </a:endParaRPr>
          </a:p>
        </p:txBody>
      </p:sp>
      <p:cxnSp>
        <p:nvCxnSpPr>
          <p:cNvPr id="10" name="Straight Connector 9">
            <a:extLst>
              <a:ext uri="{FF2B5EF4-FFF2-40B4-BE49-F238E27FC236}">
                <a16:creationId xmlns:a16="http://schemas.microsoft.com/office/drawing/2014/main" id="{057DD543-A5CD-4348-8624-8B4E57DB5F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28265" y="723900"/>
            <a:ext cx="0" cy="54102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AB20B8-9F4A-4B74-966A-637050928C20}"/>
              </a:ext>
            </a:extLst>
          </p:cNvPr>
          <p:cNvSpPr>
            <a:spLocks noGrp="1"/>
          </p:cNvSpPr>
          <p:nvPr>
            <p:ph idx="1"/>
          </p:nvPr>
        </p:nvSpPr>
        <p:spPr>
          <a:xfrm>
            <a:off x="3918180" y="538843"/>
            <a:ext cx="7518024" cy="5758071"/>
          </a:xfrm>
        </p:spPr>
        <p:txBody>
          <a:bodyPr vert="horz" lIns="91440" tIns="45720" rIns="91440" bIns="45720" rtlCol="0" anchor="t">
            <a:normAutofit/>
          </a:bodyPr>
          <a:lstStyle/>
          <a:p>
            <a:r>
              <a:rPr lang="en-US" sz="3200" dirty="0">
                <a:latin typeface="Univers Condensed"/>
                <a:ea typeface="+mn-lt"/>
                <a:cs typeface="+mn-lt"/>
              </a:rPr>
              <a:t>During the study skills lectures we learnt about becoming a lifelong learner. </a:t>
            </a:r>
          </a:p>
          <a:p>
            <a:r>
              <a:rPr lang="en-US" sz="3200" dirty="0">
                <a:latin typeface="Univers Condensed"/>
                <a:ea typeface="+mn-lt"/>
                <a:cs typeface="+mn-lt"/>
              </a:rPr>
              <a:t>Talk about why these skills are important.</a:t>
            </a:r>
          </a:p>
          <a:p>
            <a:endParaRPr lang="en-US" sz="4000" dirty="0"/>
          </a:p>
        </p:txBody>
      </p:sp>
    </p:spTree>
    <p:extLst>
      <p:ext uri="{BB962C8B-B14F-4D97-AF65-F5344CB8AC3E}">
        <p14:creationId xmlns:p14="http://schemas.microsoft.com/office/powerpoint/2010/main" val="1016368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FB7D33-C045-47E7-A967-4F28B0925696}"/>
              </a:ext>
            </a:extLst>
          </p:cNvPr>
          <p:cNvSpPr>
            <a:spLocks noGrp="1"/>
          </p:cNvSpPr>
          <p:nvPr>
            <p:ph type="title"/>
          </p:nvPr>
        </p:nvSpPr>
        <p:spPr>
          <a:xfrm>
            <a:off x="695324" y="615918"/>
            <a:ext cx="2152103" cy="4272816"/>
          </a:xfrm>
        </p:spPr>
        <p:txBody>
          <a:bodyPr>
            <a:normAutofit/>
          </a:bodyPr>
          <a:lstStyle/>
          <a:p>
            <a:r>
              <a:rPr lang="en-US" sz="2400" i="1" dirty="0">
                <a:ea typeface="+mj-lt"/>
                <a:cs typeface="+mj-lt"/>
              </a:rPr>
              <a:t>Digital literacies</a:t>
            </a:r>
            <a:endParaRPr lang="en-US" sz="2400" i="1" u="sng" dirty="0">
              <a:ea typeface="+mj-lt"/>
              <a:cs typeface="+mj-lt"/>
            </a:endParaRPr>
          </a:p>
        </p:txBody>
      </p:sp>
      <p:cxnSp>
        <p:nvCxnSpPr>
          <p:cNvPr id="10" name="Straight Connector 9">
            <a:extLst>
              <a:ext uri="{FF2B5EF4-FFF2-40B4-BE49-F238E27FC236}">
                <a16:creationId xmlns:a16="http://schemas.microsoft.com/office/drawing/2014/main" id="{057DD543-A5CD-4348-8624-8B4E57DB5F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28265" y="723900"/>
            <a:ext cx="0" cy="54102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3003856-5CDD-4463-B2A0-4D931A707C96}"/>
              </a:ext>
            </a:extLst>
          </p:cNvPr>
          <p:cNvSpPr>
            <a:spLocks noGrp="1"/>
          </p:cNvSpPr>
          <p:nvPr>
            <p:ph idx="1"/>
          </p:nvPr>
        </p:nvSpPr>
        <p:spPr>
          <a:xfrm>
            <a:off x="3918180" y="538843"/>
            <a:ext cx="7518024" cy="5758071"/>
          </a:xfrm>
        </p:spPr>
        <p:txBody>
          <a:bodyPr vert="horz" lIns="91440" tIns="45720" rIns="91440" bIns="45720" rtlCol="0" anchor="t">
            <a:normAutofit fontScale="85000" lnSpcReduction="20000"/>
          </a:bodyPr>
          <a:lstStyle/>
          <a:p>
            <a:r>
              <a:rPr lang="en-US" sz="4000" dirty="0">
                <a:latin typeface="Univers Condensed"/>
                <a:ea typeface="+mn-lt"/>
                <a:cs typeface="+mn-lt"/>
              </a:rPr>
              <a:t>This tells us how to use certain software's such as Microsoft tools etc.</a:t>
            </a:r>
          </a:p>
          <a:p>
            <a:r>
              <a:rPr lang="en-US" sz="4000" dirty="0">
                <a:latin typeface="Univers Condensed"/>
                <a:ea typeface="+mn-lt"/>
                <a:cs typeface="+mn-lt"/>
              </a:rPr>
              <a:t>Data analysis and visualisation, this told us ways of collecting data, info and knowledge </a:t>
            </a:r>
          </a:p>
          <a:p>
            <a:r>
              <a:rPr lang="en-US" sz="4000" dirty="0">
                <a:latin typeface="Univers Condensed"/>
                <a:ea typeface="+mn-lt"/>
                <a:cs typeface="+mn-lt"/>
              </a:rPr>
              <a:t>Independent learner</a:t>
            </a:r>
          </a:p>
          <a:p>
            <a:r>
              <a:rPr lang="en-US" sz="4000" dirty="0">
                <a:latin typeface="Univers Condensed"/>
                <a:ea typeface="+mn-lt"/>
                <a:cs typeface="+mn-lt"/>
              </a:rPr>
              <a:t>Time management, finding the correct info, thinking and writing critically and understanding assessment.</a:t>
            </a:r>
          </a:p>
          <a:p>
            <a:endParaRPr lang="en-US" sz="4000" dirty="0"/>
          </a:p>
        </p:txBody>
      </p:sp>
    </p:spTree>
    <p:extLst>
      <p:ext uri="{BB962C8B-B14F-4D97-AF65-F5344CB8AC3E}">
        <p14:creationId xmlns:p14="http://schemas.microsoft.com/office/powerpoint/2010/main" val="31116023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176DF2-580B-43DA-B45E-9099B770E6CA}"/>
              </a:ext>
            </a:extLst>
          </p:cNvPr>
          <p:cNvSpPr>
            <a:spLocks noGrp="1"/>
          </p:cNvSpPr>
          <p:nvPr>
            <p:ph type="title"/>
          </p:nvPr>
        </p:nvSpPr>
        <p:spPr>
          <a:xfrm>
            <a:off x="695324" y="615918"/>
            <a:ext cx="2152103" cy="4272816"/>
          </a:xfrm>
        </p:spPr>
        <p:txBody>
          <a:bodyPr>
            <a:normAutofit/>
          </a:bodyPr>
          <a:lstStyle/>
          <a:p>
            <a:r>
              <a:rPr lang="en-US" sz="2400" dirty="0"/>
              <a:t>outro</a:t>
            </a:r>
          </a:p>
        </p:txBody>
      </p:sp>
      <p:cxnSp>
        <p:nvCxnSpPr>
          <p:cNvPr id="10" name="Straight Connector 9">
            <a:extLst>
              <a:ext uri="{FF2B5EF4-FFF2-40B4-BE49-F238E27FC236}">
                <a16:creationId xmlns:a16="http://schemas.microsoft.com/office/drawing/2014/main" id="{057DD543-A5CD-4348-8624-8B4E57DB5F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28265" y="723900"/>
            <a:ext cx="0" cy="54102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9D6BACD-C7BD-444C-B8E2-9A97AA6D1AC6}"/>
              </a:ext>
            </a:extLst>
          </p:cNvPr>
          <p:cNvSpPr>
            <a:spLocks noGrp="1"/>
          </p:cNvSpPr>
          <p:nvPr>
            <p:ph idx="1"/>
          </p:nvPr>
        </p:nvSpPr>
        <p:spPr>
          <a:xfrm>
            <a:off x="3918180" y="538843"/>
            <a:ext cx="7518024" cy="5758071"/>
          </a:xfrm>
        </p:spPr>
        <p:txBody>
          <a:bodyPr vert="horz" lIns="91440" tIns="45720" rIns="91440" bIns="45720" rtlCol="0" anchor="t">
            <a:normAutofit/>
          </a:bodyPr>
          <a:lstStyle/>
          <a:p>
            <a:r>
              <a:rPr lang="en-US" sz="3600" dirty="0">
                <a:latin typeface="Univers Condensed"/>
                <a:ea typeface="+mn-lt"/>
                <a:cs typeface="+mn-lt"/>
              </a:rPr>
              <a:t>All the aspects mentioned in this vlog were all key elements of the study skills course. Each element will be extremely useful to put into practice in my future of engineering.</a:t>
            </a:r>
          </a:p>
          <a:p>
            <a:endParaRPr lang="en-US" sz="4000" dirty="0">
              <a:ea typeface="+mn-lt"/>
              <a:cs typeface="+mn-lt"/>
            </a:endParaRPr>
          </a:p>
          <a:p>
            <a:endParaRPr lang="en-US" sz="4000" dirty="0"/>
          </a:p>
        </p:txBody>
      </p:sp>
    </p:spTree>
    <p:extLst>
      <p:ext uri="{BB962C8B-B14F-4D97-AF65-F5344CB8AC3E}">
        <p14:creationId xmlns:p14="http://schemas.microsoft.com/office/powerpoint/2010/main" val="2903864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6A4F2-CCEF-4CDC-BD56-932E5237AD2A}"/>
              </a:ext>
            </a:extLst>
          </p:cNvPr>
          <p:cNvSpPr>
            <a:spLocks noGrp="1"/>
          </p:cNvSpPr>
          <p:nvPr>
            <p:ph type="title"/>
          </p:nvPr>
        </p:nvSpPr>
        <p:spPr>
          <a:xfrm>
            <a:off x="717482" y="908957"/>
            <a:ext cx="3819375" cy="3352767"/>
          </a:xfrm>
        </p:spPr>
        <p:txBody>
          <a:bodyPr>
            <a:normAutofit/>
          </a:bodyPr>
          <a:lstStyle/>
          <a:p>
            <a:r>
              <a:rPr lang="en-US" dirty="0"/>
              <a:t>References </a:t>
            </a:r>
          </a:p>
        </p:txBody>
      </p:sp>
      <p:cxnSp>
        <p:nvCxnSpPr>
          <p:cNvPr id="6" name="Straight Connector 9">
            <a:extLst>
              <a:ext uri="{FF2B5EF4-FFF2-40B4-BE49-F238E27FC236}">
                <a16:creationId xmlns:a16="http://schemas.microsoft.com/office/drawing/2014/main" id="{8230C0A8-3E5C-476B-A64B-4D4FDE8D5A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1BFBAE-A7D6-41C8-899E-464D2FC7C2FB}"/>
              </a:ext>
            </a:extLst>
          </p:cNvPr>
          <p:cNvSpPr>
            <a:spLocks noGrp="1"/>
          </p:cNvSpPr>
          <p:nvPr>
            <p:ph idx="1"/>
          </p:nvPr>
        </p:nvSpPr>
        <p:spPr>
          <a:xfrm>
            <a:off x="4770990" y="908957"/>
            <a:ext cx="6620910" cy="5223325"/>
          </a:xfrm>
        </p:spPr>
        <p:txBody>
          <a:bodyPr vert="horz" lIns="91440" tIns="45720" rIns="91440" bIns="45720" rtlCol="0" anchor="t">
            <a:normAutofit fontScale="70000" lnSpcReduction="20000"/>
          </a:bodyPr>
          <a:lstStyle/>
          <a:p>
            <a:r>
              <a:rPr lang="en-US" dirty="0">
                <a:ea typeface="+mn-lt"/>
                <a:cs typeface="+mn-lt"/>
              </a:rPr>
              <a:t>Career Management Center | Mays Business School. 2021. </a:t>
            </a:r>
            <a:r>
              <a:rPr lang="en-US" i="1" dirty="0">
                <a:ea typeface="+mn-lt"/>
                <a:cs typeface="+mn-lt"/>
              </a:rPr>
              <a:t>How To Explain Technical Information To Non-Techies</a:t>
            </a:r>
            <a:r>
              <a:rPr lang="en-US" dirty="0">
                <a:ea typeface="+mn-lt"/>
                <a:cs typeface="+mn-lt"/>
              </a:rPr>
              <a:t>. [online] Available at: &lt;https://careerlaunch.mays.tamu.edu/blog/2019/03/19/how-to-explain-technical-information-to-non-techies/&gt; [Accessed 11 January 2021].</a:t>
            </a:r>
          </a:p>
          <a:p>
            <a:r>
              <a:rPr lang="en-US" dirty="0">
                <a:ea typeface="+mn-lt"/>
                <a:cs typeface="+mn-lt"/>
              </a:rPr>
              <a:t>Asme.org. 2021. </a:t>
            </a:r>
            <a:r>
              <a:rPr lang="en-US" i="1" dirty="0">
                <a:ea typeface="+mn-lt"/>
                <a:cs typeface="+mn-lt"/>
              </a:rPr>
              <a:t>Intellectual Property And Engineers</a:t>
            </a:r>
            <a:r>
              <a:rPr lang="en-US" dirty="0">
                <a:ea typeface="+mn-lt"/>
                <a:cs typeface="+mn-lt"/>
              </a:rPr>
              <a:t>. [online] Available at: &lt;https://www.asme.org/topics-resources/content/intellectual-property-and-engineers&gt; [Accessed 11 January 2021].</a:t>
            </a:r>
          </a:p>
          <a:p>
            <a:r>
              <a:rPr lang="en-US" dirty="0">
                <a:ea typeface="+mn-lt"/>
                <a:cs typeface="+mn-lt"/>
              </a:rPr>
              <a:t>Hse.gov.uk. 2021. </a:t>
            </a:r>
            <a:r>
              <a:rPr lang="en-US" i="1" dirty="0">
                <a:ea typeface="+mn-lt"/>
                <a:cs typeface="+mn-lt"/>
              </a:rPr>
              <a:t>Health And Safety In Engineering</a:t>
            </a:r>
            <a:r>
              <a:rPr lang="en-US" dirty="0">
                <a:ea typeface="+mn-lt"/>
                <a:cs typeface="+mn-lt"/>
              </a:rPr>
              <a:t>. [online] Available at: &lt;https://www.hse.gov.uk/engineering/&gt; [Accessed 11 January 2021].</a:t>
            </a:r>
          </a:p>
          <a:p>
            <a:r>
              <a:rPr lang="en-US" dirty="0">
                <a:ea typeface="+mn-lt"/>
                <a:cs typeface="+mn-lt"/>
              </a:rPr>
              <a:t>Icheme.org. 2021. </a:t>
            </a:r>
            <a:r>
              <a:rPr lang="en-US" i="1" dirty="0">
                <a:ea typeface="+mn-lt"/>
                <a:cs typeface="+mn-lt"/>
              </a:rPr>
              <a:t>What Engineers Need To Know About Contracts - Courses - </a:t>
            </a:r>
            <a:r>
              <a:rPr lang="en-US" i="1" dirty="0" err="1">
                <a:ea typeface="+mn-lt"/>
                <a:cs typeface="+mn-lt"/>
              </a:rPr>
              <a:t>Icheme</a:t>
            </a:r>
            <a:r>
              <a:rPr lang="en-US" dirty="0">
                <a:ea typeface="+mn-lt"/>
                <a:cs typeface="+mn-lt"/>
              </a:rPr>
              <a:t>. [online] Available at: &lt;https://www.icheme.org/career/training/courses/what-engineers-need-to-know-about-contracts/&gt; [Accessed 11 January 2021].</a:t>
            </a:r>
          </a:p>
          <a:p>
            <a:r>
              <a:rPr lang="en-US" dirty="0">
                <a:ea typeface="+mn-lt"/>
                <a:cs typeface="+mn-lt"/>
              </a:rPr>
              <a:t>Engineer, P., 2021. </a:t>
            </a:r>
            <a:r>
              <a:rPr lang="en-US" i="1" dirty="0">
                <a:ea typeface="+mn-lt"/>
                <a:cs typeface="+mn-lt"/>
              </a:rPr>
              <a:t>What Does A Product Safety Engineer Do? - </a:t>
            </a:r>
            <a:r>
              <a:rPr lang="en-US" i="1" dirty="0" err="1">
                <a:ea typeface="+mn-lt"/>
                <a:cs typeface="+mn-lt"/>
              </a:rPr>
              <a:t>Careerexplorer</a:t>
            </a:r>
            <a:r>
              <a:rPr lang="en-US" dirty="0">
                <a:ea typeface="+mn-lt"/>
                <a:cs typeface="+mn-lt"/>
              </a:rPr>
              <a:t>. [online] Careerexplorer.com. Available at: &lt;https://www.careerexplorer.com/careers/product-safety-engineer/&gt; [Accessed 11 January 2021].</a:t>
            </a:r>
          </a:p>
          <a:p>
            <a:r>
              <a:rPr lang="en-US" dirty="0">
                <a:ea typeface="+mn-lt"/>
                <a:cs typeface="+mn-lt"/>
              </a:rPr>
              <a:t>ResearchGate. 2021. </a:t>
            </a:r>
            <a:r>
              <a:rPr lang="en-US" i="1" dirty="0">
                <a:ea typeface="+mn-lt"/>
                <a:cs typeface="+mn-lt"/>
              </a:rPr>
              <a:t>A Design Engineer's View Of Liability In Engineering Practice: Negligence And Other Potential Liabilities | Request PDF</a:t>
            </a:r>
            <a:r>
              <a:rPr lang="en-US" dirty="0">
                <a:ea typeface="+mn-lt"/>
                <a:cs typeface="+mn-lt"/>
              </a:rPr>
              <a:t>. [online] Available at: &lt;https://www.researchgate.net/publication/292636396_A_design_engineer%27s_view_of_liability_in_engineering_practice_Negligence_and_other_potential_liabilities&gt; [Accessed 11 January 2021].</a:t>
            </a:r>
          </a:p>
        </p:txBody>
      </p:sp>
    </p:spTree>
    <p:extLst>
      <p:ext uri="{BB962C8B-B14F-4D97-AF65-F5344CB8AC3E}">
        <p14:creationId xmlns:p14="http://schemas.microsoft.com/office/powerpoint/2010/main" val="711827538"/>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ChronicleVTI</vt:lpstr>
      <vt:lpstr>Video presentation- engineering application and study skills</vt:lpstr>
      <vt:lpstr>introduction</vt:lpstr>
      <vt:lpstr>Communication of work to technical and non-technical audiences.</vt:lpstr>
      <vt:lpstr>Awareness of relevant legal requirements governing engineering activities including personnel, health and safety, contracts, intellectual property rights, product safety and liability issues</vt:lpstr>
      <vt:lpstr>Intellectual properties</vt:lpstr>
      <vt:lpstr>contracts</vt:lpstr>
      <vt:lpstr>Health and safety </vt:lpstr>
      <vt:lpstr>Product safety</vt:lpstr>
      <vt:lpstr>Applications of skills in problem solving, communication, information retrieval working with others and the effective of general IT facilities</vt:lpstr>
      <vt:lpstr>Plan self-learning and improve performance as a foundation for lifelong learning and continues professional development.</vt:lpstr>
      <vt:lpstr>Digital literacies</vt:lpstr>
      <vt:lpstr>outro</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95</cp:revision>
  <dcterms:created xsi:type="dcterms:W3CDTF">2021-01-10T23:46:10Z</dcterms:created>
  <dcterms:modified xsi:type="dcterms:W3CDTF">2021-01-11T00:11:07Z</dcterms:modified>
</cp:coreProperties>
</file>