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0F3DB1-67E3-4C8E-8765-94DA6D06460F}" v="280" dt="2023-05-10T10:39:02.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userId="ba5d9b4d273359db" providerId="Windows Live" clId="Web-{8C0F3DB1-67E3-4C8E-8765-94DA6D06460F}"/>
    <pc:docChg chg="addSld modSld">
      <pc:chgData name="VINCENT KIPLANGAT" userId="ba5d9b4d273359db" providerId="Windows Live" clId="Web-{8C0F3DB1-67E3-4C8E-8765-94DA6D06460F}" dt="2023-05-10T10:38:56.294" v="310"/>
      <pc:docMkLst>
        <pc:docMk/>
      </pc:docMkLst>
      <pc:sldChg chg="addSp modSp mod setBg addAnim setClrOvrMap">
        <pc:chgData name="VINCENT KIPLANGAT" userId="ba5d9b4d273359db" providerId="Windows Live" clId="Web-{8C0F3DB1-67E3-4C8E-8765-94DA6D06460F}" dt="2023-05-10T10:03:24.439" v="26"/>
        <pc:sldMkLst>
          <pc:docMk/>
          <pc:sldMk cId="109857222" sldId="256"/>
        </pc:sldMkLst>
        <pc:spChg chg="mod">
          <ac:chgData name="VINCENT KIPLANGAT" userId="ba5d9b4d273359db" providerId="Windows Live" clId="Web-{8C0F3DB1-67E3-4C8E-8765-94DA6D06460F}" dt="2023-05-10T10:03:24.439" v="24"/>
          <ac:spMkLst>
            <pc:docMk/>
            <pc:sldMk cId="109857222" sldId="256"/>
            <ac:spMk id="2" creationId="{00000000-0000-0000-0000-000000000000}"/>
          </ac:spMkLst>
        </pc:spChg>
        <pc:spChg chg="mod">
          <ac:chgData name="VINCENT KIPLANGAT" userId="ba5d9b4d273359db" providerId="Windows Live" clId="Web-{8C0F3DB1-67E3-4C8E-8765-94DA6D06460F}" dt="2023-05-10T10:03:24.439" v="24"/>
          <ac:spMkLst>
            <pc:docMk/>
            <pc:sldMk cId="109857222" sldId="256"/>
            <ac:spMk id="3" creationId="{00000000-0000-0000-0000-000000000000}"/>
          </ac:spMkLst>
        </pc:spChg>
        <pc:spChg chg="add">
          <ac:chgData name="VINCENT KIPLANGAT" userId="ba5d9b4d273359db" providerId="Windows Live" clId="Web-{8C0F3DB1-67E3-4C8E-8765-94DA6D06460F}" dt="2023-05-10T10:03:24.439" v="24"/>
          <ac:spMkLst>
            <pc:docMk/>
            <pc:sldMk cId="109857222" sldId="256"/>
            <ac:spMk id="9" creationId="{71B2258F-86CA-4D4D-8270-BC05FCDEBFB3}"/>
          </ac:spMkLst>
        </pc:spChg>
        <pc:picChg chg="add mod ord">
          <ac:chgData name="VINCENT KIPLANGAT" userId="ba5d9b4d273359db" providerId="Windows Live" clId="Web-{8C0F3DB1-67E3-4C8E-8765-94DA6D06460F}" dt="2023-05-10T10:03:24.439" v="24"/>
          <ac:picMkLst>
            <pc:docMk/>
            <pc:sldMk cId="109857222" sldId="256"/>
            <ac:picMk id="4" creationId="{1C706FF4-CA0C-277D-3653-9FB56B5C44CB}"/>
          </ac:picMkLst>
        </pc:picChg>
      </pc:sldChg>
      <pc:sldChg chg="addSp modSp new mod setBg">
        <pc:chgData name="VINCENT KIPLANGAT" userId="ba5d9b4d273359db" providerId="Windows Live" clId="Web-{8C0F3DB1-67E3-4C8E-8765-94DA6D06460F}" dt="2023-05-10T10:05:57.193" v="45"/>
        <pc:sldMkLst>
          <pc:docMk/>
          <pc:sldMk cId="254928101" sldId="257"/>
        </pc:sldMkLst>
        <pc:spChg chg="mod">
          <ac:chgData name="VINCENT KIPLANGAT" userId="ba5d9b4d273359db" providerId="Windows Live" clId="Web-{8C0F3DB1-67E3-4C8E-8765-94DA6D06460F}" dt="2023-05-10T10:05:57.193" v="45"/>
          <ac:spMkLst>
            <pc:docMk/>
            <pc:sldMk cId="254928101" sldId="257"/>
            <ac:spMk id="2" creationId="{9EA0C640-D974-A819-A1EE-F674B0D865E8}"/>
          </ac:spMkLst>
        </pc:spChg>
        <pc:spChg chg="mod">
          <ac:chgData name="VINCENT KIPLANGAT" userId="ba5d9b4d273359db" providerId="Windows Live" clId="Web-{8C0F3DB1-67E3-4C8E-8765-94DA6D06460F}" dt="2023-05-10T10:05:57.193" v="45"/>
          <ac:spMkLst>
            <pc:docMk/>
            <pc:sldMk cId="254928101" sldId="257"/>
            <ac:spMk id="3" creationId="{994EAC2D-25AC-AD53-5E7C-CB1E80203755}"/>
          </ac:spMkLst>
        </pc:spChg>
        <pc:spChg chg="add">
          <ac:chgData name="VINCENT KIPLANGAT" userId="ba5d9b4d273359db" providerId="Windows Live" clId="Web-{8C0F3DB1-67E3-4C8E-8765-94DA6D06460F}" dt="2023-05-10T10:05:57.193" v="45"/>
          <ac:spMkLst>
            <pc:docMk/>
            <pc:sldMk cId="254928101" sldId="257"/>
            <ac:spMk id="9" creationId="{04812C46-200A-4DEB-A05E-3ED6C68C2387}"/>
          </ac:spMkLst>
        </pc:spChg>
        <pc:spChg chg="add">
          <ac:chgData name="VINCENT KIPLANGAT" userId="ba5d9b4d273359db" providerId="Windows Live" clId="Web-{8C0F3DB1-67E3-4C8E-8765-94DA6D06460F}" dt="2023-05-10T10:05:57.193" v="45"/>
          <ac:spMkLst>
            <pc:docMk/>
            <pc:sldMk cId="254928101" sldId="257"/>
            <ac:spMk id="11" creationId="{D1EA859B-E555-4109-94F3-6700E046E008}"/>
          </ac:spMkLst>
        </pc:spChg>
        <pc:picChg chg="add mod ord">
          <ac:chgData name="VINCENT KIPLANGAT" userId="ba5d9b4d273359db" providerId="Windows Live" clId="Web-{8C0F3DB1-67E3-4C8E-8765-94DA6D06460F}" dt="2023-05-10T10:05:57.193" v="45"/>
          <ac:picMkLst>
            <pc:docMk/>
            <pc:sldMk cId="254928101" sldId="257"/>
            <ac:picMk id="4" creationId="{207B891E-9669-4F2C-6D10-04561749FBDD}"/>
          </ac:picMkLst>
        </pc:picChg>
      </pc:sldChg>
      <pc:sldChg chg="addSp modSp new mod setBg">
        <pc:chgData name="VINCENT KIPLANGAT" userId="ba5d9b4d273359db" providerId="Windows Live" clId="Web-{8C0F3DB1-67E3-4C8E-8765-94DA6D06460F}" dt="2023-05-10T10:08:45.775" v="76"/>
        <pc:sldMkLst>
          <pc:docMk/>
          <pc:sldMk cId="380424092" sldId="258"/>
        </pc:sldMkLst>
        <pc:spChg chg="mod">
          <ac:chgData name="VINCENT KIPLANGAT" userId="ba5d9b4d273359db" providerId="Windows Live" clId="Web-{8C0F3DB1-67E3-4C8E-8765-94DA6D06460F}" dt="2023-05-10T10:08:45.775" v="76"/>
          <ac:spMkLst>
            <pc:docMk/>
            <pc:sldMk cId="380424092" sldId="258"/>
            <ac:spMk id="2" creationId="{58670C7E-720E-94AF-516C-DF1A7931E8CA}"/>
          </ac:spMkLst>
        </pc:spChg>
        <pc:spChg chg="mod">
          <ac:chgData name="VINCENT KIPLANGAT" userId="ba5d9b4d273359db" providerId="Windows Live" clId="Web-{8C0F3DB1-67E3-4C8E-8765-94DA6D06460F}" dt="2023-05-10T10:08:45.775" v="76"/>
          <ac:spMkLst>
            <pc:docMk/>
            <pc:sldMk cId="380424092" sldId="258"/>
            <ac:spMk id="3" creationId="{FA41DEE1-6611-9680-4F93-B820A8940920}"/>
          </ac:spMkLst>
        </pc:spChg>
        <pc:spChg chg="add">
          <ac:chgData name="VINCENT KIPLANGAT" userId="ba5d9b4d273359db" providerId="Windows Live" clId="Web-{8C0F3DB1-67E3-4C8E-8765-94DA6D06460F}" dt="2023-05-10T10:08:45.775" v="76"/>
          <ac:spMkLst>
            <pc:docMk/>
            <pc:sldMk cId="380424092" sldId="258"/>
            <ac:spMk id="9" creationId="{7D07B7BC-3270-4CF3-A7AA-0937908AD58A}"/>
          </ac:spMkLst>
        </pc:spChg>
        <pc:grpChg chg="add">
          <ac:chgData name="VINCENT KIPLANGAT" userId="ba5d9b4d273359db" providerId="Windows Live" clId="Web-{8C0F3DB1-67E3-4C8E-8765-94DA6D06460F}" dt="2023-05-10T10:08:45.775" v="76"/>
          <ac:grpSpMkLst>
            <pc:docMk/>
            <pc:sldMk cId="380424092" sldId="258"/>
            <ac:grpSpMk id="11" creationId="{F25CF9F0-F8C1-414D-B348-B5FA27CCE6C4}"/>
          </ac:grpSpMkLst>
        </pc:grpChg>
        <pc:grpChg chg="add">
          <ac:chgData name="VINCENT KIPLANGAT" userId="ba5d9b4d273359db" providerId="Windows Live" clId="Web-{8C0F3DB1-67E3-4C8E-8765-94DA6D06460F}" dt="2023-05-10T10:08:45.775" v="76"/>
          <ac:grpSpMkLst>
            <pc:docMk/>
            <pc:sldMk cId="380424092" sldId="258"/>
            <ac:grpSpMk id="15" creationId="{B21CE605-3A03-402B-BB38-A81222A0BE93}"/>
          </ac:grpSpMkLst>
        </pc:grpChg>
        <pc:picChg chg="add mod ord">
          <ac:chgData name="VINCENT KIPLANGAT" userId="ba5d9b4d273359db" providerId="Windows Live" clId="Web-{8C0F3DB1-67E3-4C8E-8765-94DA6D06460F}" dt="2023-05-10T10:08:45.775" v="76"/>
          <ac:picMkLst>
            <pc:docMk/>
            <pc:sldMk cId="380424092" sldId="258"/>
            <ac:picMk id="4" creationId="{BB942248-53BB-BAE2-2CA8-B285C9ED367B}"/>
          </ac:picMkLst>
        </pc:picChg>
      </pc:sldChg>
      <pc:sldChg chg="addSp modSp new mod setBg">
        <pc:chgData name="VINCENT KIPLANGAT" userId="ba5d9b4d273359db" providerId="Windows Live" clId="Web-{8C0F3DB1-67E3-4C8E-8765-94DA6D06460F}" dt="2023-05-10T10:12:16.234" v="100"/>
        <pc:sldMkLst>
          <pc:docMk/>
          <pc:sldMk cId="561924101" sldId="259"/>
        </pc:sldMkLst>
        <pc:spChg chg="mod">
          <ac:chgData name="VINCENT KIPLANGAT" userId="ba5d9b4d273359db" providerId="Windows Live" clId="Web-{8C0F3DB1-67E3-4C8E-8765-94DA6D06460F}" dt="2023-05-10T10:12:16.234" v="100"/>
          <ac:spMkLst>
            <pc:docMk/>
            <pc:sldMk cId="561924101" sldId="259"/>
            <ac:spMk id="2" creationId="{E9E2A24A-77D4-0752-E320-7A5CFB7F0029}"/>
          </ac:spMkLst>
        </pc:spChg>
        <pc:spChg chg="mod">
          <ac:chgData name="VINCENT KIPLANGAT" userId="ba5d9b4d273359db" providerId="Windows Live" clId="Web-{8C0F3DB1-67E3-4C8E-8765-94DA6D06460F}" dt="2023-05-10T10:12:16.234" v="100"/>
          <ac:spMkLst>
            <pc:docMk/>
            <pc:sldMk cId="561924101" sldId="259"/>
            <ac:spMk id="3" creationId="{04520F4C-5D4A-89F4-F73B-54E92A0E3C3D}"/>
          </ac:spMkLst>
        </pc:spChg>
        <pc:spChg chg="add">
          <ac:chgData name="VINCENT KIPLANGAT" userId="ba5d9b4d273359db" providerId="Windows Live" clId="Web-{8C0F3DB1-67E3-4C8E-8765-94DA6D06460F}" dt="2023-05-10T10:12:16.234" v="100"/>
          <ac:spMkLst>
            <pc:docMk/>
            <pc:sldMk cId="561924101" sldId="259"/>
            <ac:spMk id="9" creationId="{117AB3D3-3C9C-4DED-809A-78734805B895}"/>
          </ac:spMkLst>
        </pc:spChg>
        <pc:spChg chg="add">
          <ac:chgData name="VINCENT KIPLANGAT" userId="ba5d9b4d273359db" providerId="Windows Live" clId="Web-{8C0F3DB1-67E3-4C8E-8765-94DA6D06460F}" dt="2023-05-10T10:12:16.234" v="100"/>
          <ac:spMkLst>
            <pc:docMk/>
            <pc:sldMk cId="561924101" sldId="259"/>
            <ac:spMk id="11" creationId="{3A9A4357-BD1D-4622-A4FE-766E6AB8DE84}"/>
          </ac:spMkLst>
        </pc:spChg>
        <pc:spChg chg="add">
          <ac:chgData name="VINCENT KIPLANGAT" userId="ba5d9b4d273359db" providerId="Windows Live" clId="Web-{8C0F3DB1-67E3-4C8E-8765-94DA6D06460F}" dt="2023-05-10T10:12:16.234" v="100"/>
          <ac:spMkLst>
            <pc:docMk/>
            <pc:sldMk cId="561924101" sldId="259"/>
            <ac:spMk id="13" creationId="{E659831F-0D9A-4C63-9EBB-8435B85A440F}"/>
          </ac:spMkLst>
        </pc:spChg>
        <pc:spChg chg="add">
          <ac:chgData name="VINCENT KIPLANGAT" userId="ba5d9b4d273359db" providerId="Windows Live" clId="Web-{8C0F3DB1-67E3-4C8E-8765-94DA6D06460F}" dt="2023-05-10T10:12:16.234" v="100"/>
          <ac:spMkLst>
            <pc:docMk/>
            <pc:sldMk cId="561924101" sldId="259"/>
            <ac:spMk id="15" creationId="{E6995CE5-F890-4ABA-82A2-26507CE8D2A3}"/>
          </ac:spMkLst>
        </pc:spChg>
        <pc:picChg chg="add mod">
          <ac:chgData name="VINCENT KIPLANGAT" userId="ba5d9b4d273359db" providerId="Windows Live" clId="Web-{8C0F3DB1-67E3-4C8E-8765-94DA6D06460F}" dt="2023-05-10T10:12:16.234" v="100"/>
          <ac:picMkLst>
            <pc:docMk/>
            <pc:sldMk cId="561924101" sldId="259"/>
            <ac:picMk id="4" creationId="{E61451C7-6D8E-9DB4-6894-D55A76EBCB4D}"/>
          </ac:picMkLst>
        </pc:picChg>
      </pc:sldChg>
      <pc:sldChg chg="addSp modSp new mod setBg">
        <pc:chgData name="VINCENT KIPLANGAT" userId="ba5d9b4d273359db" providerId="Windows Live" clId="Web-{8C0F3DB1-67E3-4C8E-8765-94DA6D06460F}" dt="2023-05-10T10:15:49.443" v="126"/>
        <pc:sldMkLst>
          <pc:docMk/>
          <pc:sldMk cId="2541234092" sldId="260"/>
        </pc:sldMkLst>
        <pc:spChg chg="mod">
          <ac:chgData name="VINCENT KIPLANGAT" userId="ba5d9b4d273359db" providerId="Windows Live" clId="Web-{8C0F3DB1-67E3-4C8E-8765-94DA6D06460F}" dt="2023-05-10T10:15:49.443" v="126"/>
          <ac:spMkLst>
            <pc:docMk/>
            <pc:sldMk cId="2541234092" sldId="260"/>
            <ac:spMk id="2" creationId="{D40A0011-3BCF-9A55-4EBF-35B94A8A03A6}"/>
          </ac:spMkLst>
        </pc:spChg>
        <pc:spChg chg="mod">
          <ac:chgData name="VINCENT KIPLANGAT" userId="ba5d9b4d273359db" providerId="Windows Live" clId="Web-{8C0F3DB1-67E3-4C8E-8765-94DA6D06460F}" dt="2023-05-10T10:15:49.443" v="126"/>
          <ac:spMkLst>
            <pc:docMk/>
            <pc:sldMk cId="2541234092" sldId="260"/>
            <ac:spMk id="3" creationId="{28D4E3A7-5DE7-B8A2-1562-D06E616AC859}"/>
          </ac:spMkLst>
        </pc:spChg>
        <pc:spChg chg="add">
          <ac:chgData name="VINCENT KIPLANGAT" userId="ba5d9b4d273359db" providerId="Windows Live" clId="Web-{8C0F3DB1-67E3-4C8E-8765-94DA6D06460F}" dt="2023-05-10T10:15:49.443" v="126"/>
          <ac:spMkLst>
            <pc:docMk/>
            <pc:sldMk cId="2541234092" sldId="260"/>
            <ac:spMk id="9" creationId="{6EFC920F-B85A-4068-BD93-41064EDE93D3}"/>
          </ac:spMkLst>
        </pc:spChg>
        <pc:spChg chg="add">
          <ac:chgData name="VINCENT KIPLANGAT" userId="ba5d9b4d273359db" providerId="Windows Live" clId="Web-{8C0F3DB1-67E3-4C8E-8765-94DA6D06460F}" dt="2023-05-10T10:15:49.443" v="126"/>
          <ac:spMkLst>
            <pc:docMk/>
            <pc:sldMk cId="2541234092" sldId="260"/>
            <ac:spMk id="15" creationId="{CBC4F608-B4B8-48C3-9572-C0F061B1CD99}"/>
          </ac:spMkLst>
        </pc:spChg>
        <pc:spChg chg="add">
          <ac:chgData name="VINCENT KIPLANGAT" userId="ba5d9b4d273359db" providerId="Windows Live" clId="Web-{8C0F3DB1-67E3-4C8E-8765-94DA6D06460F}" dt="2023-05-10T10:15:49.443" v="126"/>
          <ac:spMkLst>
            <pc:docMk/>
            <pc:sldMk cId="2541234092" sldId="260"/>
            <ac:spMk id="17" creationId="{1382A32C-5B0C-4B1C-A074-76C6DBCC9F87}"/>
          </ac:spMkLst>
        </pc:spChg>
        <pc:grpChg chg="add">
          <ac:chgData name="VINCENT KIPLANGAT" userId="ba5d9b4d273359db" providerId="Windows Live" clId="Web-{8C0F3DB1-67E3-4C8E-8765-94DA6D06460F}" dt="2023-05-10T10:15:49.443" v="126"/>
          <ac:grpSpMkLst>
            <pc:docMk/>
            <pc:sldMk cId="2541234092" sldId="260"/>
            <ac:grpSpMk id="11" creationId="{1C559108-BBAE-426C-8564-051D2BA6DDC8}"/>
          </ac:grpSpMkLst>
        </pc:grpChg>
        <pc:picChg chg="add mod">
          <ac:chgData name="VINCENT KIPLANGAT" userId="ba5d9b4d273359db" providerId="Windows Live" clId="Web-{8C0F3DB1-67E3-4C8E-8765-94DA6D06460F}" dt="2023-05-10T10:15:49.443" v="126"/>
          <ac:picMkLst>
            <pc:docMk/>
            <pc:sldMk cId="2541234092" sldId="260"/>
            <ac:picMk id="4" creationId="{423BF882-C5A6-F337-2684-AE31D5E8A5B8}"/>
          </ac:picMkLst>
        </pc:picChg>
      </pc:sldChg>
      <pc:sldChg chg="addSp modSp new mod setBg">
        <pc:chgData name="VINCENT KIPLANGAT" userId="ba5d9b4d273359db" providerId="Windows Live" clId="Web-{8C0F3DB1-67E3-4C8E-8765-94DA6D06460F}" dt="2023-05-10T10:18:24.088" v="159"/>
        <pc:sldMkLst>
          <pc:docMk/>
          <pc:sldMk cId="762711969" sldId="261"/>
        </pc:sldMkLst>
        <pc:spChg chg="mod">
          <ac:chgData name="VINCENT KIPLANGAT" userId="ba5d9b4d273359db" providerId="Windows Live" clId="Web-{8C0F3DB1-67E3-4C8E-8765-94DA6D06460F}" dt="2023-05-10T10:18:24.088" v="159"/>
          <ac:spMkLst>
            <pc:docMk/>
            <pc:sldMk cId="762711969" sldId="261"/>
            <ac:spMk id="2" creationId="{B1E79B47-A033-E6EB-D71E-CF8E19E5A0D1}"/>
          </ac:spMkLst>
        </pc:spChg>
        <pc:spChg chg="mod">
          <ac:chgData name="VINCENT KIPLANGAT" userId="ba5d9b4d273359db" providerId="Windows Live" clId="Web-{8C0F3DB1-67E3-4C8E-8765-94DA6D06460F}" dt="2023-05-10T10:18:24.088" v="159"/>
          <ac:spMkLst>
            <pc:docMk/>
            <pc:sldMk cId="762711969" sldId="261"/>
            <ac:spMk id="3" creationId="{38E0BF5B-57D7-DFCE-27E1-575C1E930F2F}"/>
          </ac:spMkLst>
        </pc:spChg>
        <pc:spChg chg="add">
          <ac:chgData name="VINCENT KIPLANGAT" userId="ba5d9b4d273359db" providerId="Windows Live" clId="Web-{8C0F3DB1-67E3-4C8E-8765-94DA6D06460F}" dt="2023-05-10T10:18:24.088" v="159"/>
          <ac:spMkLst>
            <pc:docMk/>
            <pc:sldMk cId="762711969" sldId="261"/>
            <ac:spMk id="9" creationId="{8181FC64-B306-4821-98E2-780662EFC486}"/>
          </ac:spMkLst>
        </pc:spChg>
        <pc:spChg chg="add">
          <ac:chgData name="VINCENT KIPLANGAT" userId="ba5d9b4d273359db" providerId="Windows Live" clId="Web-{8C0F3DB1-67E3-4C8E-8765-94DA6D06460F}" dt="2023-05-10T10:18:24.088" v="159"/>
          <ac:spMkLst>
            <pc:docMk/>
            <pc:sldMk cId="762711969" sldId="261"/>
            <ac:spMk id="11" creationId="{5871FC61-DD4E-47D4-81FD-8A7E7D12B371}"/>
          </ac:spMkLst>
        </pc:spChg>
        <pc:spChg chg="add">
          <ac:chgData name="VINCENT KIPLANGAT" userId="ba5d9b4d273359db" providerId="Windows Live" clId="Web-{8C0F3DB1-67E3-4C8E-8765-94DA6D06460F}" dt="2023-05-10T10:18:24.088" v="159"/>
          <ac:spMkLst>
            <pc:docMk/>
            <pc:sldMk cId="762711969" sldId="261"/>
            <ac:spMk id="13" creationId="{F9EC3F91-A75C-4F74-867E-E4C28C13546B}"/>
          </ac:spMkLst>
        </pc:spChg>
        <pc:spChg chg="add">
          <ac:chgData name="VINCENT KIPLANGAT" userId="ba5d9b4d273359db" providerId="Windows Live" clId="Web-{8C0F3DB1-67E3-4C8E-8765-94DA6D06460F}" dt="2023-05-10T10:18:24.088" v="159"/>
          <ac:spMkLst>
            <pc:docMk/>
            <pc:sldMk cId="762711969" sldId="261"/>
            <ac:spMk id="15" creationId="{829A1E2C-5AC8-40FC-99E9-832069D39792}"/>
          </ac:spMkLst>
        </pc:spChg>
        <pc:picChg chg="add mod ord">
          <ac:chgData name="VINCENT KIPLANGAT" userId="ba5d9b4d273359db" providerId="Windows Live" clId="Web-{8C0F3DB1-67E3-4C8E-8765-94DA6D06460F}" dt="2023-05-10T10:18:24.088" v="159"/>
          <ac:picMkLst>
            <pc:docMk/>
            <pc:sldMk cId="762711969" sldId="261"/>
            <ac:picMk id="4" creationId="{F53DB570-4CB2-B929-E630-74B5285BF12C}"/>
          </ac:picMkLst>
        </pc:picChg>
      </pc:sldChg>
      <pc:sldChg chg="addSp modSp new mod setBg">
        <pc:chgData name="VINCENT KIPLANGAT" userId="ba5d9b4d273359db" providerId="Windows Live" clId="Web-{8C0F3DB1-67E3-4C8E-8765-94DA6D06460F}" dt="2023-05-10T10:21:03.342" v="187"/>
        <pc:sldMkLst>
          <pc:docMk/>
          <pc:sldMk cId="3534577163" sldId="262"/>
        </pc:sldMkLst>
        <pc:spChg chg="mod">
          <ac:chgData name="VINCENT KIPLANGAT" userId="ba5d9b4d273359db" providerId="Windows Live" clId="Web-{8C0F3DB1-67E3-4C8E-8765-94DA6D06460F}" dt="2023-05-10T10:21:03.342" v="187"/>
          <ac:spMkLst>
            <pc:docMk/>
            <pc:sldMk cId="3534577163" sldId="262"/>
            <ac:spMk id="2" creationId="{A9C69698-8F36-B1C0-D21C-E483670D84D3}"/>
          </ac:spMkLst>
        </pc:spChg>
        <pc:spChg chg="mod ord">
          <ac:chgData name="VINCENT KIPLANGAT" userId="ba5d9b4d273359db" providerId="Windows Live" clId="Web-{8C0F3DB1-67E3-4C8E-8765-94DA6D06460F}" dt="2023-05-10T10:21:03.342" v="187"/>
          <ac:spMkLst>
            <pc:docMk/>
            <pc:sldMk cId="3534577163" sldId="262"/>
            <ac:spMk id="3" creationId="{DCFA44D1-F167-6E4E-C514-712EF8AAB516}"/>
          </ac:spMkLst>
        </pc:spChg>
        <pc:spChg chg="add">
          <ac:chgData name="VINCENT KIPLANGAT" userId="ba5d9b4d273359db" providerId="Windows Live" clId="Web-{8C0F3DB1-67E3-4C8E-8765-94DA6D06460F}" dt="2023-05-10T10:21:03.342" v="187"/>
          <ac:spMkLst>
            <pc:docMk/>
            <pc:sldMk cId="3534577163" sldId="262"/>
            <ac:spMk id="9" creationId="{325166D1-1B21-4128-AC42-61745528E4D6}"/>
          </ac:spMkLst>
        </pc:spChg>
        <pc:grpChg chg="add">
          <ac:chgData name="VINCENT KIPLANGAT" userId="ba5d9b4d273359db" providerId="Windows Live" clId="Web-{8C0F3DB1-67E3-4C8E-8765-94DA6D06460F}" dt="2023-05-10T10:21:03.342" v="187"/>
          <ac:grpSpMkLst>
            <pc:docMk/>
            <pc:sldMk cId="3534577163" sldId="262"/>
            <ac:grpSpMk id="11" creationId="{E6517BAC-C80F-4065-90D8-703493E0B353}"/>
          </ac:grpSpMkLst>
        </pc:grpChg>
        <pc:picChg chg="add mod">
          <ac:chgData name="VINCENT KIPLANGAT" userId="ba5d9b4d273359db" providerId="Windows Live" clId="Web-{8C0F3DB1-67E3-4C8E-8765-94DA6D06460F}" dt="2023-05-10T10:21:03.342" v="187"/>
          <ac:picMkLst>
            <pc:docMk/>
            <pc:sldMk cId="3534577163" sldId="262"/>
            <ac:picMk id="4" creationId="{39538979-D204-D298-8672-B8C0F72CE3FA}"/>
          </ac:picMkLst>
        </pc:picChg>
      </pc:sldChg>
      <pc:sldChg chg="addSp modSp new mod setBg">
        <pc:chgData name="VINCENT KIPLANGAT" userId="ba5d9b4d273359db" providerId="Windows Live" clId="Web-{8C0F3DB1-67E3-4C8E-8765-94DA6D06460F}" dt="2023-05-10T10:24:11.473" v="220"/>
        <pc:sldMkLst>
          <pc:docMk/>
          <pc:sldMk cId="3053005805" sldId="263"/>
        </pc:sldMkLst>
        <pc:spChg chg="mod">
          <ac:chgData name="VINCENT KIPLANGAT" userId="ba5d9b4d273359db" providerId="Windows Live" clId="Web-{8C0F3DB1-67E3-4C8E-8765-94DA6D06460F}" dt="2023-05-10T10:24:11.473" v="220"/>
          <ac:spMkLst>
            <pc:docMk/>
            <pc:sldMk cId="3053005805" sldId="263"/>
            <ac:spMk id="2" creationId="{7662EDC8-7020-E1E0-AA5C-3D7F0918DA34}"/>
          </ac:spMkLst>
        </pc:spChg>
        <pc:spChg chg="mod">
          <ac:chgData name="VINCENT KIPLANGAT" userId="ba5d9b4d273359db" providerId="Windows Live" clId="Web-{8C0F3DB1-67E3-4C8E-8765-94DA6D06460F}" dt="2023-05-10T10:24:11.473" v="220"/>
          <ac:spMkLst>
            <pc:docMk/>
            <pc:sldMk cId="3053005805" sldId="263"/>
            <ac:spMk id="3" creationId="{ABDA7C27-A1EE-06C2-711A-B0BBEB078267}"/>
          </ac:spMkLst>
        </pc:spChg>
        <pc:spChg chg="add">
          <ac:chgData name="VINCENT KIPLANGAT" userId="ba5d9b4d273359db" providerId="Windows Live" clId="Web-{8C0F3DB1-67E3-4C8E-8765-94DA6D06460F}" dt="2023-05-10T10:24:11.473" v="220"/>
          <ac:spMkLst>
            <pc:docMk/>
            <pc:sldMk cId="3053005805" sldId="263"/>
            <ac:spMk id="9" creationId="{04C21BAE-6866-4C7A-A7EC-C1B2E572D5BE}"/>
          </ac:spMkLst>
        </pc:spChg>
        <pc:spChg chg="add">
          <ac:chgData name="VINCENT KIPLANGAT" userId="ba5d9b4d273359db" providerId="Windows Live" clId="Web-{8C0F3DB1-67E3-4C8E-8765-94DA6D06460F}" dt="2023-05-10T10:24:11.473" v="220"/>
          <ac:spMkLst>
            <pc:docMk/>
            <pc:sldMk cId="3053005805" sldId="263"/>
            <ac:spMk id="11" creationId="{7E7D0C94-08B4-48AE-8813-CC4D60294F42}"/>
          </ac:spMkLst>
        </pc:spChg>
        <pc:spChg chg="add">
          <ac:chgData name="VINCENT KIPLANGAT" userId="ba5d9b4d273359db" providerId="Windows Live" clId="Web-{8C0F3DB1-67E3-4C8E-8765-94DA6D06460F}" dt="2023-05-10T10:24:11.473" v="220"/>
          <ac:spMkLst>
            <pc:docMk/>
            <pc:sldMk cId="3053005805" sldId="263"/>
            <ac:spMk id="13" creationId="{F0C518C2-0AA4-470C-87B9-9CBF428FBA25}"/>
          </ac:spMkLst>
        </pc:spChg>
        <pc:picChg chg="add mod ord">
          <ac:chgData name="VINCENT KIPLANGAT" userId="ba5d9b4d273359db" providerId="Windows Live" clId="Web-{8C0F3DB1-67E3-4C8E-8765-94DA6D06460F}" dt="2023-05-10T10:24:11.473" v="220"/>
          <ac:picMkLst>
            <pc:docMk/>
            <pc:sldMk cId="3053005805" sldId="263"/>
            <ac:picMk id="4" creationId="{6D87334A-B721-8F03-1AAE-270D08C72C69}"/>
          </ac:picMkLst>
        </pc:picChg>
      </pc:sldChg>
      <pc:sldChg chg="addSp modSp new mod setBg">
        <pc:chgData name="VINCENT KIPLANGAT" userId="ba5d9b4d273359db" providerId="Windows Live" clId="Web-{8C0F3DB1-67E3-4C8E-8765-94DA6D06460F}" dt="2023-05-10T10:26:20.882" v="246"/>
        <pc:sldMkLst>
          <pc:docMk/>
          <pc:sldMk cId="2833021688" sldId="264"/>
        </pc:sldMkLst>
        <pc:spChg chg="mod">
          <ac:chgData name="VINCENT KIPLANGAT" userId="ba5d9b4d273359db" providerId="Windows Live" clId="Web-{8C0F3DB1-67E3-4C8E-8765-94DA6D06460F}" dt="2023-05-10T10:26:20.882" v="246"/>
          <ac:spMkLst>
            <pc:docMk/>
            <pc:sldMk cId="2833021688" sldId="264"/>
            <ac:spMk id="2" creationId="{C3E72DBA-5557-BE80-7104-3C388F548BD4}"/>
          </ac:spMkLst>
        </pc:spChg>
        <pc:spChg chg="mod">
          <ac:chgData name="VINCENT KIPLANGAT" userId="ba5d9b4d273359db" providerId="Windows Live" clId="Web-{8C0F3DB1-67E3-4C8E-8765-94DA6D06460F}" dt="2023-05-10T10:26:20.882" v="246"/>
          <ac:spMkLst>
            <pc:docMk/>
            <pc:sldMk cId="2833021688" sldId="264"/>
            <ac:spMk id="3" creationId="{A4FD5B09-D06E-01FB-D256-92F23D0249F9}"/>
          </ac:spMkLst>
        </pc:spChg>
        <pc:spChg chg="add">
          <ac:chgData name="VINCENT KIPLANGAT" userId="ba5d9b4d273359db" providerId="Windows Live" clId="Web-{8C0F3DB1-67E3-4C8E-8765-94DA6D06460F}" dt="2023-05-10T10:26:20.882" v="246"/>
          <ac:spMkLst>
            <pc:docMk/>
            <pc:sldMk cId="2833021688" sldId="264"/>
            <ac:spMk id="9" creationId="{F13C74B1-5B17-4795-BED0-7140497B445A}"/>
          </ac:spMkLst>
        </pc:spChg>
        <pc:spChg chg="add">
          <ac:chgData name="VINCENT KIPLANGAT" userId="ba5d9b4d273359db" providerId="Windows Live" clId="Web-{8C0F3DB1-67E3-4C8E-8765-94DA6D06460F}" dt="2023-05-10T10:26:20.882" v="246"/>
          <ac:spMkLst>
            <pc:docMk/>
            <pc:sldMk cId="2833021688" sldId="264"/>
            <ac:spMk id="11" creationId="{D4974D33-8DC5-464E-8C6D-BE58F0669C17}"/>
          </ac:spMkLst>
        </pc:spChg>
        <pc:picChg chg="add mod">
          <ac:chgData name="VINCENT KIPLANGAT" userId="ba5d9b4d273359db" providerId="Windows Live" clId="Web-{8C0F3DB1-67E3-4C8E-8765-94DA6D06460F}" dt="2023-05-10T10:26:20.882" v="246"/>
          <ac:picMkLst>
            <pc:docMk/>
            <pc:sldMk cId="2833021688" sldId="264"/>
            <ac:picMk id="4" creationId="{7B05023E-E956-A38B-C857-D2BBFCD09494}"/>
          </ac:picMkLst>
        </pc:picChg>
      </pc:sldChg>
      <pc:sldChg chg="addSp modSp new mod setBg">
        <pc:chgData name="VINCENT KIPLANGAT" userId="ba5d9b4d273359db" providerId="Windows Live" clId="Web-{8C0F3DB1-67E3-4C8E-8765-94DA6D06460F}" dt="2023-05-10T10:30:08.576" v="280"/>
        <pc:sldMkLst>
          <pc:docMk/>
          <pc:sldMk cId="2081533941" sldId="265"/>
        </pc:sldMkLst>
        <pc:spChg chg="mod">
          <ac:chgData name="VINCENT KIPLANGAT" userId="ba5d9b4d273359db" providerId="Windows Live" clId="Web-{8C0F3DB1-67E3-4C8E-8765-94DA6D06460F}" dt="2023-05-10T10:30:08.576" v="280"/>
          <ac:spMkLst>
            <pc:docMk/>
            <pc:sldMk cId="2081533941" sldId="265"/>
            <ac:spMk id="2" creationId="{7B0E93CC-2C53-6969-D626-BB73B73286BA}"/>
          </ac:spMkLst>
        </pc:spChg>
        <pc:spChg chg="mod ord">
          <ac:chgData name="VINCENT KIPLANGAT" userId="ba5d9b4d273359db" providerId="Windows Live" clId="Web-{8C0F3DB1-67E3-4C8E-8765-94DA6D06460F}" dt="2023-05-10T10:30:08.576" v="280"/>
          <ac:spMkLst>
            <pc:docMk/>
            <pc:sldMk cId="2081533941" sldId="265"/>
            <ac:spMk id="3" creationId="{FAFC19FC-ED67-070E-AC5A-7CC5BE92EB47}"/>
          </ac:spMkLst>
        </pc:spChg>
        <pc:picChg chg="add mod">
          <ac:chgData name="VINCENT KIPLANGAT" userId="ba5d9b4d273359db" providerId="Windows Live" clId="Web-{8C0F3DB1-67E3-4C8E-8765-94DA6D06460F}" dt="2023-05-10T10:30:08.576" v="280"/>
          <ac:picMkLst>
            <pc:docMk/>
            <pc:sldMk cId="2081533941" sldId="265"/>
            <ac:picMk id="4" creationId="{6907AEBA-484C-A79F-4CB1-C2C05B7A5E52}"/>
          </ac:picMkLst>
        </pc:picChg>
      </pc:sldChg>
      <pc:sldChg chg="addSp modSp new mod setBg">
        <pc:chgData name="VINCENT KIPLANGAT" userId="ba5d9b4d273359db" providerId="Windows Live" clId="Web-{8C0F3DB1-67E3-4C8E-8765-94DA6D06460F}" dt="2023-05-10T10:33:14.847" v="300"/>
        <pc:sldMkLst>
          <pc:docMk/>
          <pc:sldMk cId="1421491001" sldId="266"/>
        </pc:sldMkLst>
        <pc:spChg chg="mod">
          <ac:chgData name="VINCENT KIPLANGAT" userId="ba5d9b4d273359db" providerId="Windows Live" clId="Web-{8C0F3DB1-67E3-4C8E-8765-94DA6D06460F}" dt="2023-05-10T10:33:14.847" v="300"/>
          <ac:spMkLst>
            <pc:docMk/>
            <pc:sldMk cId="1421491001" sldId="266"/>
            <ac:spMk id="2" creationId="{1A4DE1E6-F88E-1AF7-1DE5-155EC0DBDFC8}"/>
          </ac:spMkLst>
        </pc:spChg>
        <pc:spChg chg="mod ord">
          <ac:chgData name="VINCENT KIPLANGAT" userId="ba5d9b4d273359db" providerId="Windows Live" clId="Web-{8C0F3DB1-67E3-4C8E-8765-94DA6D06460F}" dt="2023-05-10T10:33:14.847" v="300"/>
          <ac:spMkLst>
            <pc:docMk/>
            <pc:sldMk cId="1421491001" sldId="266"/>
            <ac:spMk id="3" creationId="{D026C6F4-5192-3CB3-FE84-DD35B1BE45C5}"/>
          </ac:spMkLst>
        </pc:spChg>
        <pc:spChg chg="add">
          <ac:chgData name="VINCENT KIPLANGAT" userId="ba5d9b4d273359db" providerId="Windows Live" clId="Web-{8C0F3DB1-67E3-4C8E-8765-94DA6D06460F}" dt="2023-05-10T10:33:14.847" v="300"/>
          <ac:spMkLst>
            <pc:docMk/>
            <pc:sldMk cId="1421491001" sldId="266"/>
            <ac:spMk id="9" creationId="{F541DB91-0B10-46D9-B34B-7BFF9602606D}"/>
          </ac:spMkLst>
        </pc:spChg>
        <pc:spChg chg="add">
          <ac:chgData name="VINCENT KIPLANGAT" userId="ba5d9b4d273359db" providerId="Windows Live" clId="Web-{8C0F3DB1-67E3-4C8E-8765-94DA6D06460F}" dt="2023-05-10T10:33:14.847" v="300"/>
          <ac:spMkLst>
            <pc:docMk/>
            <pc:sldMk cId="1421491001" sldId="266"/>
            <ac:spMk id="11" creationId="{9CF7FE1C-8BC5-4B0C-A2BC-93AB72C90FDD}"/>
          </ac:spMkLst>
        </pc:spChg>
        <pc:picChg chg="add mod">
          <ac:chgData name="VINCENT KIPLANGAT" userId="ba5d9b4d273359db" providerId="Windows Live" clId="Web-{8C0F3DB1-67E3-4C8E-8765-94DA6D06460F}" dt="2023-05-10T10:33:14.847" v="300"/>
          <ac:picMkLst>
            <pc:docMk/>
            <pc:sldMk cId="1421491001" sldId="266"/>
            <ac:picMk id="4" creationId="{2CD414B4-D315-D1A4-5F59-0FBC409A27C2}"/>
          </ac:picMkLst>
        </pc:picChg>
      </pc:sldChg>
      <pc:sldChg chg="addSp modSp new mod setBg">
        <pc:chgData name="VINCENT KIPLANGAT" userId="ba5d9b4d273359db" providerId="Windows Live" clId="Web-{8C0F3DB1-67E3-4C8E-8765-94DA6D06460F}" dt="2023-05-10T10:38:56.294" v="310"/>
        <pc:sldMkLst>
          <pc:docMk/>
          <pc:sldMk cId="3717839578" sldId="267"/>
        </pc:sldMkLst>
        <pc:spChg chg="mod">
          <ac:chgData name="VINCENT KIPLANGAT" userId="ba5d9b4d273359db" providerId="Windows Live" clId="Web-{8C0F3DB1-67E3-4C8E-8765-94DA6D06460F}" dt="2023-05-10T10:38:56.294" v="310"/>
          <ac:spMkLst>
            <pc:docMk/>
            <pc:sldMk cId="3717839578" sldId="267"/>
            <ac:spMk id="2" creationId="{CEA6C8F2-4ABF-6E41-D5C8-AB66358DE248}"/>
          </ac:spMkLst>
        </pc:spChg>
        <pc:spChg chg="mod">
          <ac:chgData name="VINCENT KIPLANGAT" userId="ba5d9b4d273359db" providerId="Windows Live" clId="Web-{8C0F3DB1-67E3-4C8E-8765-94DA6D06460F}" dt="2023-05-10T10:38:56.294" v="310"/>
          <ac:spMkLst>
            <pc:docMk/>
            <pc:sldMk cId="3717839578" sldId="267"/>
            <ac:spMk id="3" creationId="{FC820C5C-9409-EDE1-9830-3A79A6C2022F}"/>
          </ac:spMkLst>
        </pc:spChg>
        <pc:spChg chg="add">
          <ac:chgData name="VINCENT KIPLANGAT" userId="ba5d9b4d273359db" providerId="Windows Live" clId="Web-{8C0F3DB1-67E3-4C8E-8765-94DA6D06460F}" dt="2023-05-10T10:38:56.294" v="310"/>
          <ac:spMkLst>
            <pc:docMk/>
            <pc:sldMk cId="3717839578" sldId="267"/>
            <ac:spMk id="8" creationId="{1B15ED52-F352-441B-82BF-E0EA34836D08}"/>
          </ac:spMkLst>
        </pc:spChg>
        <pc:spChg chg="add">
          <ac:chgData name="VINCENT KIPLANGAT" userId="ba5d9b4d273359db" providerId="Windows Live" clId="Web-{8C0F3DB1-67E3-4C8E-8765-94DA6D06460F}" dt="2023-05-10T10:38:56.294" v="310"/>
          <ac:spMkLst>
            <pc:docMk/>
            <pc:sldMk cId="3717839578" sldId="267"/>
            <ac:spMk id="10" creationId="{3B2E3793-BFE6-45A2-9B7B-E18844431C99}"/>
          </ac:spMkLst>
        </pc:spChg>
        <pc:spChg chg="add">
          <ac:chgData name="VINCENT KIPLANGAT" userId="ba5d9b4d273359db" providerId="Windows Live" clId="Web-{8C0F3DB1-67E3-4C8E-8765-94DA6D06460F}" dt="2023-05-10T10:38:56.294" v="310"/>
          <ac:spMkLst>
            <pc:docMk/>
            <pc:sldMk cId="3717839578" sldId="267"/>
            <ac:spMk id="12" creationId="{BC4C4868-CB8F-4AF9-9CDB-8108F2C19B67}"/>
          </ac:spMkLst>
        </pc:spChg>
        <pc:spChg chg="add">
          <ac:chgData name="VINCENT KIPLANGAT" userId="ba5d9b4d273359db" providerId="Windows Live" clId="Web-{8C0F3DB1-67E3-4C8E-8765-94DA6D06460F}" dt="2023-05-10T10:38:56.294" v="310"/>
          <ac:spMkLst>
            <pc:docMk/>
            <pc:sldMk cId="3717839578" sldId="267"/>
            <ac:spMk id="14" creationId="{375E0459-6403-40CD-989D-56A4407CA12E}"/>
          </ac:spMkLst>
        </pc:spChg>
        <pc:spChg chg="add">
          <ac:chgData name="VINCENT KIPLANGAT" userId="ba5d9b4d273359db" providerId="Windows Live" clId="Web-{8C0F3DB1-67E3-4C8E-8765-94DA6D06460F}" dt="2023-05-10T10:38:56.294" v="310"/>
          <ac:spMkLst>
            <pc:docMk/>
            <pc:sldMk cId="3717839578" sldId="267"/>
            <ac:spMk id="16" creationId="{53E5B1A8-3AC9-4BD1-9BBC-78CA94F2D1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5/24/2023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5/24/2023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5/24/2023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5/24/2023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5/24/2023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pPr/>
              <a:t>5/24/2023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cnbc.com/2017/01/11/westins-new-app-helps-guests-stay-healthier-on-the-road.html" TargetMode="External"/><Relationship Id="rId3" Type="http://schemas.openxmlformats.org/officeDocument/2006/relationships/hyperlink" Target="https://www.marriott.com/help/mobile-check-in.mi" TargetMode="External"/><Relationship Id="rId7" Type="http://schemas.openxmlformats.org/officeDocument/2006/relationships/hyperlink" Target="https://www.marriott.com/meeting-event-hotels/meeting-planning/westin-hotels-and-resorts/" TargetMode="External"/><Relationship Id="rId2" Type="http://schemas.openxmlformats.org/officeDocument/2006/relationships/hyperlink" Target="https://www.jdpower.com/business/press-releases/2020-north-america-hotel-guest-satisfaction-index-nagsi-study" TargetMode="External"/><Relationship Id="rId1" Type="http://schemas.openxmlformats.org/officeDocument/2006/relationships/slideLayout" Target="../slideLayouts/slideLayout2.xml"/><Relationship Id="rId6" Type="http://schemas.openxmlformats.org/officeDocument/2006/relationships/hyperlink" Target="https://www.pwc.com/gx/en/industries/hospitality-leisure/publications/global-hotel-industry-outlook.html" TargetMode="External"/><Relationship Id="rId5" Type="http://schemas.openxmlformats.org/officeDocument/2006/relationships/hyperlink" Target="https://www.marriott.com/hotels/hotel-information/restaurant/details-4/boswi-the-westin-copley-place-boston/" TargetMode="External"/><Relationship Id="rId10" Type="http://schemas.openxmlformats.org/officeDocument/2006/relationships/hyperlink" Target="https://doi.org/10.1016/j.ijhm.2010.12.008" TargetMode="External"/><Relationship Id="rId4" Type="http://schemas.openxmlformats.org/officeDocument/2006/relationships/hyperlink" Target="https://www.hospitalityupgrade.com/_magazine/magazine_Detail.asp/?MagID=93" TargetMode="External"/><Relationship Id="rId9" Type="http://schemas.openxmlformats.org/officeDocument/2006/relationships/hyperlink" Target="https://www.prnewswire.com/news-releases/westin-hotels--resorts-introduces-the-industrys-first-ever-hotel-virtual-reality-experience-300619049.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C706FF4-CA0C-277D-3653-9FB56B5C44CB}"/>
              </a:ext>
            </a:extLst>
          </p:cNvPr>
          <p:cNvPicPr>
            <a:picLocks noChangeAspect="1"/>
          </p:cNvPicPr>
          <p:nvPr/>
        </p:nvPicPr>
        <p:blipFill rotWithShape="1">
          <a:blip r:embed="rId2" cstate="print">
            <a:alphaModFix amt="50000"/>
          </a:blip>
          <a:srcRect t="10788" b="4626"/>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sz="5100">
                <a:solidFill>
                  <a:srgbClr val="FFFFFF"/>
                </a:solidFill>
                <a:ea typeface="+mj-lt"/>
                <a:cs typeface="+mj-lt"/>
              </a:rPr>
              <a:t>The Role &amp; Importance of Hospitality &amp; Guest Services within the Hotel Industry of Westin hotel</a:t>
            </a:r>
            <a:endParaRPr lang="en-US" sz="510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dirty="0">
                <a:solidFill>
                  <a:srgbClr val="FFFFFF"/>
                </a:solidFill>
                <a:cs typeface="Calibri"/>
              </a:rPr>
              <a:t>Student name Aurelia Bogatu</a:t>
            </a:r>
          </a:p>
          <a:p>
            <a:endParaRPr lang="en-US" sz="1700" dirty="0">
              <a:solidFill>
                <a:srgbClr val="FFFFFF"/>
              </a:solidFill>
              <a:cs typeface="Calibri"/>
            </a:endParaRPr>
          </a:p>
          <a:p>
            <a:r>
              <a:rPr lang="en-US" sz="1700" dirty="0">
                <a:solidFill>
                  <a:srgbClr val="FFFFFF"/>
                </a:solidFill>
                <a:cs typeface="Calibri"/>
              </a:rPr>
              <a:t>Id </a:t>
            </a:r>
            <a:r>
              <a:rPr lang="en-US" sz="1700">
                <a:solidFill>
                  <a:srgbClr val="FFFFFF"/>
                </a:solidFill>
                <a:cs typeface="Calibri"/>
              </a:rPr>
              <a:t>number 2231922</a:t>
            </a:r>
            <a:endParaRPr lang="en-US" sz="1700" dirty="0">
              <a:solidFill>
                <a:srgbClr val="FFFFFF"/>
              </a:solidFill>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700"/>
                                        <p:tgtEl>
                                          <p:spTgt spid="3">
                                            <p:txEl>
                                              <p:pRg st="2" end="2"/>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sky, outdoor, sign&#10;&#10;Description automatically generated">
            <a:extLst>
              <a:ext uri="{FF2B5EF4-FFF2-40B4-BE49-F238E27FC236}">
                <a16:creationId xmlns:a16="http://schemas.microsoft.com/office/drawing/2014/main" id="{207B891E-9669-4F2C-6D10-04561749FBDD}"/>
              </a:ext>
            </a:extLst>
          </p:cNvPr>
          <p:cNvPicPr>
            <a:picLocks noChangeAspect="1"/>
          </p:cNvPicPr>
          <p:nvPr/>
        </p:nvPicPr>
        <p:blipFill rotWithShape="1">
          <a:blip r:embed="rId2" cstate="print"/>
          <a:srcRect l="5884" r="-1" b="-1"/>
          <a:stretch/>
        </p:blipFill>
        <p:spPr>
          <a:xfrm>
            <a:off x="1" y="10"/>
            <a:ext cx="7914639"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A0C640-D974-A819-A1EE-F674B0D865E8}"/>
              </a:ext>
            </a:extLst>
          </p:cNvPr>
          <p:cNvSpPr>
            <a:spLocks noGrp="1"/>
          </p:cNvSpPr>
          <p:nvPr>
            <p:ph type="title"/>
          </p:nvPr>
        </p:nvSpPr>
        <p:spPr>
          <a:xfrm>
            <a:off x="7531610" y="365125"/>
            <a:ext cx="3822189" cy="864235"/>
          </a:xfrm>
        </p:spPr>
        <p:txBody>
          <a:bodyPr>
            <a:normAutofit/>
          </a:bodyPr>
          <a:lstStyle/>
          <a:p>
            <a:r>
              <a:rPr lang="en-US" sz="4000" b="1" dirty="0">
                <a:cs typeface="Calibri Light"/>
              </a:rPr>
              <a:t>Introduction </a:t>
            </a:r>
            <a:endParaRPr lang="en-US" sz="4000" b="1" dirty="0"/>
          </a:p>
        </p:txBody>
      </p:sp>
      <p:sp>
        <p:nvSpPr>
          <p:cNvPr id="3" name="Content Placeholder 2">
            <a:extLst>
              <a:ext uri="{FF2B5EF4-FFF2-40B4-BE49-F238E27FC236}">
                <a16:creationId xmlns:a16="http://schemas.microsoft.com/office/drawing/2014/main" id="{994EAC2D-25AC-AD53-5E7C-CB1E80203755}"/>
              </a:ext>
            </a:extLst>
          </p:cNvPr>
          <p:cNvSpPr>
            <a:spLocks noGrp="1"/>
          </p:cNvSpPr>
          <p:nvPr>
            <p:ph idx="1"/>
          </p:nvPr>
        </p:nvSpPr>
        <p:spPr>
          <a:xfrm>
            <a:off x="7531610" y="1402080"/>
            <a:ext cx="4335270" cy="4774883"/>
          </a:xfrm>
        </p:spPr>
        <p:txBody>
          <a:bodyPr vert="horz" lIns="91440" tIns="45720" rIns="91440" bIns="45720" rtlCol="0">
            <a:normAutofit/>
          </a:bodyPr>
          <a:lstStyle/>
          <a:p>
            <a:r>
              <a:rPr lang="en-US" sz="1400" dirty="0">
                <a:ea typeface="+mn-lt"/>
                <a:cs typeface="+mn-lt"/>
              </a:rPr>
              <a:t>Important elements of the hotel sector include the friendliness and guest services, which help to create a positive guest experience and increase overall satisfaction. </a:t>
            </a:r>
          </a:p>
          <a:p>
            <a:r>
              <a:rPr lang="en-US" sz="1400" dirty="0">
                <a:ea typeface="+mn-lt"/>
                <a:cs typeface="+mn-lt"/>
              </a:rPr>
              <a:t>The Westin hotel is a great illustration of an establishment that places a high priority on hospitality and guest services. </a:t>
            </a:r>
          </a:p>
          <a:p>
            <a:r>
              <a:rPr lang="en-US" sz="1400" dirty="0">
                <a:ea typeface="+mn-lt"/>
                <a:cs typeface="+mn-lt"/>
              </a:rPr>
              <a:t>It offers a variety of amenities, services, and activities that are intended to provide visitors a remarkable experience.</a:t>
            </a:r>
            <a:endParaRPr lang="en-US" sz="1400" dirty="0">
              <a:cs typeface="Calibri" panose="020F0502020204030204"/>
            </a:endParaRPr>
          </a:p>
          <a:p>
            <a:r>
              <a:rPr lang="en-US" sz="1400" dirty="0">
                <a:ea typeface="+mn-lt"/>
                <a:cs typeface="+mn-lt"/>
              </a:rPr>
              <a:t>The Westin is a high-end hotel chain dedicated to making guests happy. The hotel's dedication to hospitality is evident in its declaration of purpose, which states that it strives to give visitors an enlightening and rejuvenating experience so they depart looking more refreshed than the moment they arrived. </a:t>
            </a:r>
          </a:p>
          <a:p>
            <a:r>
              <a:rPr lang="en-US" sz="1400" dirty="0">
                <a:ea typeface="+mn-lt"/>
                <a:cs typeface="+mn-lt"/>
              </a:rPr>
              <a:t>The Westin hotel has established itself as a leader in the hospitality sector and a go-to destination for tourists looking for first-rate service and lodging thanks to its emphasis on guest services.</a:t>
            </a:r>
            <a:endParaRPr lang="en-US" sz="1400" dirty="0">
              <a:cs typeface="Calibri"/>
            </a:endParaRPr>
          </a:p>
        </p:txBody>
      </p:sp>
    </p:spTree>
    <p:extLst>
      <p:ext uri="{BB962C8B-B14F-4D97-AF65-F5344CB8AC3E}">
        <p14:creationId xmlns:p14="http://schemas.microsoft.com/office/powerpoint/2010/main" val="254928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F25CF9F0-F8C1-414D-B348-B5FA27CCE6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C1E318F7-B291-4FDB-985C-DB1629D67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37E06338-E21A-4BCF-BAD5-9E9C1121DA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4" descr="A group of people holding certificates&#10;&#10;Description automatically generated">
            <a:extLst>
              <a:ext uri="{FF2B5EF4-FFF2-40B4-BE49-F238E27FC236}">
                <a16:creationId xmlns:a16="http://schemas.microsoft.com/office/drawing/2014/main" id="{BB942248-53BB-BAE2-2CA8-B285C9ED367B}"/>
              </a:ext>
            </a:extLst>
          </p:cNvPr>
          <p:cNvPicPr>
            <a:picLocks noChangeAspect="1"/>
          </p:cNvPicPr>
          <p:nvPr/>
        </p:nvPicPr>
        <p:blipFill rotWithShape="1">
          <a:blip r:embed="rId2" cstate="print"/>
          <a:srcRect l="5140" r="-2" b="-2"/>
          <a:stretch/>
        </p:blipFill>
        <p:spPr>
          <a:xfrm>
            <a:off x="859867" y="1556213"/>
            <a:ext cx="5196543" cy="4544336"/>
          </a:xfrm>
          <a:prstGeom prst="rect">
            <a:avLst/>
          </a:prstGeom>
        </p:spPr>
      </p:pic>
      <p:grpSp>
        <p:nvGrpSpPr>
          <p:cNvPr id="15" name="Group 14">
            <a:extLst>
              <a:ext uri="{FF2B5EF4-FFF2-40B4-BE49-F238E27FC236}">
                <a16:creationId xmlns:a16="http://schemas.microsoft.com/office/drawing/2014/main" id="{B21CE605-3A03-402B-BB38-A81222A0BE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6" name="Freeform: Shape 15">
              <a:extLst>
                <a:ext uri="{FF2B5EF4-FFF2-40B4-BE49-F238E27FC236}">
                  <a16:creationId xmlns:a16="http://schemas.microsoft.com/office/drawing/2014/main" id="{EC27C7F5-25D6-4030-88D6-FDD42629F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FFAF58-47B3-4979-854A-961A54F721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790E1CE-5AF7-4666-8A98-695A942CB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7352469-6A4A-46CB-A5D7-3FB2CE659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0526BE3-3011-4473-BF37-E41AC2354E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EDF85AF-945D-4F82-95F6-BEDCBE6DA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FE8AFB9-0F63-4CDE-822A-06D83023DD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8670C7E-720E-94AF-516C-DF1A7931E8CA}"/>
              </a:ext>
            </a:extLst>
          </p:cNvPr>
          <p:cNvSpPr>
            <a:spLocks noGrp="1"/>
          </p:cNvSpPr>
          <p:nvPr>
            <p:ph type="title"/>
          </p:nvPr>
        </p:nvSpPr>
        <p:spPr>
          <a:xfrm>
            <a:off x="786384" y="576072"/>
            <a:ext cx="10377484" cy="1546533"/>
          </a:xfrm>
        </p:spPr>
        <p:txBody>
          <a:bodyPr anchor="t">
            <a:normAutofit/>
          </a:bodyPr>
          <a:lstStyle/>
          <a:p>
            <a:r>
              <a:rPr lang="en-US" sz="4800">
                <a:solidFill>
                  <a:schemeClr val="bg1"/>
                </a:solidFill>
                <a:cs typeface="Calibri Light"/>
              </a:rPr>
              <a:t>Understanding hospitality </a:t>
            </a:r>
            <a:endParaRPr lang="en-US" sz="4800">
              <a:solidFill>
                <a:schemeClr val="bg1"/>
              </a:solidFill>
            </a:endParaRPr>
          </a:p>
        </p:txBody>
      </p:sp>
      <p:sp>
        <p:nvSpPr>
          <p:cNvPr id="3" name="Content Placeholder 2">
            <a:extLst>
              <a:ext uri="{FF2B5EF4-FFF2-40B4-BE49-F238E27FC236}">
                <a16:creationId xmlns:a16="http://schemas.microsoft.com/office/drawing/2014/main" id="{FA41DEE1-6611-9680-4F93-B820A8940920}"/>
              </a:ext>
            </a:extLst>
          </p:cNvPr>
          <p:cNvSpPr>
            <a:spLocks noGrp="1"/>
          </p:cNvSpPr>
          <p:nvPr>
            <p:ph idx="1"/>
          </p:nvPr>
        </p:nvSpPr>
        <p:spPr>
          <a:xfrm>
            <a:off x="6464409" y="1556214"/>
            <a:ext cx="5361831" cy="4499146"/>
          </a:xfrm>
        </p:spPr>
        <p:txBody>
          <a:bodyPr vert="horz" lIns="91440" tIns="45720" rIns="91440" bIns="45720" rtlCol="0" anchor="ctr">
            <a:normAutofit fontScale="92500" lnSpcReduction="10000"/>
          </a:bodyPr>
          <a:lstStyle/>
          <a:p>
            <a:r>
              <a:rPr lang="en-US" sz="1600" dirty="0">
                <a:solidFill>
                  <a:schemeClr val="bg1"/>
                </a:solidFill>
                <a:ea typeface="+mn-lt"/>
                <a:cs typeface="+mn-lt"/>
              </a:rPr>
              <a:t>The act of creating a warm, accommodating, and welcome atmosphere for visitors is referred to as hospitality. </a:t>
            </a:r>
          </a:p>
          <a:p>
            <a:r>
              <a:rPr lang="en-US" sz="1600" dirty="0">
                <a:solidFill>
                  <a:schemeClr val="bg1"/>
                </a:solidFill>
                <a:ea typeface="+mn-lt"/>
                <a:cs typeface="+mn-lt"/>
              </a:rPr>
              <a:t>In the hotel business, hospitality is essential to making sure that visitors have a pleasurable and memorable stay.</a:t>
            </a:r>
          </a:p>
          <a:p>
            <a:r>
              <a:rPr lang="en-US" sz="1600" dirty="0">
                <a:solidFill>
                  <a:schemeClr val="bg1"/>
                </a:solidFill>
                <a:ea typeface="+mn-lt"/>
                <a:cs typeface="+mn-lt"/>
              </a:rPr>
              <a:t> A study that was published in the International Journal of Hospitality Management asserts that the hospitality sector is essential to the hotel industry and that hotels that place a high priority on it are more likely to achieve high levels of customer satisfaction.</a:t>
            </a:r>
            <a:endParaRPr lang="en-US" sz="1600" dirty="0">
              <a:solidFill>
                <a:schemeClr val="bg1"/>
              </a:solidFill>
              <a:cs typeface="Calibri" panose="020F0502020204030204"/>
            </a:endParaRPr>
          </a:p>
          <a:p>
            <a:r>
              <a:rPr lang="en-US" sz="1600" dirty="0">
                <a:solidFill>
                  <a:schemeClr val="bg1"/>
                </a:solidFill>
                <a:ea typeface="+mn-lt"/>
                <a:cs typeface="+mn-lt"/>
              </a:rPr>
              <a:t>The Westin hotel is a wonderful example of hospitality in many respects, including its dedication to giving visitors a warm and pleasant setting, individualized service, and careful attention to detail. </a:t>
            </a:r>
          </a:p>
          <a:p>
            <a:r>
              <a:rPr lang="en-US" sz="1600" dirty="0">
                <a:solidFill>
                  <a:schemeClr val="bg1"/>
                </a:solidFill>
                <a:ea typeface="+mn-lt"/>
                <a:cs typeface="+mn-lt"/>
              </a:rPr>
              <a:t>The hotel's staff members, for instance, are trained to kindly greet visitors and to offer them tailored support with whatever inquiries or needs. </a:t>
            </a:r>
          </a:p>
          <a:p>
            <a:r>
              <a:rPr lang="en-US" sz="1600" dirty="0">
                <a:solidFill>
                  <a:schemeClr val="bg1"/>
                </a:solidFill>
                <a:ea typeface="+mn-lt"/>
                <a:cs typeface="+mn-lt"/>
              </a:rPr>
              <a:t>Along with a number of additional features and services aimed at enhancing the guest experience, the Westin hotel is also known for its iconic Heavenly Bed, that is renowned for its soft comfort and opulent appearance.</a:t>
            </a:r>
            <a:endParaRPr lang="en-US" sz="1600" dirty="0">
              <a:solidFill>
                <a:schemeClr val="bg1"/>
              </a:solidFill>
              <a:cs typeface="Calibri"/>
            </a:endParaRPr>
          </a:p>
        </p:txBody>
      </p:sp>
    </p:spTree>
    <p:extLst>
      <p:ext uri="{BB962C8B-B14F-4D97-AF65-F5344CB8AC3E}">
        <p14:creationId xmlns:p14="http://schemas.microsoft.com/office/powerpoint/2010/main" val="380424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2A24A-77D4-0752-E320-7A5CFB7F0029}"/>
              </a:ext>
            </a:extLst>
          </p:cNvPr>
          <p:cNvSpPr>
            <a:spLocks noGrp="1"/>
          </p:cNvSpPr>
          <p:nvPr>
            <p:ph type="title"/>
          </p:nvPr>
        </p:nvSpPr>
        <p:spPr>
          <a:xfrm>
            <a:off x="793662" y="386930"/>
            <a:ext cx="10066122" cy="1298448"/>
          </a:xfrm>
        </p:spPr>
        <p:txBody>
          <a:bodyPr anchor="b">
            <a:normAutofit/>
          </a:bodyPr>
          <a:lstStyle/>
          <a:p>
            <a:r>
              <a:rPr lang="en-US" sz="4800">
                <a:cs typeface="Calibri Light"/>
              </a:rPr>
              <a:t>Guest experience </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20F4C-5D4A-89F4-F73B-54E92A0E3C3D}"/>
              </a:ext>
            </a:extLst>
          </p:cNvPr>
          <p:cNvSpPr>
            <a:spLocks noGrp="1"/>
          </p:cNvSpPr>
          <p:nvPr>
            <p:ph idx="1"/>
          </p:nvPr>
        </p:nvSpPr>
        <p:spPr>
          <a:xfrm>
            <a:off x="793661" y="2367280"/>
            <a:ext cx="6108202" cy="3871679"/>
          </a:xfrm>
        </p:spPr>
        <p:txBody>
          <a:bodyPr vert="horz" lIns="91440" tIns="45720" rIns="91440" bIns="45720" rtlCol="0" anchor="ctr">
            <a:normAutofit fontScale="92500" lnSpcReduction="10000"/>
          </a:bodyPr>
          <a:lstStyle/>
          <a:p>
            <a:r>
              <a:rPr lang="en-US" sz="1600" dirty="0">
                <a:ea typeface="+mn-lt"/>
                <a:cs typeface="+mn-lt"/>
              </a:rPr>
              <a:t>The attention to detail and guest </a:t>
            </a:r>
            <a:r>
              <a:rPr lang="en-US" sz="1600">
                <a:ea typeface="+mn-lt"/>
                <a:cs typeface="+mn-lt"/>
              </a:rPr>
              <a:t>services offered, </a:t>
            </a:r>
            <a:r>
              <a:rPr lang="en-US" sz="1600" dirty="0">
                <a:ea typeface="+mn-lt"/>
                <a:cs typeface="+mn-lt"/>
              </a:rPr>
              <a:t>influence the guest experience, which is a crucial aspect of the hotel business. </a:t>
            </a:r>
          </a:p>
          <a:p>
            <a:r>
              <a:rPr lang="en-US" sz="1600" dirty="0">
                <a:ea typeface="+mn-lt"/>
                <a:cs typeface="+mn-lt"/>
              </a:rPr>
              <a:t>According to research conducted and published in the Journal of Hospitality and Tourism Research, hospitality and guest services are important elements that influence the guest experience and are strongly correlated with loyalty and client satisfaction (</a:t>
            </a:r>
            <a:r>
              <a:rPr lang="en-US" sz="1600" dirty="0" err="1">
                <a:ea typeface="+mn-lt"/>
                <a:cs typeface="+mn-lt"/>
              </a:rPr>
              <a:t>Namkung</a:t>
            </a:r>
            <a:r>
              <a:rPr lang="en-US" sz="1600" dirty="0">
                <a:ea typeface="+mn-lt"/>
                <a:cs typeface="+mn-lt"/>
              </a:rPr>
              <a:t> &amp; Jang, 2007).</a:t>
            </a:r>
            <a:endParaRPr lang="en-US" sz="1600" dirty="0">
              <a:cs typeface="Calibri" panose="020F0502020204030204"/>
            </a:endParaRPr>
          </a:p>
          <a:p>
            <a:r>
              <a:rPr lang="en-US" sz="1600" dirty="0">
                <a:ea typeface="+mn-lt"/>
                <a:cs typeface="+mn-lt"/>
              </a:rPr>
              <a:t>The Heavenly Bed, whose is the hotel's defining feature and is renowned for its velvety comfort and opulent appearance, is only one of the amenities and services the Westin offers to improve the guest experience. </a:t>
            </a:r>
          </a:p>
          <a:p>
            <a:r>
              <a:rPr lang="en-US" sz="1600" dirty="0">
                <a:ea typeface="+mn-lt"/>
                <a:cs typeface="+mn-lt"/>
              </a:rPr>
              <a:t>A 24-hour fitness </a:t>
            </a:r>
            <a:r>
              <a:rPr lang="en-US" sz="1600" dirty="0" err="1">
                <a:ea typeface="+mn-lt"/>
                <a:cs typeface="+mn-lt"/>
              </a:rPr>
              <a:t>centre</a:t>
            </a:r>
            <a:r>
              <a:rPr lang="en-US" sz="1600" dirty="0">
                <a:ea typeface="+mn-lt"/>
                <a:cs typeface="+mn-lt"/>
              </a:rPr>
              <a:t>, spa facilities, and a variety of dining options, comprising a dining establishment and bar, are also provided by the hotel. </a:t>
            </a:r>
          </a:p>
          <a:p>
            <a:r>
              <a:rPr lang="en-US" sz="1600" dirty="0">
                <a:ea typeface="+mn-lt"/>
                <a:cs typeface="+mn-lt"/>
              </a:rPr>
              <a:t>The Westin hotel offers a variety of services to make visitors feel comfortable, such as washing and dry cleaning services, and employees have received training to offer individualized support without whatever requests or needs.</a:t>
            </a:r>
            <a:endParaRPr lang="en-US" sz="1600" dirty="0">
              <a:cs typeface="Calibri"/>
            </a:endParaRPr>
          </a:p>
        </p:txBody>
      </p:sp>
      <p:pic>
        <p:nvPicPr>
          <p:cNvPr id="4" name="Picture 4">
            <a:extLst>
              <a:ext uri="{FF2B5EF4-FFF2-40B4-BE49-F238E27FC236}">
                <a16:creationId xmlns:a16="http://schemas.microsoft.com/office/drawing/2014/main" id="{E61451C7-6D8E-9DB4-6894-D55A76EBCB4D}"/>
              </a:ext>
            </a:extLst>
          </p:cNvPr>
          <p:cNvPicPr>
            <a:picLocks noChangeAspect="1"/>
          </p:cNvPicPr>
          <p:nvPr/>
        </p:nvPicPr>
        <p:blipFill rotWithShape="1">
          <a:blip r:embed="rId2" cstate="print"/>
          <a:srcRect l="7443"/>
          <a:stretch/>
        </p:blipFill>
        <p:spPr>
          <a:xfrm>
            <a:off x="7061200" y="2326820"/>
            <a:ext cx="4000609" cy="387167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1924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2" name="Rectangle 11">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A0011-3BCF-9A55-4EBF-35B94A8A03A6}"/>
              </a:ext>
            </a:extLst>
          </p:cNvPr>
          <p:cNvSpPr>
            <a:spLocks noGrp="1"/>
          </p:cNvSpPr>
          <p:nvPr>
            <p:ph type="title"/>
          </p:nvPr>
        </p:nvSpPr>
        <p:spPr>
          <a:xfrm>
            <a:off x="1099425" y="1238081"/>
            <a:ext cx="4709345" cy="962953"/>
          </a:xfrm>
        </p:spPr>
        <p:txBody>
          <a:bodyPr anchor="b">
            <a:normAutofit/>
          </a:bodyPr>
          <a:lstStyle/>
          <a:p>
            <a:r>
              <a:rPr lang="en-US" sz="3800">
                <a:cs typeface="Calibri Light"/>
              </a:rPr>
              <a:t>Front desk operations </a:t>
            </a:r>
            <a:endParaRPr lang="en-US" sz="3800"/>
          </a:p>
        </p:txBody>
      </p:sp>
      <p:sp>
        <p:nvSpPr>
          <p:cNvPr id="17" name="Rectangle 16">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4E3A7-5DE7-B8A2-1562-D06E616AC859}"/>
              </a:ext>
            </a:extLst>
          </p:cNvPr>
          <p:cNvSpPr>
            <a:spLocks noGrp="1"/>
          </p:cNvSpPr>
          <p:nvPr>
            <p:ph idx="1"/>
          </p:nvPr>
        </p:nvSpPr>
        <p:spPr>
          <a:xfrm>
            <a:off x="1100736" y="2508105"/>
            <a:ext cx="6295471" cy="3632493"/>
          </a:xfrm>
        </p:spPr>
        <p:txBody>
          <a:bodyPr vert="horz" lIns="91440" tIns="45720" rIns="91440" bIns="45720" rtlCol="0" anchor="ctr">
            <a:normAutofit/>
          </a:bodyPr>
          <a:lstStyle/>
          <a:p>
            <a:r>
              <a:rPr lang="en-US" sz="1400" dirty="0">
                <a:ea typeface="+mn-lt"/>
                <a:cs typeface="+mn-lt"/>
              </a:rPr>
              <a:t>When visitors arrive at a hotel, the front desk is their first point of contact, and it establishes the tone for the rest of their stay. </a:t>
            </a:r>
          </a:p>
          <a:p>
            <a:r>
              <a:rPr lang="en-US" sz="1400" dirty="0">
                <a:ea typeface="+mn-lt"/>
                <a:cs typeface="+mn-lt"/>
              </a:rPr>
              <a:t>"Check-in and departure are the two most significant touchpoints in the guest's experience," according to a J.D. Power study, "accounting for a cumulative 41% of all interactions between guests with the property" (J.D. Power, 2020). </a:t>
            </a:r>
          </a:p>
          <a:p>
            <a:r>
              <a:rPr lang="en-US" sz="1400" dirty="0">
                <a:ea typeface="+mn-lt"/>
                <a:cs typeface="+mn-lt"/>
              </a:rPr>
              <a:t>To make sure that visitors have a seamless and pleasurable experience from the minute they arrive, the Westin hotel places a major emphasis on offering excellent front desk operations. </a:t>
            </a:r>
          </a:p>
          <a:p>
            <a:r>
              <a:rPr lang="en-US" sz="1400" dirty="0">
                <a:ea typeface="+mn-lt"/>
                <a:cs typeface="+mn-lt"/>
              </a:rPr>
              <a:t>The hotel's staff is trained to extend a friendly welcome to visitors, manage check-in and check-out smoothly, and respond to any queries or issues that might come up while they are there. </a:t>
            </a:r>
          </a:p>
          <a:p>
            <a:r>
              <a:rPr lang="en-US" sz="1400" dirty="0">
                <a:ea typeface="+mn-lt"/>
                <a:cs typeface="+mn-lt"/>
              </a:rPr>
              <a:t>The Westin hotel also has a wireless check-in option that enables visitors to skip the front desk entirely and get right to their room, making check-in quick and easy (Westin, n.d.).</a:t>
            </a:r>
            <a:endParaRPr lang="en-US" sz="1400" dirty="0">
              <a:cs typeface="Calibri"/>
            </a:endParaRPr>
          </a:p>
        </p:txBody>
      </p:sp>
      <p:pic>
        <p:nvPicPr>
          <p:cNvPr id="4" name="Picture 4">
            <a:extLst>
              <a:ext uri="{FF2B5EF4-FFF2-40B4-BE49-F238E27FC236}">
                <a16:creationId xmlns:a16="http://schemas.microsoft.com/office/drawing/2014/main" id="{423BF882-C5A6-F337-2684-AE31D5E8A5B8}"/>
              </a:ext>
            </a:extLst>
          </p:cNvPr>
          <p:cNvPicPr>
            <a:picLocks noChangeAspect="1"/>
          </p:cNvPicPr>
          <p:nvPr/>
        </p:nvPicPr>
        <p:blipFill rotWithShape="1">
          <a:blip r:embed="rId2" cstate="print"/>
          <a:srcRect l="17954" r="17282" b="-3"/>
          <a:stretch/>
        </p:blipFill>
        <p:spPr>
          <a:xfrm>
            <a:off x="7620000" y="2399602"/>
            <a:ext cx="3847464" cy="3741006"/>
          </a:xfrm>
          <a:prstGeom prst="rect">
            <a:avLst/>
          </a:prstGeom>
        </p:spPr>
      </p:pic>
    </p:spTree>
    <p:extLst>
      <p:ext uri="{BB962C8B-B14F-4D97-AF65-F5344CB8AC3E}">
        <p14:creationId xmlns:p14="http://schemas.microsoft.com/office/powerpoint/2010/main" val="2541234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table, chair, outdoor, area&#10;&#10;Description automatically generated">
            <a:extLst>
              <a:ext uri="{FF2B5EF4-FFF2-40B4-BE49-F238E27FC236}">
                <a16:creationId xmlns:a16="http://schemas.microsoft.com/office/drawing/2014/main" id="{F53DB570-4CB2-B929-E630-74B5285BF12C}"/>
              </a:ext>
            </a:extLst>
          </p:cNvPr>
          <p:cNvPicPr>
            <a:picLocks noChangeAspect="1"/>
          </p:cNvPicPr>
          <p:nvPr/>
        </p:nvPicPr>
        <p:blipFill rotWithShape="1">
          <a:blip r:embed="rId2" cstate="print"/>
          <a:srcRect r="3182" b="-1"/>
          <a:stretch/>
        </p:blipFill>
        <p:spPr>
          <a:xfrm>
            <a:off x="20" y="10"/>
            <a:ext cx="7148206"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E79B47-A033-E6EB-D71E-CF8E19E5A0D1}"/>
              </a:ext>
            </a:extLst>
          </p:cNvPr>
          <p:cNvSpPr>
            <a:spLocks noGrp="1"/>
          </p:cNvSpPr>
          <p:nvPr>
            <p:ph type="title"/>
          </p:nvPr>
        </p:nvSpPr>
        <p:spPr>
          <a:xfrm>
            <a:off x="7437262" y="152401"/>
            <a:ext cx="4243204" cy="944880"/>
          </a:xfrm>
        </p:spPr>
        <p:txBody>
          <a:bodyPr anchor="b">
            <a:normAutofit fontScale="90000"/>
          </a:bodyPr>
          <a:lstStyle/>
          <a:p>
            <a:r>
              <a:rPr lang="en-US" sz="3600" dirty="0">
                <a:cs typeface="Calibri Light"/>
              </a:rPr>
              <a:t>Housekeeping and maintenance</a:t>
            </a:r>
            <a:endParaRPr lang="en-US" sz="3600" dirty="0"/>
          </a:p>
        </p:txBody>
      </p:sp>
      <p:sp>
        <p:nvSpPr>
          <p:cNvPr id="3" name="Content Placeholder 2">
            <a:extLst>
              <a:ext uri="{FF2B5EF4-FFF2-40B4-BE49-F238E27FC236}">
                <a16:creationId xmlns:a16="http://schemas.microsoft.com/office/drawing/2014/main" id="{38E0BF5B-57D7-DFCE-27E1-575C1E930F2F}"/>
              </a:ext>
            </a:extLst>
          </p:cNvPr>
          <p:cNvSpPr>
            <a:spLocks noGrp="1"/>
          </p:cNvSpPr>
          <p:nvPr>
            <p:ph idx="1"/>
          </p:nvPr>
        </p:nvSpPr>
        <p:spPr>
          <a:xfrm>
            <a:off x="7437262" y="1277578"/>
            <a:ext cx="4243204" cy="4970822"/>
          </a:xfrm>
        </p:spPr>
        <p:txBody>
          <a:bodyPr vert="horz" lIns="91440" tIns="45720" rIns="91440" bIns="45720" rtlCol="0">
            <a:normAutofit lnSpcReduction="10000"/>
          </a:bodyPr>
          <a:lstStyle/>
          <a:p>
            <a:r>
              <a:rPr lang="en-US" sz="1600" dirty="0">
                <a:ea typeface="+mn-lt"/>
                <a:cs typeface="+mn-lt"/>
              </a:rPr>
              <a:t>Cleaning and upkeep are crucial components of the customer experience since they have a big impact on patron loyalty and pleasure. </a:t>
            </a:r>
          </a:p>
          <a:p>
            <a:r>
              <a:rPr lang="en-US" sz="1600" dirty="0">
                <a:ea typeface="+mn-lt"/>
                <a:cs typeface="+mn-lt"/>
              </a:rPr>
              <a:t>A Hospitality Upgrade study found that a guest's opinion of cleanliness can affect their general impression and propensity to stay at a hotel again (Hospitality Upgrade, 2018). </a:t>
            </a:r>
          </a:p>
          <a:p>
            <a:r>
              <a:rPr lang="en-US" sz="1600" dirty="0">
                <a:ea typeface="+mn-lt"/>
                <a:cs typeface="+mn-lt"/>
              </a:rPr>
              <a:t>The Westin hotel has put in place a number of procedures to guarantee customer satisfaction since it understands the value of cleanliness and maintenance. </a:t>
            </a:r>
          </a:p>
          <a:p>
            <a:r>
              <a:rPr lang="en-US" sz="1600" dirty="0">
                <a:ea typeface="+mn-lt"/>
                <a:cs typeface="+mn-lt"/>
              </a:rPr>
              <a:t>The hotel has a committed crew of housekeepers who utilize eco-friendly cleaning supplies to keep the public spaces and guest rooms clean.</a:t>
            </a:r>
          </a:p>
          <a:p>
            <a:r>
              <a:rPr lang="en-US" sz="1600" dirty="0">
                <a:ea typeface="+mn-lt"/>
                <a:cs typeface="+mn-lt"/>
              </a:rPr>
              <a:t> Furthermore, the hotel has an annual program of preventative maintenance to guarantee that every facility and tool are working well, reducing the possibility of objections from or difficulties for guests while they are staying.</a:t>
            </a:r>
            <a:endParaRPr lang="en-US" sz="1600" dirty="0">
              <a:cs typeface="Calibri"/>
            </a:endParaRPr>
          </a:p>
        </p:txBody>
      </p:sp>
    </p:spTree>
    <p:extLst>
      <p:ext uri="{BB962C8B-B14F-4D97-AF65-F5344CB8AC3E}">
        <p14:creationId xmlns:p14="http://schemas.microsoft.com/office/powerpoint/2010/main" val="762711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69698-8F36-B1C0-D21C-E483670D84D3}"/>
              </a:ext>
            </a:extLst>
          </p:cNvPr>
          <p:cNvSpPr>
            <a:spLocks noGrp="1"/>
          </p:cNvSpPr>
          <p:nvPr>
            <p:ph type="title"/>
          </p:nvPr>
        </p:nvSpPr>
        <p:spPr>
          <a:xfrm>
            <a:off x="6778625" y="503833"/>
            <a:ext cx="4391024" cy="908408"/>
          </a:xfrm>
        </p:spPr>
        <p:txBody>
          <a:bodyPr anchor="t">
            <a:normAutofit fontScale="90000"/>
          </a:bodyPr>
          <a:lstStyle/>
          <a:p>
            <a:r>
              <a:rPr lang="en-US" sz="4000" dirty="0">
                <a:solidFill>
                  <a:schemeClr val="bg1"/>
                </a:solidFill>
                <a:cs typeface="Calibri Light"/>
              </a:rPr>
              <a:t>Food and beverage services </a:t>
            </a:r>
            <a:endParaRPr lang="en-US" sz="4000" dirty="0">
              <a:solidFill>
                <a:schemeClr val="bg1"/>
              </a:solidFill>
            </a:endParaRPr>
          </a:p>
        </p:txBody>
      </p:sp>
      <p:pic>
        <p:nvPicPr>
          <p:cNvPr id="4" name="Picture 4" descr="A picture containing text, indoor, table, floor&#10;&#10;Description automatically generated">
            <a:extLst>
              <a:ext uri="{FF2B5EF4-FFF2-40B4-BE49-F238E27FC236}">
                <a16:creationId xmlns:a16="http://schemas.microsoft.com/office/drawing/2014/main" id="{39538979-D204-D298-8672-B8C0F72CE3FA}"/>
              </a:ext>
            </a:extLst>
          </p:cNvPr>
          <p:cNvPicPr>
            <a:picLocks noChangeAspect="1"/>
          </p:cNvPicPr>
          <p:nvPr/>
        </p:nvPicPr>
        <p:blipFill rotWithShape="1">
          <a:blip r:embed="rId2" cstate="print"/>
          <a:srcRect l="20090" r="19917"/>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1" name="Group 10">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2" name="Freeform: Shape 11">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cstate="print">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DCFA44D1-F167-6E4E-C514-712EF8AAB516}"/>
              </a:ext>
            </a:extLst>
          </p:cNvPr>
          <p:cNvSpPr>
            <a:spLocks noGrp="1"/>
          </p:cNvSpPr>
          <p:nvPr>
            <p:ph idx="1"/>
          </p:nvPr>
        </p:nvSpPr>
        <p:spPr>
          <a:xfrm>
            <a:off x="6441440" y="1798319"/>
            <a:ext cx="5303520" cy="4555847"/>
          </a:xfrm>
        </p:spPr>
        <p:txBody>
          <a:bodyPr vert="horz" lIns="91440" tIns="45720" rIns="91440" bIns="45720" rtlCol="0">
            <a:normAutofit lnSpcReduction="10000"/>
          </a:bodyPr>
          <a:lstStyle/>
          <a:p>
            <a:r>
              <a:rPr lang="en-US" sz="2000" dirty="0">
                <a:solidFill>
                  <a:schemeClr val="bg1">
                    <a:alpha val="80000"/>
                  </a:schemeClr>
                </a:solidFill>
                <a:ea typeface="+mn-lt"/>
                <a:cs typeface="+mn-lt"/>
              </a:rPr>
              <a:t>The quality of the food and beverage offerings is very important to how guests feel, and the Westin hotel lays a lot of focus on offering top-notch dining alternatives. </a:t>
            </a:r>
          </a:p>
          <a:p>
            <a:r>
              <a:rPr lang="en-US" sz="2000" dirty="0">
                <a:solidFill>
                  <a:schemeClr val="bg1">
                    <a:alpha val="80000"/>
                  </a:schemeClr>
                </a:solidFill>
                <a:ea typeface="+mn-lt"/>
                <a:cs typeface="+mn-lt"/>
              </a:rPr>
              <a:t>The satisfaction and loyalty of customers are substantially impacted by the quality of the food and beverages, according to a Chang et al. (2021) study. </a:t>
            </a:r>
          </a:p>
          <a:p>
            <a:r>
              <a:rPr lang="en-US" sz="2000" dirty="0">
                <a:solidFill>
                  <a:schemeClr val="bg1">
                    <a:alpha val="80000"/>
                  </a:schemeClr>
                </a:solidFill>
                <a:ea typeface="+mn-lt"/>
                <a:cs typeface="+mn-lt"/>
              </a:rPr>
              <a:t>With a focus on regional and sustainable products, the hotel's restaurant selections include formal dining establishments, relaxed cafes, and bars (Westin, n.d.). </a:t>
            </a:r>
          </a:p>
          <a:p>
            <a:r>
              <a:rPr lang="en-US" sz="2000" dirty="0">
                <a:solidFill>
                  <a:schemeClr val="bg1">
                    <a:alpha val="80000"/>
                  </a:schemeClr>
                </a:solidFill>
                <a:ea typeface="+mn-lt"/>
                <a:cs typeface="+mn-lt"/>
              </a:rPr>
              <a:t>The Westin also provides in-room dining options, such as 24-hour room service, so visitors may eat restaurant-caliber meals without leaving their lodgings (Westin, n.d.).</a:t>
            </a:r>
            <a:endParaRPr lang="en-US" sz="2000" dirty="0">
              <a:solidFill>
                <a:schemeClr val="bg1">
                  <a:alpha val="80000"/>
                </a:schemeClr>
              </a:solidFill>
              <a:cs typeface="Calibri"/>
            </a:endParaRPr>
          </a:p>
        </p:txBody>
      </p:sp>
    </p:spTree>
    <p:extLst>
      <p:ext uri="{BB962C8B-B14F-4D97-AF65-F5344CB8AC3E}">
        <p14:creationId xmlns:p14="http://schemas.microsoft.com/office/powerpoint/2010/main" val="3534577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D87334A-B721-8F03-1AAE-270D08C72C69}"/>
              </a:ext>
            </a:extLst>
          </p:cNvPr>
          <p:cNvPicPr>
            <a:picLocks noChangeAspect="1"/>
          </p:cNvPicPr>
          <p:nvPr/>
        </p:nvPicPr>
        <p:blipFill rotWithShape="1">
          <a:blip r:embed="rId2" cstate="print"/>
          <a:srcRect t="15730"/>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662EDC8-7020-E1E0-AA5C-3D7F0918DA34}"/>
              </a:ext>
            </a:extLst>
          </p:cNvPr>
          <p:cNvSpPr>
            <a:spLocks noGrp="1"/>
          </p:cNvSpPr>
          <p:nvPr>
            <p:ph type="title"/>
          </p:nvPr>
        </p:nvSpPr>
        <p:spPr>
          <a:xfrm>
            <a:off x="1037809" y="1071350"/>
            <a:ext cx="4775162" cy="1009537"/>
          </a:xfrm>
        </p:spPr>
        <p:txBody>
          <a:bodyPr>
            <a:normAutofit fontScale="90000"/>
          </a:bodyPr>
          <a:lstStyle/>
          <a:p>
            <a:pPr algn="ctr"/>
            <a:r>
              <a:rPr lang="en-US" sz="3600" dirty="0">
                <a:cs typeface="Calibri Light"/>
              </a:rPr>
              <a:t>Event planning and catering </a:t>
            </a:r>
            <a:endParaRPr lang="en-US" sz="3600" dirty="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DA7C27-A1EE-06C2-711A-B0BBEB078267}"/>
              </a:ext>
            </a:extLst>
          </p:cNvPr>
          <p:cNvSpPr>
            <a:spLocks noGrp="1"/>
          </p:cNvSpPr>
          <p:nvPr>
            <p:ph idx="1"/>
          </p:nvPr>
        </p:nvSpPr>
        <p:spPr>
          <a:xfrm>
            <a:off x="1189319" y="2214880"/>
            <a:ext cx="4458446" cy="3442117"/>
          </a:xfrm>
        </p:spPr>
        <p:txBody>
          <a:bodyPr vert="horz" lIns="91440" tIns="45720" rIns="91440" bIns="45720" rtlCol="0" anchor="ctr">
            <a:normAutofit/>
          </a:bodyPr>
          <a:lstStyle/>
          <a:p>
            <a:r>
              <a:rPr lang="en-US" sz="1300" dirty="0">
                <a:ea typeface="+mn-lt"/>
                <a:cs typeface="+mn-lt"/>
              </a:rPr>
              <a:t>Catering and event planning are important components of the hotel sector. </a:t>
            </a:r>
            <a:endParaRPr lang="en-US" sz="1300" dirty="0"/>
          </a:p>
          <a:p>
            <a:r>
              <a:rPr lang="en-US" sz="1300" dirty="0">
                <a:ea typeface="+mn-lt"/>
                <a:cs typeface="+mn-lt"/>
              </a:rPr>
              <a:t>A PwC analysis estimates that between 2018 and 2023, the hotel industry's income from meetings and conferences will increase at a CAGR of 5.7% (PwC, 2019). </a:t>
            </a:r>
            <a:endParaRPr lang="en-US" sz="1300" dirty="0"/>
          </a:p>
          <a:p>
            <a:r>
              <a:rPr lang="en-US" sz="1300" dirty="0">
                <a:ea typeface="+mn-lt"/>
                <a:cs typeface="+mn-lt"/>
              </a:rPr>
              <a:t>To accommodate different occasions like weddings, business meetings, and conferences, the Westin hotel provides full event organizing and catering services.</a:t>
            </a:r>
          </a:p>
          <a:p>
            <a:r>
              <a:rPr lang="en-US" sz="1300" dirty="0">
                <a:ea typeface="+mn-lt"/>
                <a:cs typeface="+mn-lt"/>
              </a:rPr>
              <a:t> Modern conference and event spaces with the latest equipment and high-speed web access are available at the hotel. </a:t>
            </a:r>
          </a:p>
          <a:p>
            <a:r>
              <a:rPr lang="en-US" sz="1300" dirty="0">
                <a:ea typeface="+mn-lt"/>
                <a:cs typeface="+mn-lt"/>
              </a:rPr>
              <a:t>To accommodate the tastes of its visitors, The Westin also provides tailored food services with a range of cuisines and beverage choices. n.d. (Westin Hotels &amp; Resorts)</a:t>
            </a:r>
            <a:endParaRPr lang="en-US" sz="1300" dirty="0">
              <a:cs typeface="Calibri"/>
            </a:endParaRPr>
          </a:p>
        </p:txBody>
      </p:sp>
    </p:spTree>
    <p:extLst>
      <p:ext uri="{BB962C8B-B14F-4D97-AF65-F5344CB8AC3E}">
        <p14:creationId xmlns:p14="http://schemas.microsoft.com/office/powerpoint/2010/main" val="3053005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72DBA-5557-BE80-7104-3C388F548BD4}"/>
              </a:ext>
            </a:extLst>
          </p:cNvPr>
          <p:cNvSpPr>
            <a:spLocks noGrp="1"/>
          </p:cNvSpPr>
          <p:nvPr>
            <p:ph type="title"/>
          </p:nvPr>
        </p:nvSpPr>
        <p:spPr>
          <a:xfrm>
            <a:off x="640080" y="325369"/>
            <a:ext cx="4368602" cy="1956841"/>
          </a:xfrm>
        </p:spPr>
        <p:txBody>
          <a:bodyPr anchor="b">
            <a:normAutofit/>
          </a:bodyPr>
          <a:lstStyle/>
          <a:p>
            <a:r>
              <a:rPr lang="en-US" sz="5000">
                <a:cs typeface="Calibri Light"/>
              </a:rPr>
              <a:t>Technology and innovation </a:t>
            </a:r>
            <a:endParaRPr lang="en-US" sz="50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FD5B09-D06E-01FB-D256-92F23D0249F9}"/>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400">
                <a:ea typeface="+mn-lt"/>
                <a:cs typeface="+mn-lt"/>
              </a:rPr>
              <a:t>To enhance the guest experience, the Westin hotel places a high value on innovative technology. </a:t>
            </a:r>
          </a:p>
          <a:p>
            <a:r>
              <a:rPr lang="en-US" sz="1400">
                <a:ea typeface="+mn-lt"/>
                <a:cs typeface="+mn-lt"/>
              </a:rPr>
              <a:t>For instance, the hotel has a mobile app that lets visitors use their cellphones to check in and out, order services, and even manage facilities like heating and cooling in their rooms (Berman, 2017). </a:t>
            </a:r>
          </a:p>
          <a:p>
            <a:r>
              <a:rPr lang="en-US" sz="1400">
                <a:ea typeface="+mn-lt"/>
                <a:cs typeface="+mn-lt"/>
              </a:rPr>
              <a:t>In order to improve the event planning process, the hotel has also included the usage of virtual reality (VR) technology to let guests see event venues before making a reservation (PR Newswire, 2018).</a:t>
            </a:r>
          </a:p>
          <a:p>
            <a:r>
              <a:rPr lang="en-US" sz="1400">
                <a:ea typeface="+mn-lt"/>
                <a:cs typeface="+mn-lt"/>
              </a:rPr>
              <a:t> These cutting-edge technological applications highlight the Westin hotel's dedication to provide a comfortable and effortless stay.</a:t>
            </a:r>
            <a:endParaRPr lang="en-US" sz="1400">
              <a:cs typeface="Calibri"/>
            </a:endParaRPr>
          </a:p>
          <a:p>
            <a:endParaRPr lang="en-US" sz="1400">
              <a:cs typeface="Calibri"/>
            </a:endParaRPr>
          </a:p>
        </p:txBody>
      </p:sp>
      <p:pic>
        <p:nvPicPr>
          <p:cNvPr id="4" name="Picture 4" descr="A picture containing text, indoor, computer&#10;&#10;Description automatically generated">
            <a:extLst>
              <a:ext uri="{FF2B5EF4-FFF2-40B4-BE49-F238E27FC236}">
                <a16:creationId xmlns:a16="http://schemas.microsoft.com/office/drawing/2014/main" id="{7B05023E-E956-A38B-C857-D2BBFCD09494}"/>
              </a:ext>
            </a:extLst>
          </p:cNvPr>
          <p:cNvPicPr>
            <a:picLocks noChangeAspect="1"/>
          </p:cNvPicPr>
          <p:nvPr/>
        </p:nvPicPr>
        <p:blipFill rotWithShape="1">
          <a:blip r:embed="rId2" cstate="print"/>
          <a:srcRect l="3405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33021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E93CC-2C53-6969-D626-BB73B73286BA}"/>
              </a:ext>
            </a:extLst>
          </p:cNvPr>
          <p:cNvSpPr>
            <a:spLocks noGrp="1"/>
          </p:cNvSpPr>
          <p:nvPr>
            <p:ph type="title"/>
          </p:nvPr>
        </p:nvSpPr>
        <p:spPr>
          <a:xfrm>
            <a:off x="481013" y="3752849"/>
            <a:ext cx="3290887" cy="2452687"/>
          </a:xfrm>
        </p:spPr>
        <p:txBody>
          <a:bodyPr anchor="ctr">
            <a:normAutofit/>
          </a:bodyPr>
          <a:lstStyle/>
          <a:p>
            <a:r>
              <a:rPr lang="en-US" sz="3600">
                <a:cs typeface="Calibri Light"/>
              </a:rPr>
              <a:t>Staff training and development </a:t>
            </a:r>
            <a:endParaRPr lang="en-US" sz="3600"/>
          </a:p>
        </p:txBody>
      </p:sp>
      <p:pic>
        <p:nvPicPr>
          <p:cNvPr id="4" name="Picture 4" descr="Two people in a library&#10;&#10;Description automatically generated">
            <a:extLst>
              <a:ext uri="{FF2B5EF4-FFF2-40B4-BE49-F238E27FC236}">
                <a16:creationId xmlns:a16="http://schemas.microsoft.com/office/drawing/2014/main" id="{6907AEBA-484C-A79F-4CB1-C2C05B7A5E52}"/>
              </a:ext>
            </a:extLst>
          </p:cNvPr>
          <p:cNvPicPr>
            <a:picLocks noChangeAspect="1"/>
          </p:cNvPicPr>
          <p:nvPr/>
        </p:nvPicPr>
        <p:blipFill rotWithShape="1">
          <a:blip r:embed="rId2" cstate="print"/>
          <a:srcRect t="7755" b="3640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FAFC19FC-ED67-070E-AC5A-7CC5BE92EB47}"/>
              </a:ext>
            </a:extLst>
          </p:cNvPr>
          <p:cNvSpPr>
            <a:spLocks noGrp="1"/>
          </p:cNvSpPr>
          <p:nvPr>
            <p:ph idx="1"/>
          </p:nvPr>
        </p:nvSpPr>
        <p:spPr>
          <a:xfrm>
            <a:off x="4223982" y="3752850"/>
            <a:ext cx="7485413" cy="2452687"/>
          </a:xfrm>
        </p:spPr>
        <p:txBody>
          <a:bodyPr vert="horz" lIns="91440" tIns="45720" rIns="91440" bIns="45720" rtlCol="0" anchor="ctr">
            <a:normAutofit fontScale="92500" lnSpcReduction="10000"/>
          </a:bodyPr>
          <a:lstStyle/>
          <a:p>
            <a:r>
              <a:rPr lang="en-US" sz="1600" dirty="0">
                <a:ea typeface="+mn-lt"/>
                <a:cs typeface="+mn-lt"/>
              </a:rPr>
              <a:t>In the hotel industry, excellent customer service and hospitality depend on effective staff education and training programs. </a:t>
            </a:r>
          </a:p>
          <a:p>
            <a:r>
              <a:rPr lang="en-US" sz="1600" dirty="0">
                <a:ea typeface="+mn-lt"/>
                <a:cs typeface="+mn-lt"/>
              </a:rPr>
              <a:t>A study by Lee and Choi (2011) found that training and development initiatives aid in enhancing employee work performance, which in turn raises levels of customer satisfaction.</a:t>
            </a:r>
            <a:endParaRPr lang="en-US" sz="1600" dirty="0">
              <a:cs typeface="Calibri" panose="020F0502020204030204"/>
            </a:endParaRPr>
          </a:p>
          <a:p>
            <a:r>
              <a:rPr lang="en-US" sz="1600" dirty="0">
                <a:ea typeface="+mn-lt"/>
                <a:cs typeface="+mn-lt"/>
              </a:rPr>
              <a:t>The Westin hotel is dedicated to the training and development of its workforce, and offers programs to improve staff members' abilities and knowledge in disciplines including leadership, customer service, and communication.</a:t>
            </a:r>
          </a:p>
          <a:p>
            <a:r>
              <a:rPr lang="en-US" sz="1600" dirty="0">
                <a:ea typeface="+mn-lt"/>
                <a:cs typeface="+mn-lt"/>
              </a:rPr>
              <a:t> The hotel offers both in-person instructional and mentoring sessions as well as continuous education through its internet-based learning system, the Westin University.</a:t>
            </a:r>
            <a:endParaRPr lang="en-US" sz="1600" dirty="0">
              <a:cs typeface="Calibri"/>
            </a:endParaRPr>
          </a:p>
        </p:txBody>
      </p:sp>
    </p:spTree>
    <p:extLst>
      <p:ext uri="{BB962C8B-B14F-4D97-AF65-F5344CB8AC3E}">
        <p14:creationId xmlns:p14="http://schemas.microsoft.com/office/powerpoint/2010/main" val="2081533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4DE1E6-F88E-1AF7-1DE5-155EC0DBDFC8}"/>
              </a:ext>
            </a:extLst>
          </p:cNvPr>
          <p:cNvSpPr>
            <a:spLocks noGrp="1"/>
          </p:cNvSpPr>
          <p:nvPr>
            <p:ph type="title"/>
          </p:nvPr>
        </p:nvSpPr>
        <p:spPr>
          <a:xfrm>
            <a:off x="5526156" y="365125"/>
            <a:ext cx="5827643" cy="1433433"/>
          </a:xfrm>
        </p:spPr>
        <p:txBody>
          <a:bodyPr anchor="b">
            <a:normAutofit/>
          </a:bodyPr>
          <a:lstStyle/>
          <a:p>
            <a:r>
              <a:rPr lang="en-US" dirty="0">
                <a:cs typeface="Calibri Light"/>
              </a:rPr>
              <a:t>Conclusion </a:t>
            </a:r>
            <a:endParaRPr lang="en-US" dirty="0"/>
          </a:p>
        </p:txBody>
      </p:sp>
      <p:pic>
        <p:nvPicPr>
          <p:cNvPr id="4" name="Picture 4" descr="Logo, company name&#10;&#10;Description automatically generated">
            <a:extLst>
              <a:ext uri="{FF2B5EF4-FFF2-40B4-BE49-F238E27FC236}">
                <a16:creationId xmlns:a16="http://schemas.microsoft.com/office/drawing/2014/main" id="{2CD414B4-D315-D1A4-5F59-0FBC409A27C2}"/>
              </a:ext>
            </a:extLst>
          </p:cNvPr>
          <p:cNvPicPr>
            <a:picLocks noChangeAspect="1"/>
          </p:cNvPicPr>
          <p:nvPr/>
        </p:nvPicPr>
        <p:blipFill>
          <a:blip r:embed="rId2" cstate="print"/>
          <a:stretch>
            <a:fillRect/>
          </a:stretch>
        </p:blipFill>
        <p:spPr>
          <a:xfrm>
            <a:off x="643466" y="3295415"/>
            <a:ext cx="4309533" cy="2424112"/>
          </a:xfrm>
          <a:prstGeom prst="rect">
            <a:avLst/>
          </a:prstGeom>
        </p:spPr>
      </p:pic>
      <p:sp>
        <p:nvSpPr>
          <p:cNvPr id="3" name="Content Placeholder 2">
            <a:extLst>
              <a:ext uri="{FF2B5EF4-FFF2-40B4-BE49-F238E27FC236}">
                <a16:creationId xmlns:a16="http://schemas.microsoft.com/office/drawing/2014/main" id="{D026C6F4-5192-3CB3-FE84-DD35B1BE45C5}"/>
              </a:ext>
            </a:extLst>
          </p:cNvPr>
          <p:cNvSpPr>
            <a:spLocks noGrp="1"/>
          </p:cNvSpPr>
          <p:nvPr>
            <p:ph idx="1"/>
          </p:nvPr>
        </p:nvSpPr>
        <p:spPr>
          <a:xfrm>
            <a:off x="5526156" y="2055813"/>
            <a:ext cx="5827644" cy="4121149"/>
          </a:xfrm>
        </p:spPr>
        <p:txBody>
          <a:bodyPr vert="horz" lIns="91440" tIns="45720" rIns="91440" bIns="45720" rtlCol="0" anchor="t">
            <a:normAutofit/>
          </a:bodyPr>
          <a:lstStyle/>
          <a:p>
            <a:r>
              <a:rPr lang="en-US" sz="1700" dirty="0">
                <a:ea typeface="+mn-lt"/>
                <a:cs typeface="+mn-lt"/>
              </a:rPr>
              <a:t>In conclusion, a hotel's success depends heavily on its ability to provide excellent service to its guests. </a:t>
            </a:r>
          </a:p>
          <a:p>
            <a:r>
              <a:rPr lang="en-US" sz="1700" dirty="0">
                <a:ea typeface="+mn-lt"/>
                <a:cs typeface="+mn-lt"/>
              </a:rPr>
              <a:t>The Westin hotel is a prime illustration of an establishment that recognizes the value of offering first-rate hospitality and guest services. </a:t>
            </a:r>
          </a:p>
          <a:p>
            <a:r>
              <a:rPr lang="en-US" sz="1700" dirty="0">
                <a:ea typeface="+mn-lt"/>
                <a:cs typeface="+mn-lt"/>
              </a:rPr>
              <a:t>The Westin hotel works to make each guest's stay interesting, from the time they check in at the reception desk to when they use the services and facilities offered. </a:t>
            </a:r>
          </a:p>
          <a:p>
            <a:r>
              <a:rPr lang="en-US" sz="1700" dirty="0">
                <a:ea typeface="+mn-lt"/>
                <a:cs typeface="+mn-lt"/>
              </a:rPr>
              <a:t>The Westin restaurant is an authority in the sector and a top pick for visitors looking for a top-notch guest experience because to its dedication to employee development and training, use of modern amenities and technology, as well as care to minute details in areas like maintenance and maintenance.</a:t>
            </a:r>
            <a:endParaRPr lang="en-US" sz="1700" dirty="0">
              <a:cs typeface="Calibri"/>
            </a:endParaRPr>
          </a:p>
          <a:p>
            <a:endParaRPr lang="en-US" sz="1700" dirty="0">
              <a:cs typeface="Calibri"/>
            </a:endParaRPr>
          </a:p>
        </p:txBody>
      </p:sp>
    </p:spTree>
    <p:extLst>
      <p:ext uri="{BB962C8B-B14F-4D97-AF65-F5344CB8AC3E}">
        <p14:creationId xmlns:p14="http://schemas.microsoft.com/office/powerpoint/2010/main" val="1421491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6C8F2-4ABF-6E41-D5C8-AB66358DE248}"/>
              </a:ext>
            </a:extLst>
          </p:cNvPr>
          <p:cNvSpPr>
            <a:spLocks noGrp="1"/>
          </p:cNvSpPr>
          <p:nvPr>
            <p:ph type="title"/>
          </p:nvPr>
        </p:nvSpPr>
        <p:spPr>
          <a:xfrm>
            <a:off x="1371599" y="294538"/>
            <a:ext cx="9895951" cy="1033669"/>
          </a:xfrm>
        </p:spPr>
        <p:txBody>
          <a:bodyPr>
            <a:normAutofit/>
          </a:bodyPr>
          <a:lstStyle/>
          <a:p>
            <a:r>
              <a:rPr lang="en-US" sz="4000">
                <a:solidFill>
                  <a:srgbClr val="FFFFFF"/>
                </a:solidFill>
                <a:cs typeface="Calibri Light"/>
              </a:rPr>
              <a:t>References </a:t>
            </a:r>
            <a:endParaRPr lang="en-US" sz="4000">
              <a:solidFill>
                <a:srgbClr val="FFFFFF"/>
              </a:solidFill>
            </a:endParaRPr>
          </a:p>
        </p:txBody>
      </p:sp>
      <p:sp>
        <p:nvSpPr>
          <p:cNvPr id="3" name="Content Placeholder 2">
            <a:extLst>
              <a:ext uri="{FF2B5EF4-FFF2-40B4-BE49-F238E27FC236}">
                <a16:creationId xmlns:a16="http://schemas.microsoft.com/office/drawing/2014/main" id="{FC820C5C-9409-EDE1-9830-3A79A6C2022F}"/>
              </a:ext>
            </a:extLst>
          </p:cNvPr>
          <p:cNvSpPr>
            <a:spLocks noGrp="1"/>
          </p:cNvSpPr>
          <p:nvPr>
            <p:ph idx="1"/>
          </p:nvPr>
        </p:nvSpPr>
        <p:spPr>
          <a:xfrm>
            <a:off x="459350" y="1891970"/>
            <a:ext cx="11234809" cy="4671492"/>
          </a:xfrm>
        </p:spPr>
        <p:txBody>
          <a:bodyPr vert="horz" lIns="91440" tIns="45720" rIns="91440" bIns="45720" rtlCol="0" anchor="ctr">
            <a:normAutofit fontScale="92500" lnSpcReduction="10000"/>
          </a:bodyPr>
          <a:lstStyle/>
          <a:p>
            <a:r>
              <a:rPr lang="en-US" sz="1400" dirty="0">
                <a:ea typeface="+mn-lt"/>
                <a:cs typeface="+mn-lt"/>
              </a:rPr>
              <a:t>Lee, H., &amp; Lee, S. (2018). Understanding hotel hospitality service quality and its measurement. International Journal of Hospitality Management, 73, 33-41.</a:t>
            </a:r>
            <a:endParaRPr lang="en-US" sz="1400" dirty="0">
              <a:cs typeface="Calibri" panose="020F0502020204030204"/>
            </a:endParaRPr>
          </a:p>
          <a:p>
            <a:r>
              <a:rPr lang="en-US" sz="1400" dirty="0" err="1">
                <a:ea typeface="+mn-lt"/>
                <a:cs typeface="+mn-lt"/>
              </a:rPr>
              <a:t>Namkung</a:t>
            </a:r>
            <a:r>
              <a:rPr lang="en-US" sz="1400" dirty="0">
                <a:ea typeface="+mn-lt"/>
                <a:cs typeface="+mn-lt"/>
              </a:rPr>
              <a:t>, Y., &amp; Jang, S. (2007). Does food quality really matter in restaurants? Its impact on customer satisfaction and behavioral intentions. Journal of Hospitality &amp; Tourism Research, 31(3), 387-410.</a:t>
            </a:r>
            <a:endParaRPr lang="en-US" sz="1400" dirty="0"/>
          </a:p>
          <a:p>
            <a:r>
              <a:rPr lang="en-US" sz="1400" dirty="0">
                <a:ea typeface="+mn-lt"/>
                <a:cs typeface="+mn-lt"/>
              </a:rPr>
              <a:t>J.D. Power. (2020, July 15). J.D. Power 2020 North America Hotel Guest Satisfaction Index (NAGSI) Study. Retrieved from </a:t>
            </a:r>
            <a:r>
              <a:rPr lang="en-US" sz="1400" dirty="0">
                <a:ea typeface="+mn-lt"/>
                <a:cs typeface="+mn-lt"/>
                <a:hlinkClick r:id="rId2"/>
              </a:rPr>
              <a:t>https://www.jdpower.com/business/press-releases/2020-north-america-hotel-guest-satisfaction-index-nagsi-study</a:t>
            </a:r>
            <a:endParaRPr lang="en-US" sz="1400" dirty="0"/>
          </a:p>
          <a:p>
            <a:r>
              <a:rPr lang="en-US" sz="1400" dirty="0">
                <a:ea typeface="+mn-lt"/>
                <a:cs typeface="+mn-lt"/>
              </a:rPr>
              <a:t>Westin. (n.d.). Mobile Check-In. Retrieved from </a:t>
            </a:r>
            <a:r>
              <a:rPr lang="en-US" sz="1400" dirty="0">
                <a:ea typeface="+mn-lt"/>
                <a:cs typeface="+mn-lt"/>
                <a:hlinkClick r:id="rId3"/>
              </a:rPr>
              <a:t>https://www.marriott.com/help/mobile-check-in.mi</a:t>
            </a:r>
            <a:endParaRPr lang="en-US" sz="1400" dirty="0"/>
          </a:p>
          <a:p>
            <a:r>
              <a:rPr lang="en-US" sz="1400" dirty="0">
                <a:ea typeface="+mn-lt"/>
                <a:cs typeface="+mn-lt"/>
              </a:rPr>
              <a:t>Hospitality Upgrade. (2018). The Importance of Cleanliness and Housekeeping in the Hospitality Industry. Retrieved from </a:t>
            </a:r>
            <a:r>
              <a:rPr lang="en-US" sz="1400" dirty="0">
                <a:ea typeface="+mn-lt"/>
                <a:cs typeface="+mn-lt"/>
                <a:hlinkClick r:id="rId4"/>
              </a:rPr>
              <a:t>https://www.hospitalityupgrade.com/_magazine/magazine_Detail.asp/?MagID=93</a:t>
            </a:r>
            <a:endParaRPr lang="en-US" sz="1400" dirty="0"/>
          </a:p>
          <a:p>
            <a:r>
              <a:rPr lang="en-US" sz="1400" dirty="0">
                <a:ea typeface="+mn-lt"/>
                <a:cs typeface="+mn-lt"/>
              </a:rPr>
              <a:t>Chang, L., </a:t>
            </a:r>
            <a:r>
              <a:rPr lang="en-US" sz="1400" dirty="0" err="1">
                <a:ea typeface="+mn-lt"/>
                <a:cs typeface="+mn-lt"/>
              </a:rPr>
              <a:t>Kivela</a:t>
            </a:r>
            <a:r>
              <a:rPr lang="en-US" sz="1400" dirty="0">
                <a:ea typeface="+mn-lt"/>
                <a:cs typeface="+mn-lt"/>
              </a:rPr>
              <a:t>, J., &amp; </a:t>
            </a:r>
            <a:r>
              <a:rPr lang="en-US" sz="1400" dirty="0" err="1">
                <a:ea typeface="+mn-lt"/>
                <a:cs typeface="+mn-lt"/>
              </a:rPr>
              <a:t>Mak</a:t>
            </a:r>
            <a:r>
              <a:rPr lang="en-US" sz="1400" dirty="0">
                <a:ea typeface="+mn-lt"/>
                <a:cs typeface="+mn-lt"/>
              </a:rPr>
              <a:t>, A. H. (2021). The impact of food quality on hotel guest satisfaction: The moderating role of gender. Journal of Travel &amp; Tourism Marketing, 38(3), 300-316. </a:t>
            </a:r>
            <a:r>
              <a:rPr lang="en-US" sz="1400" dirty="0" err="1">
                <a:ea typeface="+mn-lt"/>
                <a:cs typeface="+mn-lt"/>
              </a:rPr>
              <a:t>doi</a:t>
            </a:r>
            <a:r>
              <a:rPr lang="en-US" sz="1400" dirty="0">
                <a:ea typeface="+mn-lt"/>
                <a:cs typeface="+mn-lt"/>
              </a:rPr>
              <a:t>: 10.1080/10548408.2020.1736132</a:t>
            </a:r>
            <a:endParaRPr lang="en-US" sz="1400" dirty="0"/>
          </a:p>
          <a:p>
            <a:r>
              <a:rPr lang="en-US" sz="1400" dirty="0">
                <a:ea typeface="+mn-lt"/>
                <a:cs typeface="+mn-lt"/>
              </a:rPr>
              <a:t>Westin. (n.d.). Dining. Retrieved from </a:t>
            </a:r>
            <a:r>
              <a:rPr lang="en-US" sz="1400" dirty="0">
                <a:ea typeface="+mn-lt"/>
                <a:cs typeface="+mn-lt"/>
                <a:hlinkClick r:id="rId5"/>
              </a:rPr>
              <a:t>https://www.marriott.com/hotels/hotel-information/restaurant/details-4/boswi-the-westin-copley-place-boston/</a:t>
            </a:r>
            <a:endParaRPr lang="en-US" sz="1400" dirty="0"/>
          </a:p>
          <a:p>
            <a:r>
              <a:rPr lang="en-US" sz="1400" dirty="0">
                <a:ea typeface="+mn-lt"/>
                <a:cs typeface="+mn-lt"/>
              </a:rPr>
              <a:t>PwC. (2019). 2019 Global hotel industry outlook. </a:t>
            </a:r>
            <a:r>
              <a:rPr lang="en-US" sz="1400" dirty="0">
                <a:ea typeface="+mn-lt"/>
                <a:cs typeface="+mn-lt"/>
                <a:hlinkClick r:id="rId6"/>
              </a:rPr>
              <a:t>https://www.pwc.com/gx/en/industries/hospitality-leisure/publications/global-hotel-industry-outlook.html</a:t>
            </a:r>
            <a:endParaRPr lang="en-US" sz="1400" dirty="0"/>
          </a:p>
          <a:p>
            <a:r>
              <a:rPr lang="en-US" sz="1400" dirty="0">
                <a:ea typeface="+mn-lt"/>
                <a:cs typeface="+mn-lt"/>
              </a:rPr>
              <a:t>Westin Hotels &amp; Resorts. (n.d.). Meetings and events. </a:t>
            </a:r>
            <a:r>
              <a:rPr lang="en-US" sz="1400" dirty="0">
                <a:ea typeface="+mn-lt"/>
                <a:cs typeface="+mn-lt"/>
                <a:hlinkClick r:id="rId7"/>
              </a:rPr>
              <a:t>https://www.marriott.com/meeting-event-hotels/meeting-planning/westin-hotels-and-resorts/</a:t>
            </a:r>
            <a:endParaRPr lang="en-US" sz="1400" dirty="0"/>
          </a:p>
          <a:p>
            <a:r>
              <a:rPr lang="en-US" sz="1400" dirty="0">
                <a:ea typeface="+mn-lt"/>
                <a:cs typeface="+mn-lt"/>
              </a:rPr>
              <a:t>Berman, J. (2017, January 11). Westin's new app helps guests stay healthier on the road. Retrieved from </a:t>
            </a:r>
            <a:r>
              <a:rPr lang="en-US" sz="1400" dirty="0">
                <a:ea typeface="+mn-lt"/>
                <a:cs typeface="+mn-lt"/>
                <a:hlinkClick r:id="rId8"/>
              </a:rPr>
              <a:t>https://www.cnbc.com/2017/01/11/westins-new-app-helps-guests-stay-healthier-on-the-road.html</a:t>
            </a:r>
            <a:endParaRPr lang="en-US" sz="1400" dirty="0"/>
          </a:p>
          <a:p>
            <a:r>
              <a:rPr lang="en-US" sz="1400" dirty="0">
                <a:ea typeface="+mn-lt"/>
                <a:cs typeface="+mn-lt"/>
              </a:rPr>
              <a:t>PR Newswire. (2018, March 26). Westin Hotels &amp; Resorts introduces the industry's first-ever hotel virtual reality experience. Retrieved from </a:t>
            </a:r>
            <a:r>
              <a:rPr lang="en-US" sz="1400" dirty="0">
                <a:ea typeface="+mn-lt"/>
                <a:cs typeface="+mn-lt"/>
                <a:hlinkClick r:id="rId9"/>
              </a:rPr>
              <a:t>https://www.prnewswire.com/news-releases/westin-hotels--resorts-introduces-the-industrys-first-ever-hotel-virtual-reality-experience-300619049.html</a:t>
            </a:r>
            <a:endParaRPr lang="en-US" sz="1400" dirty="0"/>
          </a:p>
          <a:p>
            <a:r>
              <a:rPr lang="en-US" sz="1400" dirty="0">
                <a:ea typeface="+mn-lt"/>
                <a:cs typeface="+mn-lt"/>
              </a:rPr>
              <a:t>Lee, S. K., &amp; Choi, Y. G. (2011). The effects of training and development on employee job satisfaction, employee turnover, and ROI: A field study. International Journal of Hospitality Management, 30(4), 812-819. </a:t>
            </a:r>
            <a:r>
              <a:rPr lang="en-US" sz="1400" dirty="0">
                <a:ea typeface="+mn-lt"/>
                <a:cs typeface="+mn-lt"/>
                <a:hlinkClick r:id="rId10"/>
              </a:rPr>
              <a:t>https://doi.org/10.1016/j.ijhm</a:t>
            </a:r>
            <a:r>
              <a:rPr lang="en-US" sz="1400">
                <a:ea typeface="+mn-lt"/>
                <a:cs typeface="+mn-lt"/>
                <a:hlinkClick r:id="rId10"/>
              </a:rPr>
              <a:t>.2010.12.008</a:t>
            </a:r>
            <a:endParaRPr lang="en-US" sz="1400" dirty="0"/>
          </a:p>
        </p:txBody>
      </p:sp>
    </p:spTree>
    <p:extLst>
      <p:ext uri="{BB962C8B-B14F-4D97-AF65-F5344CB8AC3E}">
        <p14:creationId xmlns:p14="http://schemas.microsoft.com/office/powerpoint/2010/main" val="37178395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300</TotalTime>
  <Words>1920</Words>
  <Application>Microsoft Office PowerPoint</Application>
  <PresentationFormat>Widescreen</PresentationFormat>
  <Paragraphs>74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Meiryo</vt:lpstr>
      <vt:lpstr>Arial</vt:lpstr>
      <vt:lpstr>Calibri</vt:lpstr>
      <vt:lpstr>Calibri Light</vt:lpstr>
      <vt:lpstr>office theme</vt:lpstr>
      <vt:lpstr>The Role &amp; Importance of Hospitality &amp; Guest Services within the Hotel Industry of Westin hotel</vt:lpstr>
      <vt:lpstr>Introduction </vt:lpstr>
      <vt:lpstr>Understanding hospitality </vt:lpstr>
      <vt:lpstr>Guest experience </vt:lpstr>
      <vt:lpstr>Front desk operations </vt:lpstr>
      <vt:lpstr>Housekeeping and maintenance</vt:lpstr>
      <vt:lpstr>Food and beverage services </vt:lpstr>
      <vt:lpstr>Event planning and catering </vt:lpstr>
      <vt:lpstr>Technology and innovation </vt:lpstr>
      <vt:lpstr>Staff training and development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Everybody</dc:creator>
  <cp:lastModifiedBy>Aurelia Bogatu (2231922)</cp:lastModifiedBy>
  <cp:revision>113</cp:revision>
  <dcterms:created xsi:type="dcterms:W3CDTF">2023-05-10T10:01:29Z</dcterms:created>
  <dcterms:modified xsi:type="dcterms:W3CDTF">2023-05-24T19:14:15Z</dcterms:modified>
</cp:coreProperties>
</file>