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Ex1.xml" ContentType="application/vnd.ms-office.chartex+xml"/>
  <Override PartName="/ppt/charts/style1.xml" ContentType="application/vnd.ms-office.chartstyle+xml"/>
  <Override PartName="/ppt/charts/colors1.xml" ContentType="application/vnd.ms-office.chartcolorstyle+xml"/>
  <Override PartName="/ppt/charts/chart1.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4"/>
    <p:sldMasterId id="2147483700" r:id="rId5"/>
  </p:sldMasterIdLst>
  <p:notesMasterIdLst>
    <p:notesMasterId r:id="rId34"/>
  </p:notesMasterIdLst>
  <p:sldIdLst>
    <p:sldId id="256" r:id="rId6"/>
    <p:sldId id="257" r:id="rId7"/>
    <p:sldId id="309" r:id="rId8"/>
    <p:sldId id="314" r:id="rId9"/>
    <p:sldId id="315" r:id="rId10"/>
    <p:sldId id="316" r:id="rId11"/>
    <p:sldId id="317" r:id="rId12"/>
    <p:sldId id="300" r:id="rId13"/>
    <p:sldId id="301" r:id="rId14"/>
    <p:sldId id="302" r:id="rId15"/>
    <p:sldId id="259" r:id="rId16"/>
    <p:sldId id="260" r:id="rId17"/>
    <p:sldId id="261" r:id="rId18"/>
    <p:sldId id="262" r:id="rId19"/>
    <p:sldId id="263" r:id="rId20"/>
    <p:sldId id="310" r:id="rId21"/>
    <p:sldId id="311" r:id="rId22"/>
    <p:sldId id="312" r:id="rId23"/>
    <p:sldId id="265" r:id="rId24"/>
    <p:sldId id="306" r:id="rId25"/>
    <p:sldId id="305" r:id="rId26"/>
    <p:sldId id="304" r:id="rId27"/>
    <p:sldId id="258" r:id="rId28"/>
    <p:sldId id="293" r:id="rId29"/>
    <p:sldId id="296" r:id="rId30"/>
    <p:sldId id="297" r:id="rId31"/>
    <p:sldId id="299" r:id="rId32"/>
    <p:sldId id="29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B9D91"/>
    <a:srgbClr val="91DBA3"/>
    <a:srgbClr val="CC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15"/>
  </p:normalViewPr>
  <p:slideViewPr>
    <p:cSldViewPr snapToGrid="0" snapToObjects="1">
      <p:cViewPr varScale="1">
        <p:scale>
          <a:sx n="108" d="100"/>
          <a:sy n="108" d="100"/>
        </p:scale>
        <p:origin x="67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2.xml"/><Relationship Id="rId1" Type="http://schemas.microsoft.com/office/2011/relationships/chartStyle" Target="style2.xml"/></Relationships>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oleObject" Target="file:///C:\Users\Abdul\Documents\icome.%20data%2006.08.22.ods"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Sheet1!$B$43</c:f>
              <c:strCache>
                <c:ptCount val="1"/>
                <c:pt idx="0">
                  <c:v>Year 1</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BC85-4C69-B916-E7DEBBDA071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BC85-4C69-B916-E7DEBBDA071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BC85-4C69-B916-E7DEBBDA0717}"/>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BC85-4C69-B916-E7DEBBDA0717}"/>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BC85-4C69-B916-E7DEBBDA0717}"/>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Sheet1!$A$44:$A$48</c:f>
              <c:strCache>
                <c:ptCount val="4"/>
                <c:pt idx="1">
                  <c:v>Expected Sales </c:v>
                </c:pt>
                <c:pt idx="2">
                  <c:v>Total Cost</c:v>
                </c:pt>
                <c:pt idx="3">
                  <c:v>Expected Gross Profit </c:v>
                </c:pt>
              </c:strCache>
            </c:strRef>
          </c:cat>
          <c:val>
            <c:numRef>
              <c:f>Sheet1!$B$44:$B$48</c:f>
              <c:numCache>
                <c:formatCode>"£"#,##0_);[Red]\("£"#,##0\)</c:formatCode>
                <c:ptCount val="5"/>
                <c:pt idx="1">
                  <c:v>90000</c:v>
                </c:pt>
                <c:pt idx="2">
                  <c:v>85000</c:v>
                </c:pt>
                <c:pt idx="3">
                  <c:v>9000</c:v>
                </c:pt>
              </c:numCache>
            </c:numRef>
          </c:val>
          <c:extLst>
            <c:ext xmlns:c16="http://schemas.microsoft.com/office/drawing/2014/chart" uri="{C3380CC4-5D6E-409C-BE32-E72D297353CC}">
              <c16:uniqueId val="{0000000A-BC85-4C69-B916-E7DEBBDA0717}"/>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l"/>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Sheet1!$A$2:$A$16</cx:f>
        <cx:lvl ptCount="15">
          <cx:pt idx="1">Capital Ivestment</cx:pt>
          <cx:pt idx="3">Income</cx:pt>
          <cx:pt idx="4">Sales</cx:pt>
          <cx:pt idx="6">Expenditure</cx:pt>
          <cx:pt idx="7">Rent &amp; Rates</cx:pt>
          <cx:pt idx="8">Utilities</cx:pt>
          <cx:pt idx="9">Furniture and fittings</cx:pt>
          <cx:pt idx="10">Technology</cx:pt>
          <cx:pt idx="11">Staffing and payroll</cx:pt>
          <cx:pt idx="12">Initial stock</cx:pt>
          <cx:pt idx="13">Marketing</cx:pt>
          <cx:pt idx="14">Insurance and licences</cx:pt>
        </cx:lvl>
      </cx:strDim>
      <cx:numDim type="val">
        <cx:f>Sheet1!$B$2:$B$16</cx:f>
        <cx:lvl ptCount="15" formatCode="General">
          <cx:pt idx="1">250000</cx:pt>
          <cx:pt idx="4">90000</cx:pt>
          <cx:pt idx="7">15000</cx:pt>
          <cx:pt idx="8">1500</cx:pt>
          <cx:pt idx="9">12000</cx:pt>
          <cx:pt idx="10">5000</cx:pt>
          <cx:pt idx="11">35000</cx:pt>
          <cx:pt idx="12">11000</cx:pt>
          <cx:pt idx="13">1000</cx:pt>
          <cx:pt idx="14">500</cx:pt>
        </cx:lvl>
      </cx:numDim>
    </cx:data>
    <cx:data id="1">
      <cx:strDim type="cat">
        <cx:f>Sheet1!$A$2:$A$16</cx:f>
        <cx:lvl ptCount="15">
          <cx:pt idx="1">Capital Ivestment</cx:pt>
          <cx:pt idx="3">Income</cx:pt>
          <cx:pt idx="4">Sales</cx:pt>
          <cx:pt idx="6">Expenditure</cx:pt>
          <cx:pt idx="7">Rent &amp; Rates</cx:pt>
          <cx:pt idx="8">Utilities</cx:pt>
          <cx:pt idx="9">Furniture and fittings</cx:pt>
          <cx:pt idx="10">Technology</cx:pt>
          <cx:pt idx="11">Staffing and payroll</cx:pt>
          <cx:pt idx="12">Initial stock</cx:pt>
          <cx:pt idx="13">Marketing</cx:pt>
          <cx:pt idx="14">Insurance and licences</cx:pt>
        </cx:lvl>
      </cx:strDim>
      <cx:numDim type="val">
        <cx:f>Sheet1!$C$2:$C$16</cx:f>
        <cx:lvl ptCount="15" formatCode="General">
          <cx:pt idx="4">120000</cx:pt>
          <cx:pt idx="7">15000</cx:pt>
          <cx:pt idx="8">1500</cx:pt>
          <cx:pt idx="9">0</cx:pt>
          <cx:pt idx="10">0</cx:pt>
          <cx:pt idx="11">58000</cx:pt>
          <cx:pt idx="12">20000</cx:pt>
          <cx:pt idx="13">1200</cx:pt>
          <cx:pt idx="14">500</cx:pt>
        </cx:lvl>
      </cx:numDim>
    </cx:data>
    <cx:data id="2">
      <cx:strDim type="cat">
        <cx:f>Sheet1!$A$2:$A$16</cx:f>
        <cx:lvl ptCount="15">
          <cx:pt idx="1">Capital Ivestment</cx:pt>
          <cx:pt idx="3">Income</cx:pt>
          <cx:pt idx="4">Sales</cx:pt>
          <cx:pt idx="6">Expenditure</cx:pt>
          <cx:pt idx="7">Rent &amp; Rates</cx:pt>
          <cx:pt idx="8">Utilities</cx:pt>
          <cx:pt idx="9">Furniture and fittings</cx:pt>
          <cx:pt idx="10">Technology</cx:pt>
          <cx:pt idx="11">Staffing and payroll</cx:pt>
          <cx:pt idx="12">Initial stock</cx:pt>
          <cx:pt idx="13">Marketing</cx:pt>
          <cx:pt idx="14">Insurance and licences</cx:pt>
        </cx:lvl>
      </cx:strDim>
      <cx:numDim type="val">
        <cx:f>Sheet1!$D$2:$D$16</cx:f>
        <cx:lvl ptCount="15" formatCode="General">
          <cx:pt idx="4">150000</cx:pt>
          <cx:pt idx="7">18000</cx:pt>
          <cx:pt idx="8">5000</cx:pt>
          <cx:pt idx="9">0</cx:pt>
          <cx:pt idx="10">0</cx:pt>
          <cx:pt idx="11">65000</cx:pt>
          <cx:pt idx="13">2000</cx:pt>
          <cx:pt idx="14">500</cx:pt>
        </cx:lvl>
      </cx:numDim>
    </cx:data>
  </cx:chartData>
  <cx:chart>
    <cx:title pos="t" align="ctr" overlay="0">
      <cx:tx>
        <cx:txData>
          <cx:v>BUbble  n bites</cx:v>
        </cx:txData>
      </cx:tx>
      <cx:txPr>
        <a:bodyPr spcFirstLastPara="1" vertOverflow="ellipsis" horzOverflow="overflow" wrap="square" lIns="0" tIns="0" rIns="0" bIns="0" anchor="ctr" anchorCtr="1"/>
        <a:lstStyle/>
        <a:p>
          <a:pPr algn="ctr" rtl="0">
            <a:defRPr/>
          </a:pPr>
          <a:r>
            <a:rPr lang="en-US" sz="1500" b="1" i="0" u="none" strike="noStrike" cap="all" spc="100" baseline="0">
              <a:solidFill>
                <a:sysClr val="window" lastClr="FFFFFF"/>
              </a:solidFill>
              <a:latin typeface="Calibri" panose="020F0502020204030204"/>
            </a:rPr>
            <a:t>BUbble  n bites</a:t>
          </a:r>
        </a:p>
      </cx:txPr>
    </cx:title>
    <cx:plotArea>
      <cx:plotAreaRegion>
        <cx:series layoutId="clusteredColumn" uniqueId="{418B6B17-2300-4BED-96EC-BAEC8BB08423}" formatIdx="0">
          <cx:tx>
            <cx:txData>
              <cx:f>Sheet1!$B$1</cx:f>
              <cx:v>Year 1</cx:v>
            </cx:txData>
          </cx:tx>
          <cx:dataLabels>
            <cx:visibility seriesName="0" categoryName="0" value="1"/>
          </cx:dataLabels>
          <cx:dataId val="0"/>
          <cx:layoutPr>
            <cx:aggregation/>
          </cx:layoutPr>
          <cx:axisId val="1"/>
        </cx:series>
        <cx:series layoutId="paretoLine" ownerIdx="0" uniqueId="{F9A2974D-213E-43B8-93DB-D91013E94499}" formatIdx="1">
          <cx:axisId val="2"/>
        </cx:series>
        <cx:series layoutId="clusteredColumn" hidden="1" uniqueId="{6CB7CD12-FBCE-489E-8C79-4710F67F4C09}" formatIdx="2">
          <cx:tx>
            <cx:txData>
              <cx:f>Sheet1!$C$1</cx:f>
              <cx:v>Year 2</cx:v>
            </cx:txData>
          </cx:tx>
          <cx:dataLabels>
            <cx:txPr>
              <a:bodyPr vertOverflow="overflow" horzOverflow="overflow" wrap="square" lIns="0" tIns="0" rIns="0" bIns="0"/>
              <a:lstStyle/>
              <a:p>
                <a:pPr algn="ctr" rtl="0">
                  <a:defRPr sz="900" b="0" i="0">
                    <a:solidFill>
                      <a:srgbClr val="000000"/>
                    </a:solidFill>
                    <a:latin typeface="Bembo" panose="02020502050201020203" pitchFamily="18" charset="0"/>
                    <a:ea typeface="Bembo" panose="02020502050201020203" pitchFamily="18" charset="0"/>
                    <a:cs typeface="Bembo" panose="02020502050201020203" pitchFamily="18" charset="0"/>
                  </a:defRPr>
                </a:pPr>
                <a:endParaRPr lang="en-GB"/>
              </a:p>
            </cx:txPr>
          </cx:dataLabels>
          <cx:dataId val="1"/>
          <cx:layoutPr>
            <cx:aggregation/>
          </cx:layoutPr>
          <cx:axisId val="1"/>
        </cx:series>
        <cx:series layoutId="paretoLine" ownerIdx="2" uniqueId="{FEBFB12C-11E8-4C04-B44D-E03011CFD713}" formatIdx="3">
          <cx:axisId val="2"/>
        </cx:series>
        <cx:series layoutId="clusteredColumn" hidden="1" uniqueId="{07E966BF-5178-4FE4-9FA9-8592F5A1AB6C}" formatIdx="4">
          <cx:tx>
            <cx:txData>
              <cx:v>Year 3</cx:v>
            </cx:txData>
          </cx:tx>
          <cx:dataId val="2"/>
          <cx:layoutPr>
            <cx:aggregation/>
          </cx:layoutPr>
          <cx:axisId val="1"/>
        </cx:series>
        <cx:series layoutId="paretoLine" ownerIdx="4" uniqueId="{81140CAC-BDCB-4CA5-A1FB-64CA6C7A9E9D}" formatIdx="5">
          <cx:axisId val="2"/>
        </cx:series>
      </cx:plotAreaRegion>
      <cx:axis id="0">
        <cx:catScaling gapWidth="0"/>
        <cx:tickLabels/>
      </cx:axis>
      <cx:axis id="1">
        <cx:valScaling/>
        <cx:majorGridlines/>
        <cx:tickLabels/>
      </cx:axis>
      <cx:axis id="2">
        <cx:valScaling max="1" min="0"/>
        <cx:units unit="percentage"/>
        <cx:tickLabels/>
      </cx:axis>
    </cx:plotArea>
  </cx:chart>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71">
  <cs:axisTitle>
    <cs:lnRef idx="0"/>
    <cs:fillRef idx="0"/>
    <cs:effectRef idx="0"/>
    <cs:fontRef idx="minor">
      <a:schemeClr val="lt1"/>
    </cs:fontRef>
    <cs:defRPr sz="900"/>
  </cs:axisTitle>
  <cs:categoryAxis>
    <cs:lnRef idx="0">
      <cs:styleClr val="0"/>
    </cs:lnRef>
    <cs:fillRef idx="0"/>
    <cs:effectRef idx="0"/>
    <cs:fontRef idx="minor">
      <a:schemeClr val="lt1"/>
    </cs:fontRef>
    <cs:spPr>
      <a:ln w="3175" cap="flat" cmpd="sng" algn="ctr">
        <a:solidFill>
          <a:schemeClr val="phClr">
            <a:lumMod val="60000"/>
            <a:lumOff val="40000"/>
          </a:schemeClr>
        </a:solidFill>
        <a:round/>
      </a:ln>
    </cs:spPr>
    <cs:defRPr sz="800"/>
    <cs:bodyPr/>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cs:chartArea>
  <cs:dataLabel>
    <cs:lnRef idx="0"/>
    <cs:fillRef idx="0">
      <cs:styleClr val="auto"/>
    </cs:fillRef>
    <cs:effectRef idx="0"/>
    <cs:fontRef idx="minor">
      <a:schemeClr val="dk1"/>
    </cs:fontRef>
    <cs:spPr>
      <a:solidFill>
        <a:schemeClr val="phClr">
          <a:alpha val="70000"/>
        </a:schemeClr>
      </a:solidFill>
    </cs:spPr>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a:ln w="9525">
        <a:solidFill>
          <a:schemeClr val="tx1"/>
        </a:solidFill>
      </a:ln>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dk1"/>
    </cs:fontRef>
    <cs:spPr>
      <a:ln w="2857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cs:dataTable>
  <cs:downBar>
    <cs:lnRef idx="0"/>
    <cs:fillRef idx="0"/>
    <cs:effectRef idx="0"/>
    <cs:fontRef idx="minor">
      <a:schemeClr val="dk1"/>
    </cs:fontRef>
    <cs:spPr>
      <a:solidFill>
        <a:schemeClr val="dk1"/>
      </a:solidFill>
    </cs:spPr>
  </cs:downBar>
  <cs:dropLine>
    <cs:lnRef idx="0"/>
    <cs:fillRef idx="0"/>
    <cs:effectRef idx="0"/>
    <cs:fontRef idx="minor">
      <a:schemeClr val="tx1"/>
    </cs:fontRef>
    <cs:spPr>
      <a:ln w="9525">
        <a:solidFill>
          <a:schemeClr val="lt1"/>
        </a:solidFill>
        <a:prstDash val="dash"/>
      </a:ln>
    </cs:spPr>
  </cs:dropLine>
  <cs:errorBar>
    <cs:lnRef idx="0"/>
    <cs:fillRef idx="0"/>
    <cs:effectRef idx="0"/>
    <cs:fontRef idx="minor">
      <a:schemeClr val="tx1"/>
    </cs:fontRef>
    <cs:spPr>
      <a:ln w="9525" cap="flat" cmpd="sng" algn="ctr">
        <a:solidFill>
          <a:schemeClr val="lt1"/>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lt1">
            <a:alpha val="25000"/>
          </a:schemeClr>
        </a:solidFill>
        <a:round/>
      </a:ln>
    </cs:spPr>
  </cs:gridlineMajor>
  <cs:gridlineMinor>
    <cs:lnRef idx="0"/>
    <cs:fillRef idx="0"/>
    <cs:effectRef idx="0"/>
    <cs:fontRef idx="minor">
      <a:schemeClr val="dk1"/>
    </cs:fontRef>
    <cs:spPr>
      <a:ln>
        <a:solidFill>
          <a:schemeClr val="lt1">
            <a:alpha val="25000"/>
            <a:lumOff val="10000"/>
          </a:schemeClr>
        </a:solidFill>
      </a:ln>
    </cs:spPr>
  </cs:gridlineMinor>
  <cs:hiLoLine>
    <cs:lnRef idx="0"/>
    <cs:fillRef idx="0"/>
    <cs:effectRef idx="0"/>
    <cs:fontRef idx="minor">
      <a:schemeClr val="tx1"/>
    </cs:fontRef>
    <cs:spPr>
      <a:ln w="9525">
        <a:solidFill>
          <a:schemeClr val="lt1"/>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cs:fontRef>
    <cs:defRPr sz="9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cs:bodyPr/>
  </cs:seriesAxis>
  <cs:seriesLine>
    <cs:lnRef idx="0"/>
    <cs:fillRef idx="0"/>
    <cs:effectRef idx="0"/>
    <cs:fontRef idx="minor">
      <a:schemeClr val="lt1"/>
    </cs:fontRef>
    <cs:spPr>
      <a:ln w="9525" cap="flat">
        <a:solidFill>
          <a:srgbClr val="D9D9D9"/>
        </a:solidFill>
        <a:round/>
      </a:ln>
    </cs:spPr>
  </cs:seriesLine>
  <cs:title>
    <cs:lnRef idx="0"/>
    <cs:fillRef idx="0"/>
    <cs:effectRef idx="0"/>
    <cs:fontRef idx="minor">
      <a:schemeClr val="lt1"/>
    </cs:fontRef>
    <cs:defRPr sz="1500" b="1" cap="all" spc="100"/>
    <cs:bodyPr/>
  </cs:title>
  <cs:trendline>
    <cs:lnRef idx="0"/>
    <cs:fillRef idx="0"/>
    <cs:effectRef idx="0"/>
    <cs:fontRef idx="minor">
      <a:schemeClr val="dk1"/>
    </cs:fontRef>
    <cs:spPr>
      <a:ln w="19050" cap="rnd">
        <a:solidFill>
          <a:schemeClr val="lt1"/>
        </a:solidFill>
        <a:prstDash val="sysDash"/>
      </a:ln>
    </cs:spPr>
  </cs:trendline>
  <cs:trendlineLabel>
    <cs:lnRef idx="0"/>
    <cs:fillRef idx="0"/>
    <cs:effectRef idx="0"/>
    <cs:fontRef idx="minor">
      <a:schemeClr val="lt1"/>
    </cs:fontRef>
    <cs:defRPr sz="900"/>
  </cs:trendlineLabel>
  <cs:upBar>
    <cs:lnRef idx="0"/>
    <cs:fillRef idx="0"/>
    <cs:effectRef idx="0"/>
    <cs:fontRef idx="minor">
      <a:schemeClr val="dk1"/>
    </cs:fontRef>
    <cs:spPr>
      <a:solidFill>
        <a:schemeClr val="lt1"/>
      </a:solidFill>
    </cs:spPr>
  </cs:upBar>
  <cs:valueAxis>
    <cs:lnRef idx="0"/>
    <cs:fillRef idx="0"/>
    <cs:effectRef idx="0"/>
    <cs:fontRef idx="minor">
      <a:schemeClr val="lt1"/>
    </cs:fontRef>
    <cs:defRPr sz="900"/>
    <cs:bodyPr/>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5FB0DA-C99F-4277-B22F-E6A3AE32569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C801F55A-4BEA-49F2-9126-EE0F9EDEC35B}">
      <dgm:prSet/>
      <dgm:spPr/>
      <dgm:t>
        <a:bodyPr/>
        <a:lstStyle/>
        <a:p>
          <a:pPr rtl="0"/>
          <a:r>
            <a:rPr lang="en-US" dirty="0">
              <a:latin typeface="Grandview"/>
            </a:rPr>
            <a:t>Branded </a:t>
          </a:r>
          <a:r>
            <a:rPr lang="en-US" dirty="0"/>
            <a:t>uniform </a:t>
          </a:r>
          <a:endParaRPr lang="en-US" dirty="0">
            <a:latin typeface="Grandview"/>
          </a:endParaRPr>
        </a:p>
      </dgm:t>
    </dgm:pt>
    <dgm:pt modelId="{0B70CA89-83FC-476E-B43A-3745175858DD}" type="parTrans" cxnId="{993A7C6D-A009-439B-81FA-B0E460BF869D}">
      <dgm:prSet/>
      <dgm:spPr/>
      <dgm:t>
        <a:bodyPr/>
        <a:lstStyle/>
        <a:p>
          <a:endParaRPr lang="en-US"/>
        </a:p>
      </dgm:t>
    </dgm:pt>
    <dgm:pt modelId="{C6EAE23F-5282-4269-81AB-75080E8C676C}" type="sibTrans" cxnId="{993A7C6D-A009-439B-81FA-B0E460BF869D}">
      <dgm:prSet/>
      <dgm:spPr/>
      <dgm:t>
        <a:bodyPr/>
        <a:lstStyle/>
        <a:p>
          <a:endParaRPr lang="en-US"/>
        </a:p>
      </dgm:t>
    </dgm:pt>
    <dgm:pt modelId="{2A2C13B3-C05B-4444-97DE-2006BA629E8A}">
      <dgm:prSet phldr="0"/>
      <dgm:spPr/>
      <dgm:t>
        <a:bodyPr/>
        <a:lstStyle/>
        <a:p>
          <a:pPr rtl="0"/>
          <a:r>
            <a:rPr lang="en-US" dirty="0">
              <a:latin typeface="Grandview"/>
            </a:rPr>
            <a:t>Trained to be pleasant , polite and positive </a:t>
          </a:r>
          <a:endParaRPr lang="en-US" dirty="0"/>
        </a:p>
      </dgm:t>
    </dgm:pt>
    <dgm:pt modelId="{719F7C0E-D4B5-4023-B11B-D2F31759A17B}" type="parTrans" cxnId="{5AD0ECEE-114E-49D6-B290-5E3444F8CFEC}">
      <dgm:prSet/>
      <dgm:spPr/>
      <dgm:t>
        <a:bodyPr/>
        <a:lstStyle/>
        <a:p>
          <a:endParaRPr lang="en-US"/>
        </a:p>
      </dgm:t>
    </dgm:pt>
    <dgm:pt modelId="{E66797B0-9D25-4480-A976-DECB8E3B73E7}" type="sibTrans" cxnId="{5AD0ECEE-114E-49D6-B290-5E3444F8CFEC}">
      <dgm:prSet/>
      <dgm:spPr/>
      <dgm:t>
        <a:bodyPr/>
        <a:lstStyle/>
        <a:p>
          <a:endParaRPr lang="en-US"/>
        </a:p>
      </dgm:t>
    </dgm:pt>
    <dgm:pt modelId="{DE5755FB-6BE0-4AA4-A221-CF76F3E32D54}">
      <dgm:prSet phldr="0"/>
      <dgm:spPr/>
      <dgm:t>
        <a:bodyPr/>
        <a:lstStyle/>
        <a:p>
          <a:r>
            <a:rPr lang="en-US" dirty="0">
              <a:latin typeface="Grandview"/>
            </a:rPr>
            <a:t>Free carpark </a:t>
          </a:r>
        </a:p>
      </dgm:t>
    </dgm:pt>
    <dgm:pt modelId="{EB21383B-D9D9-4D7B-959F-B4C57AC94FE5}" type="parTrans" cxnId="{A43D2DED-BB14-41FD-B016-8125576C50A7}">
      <dgm:prSet/>
      <dgm:spPr/>
    </dgm:pt>
    <dgm:pt modelId="{D17E3094-7DBA-4AC1-9F81-430D13BB9E4E}" type="sibTrans" cxnId="{A43D2DED-BB14-41FD-B016-8125576C50A7}">
      <dgm:prSet/>
      <dgm:spPr/>
      <dgm:t>
        <a:bodyPr/>
        <a:lstStyle/>
        <a:p>
          <a:endParaRPr lang="en-US"/>
        </a:p>
      </dgm:t>
    </dgm:pt>
    <dgm:pt modelId="{AB6D3296-2296-4D88-A6B0-9D0844F74B88}">
      <dgm:prSet phldr="0"/>
      <dgm:spPr/>
      <dgm:t>
        <a:bodyPr/>
        <a:lstStyle/>
        <a:p>
          <a:r>
            <a:rPr lang="en-US" dirty="0">
              <a:latin typeface="Grandview"/>
            </a:rPr>
            <a:t>Events </a:t>
          </a:r>
        </a:p>
      </dgm:t>
    </dgm:pt>
    <dgm:pt modelId="{C1A3E012-36B4-408D-B65B-C370E29DECE6}" type="parTrans" cxnId="{B488B248-548D-46F2-BDA3-1D76E2EBBE4A}">
      <dgm:prSet/>
      <dgm:spPr/>
    </dgm:pt>
    <dgm:pt modelId="{C048ED47-B523-4FF8-88C9-E4D090E833A7}" type="sibTrans" cxnId="{B488B248-548D-46F2-BDA3-1D76E2EBBE4A}">
      <dgm:prSet/>
      <dgm:spPr/>
      <dgm:t>
        <a:bodyPr/>
        <a:lstStyle/>
        <a:p>
          <a:endParaRPr lang="en-US"/>
        </a:p>
      </dgm:t>
    </dgm:pt>
    <dgm:pt modelId="{77CE2CB8-F58F-4A35-83A7-7C01AD4EBCD9}">
      <dgm:prSet phldr="0"/>
      <dgm:spPr/>
      <dgm:t>
        <a:bodyPr/>
        <a:lstStyle/>
        <a:p>
          <a:pPr rtl="0"/>
          <a:r>
            <a:rPr lang="en-US" dirty="0">
              <a:latin typeface="Grandview"/>
            </a:rPr>
            <a:t>45 seats available   </a:t>
          </a:r>
        </a:p>
      </dgm:t>
    </dgm:pt>
    <dgm:pt modelId="{41CD4FA3-938B-452C-B373-170B75427CAB}" type="parTrans" cxnId="{758C038F-1736-40AD-8FCB-C0F7A46C045A}">
      <dgm:prSet/>
      <dgm:spPr/>
    </dgm:pt>
    <dgm:pt modelId="{E6973D93-E264-420B-B720-096B5049CA1B}" type="sibTrans" cxnId="{758C038F-1736-40AD-8FCB-C0F7A46C045A}">
      <dgm:prSet/>
      <dgm:spPr/>
      <dgm:t>
        <a:bodyPr/>
        <a:lstStyle/>
        <a:p>
          <a:endParaRPr lang="en-US"/>
        </a:p>
      </dgm:t>
    </dgm:pt>
    <dgm:pt modelId="{99081CE1-62E0-4871-8069-0F9EF2F19257}">
      <dgm:prSet phldr="0"/>
      <dgm:spPr/>
      <dgm:t>
        <a:bodyPr/>
        <a:lstStyle/>
        <a:p>
          <a:pPr rtl="0"/>
          <a:r>
            <a:rPr lang="en-US" dirty="0">
              <a:latin typeface="Grandview"/>
            </a:rPr>
            <a:t> Service Brochures </a:t>
          </a:r>
        </a:p>
      </dgm:t>
    </dgm:pt>
    <dgm:pt modelId="{29CFC61B-8E14-49BE-9EBA-726FF3E75024}" type="parTrans" cxnId="{CB7C1C8C-3D6A-4DD3-900F-AA707D330BBC}">
      <dgm:prSet/>
      <dgm:spPr/>
    </dgm:pt>
    <dgm:pt modelId="{B77B2867-A00F-430C-BC26-DFA2B653533A}" type="sibTrans" cxnId="{CB7C1C8C-3D6A-4DD3-900F-AA707D330BBC}">
      <dgm:prSet/>
      <dgm:spPr/>
      <dgm:t>
        <a:bodyPr/>
        <a:lstStyle/>
        <a:p>
          <a:endParaRPr lang="en-US"/>
        </a:p>
      </dgm:t>
    </dgm:pt>
    <dgm:pt modelId="{57568236-134C-4399-B7BC-9D320CC5C497}">
      <dgm:prSet phldr="0"/>
      <dgm:spPr/>
      <dgm:t>
        <a:bodyPr/>
        <a:lstStyle/>
        <a:p>
          <a:pPr rtl="0"/>
          <a:r>
            <a:rPr lang="en-US" dirty="0">
              <a:latin typeface="Grandview"/>
            </a:rPr>
            <a:t>Free wi-fi </a:t>
          </a:r>
        </a:p>
      </dgm:t>
    </dgm:pt>
    <dgm:pt modelId="{28C38023-2AC0-4CB2-B22D-1DEE42487AA6}" type="parTrans" cxnId="{FA77DA56-6064-4784-A7A9-6A5800735790}">
      <dgm:prSet/>
      <dgm:spPr/>
    </dgm:pt>
    <dgm:pt modelId="{31714694-8016-4A7A-8FFC-4CE9B9AA5981}" type="sibTrans" cxnId="{FA77DA56-6064-4784-A7A9-6A5800735790}">
      <dgm:prSet/>
      <dgm:spPr/>
      <dgm:t>
        <a:bodyPr/>
        <a:lstStyle/>
        <a:p>
          <a:endParaRPr lang="en-US"/>
        </a:p>
      </dgm:t>
    </dgm:pt>
    <dgm:pt modelId="{CA9FA0D0-4E84-4C90-BAE7-BB7346280D18}">
      <dgm:prSet phldr="0"/>
      <dgm:spPr/>
      <dgm:t>
        <a:bodyPr/>
        <a:lstStyle/>
        <a:p>
          <a:pPr rtl="0"/>
          <a:r>
            <a:rPr lang="en-US" dirty="0">
              <a:latin typeface="Grandview"/>
            </a:rPr>
            <a:t>Paperwork (receipt, invoces ,etc ) </a:t>
          </a:r>
        </a:p>
      </dgm:t>
    </dgm:pt>
    <dgm:pt modelId="{EFB4273E-C66F-4EF6-8B1C-CA5A16276DF7}" type="parTrans" cxnId="{B0DB9266-DA33-42B6-9395-3966FDD9B48D}">
      <dgm:prSet/>
      <dgm:spPr/>
    </dgm:pt>
    <dgm:pt modelId="{434E6FEF-B6DD-4AE6-9AF0-FF76B872C107}" type="sibTrans" cxnId="{B0DB9266-DA33-42B6-9395-3966FDD9B48D}">
      <dgm:prSet/>
      <dgm:spPr/>
    </dgm:pt>
    <dgm:pt modelId="{2551F895-46E5-4C8D-9111-1BB0B4209F5A}">
      <dgm:prSet phldr="0"/>
      <dgm:spPr/>
      <dgm:t>
        <a:bodyPr/>
        <a:lstStyle/>
        <a:p>
          <a:pPr rtl="0"/>
          <a:r>
            <a:rPr lang="en-US" b="0" dirty="0"/>
            <a:t>Pets Allowed</a:t>
          </a:r>
          <a:endParaRPr lang="en-US" b="0" dirty="0">
            <a:latin typeface="Grandview"/>
          </a:endParaRPr>
        </a:p>
      </dgm:t>
    </dgm:pt>
    <dgm:pt modelId="{8D486778-0755-439E-93E6-53417B75C914}" type="parTrans" cxnId="{F8860552-E72E-4C5A-880B-7D1C8A2E4B68}">
      <dgm:prSet/>
      <dgm:spPr/>
    </dgm:pt>
    <dgm:pt modelId="{B3FBADDA-889F-483B-AD69-202B69FF1B47}" type="sibTrans" cxnId="{F8860552-E72E-4C5A-880B-7D1C8A2E4B68}">
      <dgm:prSet/>
      <dgm:spPr/>
    </dgm:pt>
    <dgm:pt modelId="{8D6EA444-3AE0-421A-B13C-A26E8A4839C4}">
      <dgm:prSet phldr="0"/>
      <dgm:spPr/>
      <dgm:t>
        <a:bodyPr/>
        <a:lstStyle/>
        <a:p>
          <a:pPr rtl="0"/>
          <a:r>
            <a:rPr lang="en-US" dirty="0">
              <a:latin typeface="Grandview"/>
            </a:rPr>
            <a:t>Architecture and decor used in bright colours </a:t>
          </a:r>
        </a:p>
      </dgm:t>
    </dgm:pt>
    <dgm:pt modelId="{48FEFC98-FF7F-4761-8713-8AB9228A779F}" type="parTrans" cxnId="{FE39F91C-8D6F-45A7-86D5-34A79A803270}">
      <dgm:prSet/>
      <dgm:spPr/>
    </dgm:pt>
    <dgm:pt modelId="{101BFF1E-8317-4097-9975-6A26FE0C0E95}" type="sibTrans" cxnId="{FE39F91C-8D6F-45A7-86D5-34A79A803270}">
      <dgm:prSet/>
      <dgm:spPr/>
    </dgm:pt>
    <dgm:pt modelId="{59ED5375-9711-4C91-9E58-508DF9BD3878}" type="pres">
      <dgm:prSet presAssocID="{BC5FB0DA-C99F-4277-B22F-E6A3AE32569D}" presName="vert0" presStyleCnt="0">
        <dgm:presLayoutVars>
          <dgm:dir/>
          <dgm:animOne val="branch"/>
          <dgm:animLvl val="lvl"/>
        </dgm:presLayoutVars>
      </dgm:prSet>
      <dgm:spPr/>
    </dgm:pt>
    <dgm:pt modelId="{AB4DCFAF-01B7-48A4-9453-AA3CB7E06EA9}" type="pres">
      <dgm:prSet presAssocID="{C801F55A-4BEA-49F2-9126-EE0F9EDEC35B}" presName="thickLine" presStyleLbl="alignNode1" presStyleIdx="0" presStyleCnt="10"/>
      <dgm:spPr/>
    </dgm:pt>
    <dgm:pt modelId="{8AD2175A-067F-4A21-8D40-B914526BA3D0}" type="pres">
      <dgm:prSet presAssocID="{C801F55A-4BEA-49F2-9126-EE0F9EDEC35B}" presName="horz1" presStyleCnt="0"/>
      <dgm:spPr/>
    </dgm:pt>
    <dgm:pt modelId="{423E8F6F-A716-4C35-B025-4E4973E14E17}" type="pres">
      <dgm:prSet presAssocID="{C801F55A-4BEA-49F2-9126-EE0F9EDEC35B}" presName="tx1" presStyleLbl="revTx" presStyleIdx="0" presStyleCnt="10"/>
      <dgm:spPr/>
    </dgm:pt>
    <dgm:pt modelId="{296C97CF-4F78-4811-A9F5-C35A077E5FBF}" type="pres">
      <dgm:prSet presAssocID="{C801F55A-4BEA-49F2-9126-EE0F9EDEC35B}" presName="vert1" presStyleCnt="0"/>
      <dgm:spPr/>
    </dgm:pt>
    <dgm:pt modelId="{71E86CCA-2093-4665-89D9-D2AB82E6EEDF}" type="pres">
      <dgm:prSet presAssocID="{2A2C13B3-C05B-4444-97DE-2006BA629E8A}" presName="thickLine" presStyleLbl="alignNode1" presStyleIdx="1" presStyleCnt="10"/>
      <dgm:spPr/>
    </dgm:pt>
    <dgm:pt modelId="{E203803F-0D35-4510-A9F5-50D14344BC96}" type="pres">
      <dgm:prSet presAssocID="{2A2C13B3-C05B-4444-97DE-2006BA629E8A}" presName="horz1" presStyleCnt="0"/>
      <dgm:spPr/>
    </dgm:pt>
    <dgm:pt modelId="{8815F193-976A-4941-9BBA-59792D237FC5}" type="pres">
      <dgm:prSet presAssocID="{2A2C13B3-C05B-4444-97DE-2006BA629E8A}" presName="tx1" presStyleLbl="revTx" presStyleIdx="1" presStyleCnt="10"/>
      <dgm:spPr/>
    </dgm:pt>
    <dgm:pt modelId="{3D50CB8D-2EE7-408A-8769-762A025D411B}" type="pres">
      <dgm:prSet presAssocID="{2A2C13B3-C05B-4444-97DE-2006BA629E8A}" presName="vert1" presStyleCnt="0"/>
      <dgm:spPr/>
    </dgm:pt>
    <dgm:pt modelId="{1C2311D8-480D-4784-8290-0256A365228B}" type="pres">
      <dgm:prSet presAssocID="{DE5755FB-6BE0-4AA4-A221-CF76F3E32D54}" presName="thickLine" presStyleLbl="alignNode1" presStyleIdx="2" presStyleCnt="10"/>
      <dgm:spPr/>
    </dgm:pt>
    <dgm:pt modelId="{C5787239-F421-4837-B5A6-B43AA43FAC0B}" type="pres">
      <dgm:prSet presAssocID="{DE5755FB-6BE0-4AA4-A221-CF76F3E32D54}" presName="horz1" presStyleCnt="0"/>
      <dgm:spPr/>
    </dgm:pt>
    <dgm:pt modelId="{58DD8391-7BBC-4D46-A110-BA28E5307BFF}" type="pres">
      <dgm:prSet presAssocID="{DE5755FB-6BE0-4AA4-A221-CF76F3E32D54}" presName="tx1" presStyleLbl="revTx" presStyleIdx="2" presStyleCnt="10"/>
      <dgm:spPr/>
    </dgm:pt>
    <dgm:pt modelId="{E10C611F-0D59-4FF2-9E64-C76D8ABEC2F7}" type="pres">
      <dgm:prSet presAssocID="{DE5755FB-6BE0-4AA4-A221-CF76F3E32D54}" presName="vert1" presStyleCnt="0"/>
      <dgm:spPr/>
    </dgm:pt>
    <dgm:pt modelId="{C0705CEB-A114-4F14-926C-210F82D24FE4}" type="pres">
      <dgm:prSet presAssocID="{AB6D3296-2296-4D88-A6B0-9D0844F74B88}" presName="thickLine" presStyleLbl="alignNode1" presStyleIdx="3" presStyleCnt="10"/>
      <dgm:spPr/>
    </dgm:pt>
    <dgm:pt modelId="{30792406-6663-4B38-B830-DADD6D858137}" type="pres">
      <dgm:prSet presAssocID="{AB6D3296-2296-4D88-A6B0-9D0844F74B88}" presName="horz1" presStyleCnt="0"/>
      <dgm:spPr/>
    </dgm:pt>
    <dgm:pt modelId="{B2591082-FB37-476A-88CD-6E26CE1D3C54}" type="pres">
      <dgm:prSet presAssocID="{AB6D3296-2296-4D88-A6B0-9D0844F74B88}" presName="tx1" presStyleLbl="revTx" presStyleIdx="3" presStyleCnt="10"/>
      <dgm:spPr/>
    </dgm:pt>
    <dgm:pt modelId="{52FBFE1D-E53A-4967-BDE2-576BE57D3323}" type="pres">
      <dgm:prSet presAssocID="{AB6D3296-2296-4D88-A6B0-9D0844F74B88}" presName="vert1" presStyleCnt="0"/>
      <dgm:spPr/>
    </dgm:pt>
    <dgm:pt modelId="{333E0447-78F0-49DB-A06D-CD82C8CF2C00}" type="pres">
      <dgm:prSet presAssocID="{77CE2CB8-F58F-4A35-83A7-7C01AD4EBCD9}" presName="thickLine" presStyleLbl="alignNode1" presStyleIdx="4" presStyleCnt="10"/>
      <dgm:spPr/>
    </dgm:pt>
    <dgm:pt modelId="{BEBA4E29-D62B-4BC5-A85B-8F97AEA2CCB4}" type="pres">
      <dgm:prSet presAssocID="{77CE2CB8-F58F-4A35-83A7-7C01AD4EBCD9}" presName="horz1" presStyleCnt="0"/>
      <dgm:spPr/>
    </dgm:pt>
    <dgm:pt modelId="{E56AADDA-3388-4249-BCF3-FEEDCFEC59A9}" type="pres">
      <dgm:prSet presAssocID="{77CE2CB8-F58F-4A35-83A7-7C01AD4EBCD9}" presName="tx1" presStyleLbl="revTx" presStyleIdx="4" presStyleCnt="10"/>
      <dgm:spPr/>
    </dgm:pt>
    <dgm:pt modelId="{D2EE2960-D6F4-4F86-95EC-8182E80D77A1}" type="pres">
      <dgm:prSet presAssocID="{77CE2CB8-F58F-4A35-83A7-7C01AD4EBCD9}" presName="vert1" presStyleCnt="0"/>
      <dgm:spPr/>
    </dgm:pt>
    <dgm:pt modelId="{B7A573E1-E609-4005-AE06-9F5FF851E0AF}" type="pres">
      <dgm:prSet presAssocID="{8D6EA444-3AE0-421A-B13C-A26E8A4839C4}" presName="thickLine" presStyleLbl="alignNode1" presStyleIdx="5" presStyleCnt="10"/>
      <dgm:spPr/>
    </dgm:pt>
    <dgm:pt modelId="{860E6446-8DA2-4320-9FCC-582F74CCF465}" type="pres">
      <dgm:prSet presAssocID="{8D6EA444-3AE0-421A-B13C-A26E8A4839C4}" presName="horz1" presStyleCnt="0"/>
      <dgm:spPr/>
    </dgm:pt>
    <dgm:pt modelId="{A9E26555-91DD-4FA7-B7E4-F27FA05DA681}" type="pres">
      <dgm:prSet presAssocID="{8D6EA444-3AE0-421A-B13C-A26E8A4839C4}" presName="tx1" presStyleLbl="revTx" presStyleIdx="5" presStyleCnt="10"/>
      <dgm:spPr/>
    </dgm:pt>
    <dgm:pt modelId="{7B1B28D6-5DEF-4DBE-BE56-9B8BE6B180F0}" type="pres">
      <dgm:prSet presAssocID="{8D6EA444-3AE0-421A-B13C-A26E8A4839C4}" presName="vert1" presStyleCnt="0"/>
      <dgm:spPr/>
    </dgm:pt>
    <dgm:pt modelId="{C03652E0-BA39-4FD6-9C8C-720644CC6BED}" type="pres">
      <dgm:prSet presAssocID="{99081CE1-62E0-4871-8069-0F9EF2F19257}" presName="thickLine" presStyleLbl="alignNode1" presStyleIdx="6" presStyleCnt="10"/>
      <dgm:spPr/>
    </dgm:pt>
    <dgm:pt modelId="{B31FE5C8-390F-4AED-A967-3F25472279A0}" type="pres">
      <dgm:prSet presAssocID="{99081CE1-62E0-4871-8069-0F9EF2F19257}" presName="horz1" presStyleCnt="0"/>
      <dgm:spPr/>
    </dgm:pt>
    <dgm:pt modelId="{13C4ABB4-4937-444A-A949-5B9ACE70D9F3}" type="pres">
      <dgm:prSet presAssocID="{99081CE1-62E0-4871-8069-0F9EF2F19257}" presName="tx1" presStyleLbl="revTx" presStyleIdx="6" presStyleCnt="10"/>
      <dgm:spPr/>
    </dgm:pt>
    <dgm:pt modelId="{ADA0AE0B-F3D0-4E54-BB5C-D205F790BDD4}" type="pres">
      <dgm:prSet presAssocID="{99081CE1-62E0-4871-8069-0F9EF2F19257}" presName="vert1" presStyleCnt="0"/>
      <dgm:spPr/>
    </dgm:pt>
    <dgm:pt modelId="{325D0BEB-AD98-48E1-A618-366458067549}" type="pres">
      <dgm:prSet presAssocID="{57568236-134C-4399-B7BC-9D320CC5C497}" presName="thickLine" presStyleLbl="alignNode1" presStyleIdx="7" presStyleCnt="10"/>
      <dgm:spPr/>
    </dgm:pt>
    <dgm:pt modelId="{A3BB3A85-9705-4D70-9160-ADC99F8CC8A8}" type="pres">
      <dgm:prSet presAssocID="{57568236-134C-4399-B7BC-9D320CC5C497}" presName="horz1" presStyleCnt="0"/>
      <dgm:spPr/>
    </dgm:pt>
    <dgm:pt modelId="{8BB15DB9-E203-44CC-A412-206B71AF7C07}" type="pres">
      <dgm:prSet presAssocID="{57568236-134C-4399-B7BC-9D320CC5C497}" presName="tx1" presStyleLbl="revTx" presStyleIdx="7" presStyleCnt="10"/>
      <dgm:spPr/>
    </dgm:pt>
    <dgm:pt modelId="{D28576AB-6F08-493A-AC02-057D86FC50C8}" type="pres">
      <dgm:prSet presAssocID="{57568236-134C-4399-B7BC-9D320CC5C497}" presName="vert1" presStyleCnt="0"/>
      <dgm:spPr/>
    </dgm:pt>
    <dgm:pt modelId="{C56B2083-4B2D-4904-A485-183276C3879A}" type="pres">
      <dgm:prSet presAssocID="{CA9FA0D0-4E84-4C90-BAE7-BB7346280D18}" presName="thickLine" presStyleLbl="alignNode1" presStyleIdx="8" presStyleCnt="10"/>
      <dgm:spPr/>
    </dgm:pt>
    <dgm:pt modelId="{E2E1F9C0-541E-42E1-8E9B-546081715DC7}" type="pres">
      <dgm:prSet presAssocID="{CA9FA0D0-4E84-4C90-BAE7-BB7346280D18}" presName="horz1" presStyleCnt="0"/>
      <dgm:spPr/>
    </dgm:pt>
    <dgm:pt modelId="{FB378C72-CD19-4411-B07D-623A37B62980}" type="pres">
      <dgm:prSet presAssocID="{CA9FA0D0-4E84-4C90-BAE7-BB7346280D18}" presName="tx1" presStyleLbl="revTx" presStyleIdx="8" presStyleCnt="10"/>
      <dgm:spPr/>
    </dgm:pt>
    <dgm:pt modelId="{F43DD3D5-E50C-4FA3-B144-ED97E601943D}" type="pres">
      <dgm:prSet presAssocID="{CA9FA0D0-4E84-4C90-BAE7-BB7346280D18}" presName="vert1" presStyleCnt="0"/>
      <dgm:spPr/>
    </dgm:pt>
    <dgm:pt modelId="{A03B3AD3-AE1C-42A6-BDF6-B5E02077A910}" type="pres">
      <dgm:prSet presAssocID="{2551F895-46E5-4C8D-9111-1BB0B4209F5A}" presName="thickLine" presStyleLbl="alignNode1" presStyleIdx="9" presStyleCnt="10"/>
      <dgm:spPr/>
    </dgm:pt>
    <dgm:pt modelId="{0AF1EC82-02D9-4117-B578-C57F167EFFA2}" type="pres">
      <dgm:prSet presAssocID="{2551F895-46E5-4C8D-9111-1BB0B4209F5A}" presName="horz1" presStyleCnt="0"/>
      <dgm:spPr/>
    </dgm:pt>
    <dgm:pt modelId="{55DD95D6-9F3A-4F4D-B5C1-89FA9D2D44D6}" type="pres">
      <dgm:prSet presAssocID="{2551F895-46E5-4C8D-9111-1BB0B4209F5A}" presName="tx1" presStyleLbl="revTx" presStyleIdx="9" presStyleCnt="10"/>
      <dgm:spPr/>
    </dgm:pt>
    <dgm:pt modelId="{DA2002C6-F92F-4F11-B8A1-23F478046BEC}" type="pres">
      <dgm:prSet presAssocID="{2551F895-46E5-4C8D-9111-1BB0B4209F5A}" presName="vert1" presStyleCnt="0"/>
      <dgm:spPr/>
    </dgm:pt>
  </dgm:ptLst>
  <dgm:cxnLst>
    <dgm:cxn modelId="{0558940E-3C75-4F7C-9160-03BF28BE78E6}" type="presOf" srcId="{DE5755FB-6BE0-4AA4-A221-CF76F3E32D54}" destId="{58DD8391-7BBC-4D46-A110-BA28E5307BFF}" srcOrd="0" destOrd="0" presId="urn:microsoft.com/office/officeart/2008/layout/LinedList"/>
    <dgm:cxn modelId="{D9AF0110-99DB-4288-8232-5C914D752A43}" type="presOf" srcId="{77CE2CB8-F58F-4A35-83A7-7C01AD4EBCD9}" destId="{E56AADDA-3388-4249-BCF3-FEEDCFEC59A9}" srcOrd="0" destOrd="0" presId="urn:microsoft.com/office/officeart/2008/layout/LinedList"/>
    <dgm:cxn modelId="{E165A612-8185-4851-B457-7BDF6B3B2720}" type="presOf" srcId="{57568236-134C-4399-B7BC-9D320CC5C497}" destId="{8BB15DB9-E203-44CC-A412-206B71AF7C07}" srcOrd="0" destOrd="0" presId="urn:microsoft.com/office/officeart/2008/layout/LinedList"/>
    <dgm:cxn modelId="{FE39F91C-8D6F-45A7-86D5-34A79A803270}" srcId="{BC5FB0DA-C99F-4277-B22F-E6A3AE32569D}" destId="{8D6EA444-3AE0-421A-B13C-A26E8A4839C4}" srcOrd="5" destOrd="0" parTransId="{48FEFC98-FF7F-4761-8713-8AB9228A779F}" sibTransId="{101BFF1E-8317-4097-9975-6A26FE0C0E95}"/>
    <dgm:cxn modelId="{32E96325-E9CA-4B2A-BBC9-B5C8C83A21F4}" type="presOf" srcId="{AB6D3296-2296-4D88-A6B0-9D0844F74B88}" destId="{B2591082-FB37-476A-88CD-6E26CE1D3C54}" srcOrd="0" destOrd="0" presId="urn:microsoft.com/office/officeart/2008/layout/LinedList"/>
    <dgm:cxn modelId="{C097CF25-5E35-44D0-8A46-F398F1D2758B}" type="presOf" srcId="{99081CE1-62E0-4871-8069-0F9EF2F19257}" destId="{13C4ABB4-4937-444A-A949-5B9ACE70D9F3}" srcOrd="0" destOrd="0" presId="urn:microsoft.com/office/officeart/2008/layout/LinedList"/>
    <dgm:cxn modelId="{8451FE2D-8303-453A-B99A-5F28786D173F}" type="presOf" srcId="{8D6EA444-3AE0-421A-B13C-A26E8A4839C4}" destId="{A9E26555-91DD-4FA7-B7E4-F27FA05DA681}" srcOrd="0" destOrd="0" presId="urn:microsoft.com/office/officeart/2008/layout/LinedList"/>
    <dgm:cxn modelId="{5D1DB545-1CE8-4336-B0BE-AB0BC69AEAEA}" type="presOf" srcId="{2551F895-46E5-4C8D-9111-1BB0B4209F5A}" destId="{55DD95D6-9F3A-4F4D-B5C1-89FA9D2D44D6}" srcOrd="0" destOrd="0" presId="urn:microsoft.com/office/officeart/2008/layout/LinedList"/>
    <dgm:cxn modelId="{B0DB9266-DA33-42B6-9395-3966FDD9B48D}" srcId="{BC5FB0DA-C99F-4277-B22F-E6A3AE32569D}" destId="{CA9FA0D0-4E84-4C90-BAE7-BB7346280D18}" srcOrd="8" destOrd="0" parTransId="{EFB4273E-C66F-4EF6-8B1C-CA5A16276DF7}" sibTransId="{434E6FEF-B6DD-4AE6-9AF0-FF76B872C107}"/>
    <dgm:cxn modelId="{B488B248-548D-46F2-BDA3-1D76E2EBBE4A}" srcId="{BC5FB0DA-C99F-4277-B22F-E6A3AE32569D}" destId="{AB6D3296-2296-4D88-A6B0-9D0844F74B88}" srcOrd="3" destOrd="0" parTransId="{C1A3E012-36B4-408D-B65B-C370E29DECE6}" sibTransId="{C048ED47-B523-4FF8-88C9-E4D090E833A7}"/>
    <dgm:cxn modelId="{993A7C6D-A009-439B-81FA-B0E460BF869D}" srcId="{BC5FB0DA-C99F-4277-B22F-E6A3AE32569D}" destId="{C801F55A-4BEA-49F2-9126-EE0F9EDEC35B}" srcOrd="0" destOrd="0" parTransId="{0B70CA89-83FC-476E-B43A-3745175858DD}" sibTransId="{C6EAE23F-5282-4269-81AB-75080E8C676C}"/>
    <dgm:cxn modelId="{F8860552-E72E-4C5A-880B-7D1C8A2E4B68}" srcId="{BC5FB0DA-C99F-4277-B22F-E6A3AE32569D}" destId="{2551F895-46E5-4C8D-9111-1BB0B4209F5A}" srcOrd="9" destOrd="0" parTransId="{8D486778-0755-439E-93E6-53417B75C914}" sibTransId="{B3FBADDA-889F-483B-AD69-202B69FF1B47}"/>
    <dgm:cxn modelId="{FA77DA56-6064-4784-A7A9-6A5800735790}" srcId="{BC5FB0DA-C99F-4277-B22F-E6A3AE32569D}" destId="{57568236-134C-4399-B7BC-9D320CC5C497}" srcOrd="7" destOrd="0" parTransId="{28C38023-2AC0-4CB2-B22D-1DEE42487AA6}" sibTransId="{31714694-8016-4A7A-8FFC-4CE9B9AA5981}"/>
    <dgm:cxn modelId="{8483675A-A99D-46B6-B75D-BAAE9CD8864A}" type="presOf" srcId="{C801F55A-4BEA-49F2-9126-EE0F9EDEC35B}" destId="{423E8F6F-A716-4C35-B025-4E4973E14E17}" srcOrd="0" destOrd="0" presId="urn:microsoft.com/office/officeart/2008/layout/LinedList"/>
    <dgm:cxn modelId="{CB7C1C8C-3D6A-4DD3-900F-AA707D330BBC}" srcId="{BC5FB0DA-C99F-4277-B22F-E6A3AE32569D}" destId="{99081CE1-62E0-4871-8069-0F9EF2F19257}" srcOrd="6" destOrd="0" parTransId="{29CFC61B-8E14-49BE-9EBA-726FF3E75024}" sibTransId="{B77B2867-A00F-430C-BC26-DFA2B653533A}"/>
    <dgm:cxn modelId="{758C038F-1736-40AD-8FCB-C0F7A46C045A}" srcId="{BC5FB0DA-C99F-4277-B22F-E6A3AE32569D}" destId="{77CE2CB8-F58F-4A35-83A7-7C01AD4EBCD9}" srcOrd="4" destOrd="0" parTransId="{41CD4FA3-938B-452C-B373-170B75427CAB}" sibTransId="{E6973D93-E264-420B-B720-096B5049CA1B}"/>
    <dgm:cxn modelId="{418BFDC6-A9AB-4B93-ACB3-CDEE155D560D}" type="presOf" srcId="{2A2C13B3-C05B-4444-97DE-2006BA629E8A}" destId="{8815F193-976A-4941-9BBA-59792D237FC5}" srcOrd="0" destOrd="0" presId="urn:microsoft.com/office/officeart/2008/layout/LinedList"/>
    <dgm:cxn modelId="{F5B0E3CE-B54E-4317-B229-6F1637A15EBF}" type="presOf" srcId="{BC5FB0DA-C99F-4277-B22F-E6A3AE32569D}" destId="{59ED5375-9711-4C91-9E58-508DF9BD3878}" srcOrd="0" destOrd="0" presId="urn:microsoft.com/office/officeart/2008/layout/LinedList"/>
    <dgm:cxn modelId="{81D598D8-6ECA-4AD3-87DF-5992670C9807}" type="presOf" srcId="{CA9FA0D0-4E84-4C90-BAE7-BB7346280D18}" destId="{FB378C72-CD19-4411-B07D-623A37B62980}" srcOrd="0" destOrd="0" presId="urn:microsoft.com/office/officeart/2008/layout/LinedList"/>
    <dgm:cxn modelId="{A43D2DED-BB14-41FD-B016-8125576C50A7}" srcId="{BC5FB0DA-C99F-4277-B22F-E6A3AE32569D}" destId="{DE5755FB-6BE0-4AA4-A221-CF76F3E32D54}" srcOrd="2" destOrd="0" parTransId="{EB21383B-D9D9-4D7B-959F-B4C57AC94FE5}" sibTransId="{D17E3094-7DBA-4AC1-9F81-430D13BB9E4E}"/>
    <dgm:cxn modelId="{5AD0ECEE-114E-49D6-B290-5E3444F8CFEC}" srcId="{BC5FB0DA-C99F-4277-B22F-E6A3AE32569D}" destId="{2A2C13B3-C05B-4444-97DE-2006BA629E8A}" srcOrd="1" destOrd="0" parTransId="{719F7C0E-D4B5-4023-B11B-D2F31759A17B}" sibTransId="{E66797B0-9D25-4480-A976-DECB8E3B73E7}"/>
    <dgm:cxn modelId="{C3DF828C-A724-4D7D-ACC3-E4B18FA5326C}" type="presParOf" srcId="{59ED5375-9711-4C91-9E58-508DF9BD3878}" destId="{AB4DCFAF-01B7-48A4-9453-AA3CB7E06EA9}" srcOrd="0" destOrd="0" presId="urn:microsoft.com/office/officeart/2008/layout/LinedList"/>
    <dgm:cxn modelId="{E1E7046F-609F-411B-834A-BF56AEB1B910}" type="presParOf" srcId="{59ED5375-9711-4C91-9E58-508DF9BD3878}" destId="{8AD2175A-067F-4A21-8D40-B914526BA3D0}" srcOrd="1" destOrd="0" presId="urn:microsoft.com/office/officeart/2008/layout/LinedList"/>
    <dgm:cxn modelId="{0B194708-C575-483C-9380-4BAC0AB8C66D}" type="presParOf" srcId="{8AD2175A-067F-4A21-8D40-B914526BA3D0}" destId="{423E8F6F-A716-4C35-B025-4E4973E14E17}" srcOrd="0" destOrd="0" presId="urn:microsoft.com/office/officeart/2008/layout/LinedList"/>
    <dgm:cxn modelId="{4EB2F6E4-74B8-43E9-8757-730DC02C385B}" type="presParOf" srcId="{8AD2175A-067F-4A21-8D40-B914526BA3D0}" destId="{296C97CF-4F78-4811-A9F5-C35A077E5FBF}" srcOrd="1" destOrd="0" presId="urn:microsoft.com/office/officeart/2008/layout/LinedList"/>
    <dgm:cxn modelId="{B4D8B14B-5383-4965-A093-5D8581EA5440}" type="presParOf" srcId="{59ED5375-9711-4C91-9E58-508DF9BD3878}" destId="{71E86CCA-2093-4665-89D9-D2AB82E6EEDF}" srcOrd="2" destOrd="0" presId="urn:microsoft.com/office/officeart/2008/layout/LinedList"/>
    <dgm:cxn modelId="{E749D7B6-80B1-43EE-945A-36589FF8990D}" type="presParOf" srcId="{59ED5375-9711-4C91-9E58-508DF9BD3878}" destId="{E203803F-0D35-4510-A9F5-50D14344BC96}" srcOrd="3" destOrd="0" presId="urn:microsoft.com/office/officeart/2008/layout/LinedList"/>
    <dgm:cxn modelId="{ABE3D5DD-5204-44B6-83A3-6B89F376B146}" type="presParOf" srcId="{E203803F-0D35-4510-A9F5-50D14344BC96}" destId="{8815F193-976A-4941-9BBA-59792D237FC5}" srcOrd="0" destOrd="0" presId="urn:microsoft.com/office/officeart/2008/layout/LinedList"/>
    <dgm:cxn modelId="{DCC9118D-A31D-4A5D-96CF-73156671A0F1}" type="presParOf" srcId="{E203803F-0D35-4510-A9F5-50D14344BC96}" destId="{3D50CB8D-2EE7-408A-8769-762A025D411B}" srcOrd="1" destOrd="0" presId="urn:microsoft.com/office/officeart/2008/layout/LinedList"/>
    <dgm:cxn modelId="{AA882404-BFA8-4E1F-B98F-C16635BD6B8E}" type="presParOf" srcId="{59ED5375-9711-4C91-9E58-508DF9BD3878}" destId="{1C2311D8-480D-4784-8290-0256A365228B}" srcOrd="4" destOrd="0" presId="urn:microsoft.com/office/officeart/2008/layout/LinedList"/>
    <dgm:cxn modelId="{6FAD3344-DF34-4D26-A560-A8B8E40C62E7}" type="presParOf" srcId="{59ED5375-9711-4C91-9E58-508DF9BD3878}" destId="{C5787239-F421-4837-B5A6-B43AA43FAC0B}" srcOrd="5" destOrd="0" presId="urn:microsoft.com/office/officeart/2008/layout/LinedList"/>
    <dgm:cxn modelId="{0ABDA3D7-569B-4FF8-A988-5193BF9133C5}" type="presParOf" srcId="{C5787239-F421-4837-B5A6-B43AA43FAC0B}" destId="{58DD8391-7BBC-4D46-A110-BA28E5307BFF}" srcOrd="0" destOrd="0" presId="urn:microsoft.com/office/officeart/2008/layout/LinedList"/>
    <dgm:cxn modelId="{D6F9EE14-7FCB-44EA-A145-AFC568001DF1}" type="presParOf" srcId="{C5787239-F421-4837-B5A6-B43AA43FAC0B}" destId="{E10C611F-0D59-4FF2-9E64-C76D8ABEC2F7}" srcOrd="1" destOrd="0" presId="urn:microsoft.com/office/officeart/2008/layout/LinedList"/>
    <dgm:cxn modelId="{CA841F7B-FBDA-4F4E-9461-F017343851CD}" type="presParOf" srcId="{59ED5375-9711-4C91-9E58-508DF9BD3878}" destId="{C0705CEB-A114-4F14-926C-210F82D24FE4}" srcOrd="6" destOrd="0" presId="urn:microsoft.com/office/officeart/2008/layout/LinedList"/>
    <dgm:cxn modelId="{B72B7581-7623-4EC6-9C63-27570F760333}" type="presParOf" srcId="{59ED5375-9711-4C91-9E58-508DF9BD3878}" destId="{30792406-6663-4B38-B830-DADD6D858137}" srcOrd="7" destOrd="0" presId="urn:microsoft.com/office/officeart/2008/layout/LinedList"/>
    <dgm:cxn modelId="{2DA14D86-5108-4A48-A1B0-95A484966053}" type="presParOf" srcId="{30792406-6663-4B38-B830-DADD6D858137}" destId="{B2591082-FB37-476A-88CD-6E26CE1D3C54}" srcOrd="0" destOrd="0" presId="urn:microsoft.com/office/officeart/2008/layout/LinedList"/>
    <dgm:cxn modelId="{03E4D839-F437-4630-90FC-2210ACE9F794}" type="presParOf" srcId="{30792406-6663-4B38-B830-DADD6D858137}" destId="{52FBFE1D-E53A-4967-BDE2-576BE57D3323}" srcOrd="1" destOrd="0" presId="urn:microsoft.com/office/officeart/2008/layout/LinedList"/>
    <dgm:cxn modelId="{EBC8816B-727B-418D-99B2-84C34D7A9008}" type="presParOf" srcId="{59ED5375-9711-4C91-9E58-508DF9BD3878}" destId="{333E0447-78F0-49DB-A06D-CD82C8CF2C00}" srcOrd="8" destOrd="0" presId="urn:microsoft.com/office/officeart/2008/layout/LinedList"/>
    <dgm:cxn modelId="{DE29306D-6D0B-4C6E-9CB1-A4A4C0FEF10F}" type="presParOf" srcId="{59ED5375-9711-4C91-9E58-508DF9BD3878}" destId="{BEBA4E29-D62B-4BC5-A85B-8F97AEA2CCB4}" srcOrd="9" destOrd="0" presId="urn:microsoft.com/office/officeart/2008/layout/LinedList"/>
    <dgm:cxn modelId="{34C2371B-4FA3-499C-A566-598652A5DA53}" type="presParOf" srcId="{BEBA4E29-D62B-4BC5-A85B-8F97AEA2CCB4}" destId="{E56AADDA-3388-4249-BCF3-FEEDCFEC59A9}" srcOrd="0" destOrd="0" presId="urn:microsoft.com/office/officeart/2008/layout/LinedList"/>
    <dgm:cxn modelId="{6B0DA24B-092E-4BEE-8A81-F2028B83F139}" type="presParOf" srcId="{BEBA4E29-D62B-4BC5-A85B-8F97AEA2CCB4}" destId="{D2EE2960-D6F4-4F86-95EC-8182E80D77A1}" srcOrd="1" destOrd="0" presId="urn:microsoft.com/office/officeart/2008/layout/LinedList"/>
    <dgm:cxn modelId="{0FC11A87-8593-49FE-8BB1-381B5A5EAE58}" type="presParOf" srcId="{59ED5375-9711-4C91-9E58-508DF9BD3878}" destId="{B7A573E1-E609-4005-AE06-9F5FF851E0AF}" srcOrd="10" destOrd="0" presId="urn:microsoft.com/office/officeart/2008/layout/LinedList"/>
    <dgm:cxn modelId="{2A96E346-D194-405E-9C64-449EA0D79919}" type="presParOf" srcId="{59ED5375-9711-4C91-9E58-508DF9BD3878}" destId="{860E6446-8DA2-4320-9FCC-582F74CCF465}" srcOrd="11" destOrd="0" presId="urn:microsoft.com/office/officeart/2008/layout/LinedList"/>
    <dgm:cxn modelId="{C3625536-422F-49F1-92A3-6F3CD498BA66}" type="presParOf" srcId="{860E6446-8DA2-4320-9FCC-582F74CCF465}" destId="{A9E26555-91DD-4FA7-B7E4-F27FA05DA681}" srcOrd="0" destOrd="0" presId="urn:microsoft.com/office/officeart/2008/layout/LinedList"/>
    <dgm:cxn modelId="{C2825994-7579-457D-B891-4D93EB3A95D4}" type="presParOf" srcId="{860E6446-8DA2-4320-9FCC-582F74CCF465}" destId="{7B1B28D6-5DEF-4DBE-BE56-9B8BE6B180F0}" srcOrd="1" destOrd="0" presId="urn:microsoft.com/office/officeart/2008/layout/LinedList"/>
    <dgm:cxn modelId="{97AA680C-E64F-4868-B0A0-B416B60B235E}" type="presParOf" srcId="{59ED5375-9711-4C91-9E58-508DF9BD3878}" destId="{C03652E0-BA39-4FD6-9C8C-720644CC6BED}" srcOrd="12" destOrd="0" presId="urn:microsoft.com/office/officeart/2008/layout/LinedList"/>
    <dgm:cxn modelId="{3DDFCA61-B7B8-4477-8EEA-21749CEC6C09}" type="presParOf" srcId="{59ED5375-9711-4C91-9E58-508DF9BD3878}" destId="{B31FE5C8-390F-4AED-A967-3F25472279A0}" srcOrd="13" destOrd="0" presId="urn:microsoft.com/office/officeart/2008/layout/LinedList"/>
    <dgm:cxn modelId="{3AF41452-ADAB-4FF1-8E0A-E37065748225}" type="presParOf" srcId="{B31FE5C8-390F-4AED-A967-3F25472279A0}" destId="{13C4ABB4-4937-444A-A949-5B9ACE70D9F3}" srcOrd="0" destOrd="0" presId="urn:microsoft.com/office/officeart/2008/layout/LinedList"/>
    <dgm:cxn modelId="{38B17308-1835-41F1-A9B7-B80852E798E2}" type="presParOf" srcId="{B31FE5C8-390F-4AED-A967-3F25472279A0}" destId="{ADA0AE0B-F3D0-4E54-BB5C-D205F790BDD4}" srcOrd="1" destOrd="0" presId="urn:microsoft.com/office/officeart/2008/layout/LinedList"/>
    <dgm:cxn modelId="{F7D7B723-3CDC-4BF7-AC7C-E16BC0594AC7}" type="presParOf" srcId="{59ED5375-9711-4C91-9E58-508DF9BD3878}" destId="{325D0BEB-AD98-48E1-A618-366458067549}" srcOrd="14" destOrd="0" presId="urn:microsoft.com/office/officeart/2008/layout/LinedList"/>
    <dgm:cxn modelId="{6172EE5C-E94B-40B9-97E9-5638E29AA922}" type="presParOf" srcId="{59ED5375-9711-4C91-9E58-508DF9BD3878}" destId="{A3BB3A85-9705-4D70-9160-ADC99F8CC8A8}" srcOrd="15" destOrd="0" presId="urn:microsoft.com/office/officeart/2008/layout/LinedList"/>
    <dgm:cxn modelId="{3FF2627A-2293-4FE9-8A5B-C9E2449E5BFB}" type="presParOf" srcId="{A3BB3A85-9705-4D70-9160-ADC99F8CC8A8}" destId="{8BB15DB9-E203-44CC-A412-206B71AF7C07}" srcOrd="0" destOrd="0" presId="urn:microsoft.com/office/officeart/2008/layout/LinedList"/>
    <dgm:cxn modelId="{66F17C08-BB9C-453A-8491-B4E485B52086}" type="presParOf" srcId="{A3BB3A85-9705-4D70-9160-ADC99F8CC8A8}" destId="{D28576AB-6F08-493A-AC02-057D86FC50C8}" srcOrd="1" destOrd="0" presId="urn:microsoft.com/office/officeart/2008/layout/LinedList"/>
    <dgm:cxn modelId="{B04EBC33-EAFF-46A1-84A2-81F9D2FFA883}" type="presParOf" srcId="{59ED5375-9711-4C91-9E58-508DF9BD3878}" destId="{C56B2083-4B2D-4904-A485-183276C3879A}" srcOrd="16" destOrd="0" presId="urn:microsoft.com/office/officeart/2008/layout/LinedList"/>
    <dgm:cxn modelId="{DA5B7FE7-7A54-437F-A455-730B3E3C2ACF}" type="presParOf" srcId="{59ED5375-9711-4C91-9E58-508DF9BD3878}" destId="{E2E1F9C0-541E-42E1-8E9B-546081715DC7}" srcOrd="17" destOrd="0" presId="urn:microsoft.com/office/officeart/2008/layout/LinedList"/>
    <dgm:cxn modelId="{C27090D7-3788-42FA-9A45-5C9641E5BD91}" type="presParOf" srcId="{E2E1F9C0-541E-42E1-8E9B-546081715DC7}" destId="{FB378C72-CD19-4411-B07D-623A37B62980}" srcOrd="0" destOrd="0" presId="urn:microsoft.com/office/officeart/2008/layout/LinedList"/>
    <dgm:cxn modelId="{A64C847E-0A11-4547-8802-318033186157}" type="presParOf" srcId="{E2E1F9C0-541E-42E1-8E9B-546081715DC7}" destId="{F43DD3D5-E50C-4FA3-B144-ED97E601943D}" srcOrd="1" destOrd="0" presId="urn:microsoft.com/office/officeart/2008/layout/LinedList"/>
    <dgm:cxn modelId="{BC80D180-77EA-46A5-9425-7E374DC9E04B}" type="presParOf" srcId="{59ED5375-9711-4C91-9E58-508DF9BD3878}" destId="{A03B3AD3-AE1C-42A6-BDF6-B5E02077A910}" srcOrd="18" destOrd="0" presId="urn:microsoft.com/office/officeart/2008/layout/LinedList"/>
    <dgm:cxn modelId="{2B3B998B-B58B-4CBA-9345-9DC4E5BB3935}" type="presParOf" srcId="{59ED5375-9711-4C91-9E58-508DF9BD3878}" destId="{0AF1EC82-02D9-4117-B578-C57F167EFFA2}" srcOrd="19" destOrd="0" presId="urn:microsoft.com/office/officeart/2008/layout/LinedList"/>
    <dgm:cxn modelId="{43AB8A30-1077-473F-ACF4-CF255CA3C3A7}" type="presParOf" srcId="{0AF1EC82-02D9-4117-B578-C57F167EFFA2}" destId="{55DD95D6-9F3A-4F4D-B5C1-89FA9D2D44D6}" srcOrd="0" destOrd="0" presId="urn:microsoft.com/office/officeart/2008/layout/LinedList"/>
    <dgm:cxn modelId="{D33024B3-73AD-4F26-87D5-92A49E36B060}" type="presParOf" srcId="{0AF1EC82-02D9-4117-B578-C57F167EFFA2}" destId="{DA2002C6-F92F-4F11-B8A1-23F478046BE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DCFAF-01B7-48A4-9453-AA3CB7E06EA9}">
      <dsp:nvSpPr>
        <dsp:cNvPr id="0" name=""/>
        <dsp:cNvSpPr/>
      </dsp:nvSpPr>
      <dsp:spPr>
        <a:xfrm>
          <a:off x="0" y="729"/>
          <a:ext cx="687951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3E8F6F-A716-4C35-B025-4E4973E14E17}">
      <dsp:nvSpPr>
        <dsp:cNvPr id="0" name=""/>
        <dsp:cNvSpPr/>
      </dsp:nvSpPr>
      <dsp:spPr>
        <a:xfrm>
          <a:off x="0" y="729"/>
          <a:ext cx="6879517" cy="59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latin typeface="Grandview"/>
            </a:rPr>
            <a:t>Branded </a:t>
          </a:r>
          <a:r>
            <a:rPr lang="en-US" sz="2500" kern="1200" dirty="0"/>
            <a:t>uniform </a:t>
          </a:r>
          <a:endParaRPr lang="en-US" sz="2500" kern="1200" dirty="0">
            <a:latin typeface="Grandview"/>
          </a:endParaRPr>
        </a:p>
      </dsp:txBody>
      <dsp:txXfrm>
        <a:off x="0" y="729"/>
        <a:ext cx="6879517" cy="597177"/>
      </dsp:txXfrm>
    </dsp:sp>
    <dsp:sp modelId="{71E86CCA-2093-4665-89D9-D2AB82E6EEDF}">
      <dsp:nvSpPr>
        <dsp:cNvPr id="0" name=""/>
        <dsp:cNvSpPr/>
      </dsp:nvSpPr>
      <dsp:spPr>
        <a:xfrm>
          <a:off x="0" y="597906"/>
          <a:ext cx="687951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15F193-976A-4941-9BBA-59792D237FC5}">
      <dsp:nvSpPr>
        <dsp:cNvPr id="0" name=""/>
        <dsp:cNvSpPr/>
      </dsp:nvSpPr>
      <dsp:spPr>
        <a:xfrm>
          <a:off x="0" y="597906"/>
          <a:ext cx="6879517" cy="59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latin typeface="Grandview"/>
            </a:rPr>
            <a:t>Trained to be pleasant , polite and positive </a:t>
          </a:r>
          <a:endParaRPr lang="en-US" sz="2500" kern="1200" dirty="0"/>
        </a:p>
      </dsp:txBody>
      <dsp:txXfrm>
        <a:off x="0" y="597906"/>
        <a:ext cx="6879517" cy="597177"/>
      </dsp:txXfrm>
    </dsp:sp>
    <dsp:sp modelId="{1C2311D8-480D-4784-8290-0256A365228B}">
      <dsp:nvSpPr>
        <dsp:cNvPr id="0" name=""/>
        <dsp:cNvSpPr/>
      </dsp:nvSpPr>
      <dsp:spPr>
        <a:xfrm>
          <a:off x="0" y="1195083"/>
          <a:ext cx="687951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DD8391-7BBC-4D46-A110-BA28E5307BFF}">
      <dsp:nvSpPr>
        <dsp:cNvPr id="0" name=""/>
        <dsp:cNvSpPr/>
      </dsp:nvSpPr>
      <dsp:spPr>
        <a:xfrm>
          <a:off x="0" y="1195083"/>
          <a:ext cx="6879517" cy="59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latin typeface="Grandview"/>
            </a:rPr>
            <a:t>Free carpark </a:t>
          </a:r>
        </a:p>
      </dsp:txBody>
      <dsp:txXfrm>
        <a:off x="0" y="1195083"/>
        <a:ext cx="6879517" cy="597177"/>
      </dsp:txXfrm>
    </dsp:sp>
    <dsp:sp modelId="{C0705CEB-A114-4F14-926C-210F82D24FE4}">
      <dsp:nvSpPr>
        <dsp:cNvPr id="0" name=""/>
        <dsp:cNvSpPr/>
      </dsp:nvSpPr>
      <dsp:spPr>
        <a:xfrm>
          <a:off x="0" y="1792260"/>
          <a:ext cx="687951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591082-FB37-476A-88CD-6E26CE1D3C54}">
      <dsp:nvSpPr>
        <dsp:cNvPr id="0" name=""/>
        <dsp:cNvSpPr/>
      </dsp:nvSpPr>
      <dsp:spPr>
        <a:xfrm>
          <a:off x="0" y="1792260"/>
          <a:ext cx="6879517" cy="59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latin typeface="Grandview"/>
            </a:rPr>
            <a:t>Events </a:t>
          </a:r>
        </a:p>
      </dsp:txBody>
      <dsp:txXfrm>
        <a:off x="0" y="1792260"/>
        <a:ext cx="6879517" cy="597177"/>
      </dsp:txXfrm>
    </dsp:sp>
    <dsp:sp modelId="{333E0447-78F0-49DB-A06D-CD82C8CF2C00}">
      <dsp:nvSpPr>
        <dsp:cNvPr id="0" name=""/>
        <dsp:cNvSpPr/>
      </dsp:nvSpPr>
      <dsp:spPr>
        <a:xfrm>
          <a:off x="0" y="2389437"/>
          <a:ext cx="687951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6AADDA-3388-4249-BCF3-FEEDCFEC59A9}">
      <dsp:nvSpPr>
        <dsp:cNvPr id="0" name=""/>
        <dsp:cNvSpPr/>
      </dsp:nvSpPr>
      <dsp:spPr>
        <a:xfrm>
          <a:off x="0" y="2389437"/>
          <a:ext cx="6879517" cy="59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latin typeface="Grandview"/>
            </a:rPr>
            <a:t>45 seats available   </a:t>
          </a:r>
        </a:p>
      </dsp:txBody>
      <dsp:txXfrm>
        <a:off x="0" y="2389437"/>
        <a:ext cx="6879517" cy="597177"/>
      </dsp:txXfrm>
    </dsp:sp>
    <dsp:sp modelId="{B7A573E1-E609-4005-AE06-9F5FF851E0AF}">
      <dsp:nvSpPr>
        <dsp:cNvPr id="0" name=""/>
        <dsp:cNvSpPr/>
      </dsp:nvSpPr>
      <dsp:spPr>
        <a:xfrm>
          <a:off x="0" y="2986614"/>
          <a:ext cx="687951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E26555-91DD-4FA7-B7E4-F27FA05DA681}">
      <dsp:nvSpPr>
        <dsp:cNvPr id="0" name=""/>
        <dsp:cNvSpPr/>
      </dsp:nvSpPr>
      <dsp:spPr>
        <a:xfrm>
          <a:off x="0" y="2986615"/>
          <a:ext cx="6879517" cy="59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latin typeface="Grandview"/>
            </a:rPr>
            <a:t>Architecture and decor used in bright colours </a:t>
          </a:r>
        </a:p>
      </dsp:txBody>
      <dsp:txXfrm>
        <a:off x="0" y="2986615"/>
        <a:ext cx="6879517" cy="597177"/>
      </dsp:txXfrm>
    </dsp:sp>
    <dsp:sp modelId="{C03652E0-BA39-4FD6-9C8C-720644CC6BED}">
      <dsp:nvSpPr>
        <dsp:cNvPr id="0" name=""/>
        <dsp:cNvSpPr/>
      </dsp:nvSpPr>
      <dsp:spPr>
        <a:xfrm>
          <a:off x="0" y="3583792"/>
          <a:ext cx="687951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C4ABB4-4937-444A-A949-5B9ACE70D9F3}">
      <dsp:nvSpPr>
        <dsp:cNvPr id="0" name=""/>
        <dsp:cNvSpPr/>
      </dsp:nvSpPr>
      <dsp:spPr>
        <a:xfrm>
          <a:off x="0" y="3583792"/>
          <a:ext cx="6879517" cy="59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latin typeface="Grandview"/>
            </a:rPr>
            <a:t> Service Brochures </a:t>
          </a:r>
        </a:p>
      </dsp:txBody>
      <dsp:txXfrm>
        <a:off x="0" y="3583792"/>
        <a:ext cx="6879517" cy="597177"/>
      </dsp:txXfrm>
    </dsp:sp>
    <dsp:sp modelId="{325D0BEB-AD98-48E1-A618-366458067549}">
      <dsp:nvSpPr>
        <dsp:cNvPr id="0" name=""/>
        <dsp:cNvSpPr/>
      </dsp:nvSpPr>
      <dsp:spPr>
        <a:xfrm>
          <a:off x="0" y="4180969"/>
          <a:ext cx="687951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15DB9-E203-44CC-A412-206B71AF7C07}">
      <dsp:nvSpPr>
        <dsp:cNvPr id="0" name=""/>
        <dsp:cNvSpPr/>
      </dsp:nvSpPr>
      <dsp:spPr>
        <a:xfrm>
          <a:off x="0" y="4180969"/>
          <a:ext cx="6879517" cy="59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latin typeface="Grandview"/>
            </a:rPr>
            <a:t>Free wi-fi </a:t>
          </a:r>
        </a:p>
      </dsp:txBody>
      <dsp:txXfrm>
        <a:off x="0" y="4180969"/>
        <a:ext cx="6879517" cy="597177"/>
      </dsp:txXfrm>
    </dsp:sp>
    <dsp:sp modelId="{C56B2083-4B2D-4904-A485-183276C3879A}">
      <dsp:nvSpPr>
        <dsp:cNvPr id="0" name=""/>
        <dsp:cNvSpPr/>
      </dsp:nvSpPr>
      <dsp:spPr>
        <a:xfrm>
          <a:off x="0" y="4778146"/>
          <a:ext cx="687951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378C72-CD19-4411-B07D-623A37B62980}">
      <dsp:nvSpPr>
        <dsp:cNvPr id="0" name=""/>
        <dsp:cNvSpPr/>
      </dsp:nvSpPr>
      <dsp:spPr>
        <a:xfrm>
          <a:off x="0" y="4778146"/>
          <a:ext cx="6879517" cy="59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dirty="0">
              <a:latin typeface="Grandview"/>
            </a:rPr>
            <a:t>Paperwork (receipt, invoces ,etc ) </a:t>
          </a:r>
        </a:p>
      </dsp:txBody>
      <dsp:txXfrm>
        <a:off x="0" y="4778146"/>
        <a:ext cx="6879517" cy="597177"/>
      </dsp:txXfrm>
    </dsp:sp>
    <dsp:sp modelId="{A03B3AD3-AE1C-42A6-BDF6-B5E02077A910}">
      <dsp:nvSpPr>
        <dsp:cNvPr id="0" name=""/>
        <dsp:cNvSpPr/>
      </dsp:nvSpPr>
      <dsp:spPr>
        <a:xfrm>
          <a:off x="0" y="5375323"/>
          <a:ext cx="687951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DD95D6-9F3A-4F4D-B5C1-89FA9D2D44D6}">
      <dsp:nvSpPr>
        <dsp:cNvPr id="0" name=""/>
        <dsp:cNvSpPr/>
      </dsp:nvSpPr>
      <dsp:spPr>
        <a:xfrm>
          <a:off x="0" y="5375323"/>
          <a:ext cx="6879517" cy="597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b="0" kern="1200" dirty="0"/>
            <a:t>Pets Allowed</a:t>
          </a:r>
          <a:endParaRPr lang="en-US" sz="2500" b="0" kern="1200" dirty="0">
            <a:latin typeface="Grandview"/>
          </a:endParaRPr>
        </a:p>
      </dsp:txBody>
      <dsp:txXfrm>
        <a:off x="0" y="5375323"/>
        <a:ext cx="6879517" cy="5971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8-09T17:01:42.516"/>
    </inkml:context>
    <inkml:brush xml:id="br0">
      <inkml:brushProperty name="width" value="0.05" units="cm"/>
      <inkml:brushProperty name="height" value="0.05" units="cm"/>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76F09F-10C3-4CFE-B65F-90510AB0DC88}" type="datetimeFigureOut">
              <a:rPr lang="en-GB" smtClean="0"/>
              <a:t>18/08/2022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4E0318-AAC5-4ADE-AF60-7EF56057ACA9}" type="slidenum">
              <a:rPr lang="en-GB" smtClean="0"/>
              <a:t>‹#›</a:t>
            </a:fld>
            <a:endParaRPr lang="en-GB"/>
          </a:p>
        </p:txBody>
      </p:sp>
    </p:spTree>
    <p:extLst>
      <p:ext uri="{BB962C8B-B14F-4D97-AF65-F5344CB8AC3E}">
        <p14:creationId xmlns:p14="http://schemas.microsoft.com/office/powerpoint/2010/main" val="1451516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4E0318-AAC5-4ADE-AF60-7EF56057ACA9}" type="slidenum">
              <a:rPr lang="en-GB" smtClean="0"/>
              <a:t>2</a:t>
            </a:fld>
            <a:endParaRPr lang="en-GB"/>
          </a:p>
        </p:txBody>
      </p:sp>
    </p:spTree>
    <p:extLst>
      <p:ext uri="{BB962C8B-B14F-4D97-AF65-F5344CB8AC3E}">
        <p14:creationId xmlns:p14="http://schemas.microsoft.com/office/powerpoint/2010/main" val="3426618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August 18, 2022</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26797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August 18, 2022</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225510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August 18, 2022</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86838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August 18, 2022</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847948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August 18, 2022</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34514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August 18, 2022</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75997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August 18, 2022</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346777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August 18, 2022</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489273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August 18, 2022</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276490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August 18, 2022</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6570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August 18, 2022</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154428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80DC5-6ACC-629D-C291-712DF00505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C3FA90-E2F3-2E67-56F0-FFF0C5B79B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77EA235-657D-0FCC-581C-F7CDD368468A}"/>
              </a:ext>
            </a:extLst>
          </p:cNvPr>
          <p:cNvSpPr>
            <a:spLocks noGrp="1"/>
          </p:cNvSpPr>
          <p:nvPr>
            <p:ph type="dt" sz="half" idx="10"/>
          </p:nvPr>
        </p:nvSpPr>
        <p:spPr/>
        <p:txBody>
          <a:bodyPr/>
          <a:lstStyle/>
          <a:p>
            <a:fld id="{DB25964E-E983-401F-AB7B-856DD2183943}" type="datetimeFigureOut">
              <a:rPr lang="en-GB" smtClean="0"/>
              <a:t>18/08/2022</a:t>
            </a:fld>
            <a:endParaRPr lang="en-GB"/>
          </a:p>
        </p:txBody>
      </p:sp>
      <p:sp>
        <p:nvSpPr>
          <p:cNvPr id="5" name="Footer Placeholder 4">
            <a:extLst>
              <a:ext uri="{FF2B5EF4-FFF2-40B4-BE49-F238E27FC236}">
                <a16:creationId xmlns:a16="http://schemas.microsoft.com/office/drawing/2014/main" id="{359783FB-8340-596C-AEDA-8A3D5AB78F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471F7F-F9F2-2F37-A864-269C90D5BF8B}"/>
              </a:ext>
            </a:extLst>
          </p:cNvPr>
          <p:cNvSpPr>
            <a:spLocks noGrp="1"/>
          </p:cNvSpPr>
          <p:nvPr>
            <p:ph type="sldNum" sz="quarter" idx="12"/>
          </p:nvPr>
        </p:nvSpPr>
        <p:spPr/>
        <p:txBody>
          <a:bodyPr/>
          <a:lstStyle/>
          <a:p>
            <a:fld id="{50082A5E-FE52-4D7A-A09D-05AE37EA1E51}" type="slidenum">
              <a:rPr lang="en-GB" smtClean="0"/>
              <a:t>‹#›</a:t>
            </a:fld>
            <a:endParaRPr lang="en-GB"/>
          </a:p>
        </p:txBody>
      </p:sp>
    </p:spTree>
    <p:extLst>
      <p:ext uri="{BB962C8B-B14F-4D97-AF65-F5344CB8AC3E}">
        <p14:creationId xmlns:p14="http://schemas.microsoft.com/office/powerpoint/2010/main" val="31365603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B0EDE-9DEE-5576-803C-B474DB4DB9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0AA569-3C25-209E-40ED-3E89730C37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659EAC-07C0-AC36-DD85-9645B04EC4AE}"/>
              </a:ext>
            </a:extLst>
          </p:cNvPr>
          <p:cNvSpPr>
            <a:spLocks noGrp="1"/>
          </p:cNvSpPr>
          <p:nvPr>
            <p:ph type="dt" sz="half" idx="10"/>
          </p:nvPr>
        </p:nvSpPr>
        <p:spPr/>
        <p:txBody>
          <a:bodyPr/>
          <a:lstStyle/>
          <a:p>
            <a:fld id="{DB25964E-E983-401F-AB7B-856DD2183943}" type="datetimeFigureOut">
              <a:rPr lang="en-GB" smtClean="0"/>
              <a:t>18/08/2022</a:t>
            </a:fld>
            <a:endParaRPr lang="en-GB"/>
          </a:p>
        </p:txBody>
      </p:sp>
      <p:sp>
        <p:nvSpPr>
          <p:cNvPr id="5" name="Footer Placeholder 4">
            <a:extLst>
              <a:ext uri="{FF2B5EF4-FFF2-40B4-BE49-F238E27FC236}">
                <a16:creationId xmlns:a16="http://schemas.microsoft.com/office/drawing/2014/main" id="{9F13648B-6CFD-522B-1665-CD7AA38081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D6DB82-69B7-8868-BC25-26857FBFBABF}"/>
              </a:ext>
            </a:extLst>
          </p:cNvPr>
          <p:cNvSpPr>
            <a:spLocks noGrp="1"/>
          </p:cNvSpPr>
          <p:nvPr>
            <p:ph type="sldNum" sz="quarter" idx="12"/>
          </p:nvPr>
        </p:nvSpPr>
        <p:spPr/>
        <p:txBody>
          <a:bodyPr/>
          <a:lstStyle/>
          <a:p>
            <a:fld id="{50082A5E-FE52-4D7A-A09D-05AE37EA1E51}" type="slidenum">
              <a:rPr lang="en-GB" smtClean="0"/>
              <a:t>‹#›</a:t>
            </a:fld>
            <a:endParaRPr lang="en-GB"/>
          </a:p>
        </p:txBody>
      </p:sp>
    </p:spTree>
    <p:extLst>
      <p:ext uri="{BB962C8B-B14F-4D97-AF65-F5344CB8AC3E}">
        <p14:creationId xmlns:p14="http://schemas.microsoft.com/office/powerpoint/2010/main" val="3920757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A91EE-8871-91ED-BA52-F40A848787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55168C-FEF5-1369-DA75-3767051B96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1462D6-C9C1-CF27-BB43-2817C12A5B0F}"/>
              </a:ext>
            </a:extLst>
          </p:cNvPr>
          <p:cNvSpPr>
            <a:spLocks noGrp="1"/>
          </p:cNvSpPr>
          <p:nvPr>
            <p:ph type="dt" sz="half" idx="10"/>
          </p:nvPr>
        </p:nvSpPr>
        <p:spPr/>
        <p:txBody>
          <a:bodyPr/>
          <a:lstStyle/>
          <a:p>
            <a:fld id="{DB25964E-E983-401F-AB7B-856DD2183943}" type="datetimeFigureOut">
              <a:rPr lang="en-GB" smtClean="0"/>
              <a:t>18/08/2022</a:t>
            </a:fld>
            <a:endParaRPr lang="en-GB"/>
          </a:p>
        </p:txBody>
      </p:sp>
      <p:sp>
        <p:nvSpPr>
          <p:cNvPr id="5" name="Footer Placeholder 4">
            <a:extLst>
              <a:ext uri="{FF2B5EF4-FFF2-40B4-BE49-F238E27FC236}">
                <a16:creationId xmlns:a16="http://schemas.microsoft.com/office/drawing/2014/main" id="{8B8FFDD8-24AD-AA85-4395-6CFB981AFD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E77C34-4CE9-2500-48EC-77A93CB523F2}"/>
              </a:ext>
            </a:extLst>
          </p:cNvPr>
          <p:cNvSpPr>
            <a:spLocks noGrp="1"/>
          </p:cNvSpPr>
          <p:nvPr>
            <p:ph type="sldNum" sz="quarter" idx="12"/>
          </p:nvPr>
        </p:nvSpPr>
        <p:spPr/>
        <p:txBody>
          <a:bodyPr/>
          <a:lstStyle/>
          <a:p>
            <a:fld id="{50082A5E-FE52-4D7A-A09D-05AE37EA1E51}" type="slidenum">
              <a:rPr lang="en-GB" smtClean="0"/>
              <a:t>‹#›</a:t>
            </a:fld>
            <a:endParaRPr lang="en-GB"/>
          </a:p>
        </p:txBody>
      </p:sp>
    </p:spTree>
    <p:extLst>
      <p:ext uri="{BB962C8B-B14F-4D97-AF65-F5344CB8AC3E}">
        <p14:creationId xmlns:p14="http://schemas.microsoft.com/office/powerpoint/2010/main" val="41496773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15921-0CB6-631F-ADBE-FA82237C17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477527-62DE-436B-D370-E8723B08C9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AB67FC-9558-D74E-A6F6-4AADC8CB6D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F310CD-78A4-CFB5-462E-C3A63E2CCBC3}"/>
              </a:ext>
            </a:extLst>
          </p:cNvPr>
          <p:cNvSpPr>
            <a:spLocks noGrp="1"/>
          </p:cNvSpPr>
          <p:nvPr>
            <p:ph type="dt" sz="half" idx="10"/>
          </p:nvPr>
        </p:nvSpPr>
        <p:spPr/>
        <p:txBody>
          <a:bodyPr/>
          <a:lstStyle/>
          <a:p>
            <a:fld id="{DB25964E-E983-401F-AB7B-856DD2183943}" type="datetimeFigureOut">
              <a:rPr lang="en-GB" smtClean="0"/>
              <a:t>18/08/2022</a:t>
            </a:fld>
            <a:endParaRPr lang="en-GB"/>
          </a:p>
        </p:txBody>
      </p:sp>
      <p:sp>
        <p:nvSpPr>
          <p:cNvPr id="6" name="Footer Placeholder 5">
            <a:extLst>
              <a:ext uri="{FF2B5EF4-FFF2-40B4-BE49-F238E27FC236}">
                <a16:creationId xmlns:a16="http://schemas.microsoft.com/office/drawing/2014/main" id="{01DFE1E7-F545-C988-6E6C-B71A59DE0D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DB7DA2-7A21-EDE1-2C9A-16702A0161D5}"/>
              </a:ext>
            </a:extLst>
          </p:cNvPr>
          <p:cNvSpPr>
            <a:spLocks noGrp="1"/>
          </p:cNvSpPr>
          <p:nvPr>
            <p:ph type="sldNum" sz="quarter" idx="12"/>
          </p:nvPr>
        </p:nvSpPr>
        <p:spPr/>
        <p:txBody>
          <a:bodyPr/>
          <a:lstStyle/>
          <a:p>
            <a:fld id="{50082A5E-FE52-4D7A-A09D-05AE37EA1E51}" type="slidenum">
              <a:rPr lang="en-GB" smtClean="0"/>
              <a:t>‹#›</a:t>
            </a:fld>
            <a:endParaRPr lang="en-GB"/>
          </a:p>
        </p:txBody>
      </p:sp>
    </p:spTree>
    <p:extLst>
      <p:ext uri="{BB962C8B-B14F-4D97-AF65-F5344CB8AC3E}">
        <p14:creationId xmlns:p14="http://schemas.microsoft.com/office/powerpoint/2010/main" val="9873784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418E3-31CF-CFD9-82C2-071470E66D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4EF96F-6CE5-3A99-5B02-9831B89C36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4CCD03-67F1-43CB-A524-21E1E15ED46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FA7EAE-532A-5951-EF04-0EA46635D3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6338C4-B5E6-DE7E-BE2B-DE51F35607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03686A2-9926-0EBD-E7E7-1E248D2CDBCE}"/>
              </a:ext>
            </a:extLst>
          </p:cNvPr>
          <p:cNvSpPr>
            <a:spLocks noGrp="1"/>
          </p:cNvSpPr>
          <p:nvPr>
            <p:ph type="dt" sz="half" idx="10"/>
          </p:nvPr>
        </p:nvSpPr>
        <p:spPr/>
        <p:txBody>
          <a:bodyPr/>
          <a:lstStyle/>
          <a:p>
            <a:fld id="{DB25964E-E983-401F-AB7B-856DD2183943}" type="datetimeFigureOut">
              <a:rPr lang="en-GB" smtClean="0"/>
              <a:t>18/08/2022</a:t>
            </a:fld>
            <a:endParaRPr lang="en-GB"/>
          </a:p>
        </p:txBody>
      </p:sp>
      <p:sp>
        <p:nvSpPr>
          <p:cNvPr id="8" name="Footer Placeholder 7">
            <a:extLst>
              <a:ext uri="{FF2B5EF4-FFF2-40B4-BE49-F238E27FC236}">
                <a16:creationId xmlns:a16="http://schemas.microsoft.com/office/drawing/2014/main" id="{CB65A98A-B297-02D9-66DF-D60212824F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BA209A-8A3E-E4FF-092A-142F2592EF0E}"/>
              </a:ext>
            </a:extLst>
          </p:cNvPr>
          <p:cNvSpPr>
            <a:spLocks noGrp="1"/>
          </p:cNvSpPr>
          <p:nvPr>
            <p:ph type="sldNum" sz="quarter" idx="12"/>
          </p:nvPr>
        </p:nvSpPr>
        <p:spPr/>
        <p:txBody>
          <a:bodyPr/>
          <a:lstStyle/>
          <a:p>
            <a:fld id="{50082A5E-FE52-4D7A-A09D-05AE37EA1E51}" type="slidenum">
              <a:rPr lang="en-GB" smtClean="0"/>
              <a:t>‹#›</a:t>
            </a:fld>
            <a:endParaRPr lang="en-GB"/>
          </a:p>
        </p:txBody>
      </p:sp>
    </p:spTree>
    <p:extLst>
      <p:ext uri="{BB962C8B-B14F-4D97-AF65-F5344CB8AC3E}">
        <p14:creationId xmlns:p14="http://schemas.microsoft.com/office/powerpoint/2010/main" val="11790986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442B7-C7CD-62EF-6D61-D8E424F70B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73BA3FA-43AD-2BBA-57AC-5BC000BBEB4C}"/>
              </a:ext>
            </a:extLst>
          </p:cNvPr>
          <p:cNvSpPr>
            <a:spLocks noGrp="1"/>
          </p:cNvSpPr>
          <p:nvPr>
            <p:ph type="dt" sz="half" idx="10"/>
          </p:nvPr>
        </p:nvSpPr>
        <p:spPr/>
        <p:txBody>
          <a:bodyPr/>
          <a:lstStyle/>
          <a:p>
            <a:fld id="{DB25964E-E983-401F-AB7B-856DD2183943}" type="datetimeFigureOut">
              <a:rPr lang="en-GB" smtClean="0"/>
              <a:t>18/08/2022</a:t>
            </a:fld>
            <a:endParaRPr lang="en-GB"/>
          </a:p>
        </p:txBody>
      </p:sp>
      <p:sp>
        <p:nvSpPr>
          <p:cNvPr id="4" name="Footer Placeholder 3">
            <a:extLst>
              <a:ext uri="{FF2B5EF4-FFF2-40B4-BE49-F238E27FC236}">
                <a16:creationId xmlns:a16="http://schemas.microsoft.com/office/drawing/2014/main" id="{1919B298-5DB9-C695-2090-B1F7E30D50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035D8F-A89C-0006-5CE9-C618AE90D060}"/>
              </a:ext>
            </a:extLst>
          </p:cNvPr>
          <p:cNvSpPr>
            <a:spLocks noGrp="1"/>
          </p:cNvSpPr>
          <p:nvPr>
            <p:ph type="sldNum" sz="quarter" idx="12"/>
          </p:nvPr>
        </p:nvSpPr>
        <p:spPr/>
        <p:txBody>
          <a:bodyPr/>
          <a:lstStyle/>
          <a:p>
            <a:fld id="{50082A5E-FE52-4D7A-A09D-05AE37EA1E51}" type="slidenum">
              <a:rPr lang="en-GB" smtClean="0"/>
              <a:t>‹#›</a:t>
            </a:fld>
            <a:endParaRPr lang="en-GB"/>
          </a:p>
        </p:txBody>
      </p:sp>
    </p:spTree>
    <p:extLst>
      <p:ext uri="{BB962C8B-B14F-4D97-AF65-F5344CB8AC3E}">
        <p14:creationId xmlns:p14="http://schemas.microsoft.com/office/powerpoint/2010/main" val="22205640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A2BC37-BC6E-D248-67EE-91D377FF7646}"/>
              </a:ext>
            </a:extLst>
          </p:cNvPr>
          <p:cNvSpPr>
            <a:spLocks noGrp="1"/>
          </p:cNvSpPr>
          <p:nvPr>
            <p:ph type="dt" sz="half" idx="10"/>
          </p:nvPr>
        </p:nvSpPr>
        <p:spPr/>
        <p:txBody>
          <a:bodyPr/>
          <a:lstStyle/>
          <a:p>
            <a:fld id="{DB25964E-E983-401F-AB7B-856DD2183943}" type="datetimeFigureOut">
              <a:rPr lang="en-GB" smtClean="0"/>
              <a:t>18/08/2022</a:t>
            </a:fld>
            <a:endParaRPr lang="en-GB"/>
          </a:p>
        </p:txBody>
      </p:sp>
      <p:sp>
        <p:nvSpPr>
          <p:cNvPr id="3" name="Footer Placeholder 2">
            <a:extLst>
              <a:ext uri="{FF2B5EF4-FFF2-40B4-BE49-F238E27FC236}">
                <a16:creationId xmlns:a16="http://schemas.microsoft.com/office/drawing/2014/main" id="{9D6C5771-08B9-E319-4224-C83C6EC0C1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B3D261-982E-4FC1-FAAA-EF375491D483}"/>
              </a:ext>
            </a:extLst>
          </p:cNvPr>
          <p:cNvSpPr>
            <a:spLocks noGrp="1"/>
          </p:cNvSpPr>
          <p:nvPr>
            <p:ph type="sldNum" sz="quarter" idx="12"/>
          </p:nvPr>
        </p:nvSpPr>
        <p:spPr/>
        <p:txBody>
          <a:bodyPr/>
          <a:lstStyle/>
          <a:p>
            <a:fld id="{50082A5E-FE52-4D7A-A09D-05AE37EA1E51}" type="slidenum">
              <a:rPr lang="en-GB" smtClean="0"/>
              <a:t>‹#›</a:t>
            </a:fld>
            <a:endParaRPr lang="en-GB"/>
          </a:p>
        </p:txBody>
      </p:sp>
    </p:spTree>
    <p:extLst>
      <p:ext uri="{BB962C8B-B14F-4D97-AF65-F5344CB8AC3E}">
        <p14:creationId xmlns:p14="http://schemas.microsoft.com/office/powerpoint/2010/main" val="21219330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7971C-732A-71B2-479A-DFBF745E8C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A6707A-D3C2-F5D5-7921-C0ECC2D7CF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C019F0-FB24-08BE-F136-61412A9881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0A17C-68F7-6C7E-4F6A-5A7DB02AC05F}"/>
              </a:ext>
            </a:extLst>
          </p:cNvPr>
          <p:cNvSpPr>
            <a:spLocks noGrp="1"/>
          </p:cNvSpPr>
          <p:nvPr>
            <p:ph type="dt" sz="half" idx="10"/>
          </p:nvPr>
        </p:nvSpPr>
        <p:spPr/>
        <p:txBody>
          <a:bodyPr/>
          <a:lstStyle/>
          <a:p>
            <a:fld id="{DB25964E-E983-401F-AB7B-856DD2183943}" type="datetimeFigureOut">
              <a:rPr lang="en-GB" smtClean="0"/>
              <a:t>18/08/2022</a:t>
            </a:fld>
            <a:endParaRPr lang="en-GB"/>
          </a:p>
        </p:txBody>
      </p:sp>
      <p:sp>
        <p:nvSpPr>
          <p:cNvPr id="6" name="Footer Placeholder 5">
            <a:extLst>
              <a:ext uri="{FF2B5EF4-FFF2-40B4-BE49-F238E27FC236}">
                <a16:creationId xmlns:a16="http://schemas.microsoft.com/office/drawing/2014/main" id="{68B11D66-9699-AB01-7475-DB96A6040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655BA4-CA09-B41A-9B74-A26527C6EC40}"/>
              </a:ext>
            </a:extLst>
          </p:cNvPr>
          <p:cNvSpPr>
            <a:spLocks noGrp="1"/>
          </p:cNvSpPr>
          <p:nvPr>
            <p:ph type="sldNum" sz="quarter" idx="12"/>
          </p:nvPr>
        </p:nvSpPr>
        <p:spPr/>
        <p:txBody>
          <a:bodyPr/>
          <a:lstStyle/>
          <a:p>
            <a:fld id="{50082A5E-FE52-4D7A-A09D-05AE37EA1E51}" type="slidenum">
              <a:rPr lang="en-GB" smtClean="0"/>
              <a:t>‹#›</a:t>
            </a:fld>
            <a:endParaRPr lang="en-GB"/>
          </a:p>
        </p:txBody>
      </p:sp>
    </p:spTree>
    <p:extLst>
      <p:ext uri="{BB962C8B-B14F-4D97-AF65-F5344CB8AC3E}">
        <p14:creationId xmlns:p14="http://schemas.microsoft.com/office/powerpoint/2010/main" val="1246787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FD090-BE33-50ED-C873-9F67A7E7D4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92C80B-6175-662D-7520-70CE8BD3F0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0AF046-A4DC-0EA8-44EB-8765BB3E4E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5D88BA-FDCF-523E-8B4D-0E363A15D68A}"/>
              </a:ext>
            </a:extLst>
          </p:cNvPr>
          <p:cNvSpPr>
            <a:spLocks noGrp="1"/>
          </p:cNvSpPr>
          <p:nvPr>
            <p:ph type="dt" sz="half" idx="10"/>
          </p:nvPr>
        </p:nvSpPr>
        <p:spPr/>
        <p:txBody>
          <a:bodyPr/>
          <a:lstStyle/>
          <a:p>
            <a:fld id="{DB25964E-E983-401F-AB7B-856DD2183943}" type="datetimeFigureOut">
              <a:rPr lang="en-GB" smtClean="0"/>
              <a:t>18/08/2022</a:t>
            </a:fld>
            <a:endParaRPr lang="en-GB"/>
          </a:p>
        </p:txBody>
      </p:sp>
      <p:sp>
        <p:nvSpPr>
          <p:cNvPr id="6" name="Footer Placeholder 5">
            <a:extLst>
              <a:ext uri="{FF2B5EF4-FFF2-40B4-BE49-F238E27FC236}">
                <a16:creationId xmlns:a16="http://schemas.microsoft.com/office/drawing/2014/main" id="{6746B148-FE7E-9B21-20E0-609BDB1431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5D4335-450E-DA5B-FC5B-BD629E52CC8B}"/>
              </a:ext>
            </a:extLst>
          </p:cNvPr>
          <p:cNvSpPr>
            <a:spLocks noGrp="1"/>
          </p:cNvSpPr>
          <p:nvPr>
            <p:ph type="sldNum" sz="quarter" idx="12"/>
          </p:nvPr>
        </p:nvSpPr>
        <p:spPr/>
        <p:txBody>
          <a:bodyPr/>
          <a:lstStyle/>
          <a:p>
            <a:fld id="{50082A5E-FE52-4D7A-A09D-05AE37EA1E51}" type="slidenum">
              <a:rPr lang="en-GB" smtClean="0"/>
              <a:t>‹#›</a:t>
            </a:fld>
            <a:endParaRPr lang="en-GB"/>
          </a:p>
        </p:txBody>
      </p:sp>
    </p:spTree>
    <p:extLst>
      <p:ext uri="{BB962C8B-B14F-4D97-AF65-F5344CB8AC3E}">
        <p14:creationId xmlns:p14="http://schemas.microsoft.com/office/powerpoint/2010/main" val="13403710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363F7-817A-1B30-E712-B51F611E23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7A2138-DE12-2800-7248-2272015871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E3038F-7F60-45C0-ECAA-2A91F8C18449}"/>
              </a:ext>
            </a:extLst>
          </p:cNvPr>
          <p:cNvSpPr>
            <a:spLocks noGrp="1"/>
          </p:cNvSpPr>
          <p:nvPr>
            <p:ph type="dt" sz="half" idx="10"/>
          </p:nvPr>
        </p:nvSpPr>
        <p:spPr/>
        <p:txBody>
          <a:bodyPr/>
          <a:lstStyle/>
          <a:p>
            <a:fld id="{DB25964E-E983-401F-AB7B-856DD2183943}" type="datetimeFigureOut">
              <a:rPr lang="en-GB" smtClean="0"/>
              <a:t>18/08/2022</a:t>
            </a:fld>
            <a:endParaRPr lang="en-GB"/>
          </a:p>
        </p:txBody>
      </p:sp>
      <p:sp>
        <p:nvSpPr>
          <p:cNvPr id="5" name="Footer Placeholder 4">
            <a:extLst>
              <a:ext uri="{FF2B5EF4-FFF2-40B4-BE49-F238E27FC236}">
                <a16:creationId xmlns:a16="http://schemas.microsoft.com/office/drawing/2014/main" id="{EFED7CE4-38A1-D633-8FB9-F4817C1F7C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B6CCD9-350B-34A9-71B3-0A7FFB01DA79}"/>
              </a:ext>
            </a:extLst>
          </p:cNvPr>
          <p:cNvSpPr>
            <a:spLocks noGrp="1"/>
          </p:cNvSpPr>
          <p:nvPr>
            <p:ph type="sldNum" sz="quarter" idx="12"/>
          </p:nvPr>
        </p:nvSpPr>
        <p:spPr/>
        <p:txBody>
          <a:bodyPr/>
          <a:lstStyle/>
          <a:p>
            <a:fld id="{50082A5E-FE52-4D7A-A09D-05AE37EA1E51}" type="slidenum">
              <a:rPr lang="en-GB" smtClean="0"/>
              <a:t>‹#›</a:t>
            </a:fld>
            <a:endParaRPr lang="en-GB"/>
          </a:p>
        </p:txBody>
      </p:sp>
    </p:spTree>
    <p:extLst>
      <p:ext uri="{BB962C8B-B14F-4D97-AF65-F5344CB8AC3E}">
        <p14:creationId xmlns:p14="http://schemas.microsoft.com/office/powerpoint/2010/main" val="18172179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3FB6EB-369E-A36D-6B16-92CE102BBB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8840D3-CC55-0A07-0F85-B887E0BD3A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7A7765-7871-C87B-0724-199B63C78174}"/>
              </a:ext>
            </a:extLst>
          </p:cNvPr>
          <p:cNvSpPr>
            <a:spLocks noGrp="1"/>
          </p:cNvSpPr>
          <p:nvPr>
            <p:ph type="dt" sz="half" idx="10"/>
          </p:nvPr>
        </p:nvSpPr>
        <p:spPr/>
        <p:txBody>
          <a:bodyPr/>
          <a:lstStyle/>
          <a:p>
            <a:fld id="{DB25964E-E983-401F-AB7B-856DD2183943}" type="datetimeFigureOut">
              <a:rPr lang="en-GB" smtClean="0"/>
              <a:t>18/08/2022</a:t>
            </a:fld>
            <a:endParaRPr lang="en-GB"/>
          </a:p>
        </p:txBody>
      </p:sp>
      <p:sp>
        <p:nvSpPr>
          <p:cNvPr id="5" name="Footer Placeholder 4">
            <a:extLst>
              <a:ext uri="{FF2B5EF4-FFF2-40B4-BE49-F238E27FC236}">
                <a16:creationId xmlns:a16="http://schemas.microsoft.com/office/drawing/2014/main" id="{F863D5E6-B062-DF29-EB96-B9D837FC32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185FCE-D35D-3F00-FD2C-1A160AA23E16}"/>
              </a:ext>
            </a:extLst>
          </p:cNvPr>
          <p:cNvSpPr>
            <a:spLocks noGrp="1"/>
          </p:cNvSpPr>
          <p:nvPr>
            <p:ph type="sldNum" sz="quarter" idx="12"/>
          </p:nvPr>
        </p:nvSpPr>
        <p:spPr/>
        <p:txBody>
          <a:bodyPr/>
          <a:lstStyle/>
          <a:p>
            <a:fld id="{50082A5E-FE52-4D7A-A09D-05AE37EA1E51}" type="slidenum">
              <a:rPr lang="en-GB" smtClean="0"/>
              <a:t>‹#›</a:t>
            </a:fld>
            <a:endParaRPr lang="en-GB"/>
          </a:p>
        </p:txBody>
      </p:sp>
    </p:spTree>
    <p:extLst>
      <p:ext uri="{BB962C8B-B14F-4D97-AF65-F5344CB8AC3E}">
        <p14:creationId xmlns:p14="http://schemas.microsoft.com/office/powerpoint/2010/main" val="3320386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August 18, 2022</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67830296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88" r:id="rId7"/>
    <p:sldLayoutId id="2147483689" r:id="rId8"/>
    <p:sldLayoutId id="2147483690" r:id="rId9"/>
    <p:sldLayoutId id="2147483691" r:id="rId10"/>
    <p:sldLayoutId id="2147483698"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F99FB9-DF59-0890-EE7B-6D52845E74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FD97A0-F4FE-7F5F-1B84-7690D88B54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11FADA-0EA1-AA66-96D4-BC6C25C652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964E-E983-401F-AB7B-856DD2183943}" type="datetimeFigureOut">
              <a:rPr lang="en-GB" smtClean="0"/>
              <a:t>18/08/2022</a:t>
            </a:fld>
            <a:endParaRPr lang="en-GB"/>
          </a:p>
        </p:txBody>
      </p:sp>
      <p:sp>
        <p:nvSpPr>
          <p:cNvPr id="5" name="Footer Placeholder 4">
            <a:extLst>
              <a:ext uri="{FF2B5EF4-FFF2-40B4-BE49-F238E27FC236}">
                <a16:creationId xmlns:a16="http://schemas.microsoft.com/office/drawing/2014/main" id="{D68145D2-0AE3-B1AF-CCC9-A9CC66D795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D441B5-D974-01AF-CA98-F815EAD9D2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082A5E-FE52-4D7A-A09D-05AE37EA1E51}" type="slidenum">
              <a:rPr lang="en-GB" smtClean="0"/>
              <a:t>‹#›</a:t>
            </a:fld>
            <a:endParaRPr lang="en-GB"/>
          </a:p>
        </p:txBody>
      </p:sp>
    </p:spTree>
    <p:extLst>
      <p:ext uri="{BB962C8B-B14F-4D97-AF65-F5344CB8AC3E}">
        <p14:creationId xmlns:p14="http://schemas.microsoft.com/office/powerpoint/2010/main" val="4260934976"/>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ustomXml" Target="../ink/ink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microsoft.com/office/2014/relationships/chartEx" Target="../charts/chartEx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dreamstime.com/stock-photo-varieties-take-away-waffles-chocolate-whipped-cream-strawberries-rows-street-topped-chocolates-brussels-belgium-image56489464" TargetMode="External"/><Relationship Id="rId2" Type="http://schemas.openxmlformats.org/officeDocument/2006/relationships/hyperlink" Target="https://kirbiecravings.com/mochi-ice-cream/" TargetMode="External"/><Relationship Id="rId1" Type="http://schemas.openxmlformats.org/officeDocument/2006/relationships/slideLayout" Target="../slideLayouts/slideLayout2.xml"/><Relationship Id="rId4" Type="http://schemas.openxmlformats.org/officeDocument/2006/relationships/hyperlink" Target="https://www.iedunote.com/marketing-pro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F29050CB-4C36-48DE-83DC-7CD376134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FC8014ED-480D-4F74-8CE4-82E326DFA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93774" y="-1"/>
            <a:ext cx="899821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C3FD0-37E1-6141-A9B5-2347425B15CD}"/>
              </a:ext>
            </a:extLst>
          </p:cNvPr>
          <p:cNvSpPr>
            <a:spLocks noGrp="1"/>
          </p:cNvSpPr>
          <p:nvPr>
            <p:ph type="ctrTitle"/>
          </p:nvPr>
        </p:nvSpPr>
        <p:spPr>
          <a:xfrm>
            <a:off x="6699821" y="311611"/>
            <a:ext cx="3580522" cy="806975"/>
          </a:xfrm>
        </p:spPr>
        <p:txBody>
          <a:bodyPr>
            <a:normAutofit fontScale="90000"/>
          </a:bodyPr>
          <a:lstStyle/>
          <a:p>
            <a:r>
              <a:rPr lang="en-US" dirty="0">
                <a:solidFill>
                  <a:schemeClr val="accent2"/>
                </a:solidFill>
                <a:latin typeface="Britannic Bold" panose="020B0903060703020204" pitchFamily="34" charset="77"/>
                <a:cs typeface="Al Bayan Plain" pitchFamily="2" charset="-78"/>
              </a:rPr>
              <a:t>BUBBLE ‘N’ BITES </a:t>
            </a:r>
          </a:p>
        </p:txBody>
      </p:sp>
      <p:pic>
        <p:nvPicPr>
          <p:cNvPr id="5" name="Picture 4">
            <a:extLst>
              <a:ext uri="{FF2B5EF4-FFF2-40B4-BE49-F238E27FC236}">
                <a16:creationId xmlns:a16="http://schemas.microsoft.com/office/drawing/2014/main" id="{661DBAFE-A3A8-A3CE-27B9-01AA6EF247FF}"/>
              </a:ext>
            </a:extLst>
          </p:cNvPr>
          <p:cNvPicPr>
            <a:picLocks noChangeAspect="1"/>
          </p:cNvPicPr>
          <p:nvPr/>
        </p:nvPicPr>
        <p:blipFill rotWithShape="1">
          <a:blip r:embed="rId2"/>
          <a:srcRect l="7522" r="50144" b="-2"/>
          <a:stretch/>
        </p:blipFill>
        <p:spPr>
          <a:xfrm>
            <a:off x="0" y="11081"/>
            <a:ext cx="5887645" cy="6865908"/>
          </a:xfrm>
          <a:custGeom>
            <a:avLst/>
            <a:gdLst/>
            <a:ahLst/>
            <a:cxnLst/>
            <a:rect l="l" t="t" r="r" b="b"/>
            <a:pathLst>
              <a:path w="4349401" h="6857999">
                <a:moveTo>
                  <a:pt x="0" y="0"/>
                </a:moveTo>
                <a:lnTo>
                  <a:pt x="3688820" y="0"/>
                </a:lnTo>
                <a:lnTo>
                  <a:pt x="3704280" y="52045"/>
                </a:lnTo>
                <a:cubicBezTo>
                  <a:pt x="3718146" y="140382"/>
                  <a:pt x="3736785" y="259803"/>
                  <a:pt x="3742526" y="321204"/>
                </a:cubicBezTo>
                <a:cubicBezTo>
                  <a:pt x="3721761" y="350534"/>
                  <a:pt x="3747947" y="379252"/>
                  <a:pt x="3747395" y="411061"/>
                </a:cubicBezTo>
                <a:cubicBezTo>
                  <a:pt x="3742087" y="428899"/>
                  <a:pt x="3752736" y="445160"/>
                  <a:pt x="3756791" y="462064"/>
                </a:cubicBezTo>
                <a:cubicBezTo>
                  <a:pt x="3758546" y="479046"/>
                  <a:pt x="3756603" y="498269"/>
                  <a:pt x="3757932" y="512953"/>
                </a:cubicBezTo>
                <a:lnTo>
                  <a:pt x="3764773" y="550171"/>
                </a:lnTo>
                <a:cubicBezTo>
                  <a:pt x="3775101" y="569747"/>
                  <a:pt x="3787758" y="589286"/>
                  <a:pt x="3806112" y="607595"/>
                </a:cubicBezTo>
                <a:cubicBezTo>
                  <a:pt x="3816077" y="614470"/>
                  <a:pt x="3821517" y="630446"/>
                  <a:pt x="3818266" y="643276"/>
                </a:cubicBezTo>
                <a:cubicBezTo>
                  <a:pt x="3817705" y="645485"/>
                  <a:pt x="3816904" y="647516"/>
                  <a:pt x="3815885" y="649302"/>
                </a:cubicBezTo>
                <a:cubicBezTo>
                  <a:pt x="3841351" y="671233"/>
                  <a:pt x="3832218" y="685287"/>
                  <a:pt x="3848844" y="695310"/>
                </a:cubicBezTo>
                <a:cubicBezTo>
                  <a:pt x="3860182" y="730939"/>
                  <a:pt x="3849609" y="760154"/>
                  <a:pt x="3864272" y="769541"/>
                </a:cubicBezTo>
                <a:cubicBezTo>
                  <a:pt x="3868883" y="796694"/>
                  <a:pt x="3871183" y="830049"/>
                  <a:pt x="3876507" y="858230"/>
                </a:cubicBezTo>
                <a:cubicBezTo>
                  <a:pt x="3880768" y="876888"/>
                  <a:pt x="3887025" y="909715"/>
                  <a:pt x="3896219" y="938630"/>
                </a:cubicBezTo>
                <a:cubicBezTo>
                  <a:pt x="3922436" y="962147"/>
                  <a:pt x="3911400" y="1012255"/>
                  <a:pt x="3931670" y="1031724"/>
                </a:cubicBezTo>
                <a:lnTo>
                  <a:pt x="3959332" y="1140614"/>
                </a:lnTo>
                <a:cubicBezTo>
                  <a:pt x="3964809" y="1171941"/>
                  <a:pt x="3980784" y="1148999"/>
                  <a:pt x="3967408" y="1185708"/>
                </a:cubicBezTo>
                <a:cubicBezTo>
                  <a:pt x="3994034" y="1235200"/>
                  <a:pt x="3970099" y="1243943"/>
                  <a:pt x="4006052" y="1283419"/>
                </a:cubicBezTo>
                <a:lnTo>
                  <a:pt x="4047792" y="1385848"/>
                </a:lnTo>
                <a:lnTo>
                  <a:pt x="4047018" y="1388680"/>
                </a:lnTo>
                <a:lnTo>
                  <a:pt x="4041568" y="1399860"/>
                </a:lnTo>
                <a:lnTo>
                  <a:pt x="4041603" y="1399920"/>
                </a:lnTo>
                <a:lnTo>
                  <a:pt x="4041873" y="1404323"/>
                </a:lnTo>
                <a:lnTo>
                  <a:pt x="4053428" y="1419276"/>
                </a:lnTo>
                <a:lnTo>
                  <a:pt x="4058270" y="1427736"/>
                </a:lnTo>
                <a:lnTo>
                  <a:pt x="4061965" y="1428611"/>
                </a:lnTo>
                <a:cubicBezTo>
                  <a:pt x="4064662" y="1430400"/>
                  <a:pt x="4066864" y="1434044"/>
                  <a:pt x="4067930" y="1441867"/>
                </a:cubicBezTo>
                <a:lnTo>
                  <a:pt x="4067739" y="1443962"/>
                </a:lnTo>
                <a:lnTo>
                  <a:pt x="4074388" y="1451116"/>
                </a:lnTo>
                <a:lnTo>
                  <a:pt x="4079147" y="1462795"/>
                </a:lnTo>
                <a:cubicBezTo>
                  <a:pt x="4084906" y="1495109"/>
                  <a:pt x="4092015" y="1501364"/>
                  <a:pt x="4106408" y="1545523"/>
                </a:cubicBezTo>
                <a:cubicBezTo>
                  <a:pt x="4118023" y="1591323"/>
                  <a:pt x="4125783" y="1594076"/>
                  <a:pt x="4139440" y="1632590"/>
                </a:cubicBezTo>
                <a:lnTo>
                  <a:pt x="4152950" y="1669109"/>
                </a:lnTo>
                <a:lnTo>
                  <a:pt x="4160014" y="1721882"/>
                </a:lnTo>
                <a:cubicBezTo>
                  <a:pt x="4172415" y="1776452"/>
                  <a:pt x="4174270" y="1818495"/>
                  <a:pt x="4181398" y="1866802"/>
                </a:cubicBezTo>
                <a:lnTo>
                  <a:pt x="4178512" y="1947854"/>
                </a:lnTo>
                <a:lnTo>
                  <a:pt x="4183358" y="2015247"/>
                </a:lnTo>
                <a:lnTo>
                  <a:pt x="4185482" y="2021436"/>
                </a:lnTo>
                <a:cubicBezTo>
                  <a:pt x="4186595" y="2025767"/>
                  <a:pt x="4186886" y="2028733"/>
                  <a:pt x="4186591" y="2030876"/>
                </a:cubicBezTo>
                <a:lnTo>
                  <a:pt x="4186319" y="2031166"/>
                </a:lnTo>
                <a:lnTo>
                  <a:pt x="4187943" y="2039896"/>
                </a:lnTo>
                <a:cubicBezTo>
                  <a:pt x="4191367" y="2054498"/>
                  <a:pt x="4176884" y="2096778"/>
                  <a:pt x="4181203" y="2110083"/>
                </a:cubicBezTo>
                <a:cubicBezTo>
                  <a:pt x="4178750" y="2133843"/>
                  <a:pt x="4177831" y="2165517"/>
                  <a:pt x="4173224" y="2182450"/>
                </a:cubicBezTo>
                <a:lnTo>
                  <a:pt x="4172025" y="2183480"/>
                </a:lnTo>
                <a:lnTo>
                  <a:pt x="4193021" y="2255135"/>
                </a:lnTo>
                <a:lnTo>
                  <a:pt x="4196804" y="2268689"/>
                </a:lnTo>
                <a:lnTo>
                  <a:pt x="4201259" y="2271870"/>
                </a:lnTo>
                <a:cubicBezTo>
                  <a:pt x="4204189" y="2275668"/>
                  <a:pt x="4205968" y="2281573"/>
                  <a:pt x="4205126" y="2292208"/>
                </a:cubicBezTo>
                <a:lnTo>
                  <a:pt x="4215294" y="2349520"/>
                </a:lnTo>
                <a:lnTo>
                  <a:pt x="4215791" y="2367552"/>
                </a:lnTo>
                <a:lnTo>
                  <a:pt x="4214799" y="2371830"/>
                </a:lnTo>
                <a:lnTo>
                  <a:pt x="4213865" y="2372363"/>
                </a:lnTo>
                <a:lnTo>
                  <a:pt x="4216131" y="2382125"/>
                </a:lnTo>
                <a:lnTo>
                  <a:pt x="4214982" y="2410460"/>
                </a:lnTo>
                <a:cubicBezTo>
                  <a:pt x="4224078" y="2473322"/>
                  <a:pt x="4244173" y="2468572"/>
                  <a:pt x="4239517" y="2499239"/>
                </a:cubicBezTo>
                <a:cubicBezTo>
                  <a:pt x="4205434" y="2533517"/>
                  <a:pt x="4251048" y="2589420"/>
                  <a:pt x="4262763" y="2651350"/>
                </a:cubicBezTo>
                <a:cubicBezTo>
                  <a:pt x="4270625" y="2697246"/>
                  <a:pt x="4282352" y="2713550"/>
                  <a:pt x="4286692" y="2774613"/>
                </a:cubicBezTo>
                <a:cubicBezTo>
                  <a:pt x="4305023" y="2804620"/>
                  <a:pt x="4309258" y="2837920"/>
                  <a:pt x="4311656" y="2872659"/>
                </a:cubicBezTo>
                <a:lnTo>
                  <a:pt x="4312374" y="2882791"/>
                </a:lnTo>
                <a:lnTo>
                  <a:pt x="4310361" y="2899990"/>
                </a:lnTo>
                <a:cubicBezTo>
                  <a:pt x="4310238" y="2911210"/>
                  <a:pt x="4311447" y="2920601"/>
                  <a:pt x="4313585" y="2929669"/>
                </a:cubicBezTo>
                <a:lnTo>
                  <a:pt x="4320045" y="2950033"/>
                </a:lnTo>
                <a:lnTo>
                  <a:pt x="4325609" y="2979344"/>
                </a:lnTo>
                <a:cubicBezTo>
                  <a:pt x="4298844" y="3025744"/>
                  <a:pt x="4324218" y="3042823"/>
                  <a:pt x="4327343" y="3070243"/>
                </a:cubicBezTo>
                <a:cubicBezTo>
                  <a:pt x="4330469" y="3097663"/>
                  <a:pt x="4341735" y="3130905"/>
                  <a:pt x="4344359" y="3143863"/>
                </a:cubicBezTo>
                <a:lnTo>
                  <a:pt x="4343081" y="3147992"/>
                </a:lnTo>
                <a:lnTo>
                  <a:pt x="4343649" y="3163436"/>
                </a:lnTo>
                <a:lnTo>
                  <a:pt x="4336706" y="3169146"/>
                </a:lnTo>
                <a:lnTo>
                  <a:pt x="4332471" y="3193363"/>
                </a:lnTo>
                <a:cubicBezTo>
                  <a:pt x="4331983" y="3202222"/>
                  <a:pt x="4332742" y="3224389"/>
                  <a:pt x="4335501" y="3234290"/>
                </a:cubicBezTo>
                <a:lnTo>
                  <a:pt x="4348550" y="3388367"/>
                </a:lnTo>
                <a:lnTo>
                  <a:pt x="4349401" y="3490816"/>
                </a:lnTo>
                <a:lnTo>
                  <a:pt x="4337742" y="3611974"/>
                </a:lnTo>
                <a:cubicBezTo>
                  <a:pt x="4326909" y="3606362"/>
                  <a:pt x="4338606" y="3636737"/>
                  <a:pt x="4328385" y="3641589"/>
                </a:cubicBezTo>
                <a:cubicBezTo>
                  <a:pt x="4320043" y="3644222"/>
                  <a:pt x="4316148" y="3673368"/>
                  <a:pt x="4313664" y="3681256"/>
                </a:cubicBezTo>
                <a:lnTo>
                  <a:pt x="4296687" y="3774348"/>
                </a:lnTo>
                <a:cubicBezTo>
                  <a:pt x="4296534" y="3782239"/>
                  <a:pt x="4289624" y="3798580"/>
                  <a:pt x="4287437" y="3804472"/>
                </a:cubicBezTo>
                <a:lnTo>
                  <a:pt x="4284951" y="3841972"/>
                </a:lnTo>
                <a:lnTo>
                  <a:pt x="4278945" y="3856029"/>
                </a:lnTo>
                <a:lnTo>
                  <a:pt x="4276117" y="3866864"/>
                </a:lnTo>
                <a:lnTo>
                  <a:pt x="4274370" y="3869196"/>
                </a:lnTo>
                <a:cubicBezTo>
                  <a:pt x="4271010" y="3873635"/>
                  <a:pt x="4267842" y="3878136"/>
                  <a:pt x="4265346" y="3883121"/>
                </a:cubicBezTo>
                <a:cubicBezTo>
                  <a:pt x="4289144" y="3893478"/>
                  <a:pt x="4248036" y="3927221"/>
                  <a:pt x="4270810" y="3926496"/>
                </a:cubicBezTo>
                <a:cubicBezTo>
                  <a:pt x="4261234" y="3955683"/>
                  <a:pt x="4285422" y="3947337"/>
                  <a:pt x="4257187" y="3968636"/>
                </a:cubicBezTo>
                <a:cubicBezTo>
                  <a:pt x="4257506" y="4026466"/>
                  <a:pt x="4268322" y="4042513"/>
                  <a:pt x="4237216" y="4101454"/>
                </a:cubicBezTo>
                <a:cubicBezTo>
                  <a:pt x="4223378" y="4127615"/>
                  <a:pt x="4214110" y="4145187"/>
                  <a:pt x="4214127" y="4162005"/>
                </a:cubicBezTo>
                <a:cubicBezTo>
                  <a:pt x="4210384" y="4178403"/>
                  <a:pt x="4208037" y="4187598"/>
                  <a:pt x="4206631" y="4192487"/>
                </a:cubicBezTo>
                <a:lnTo>
                  <a:pt x="4206007" y="4194047"/>
                </a:lnTo>
                <a:lnTo>
                  <a:pt x="4205832" y="4193322"/>
                </a:lnTo>
                <a:cubicBezTo>
                  <a:pt x="4205298" y="4194071"/>
                  <a:pt x="4204794" y="4196306"/>
                  <a:pt x="4204777" y="4197133"/>
                </a:cubicBezTo>
                <a:lnTo>
                  <a:pt x="4206007" y="4194047"/>
                </a:lnTo>
                <a:lnTo>
                  <a:pt x="4207068" y="4198434"/>
                </a:lnTo>
                <a:cubicBezTo>
                  <a:pt x="4221120" y="4238244"/>
                  <a:pt x="4200613" y="4346551"/>
                  <a:pt x="4198835" y="4353486"/>
                </a:cubicBezTo>
                <a:cubicBezTo>
                  <a:pt x="4187932" y="4398509"/>
                  <a:pt x="4180704" y="4437963"/>
                  <a:pt x="4183366" y="4464453"/>
                </a:cubicBezTo>
                <a:cubicBezTo>
                  <a:pt x="4186169" y="4468519"/>
                  <a:pt x="4190853" y="4489092"/>
                  <a:pt x="4192165" y="4493829"/>
                </a:cubicBezTo>
                <a:lnTo>
                  <a:pt x="4194359" y="4507867"/>
                </a:lnTo>
                <a:lnTo>
                  <a:pt x="4193244" y="4509309"/>
                </a:lnTo>
                <a:cubicBezTo>
                  <a:pt x="4190441" y="4516282"/>
                  <a:pt x="4190442" y="4521041"/>
                  <a:pt x="4191682" y="4524809"/>
                </a:cubicBezTo>
                <a:lnTo>
                  <a:pt x="4194107" y="4528754"/>
                </a:lnTo>
                <a:lnTo>
                  <a:pt x="4193902" y="4539562"/>
                </a:lnTo>
                <a:lnTo>
                  <a:pt x="4195836" y="4561320"/>
                </a:lnTo>
                <a:lnTo>
                  <a:pt x="4193511" y="4597087"/>
                </a:lnTo>
                <a:lnTo>
                  <a:pt x="4192464" y="4597322"/>
                </a:lnTo>
                <a:cubicBezTo>
                  <a:pt x="4190105" y="4598584"/>
                  <a:pt x="4188342" y="4600894"/>
                  <a:pt x="4187779" y="4605471"/>
                </a:cubicBezTo>
                <a:cubicBezTo>
                  <a:pt x="4173403" y="4595404"/>
                  <a:pt x="4181591" y="4607134"/>
                  <a:pt x="4181199" y="4621522"/>
                </a:cubicBezTo>
                <a:cubicBezTo>
                  <a:pt x="4175323" y="4635516"/>
                  <a:pt x="4157418" y="4677011"/>
                  <a:pt x="4152523" y="4689437"/>
                </a:cubicBezTo>
                <a:lnTo>
                  <a:pt x="4151828" y="4696076"/>
                </a:lnTo>
                <a:cubicBezTo>
                  <a:pt x="4151745" y="4696106"/>
                  <a:pt x="4151662" y="4696138"/>
                  <a:pt x="4151580" y="4696168"/>
                </a:cubicBezTo>
                <a:cubicBezTo>
                  <a:pt x="4150928" y="4697525"/>
                  <a:pt x="4150511" y="4699676"/>
                  <a:pt x="4150379" y="4703091"/>
                </a:cubicBezTo>
                <a:lnTo>
                  <a:pt x="4150561" y="4708182"/>
                </a:lnTo>
                <a:lnTo>
                  <a:pt x="4149212" y="4721061"/>
                </a:lnTo>
                <a:lnTo>
                  <a:pt x="4147189" y="4725229"/>
                </a:lnTo>
                <a:lnTo>
                  <a:pt x="4144140" y="4726497"/>
                </a:lnTo>
                <a:lnTo>
                  <a:pt x="4144335" y="4727727"/>
                </a:lnTo>
                <a:cubicBezTo>
                  <a:pt x="4148379" y="4737316"/>
                  <a:pt x="4155345" y="4740849"/>
                  <a:pt x="4133884" y="4750428"/>
                </a:cubicBezTo>
                <a:cubicBezTo>
                  <a:pt x="4139759" y="4772065"/>
                  <a:pt x="4127012" y="4774929"/>
                  <a:pt x="4119368" y="4802983"/>
                </a:cubicBezTo>
                <a:cubicBezTo>
                  <a:pt x="4125790" y="4815667"/>
                  <a:pt x="4121891" y="4824961"/>
                  <a:pt x="4114665" y="4833705"/>
                </a:cubicBezTo>
                <a:cubicBezTo>
                  <a:pt x="4115078" y="4861794"/>
                  <a:pt x="4103544" y="4886222"/>
                  <a:pt x="4097837" y="4917177"/>
                </a:cubicBezTo>
                <a:cubicBezTo>
                  <a:pt x="4085608" y="4955026"/>
                  <a:pt x="4083964" y="4967353"/>
                  <a:pt x="4077943" y="5000441"/>
                </a:cubicBezTo>
                <a:lnTo>
                  <a:pt x="4051108" y="5056712"/>
                </a:lnTo>
                <a:lnTo>
                  <a:pt x="4052241" y="5061510"/>
                </a:lnTo>
                <a:cubicBezTo>
                  <a:pt x="4052756" y="5064826"/>
                  <a:pt x="4052756" y="5067042"/>
                  <a:pt x="4052377" y="5068590"/>
                </a:cubicBezTo>
                <a:lnTo>
                  <a:pt x="4052154" y="5068772"/>
                </a:lnTo>
                <a:lnTo>
                  <a:pt x="4052728" y="5075389"/>
                </a:lnTo>
                <a:cubicBezTo>
                  <a:pt x="4054217" y="5086532"/>
                  <a:pt x="4042410" y="5103794"/>
                  <a:pt x="4044663" y="5114086"/>
                </a:cubicBezTo>
                <a:cubicBezTo>
                  <a:pt x="4041090" y="5131315"/>
                  <a:pt x="4046299" y="5150972"/>
                  <a:pt x="4041617" y="5162930"/>
                </a:cubicBezTo>
                <a:lnTo>
                  <a:pt x="4031600" y="5219213"/>
                </a:lnTo>
                <a:lnTo>
                  <a:pt x="4045696" y="5247815"/>
                </a:lnTo>
                <a:cubicBezTo>
                  <a:pt x="4047608" y="5250943"/>
                  <a:pt x="4048503" y="5255494"/>
                  <a:pt x="4047094" y="5263235"/>
                </a:cubicBezTo>
                <a:lnTo>
                  <a:pt x="4046285" y="5265043"/>
                </a:lnTo>
                <a:cubicBezTo>
                  <a:pt x="4048338" y="5269171"/>
                  <a:pt x="4049278" y="5300874"/>
                  <a:pt x="4051171" y="5326642"/>
                </a:cubicBezTo>
                <a:cubicBezTo>
                  <a:pt x="4053117" y="5367504"/>
                  <a:pt x="4059746" y="5372422"/>
                  <a:pt x="4057636" y="5419652"/>
                </a:cubicBezTo>
                <a:cubicBezTo>
                  <a:pt x="4058658" y="5466130"/>
                  <a:pt x="4063653" y="5474206"/>
                  <a:pt x="4059834" y="5506812"/>
                </a:cubicBezTo>
                <a:lnTo>
                  <a:pt x="4077978" y="5699914"/>
                </a:lnTo>
                <a:cubicBezTo>
                  <a:pt x="4100976" y="5748259"/>
                  <a:pt x="4075556" y="5749577"/>
                  <a:pt x="4086740" y="5804758"/>
                </a:cubicBezTo>
                <a:cubicBezTo>
                  <a:pt x="4063349" y="5835935"/>
                  <a:pt x="4085253" y="5818692"/>
                  <a:pt x="4081449" y="5850270"/>
                </a:cubicBezTo>
                <a:lnTo>
                  <a:pt x="4076479" y="5962574"/>
                </a:lnTo>
                <a:cubicBezTo>
                  <a:pt x="4090250" y="5987165"/>
                  <a:pt x="4065229" y="6031848"/>
                  <a:pt x="4083520" y="6062061"/>
                </a:cubicBezTo>
                <a:lnTo>
                  <a:pt x="4082254" y="6100099"/>
                </a:lnTo>
                <a:lnTo>
                  <a:pt x="4081912" y="6101839"/>
                </a:lnTo>
                <a:cubicBezTo>
                  <a:pt x="4079116" y="6119633"/>
                  <a:pt x="4077472" y="6135866"/>
                  <a:pt x="4072023" y="6158496"/>
                </a:cubicBezTo>
                <a:cubicBezTo>
                  <a:pt x="4058334" y="6220011"/>
                  <a:pt x="4078113" y="6289639"/>
                  <a:pt x="4033327" y="6307364"/>
                </a:cubicBezTo>
                <a:cubicBezTo>
                  <a:pt x="4016957" y="6333618"/>
                  <a:pt x="4037262" y="6337347"/>
                  <a:pt x="4020803" y="6398664"/>
                </a:cubicBezTo>
                <a:cubicBezTo>
                  <a:pt x="4009317" y="6420453"/>
                  <a:pt x="4006705" y="6428583"/>
                  <a:pt x="3996472" y="6454432"/>
                </a:cubicBezTo>
                <a:lnTo>
                  <a:pt x="3983185" y="6511089"/>
                </a:lnTo>
                <a:cubicBezTo>
                  <a:pt x="3978216" y="6520505"/>
                  <a:pt x="3977518" y="6526636"/>
                  <a:pt x="3978706" y="6531299"/>
                </a:cubicBezTo>
                <a:lnTo>
                  <a:pt x="3981537" y="6536009"/>
                </a:lnTo>
                <a:lnTo>
                  <a:pt x="3979660" y="6549963"/>
                </a:lnTo>
                <a:lnTo>
                  <a:pt x="3970645" y="6624132"/>
                </a:lnTo>
                <a:lnTo>
                  <a:pt x="3969138" y="6624594"/>
                </a:lnTo>
                <a:cubicBezTo>
                  <a:pt x="3958232" y="6638272"/>
                  <a:pt x="3944891" y="6666953"/>
                  <a:pt x="3933267" y="6687758"/>
                </a:cubicBezTo>
                <a:cubicBezTo>
                  <a:pt x="3931978" y="6701699"/>
                  <a:pt x="3902013" y="6734651"/>
                  <a:pt x="3899392" y="6749422"/>
                </a:cubicBezTo>
                <a:lnTo>
                  <a:pt x="3897437" y="6758082"/>
                </a:lnTo>
                <a:lnTo>
                  <a:pt x="3897073" y="6758239"/>
                </a:lnTo>
                <a:cubicBezTo>
                  <a:pt x="3895957" y="6760085"/>
                  <a:pt x="3895054" y="6762923"/>
                  <a:pt x="3894366" y="6767343"/>
                </a:cubicBezTo>
                <a:lnTo>
                  <a:pt x="3893871" y="6773874"/>
                </a:lnTo>
                <a:lnTo>
                  <a:pt x="3871726" y="6837636"/>
                </a:lnTo>
                <a:lnTo>
                  <a:pt x="3862090" y="6857999"/>
                </a:lnTo>
                <a:lnTo>
                  <a:pt x="2780168" y="6857999"/>
                </a:lnTo>
                <a:lnTo>
                  <a:pt x="0" y="6857999"/>
                </a:lnTo>
                <a:close/>
              </a:path>
            </a:pathLst>
          </a:custGeom>
        </p:spPr>
      </p:pic>
      <p:sp>
        <p:nvSpPr>
          <p:cNvPr id="1039" name="Freeform: Shape 1038">
            <a:extLst>
              <a:ext uri="{FF2B5EF4-FFF2-40B4-BE49-F238E27FC236}">
                <a16:creationId xmlns:a16="http://schemas.microsoft.com/office/drawing/2014/main" id="{81B32915-022C-4BC9-8876-B762C24C6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2728" y="1985213"/>
            <a:ext cx="2302519" cy="288757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985DEB68-EF74-144F-B762-4BFC4E71D9F7}"/>
              </a:ext>
            </a:extLst>
          </p:cNvPr>
          <p:cNvSpPr>
            <a:spLocks noGrp="1"/>
          </p:cNvSpPr>
          <p:nvPr>
            <p:ph type="subTitle" idx="1"/>
          </p:nvPr>
        </p:nvSpPr>
        <p:spPr>
          <a:xfrm>
            <a:off x="6844683" y="1985213"/>
            <a:ext cx="4856780" cy="4143706"/>
          </a:xfrm>
        </p:spPr>
        <p:txBody>
          <a:bodyPr>
            <a:normAutofit/>
          </a:bodyPr>
          <a:lstStyle/>
          <a:p>
            <a:pPr algn="l"/>
            <a:r>
              <a:rPr lang="en-US" dirty="0"/>
              <a:t> </a:t>
            </a:r>
            <a:r>
              <a:rPr lang="en-US" sz="1500" b="1" dirty="0">
                <a:latin typeface="Arial" panose="020B0604020202020204" pitchFamily="34" charset="0"/>
                <a:cs typeface="Arial" panose="020B0604020202020204" pitchFamily="34" charset="0"/>
              </a:rPr>
              <a:t>Abdul Chowdhury (Team Leader)</a:t>
            </a:r>
          </a:p>
          <a:p>
            <a:pPr algn="l"/>
            <a:r>
              <a:rPr lang="en-US" sz="1500" b="1" dirty="0">
                <a:latin typeface="Arial" panose="020B0604020202020204" pitchFamily="34" charset="0"/>
                <a:cs typeface="Arial" panose="020B0604020202020204" pitchFamily="34" charset="0"/>
              </a:rPr>
              <a:t> [Introduction + Financial Plan]</a:t>
            </a:r>
          </a:p>
          <a:p>
            <a:pPr marL="285750" indent="-285750" algn="l">
              <a:buFont typeface="Wingdings" panose="05000000000000000000" pitchFamily="2" charset="2"/>
              <a:buChar char="§"/>
            </a:pPr>
            <a:r>
              <a:rPr lang="en-US" sz="1500" dirty="0">
                <a:latin typeface="Arial" panose="020B0604020202020204" pitchFamily="34" charset="0"/>
                <a:cs typeface="Arial" panose="020B0604020202020204" pitchFamily="34" charset="0"/>
              </a:rPr>
              <a:t>GROUP MEMBERS:</a:t>
            </a:r>
          </a:p>
          <a:p>
            <a:pPr marL="285750" indent="-285750" algn="l">
              <a:buFont typeface="Wingdings" panose="05000000000000000000" pitchFamily="2" charset="2"/>
              <a:buChar char="§"/>
            </a:pPr>
            <a:r>
              <a:rPr lang="en-US" sz="15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Victoria Mihai[Executive Summary]</a:t>
            </a:r>
          </a:p>
          <a:p>
            <a:pPr marL="285750" indent="-285750" algn="l">
              <a:buFont typeface="Wingdings" panose="05000000000000000000" pitchFamily="2" charset="2"/>
              <a:buChar char="§"/>
            </a:pPr>
            <a:r>
              <a:rPr lang="en-US" sz="15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Carmen </a:t>
            </a:r>
            <a:r>
              <a:rPr lang="en-US" sz="15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Cheta</a:t>
            </a:r>
            <a:r>
              <a:rPr lang="en-US" sz="15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[Organizational Structure]</a:t>
            </a:r>
          </a:p>
          <a:p>
            <a:pPr marL="285750" indent="-285750" algn="l">
              <a:buFont typeface="Wingdings" panose="05000000000000000000" pitchFamily="2" charset="2"/>
              <a:buChar char="§"/>
            </a:pPr>
            <a:r>
              <a:rPr lang="en-US" sz="15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Andrada</a:t>
            </a:r>
            <a:r>
              <a:rPr lang="en-US" sz="15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Elena </a:t>
            </a:r>
            <a:r>
              <a:rPr lang="en-US" sz="15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Stoica</a:t>
            </a:r>
            <a:r>
              <a:rPr lang="en-US" sz="15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[Marketing Plan]</a:t>
            </a:r>
          </a:p>
          <a:p>
            <a:pPr marL="285750" indent="-285750" algn="l">
              <a:buFont typeface="Wingdings" panose="05000000000000000000" pitchFamily="2" charset="2"/>
              <a:buChar char="§"/>
            </a:pPr>
            <a:r>
              <a:rPr lang="en-US" sz="15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Sumairaa</a:t>
            </a:r>
            <a:r>
              <a:rPr lang="en-US" sz="15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15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Fiddah</a:t>
            </a:r>
            <a:r>
              <a:rPr lang="en-US" sz="15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[Marketing Mix]</a:t>
            </a:r>
          </a:p>
          <a:p>
            <a:pPr marL="342900" indent="-342900" algn="l">
              <a:buFont typeface="Arial" panose="020B0604020202020204" pitchFamily="34" charset="0"/>
              <a:buChar char="•"/>
            </a:pPr>
            <a:endParaRPr lang="en-US" b="1" dirty="0"/>
          </a:p>
          <a:p>
            <a:pPr algn="l"/>
            <a:r>
              <a:rPr lang="en-US" sz="1600" b="1" dirty="0">
                <a:latin typeface="Arial" panose="020B0604020202020204" pitchFamily="34" charset="0"/>
                <a:cs typeface="Arial" panose="020B0604020202020204" pitchFamily="34" charset="0"/>
              </a:rPr>
              <a:t>Module : Managing Enterprise in the 21</a:t>
            </a:r>
            <a:r>
              <a:rPr lang="en-US" sz="1600" b="1" baseline="30000" dirty="0">
                <a:latin typeface="Arial" panose="020B0604020202020204" pitchFamily="34" charset="0"/>
                <a:cs typeface="Arial" panose="020B0604020202020204" pitchFamily="34" charset="0"/>
              </a:rPr>
              <a:t>st</a:t>
            </a:r>
            <a:r>
              <a:rPr lang="en-US" sz="1600" b="1" dirty="0">
                <a:latin typeface="Arial" panose="020B0604020202020204" pitchFamily="34" charset="0"/>
                <a:cs typeface="Arial" panose="020B0604020202020204" pitchFamily="34" charset="0"/>
              </a:rPr>
              <a:t> Century (BMSW006_LON)</a:t>
            </a:r>
          </a:p>
          <a:p>
            <a:pPr algn="l"/>
            <a:r>
              <a:rPr lang="en-US" sz="1600" b="1" dirty="0">
                <a:latin typeface="Arial" panose="020B0604020202020204" pitchFamily="34" charset="0"/>
                <a:cs typeface="Arial" panose="020B0604020202020204" pitchFamily="34" charset="0"/>
              </a:rPr>
              <a:t>Lecturer : </a:t>
            </a:r>
            <a:r>
              <a:rPr lang="en-US" sz="1600" b="1" dirty="0" err="1">
                <a:latin typeface="Arial" panose="020B0604020202020204" pitchFamily="34" charset="0"/>
                <a:cs typeface="Arial" panose="020B0604020202020204" pitchFamily="34" charset="0"/>
              </a:rPr>
              <a:t>Mr</a:t>
            </a:r>
            <a:r>
              <a:rPr lang="en-US" sz="1600" b="1" dirty="0">
                <a:latin typeface="Arial" panose="020B0604020202020204" pitchFamily="34" charset="0"/>
                <a:cs typeface="Arial" panose="020B0604020202020204" pitchFamily="34" charset="0"/>
              </a:rPr>
              <a:t> Mohammad Rahman </a:t>
            </a:r>
          </a:p>
        </p:txBody>
      </p:sp>
      <p:pic>
        <p:nvPicPr>
          <p:cNvPr id="1030" name="Picture 6" descr="Bubbles N Bites | Facebook">
            <a:extLst>
              <a:ext uri="{FF2B5EF4-FFF2-40B4-BE49-F238E27FC236}">
                <a16:creationId xmlns:a16="http://schemas.microsoft.com/office/drawing/2014/main" id="{81479BF7-88AF-BA43-95CC-D36C175135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72" r="12039" b="2"/>
          <a:stretch/>
        </p:blipFill>
        <p:spPr bwMode="auto">
          <a:xfrm>
            <a:off x="3382715" y="1966224"/>
            <a:ext cx="2584191" cy="29065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A122306-3AE5-7743-B109-2BF6C7E642E1}"/>
              </a:ext>
            </a:extLst>
          </p:cNvPr>
          <p:cNvSpPr txBox="1"/>
          <p:nvPr/>
        </p:nvSpPr>
        <p:spPr>
          <a:xfrm>
            <a:off x="178130" y="261257"/>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71328321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9A693-EC9D-BC4C-9767-6DA52939DA9F}"/>
              </a:ext>
            </a:extLst>
          </p:cNvPr>
          <p:cNvSpPr>
            <a:spLocks noGrp="1"/>
          </p:cNvSpPr>
          <p:nvPr>
            <p:ph type="title"/>
          </p:nvPr>
        </p:nvSpPr>
        <p:spPr>
          <a:xfrm>
            <a:off x="1050879" y="609601"/>
            <a:ext cx="9621448" cy="1216024"/>
          </a:xfrm>
        </p:spPr>
        <p:txBody>
          <a:bodyPr>
            <a:normAutofit/>
          </a:bodyPr>
          <a:lstStyle/>
          <a:p>
            <a:r>
              <a:rPr lang="en-US" dirty="0"/>
              <a:t>Bubble ‘n’ bites </a:t>
            </a:r>
          </a:p>
        </p:txBody>
      </p:sp>
      <p:sp>
        <p:nvSpPr>
          <p:cNvPr id="3" name="Content Placeholder 2">
            <a:extLst>
              <a:ext uri="{FF2B5EF4-FFF2-40B4-BE49-F238E27FC236}">
                <a16:creationId xmlns:a16="http://schemas.microsoft.com/office/drawing/2014/main" id="{7226F894-3404-8C43-BEB7-B0B700286FB2}"/>
              </a:ext>
            </a:extLst>
          </p:cNvPr>
          <p:cNvSpPr>
            <a:spLocks noGrp="1"/>
          </p:cNvSpPr>
          <p:nvPr>
            <p:ph idx="1"/>
          </p:nvPr>
        </p:nvSpPr>
        <p:spPr>
          <a:xfrm>
            <a:off x="1050879" y="2147357"/>
            <a:ext cx="9621448" cy="4107019"/>
          </a:xfrm>
        </p:spPr>
        <p:txBody>
          <a:bodyPr>
            <a:normAutofit/>
          </a:bodyPr>
          <a:lstStyle/>
          <a:p>
            <a:r>
              <a:rPr lang="en-US" dirty="0"/>
              <a:t>Bubble n bites is a midsize restaurant café to serve customers the beverages together with dessert in a classy establishment</a:t>
            </a:r>
          </a:p>
          <a:p>
            <a:r>
              <a:rPr lang="en-US" dirty="0"/>
              <a:t> This is a partnership business with my associates sharing £50,000 each and aiming to make the business profitable</a:t>
            </a:r>
          </a:p>
          <a:p>
            <a:r>
              <a:rPr lang="en-US" dirty="0"/>
              <a:t>Our investment for this company is £250000 .</a:t>
            </a:r>
          </a:p>
          <a:p>
            <a:r>
              <a:rPr lang="en-US" dirty="0"/>
              <a:t>Our aim is to hit the sales target in the first year (£90000)</a:t>
            </a:r>
          </a:p>
          <a:p>
            <a:r>
              <a:rPr lang="en-US" dirty="0"/>
              <a:t>The projection of sales for three years will be £150000 </a:t>
            </a:r>
          </a:p>
        </p:txBody>
      </p:sp>
      <p:sp>
        <p:nvSpPr>
          <p:cNvPr id="26" name="Freeform: Shape 25">
            <a:extLst>
              <a:ext uri="{FF2B5EF4-FFF2-40B4-BE49-F238E27FC236}">
                <a16:creationId xmlns:a16="http://schemas.microsoft.com/office/drawing/2014/main" id="{80FB4D7A-9B72-446C-9A0D-C0A2986BC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61483" y="-2"/>
            <a:ext cx="1329192"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1364418" h="6858000">
                <a:moveTo>
                  <a:pt x="37636" y="0"/>
                </a:moveTo>
                <a:lnTo>
                  <a:pt x="1364418" y="0"/>
                </a:lnTo>
                <a:lnTo>
                  <a:pt x="1364418" y="6858000"/>
                </a:lnTo>
                <a:lnTo>
                  <a:pt x="101112" y="6857735"/>
                </a:lnTo>
                <a:cubicBezTo>
                  <a:pt x="115369" y="6839114"/>
                  <a:pt x="142394" y="6806441"/>
                  <a:pt x="137705" y="6776847"/>
                </a:cubicBezTo>
                <a:cubicBezTo>
                  <a:pt x="148424" y="6767643"/>
                  <a:pt x="156380" y="6753187"/>
                  <a:pt x="149205" y="6737706"/>
                </a:cubicBezTo>
                <a:cubicBezTo>
                  <a:pt x="155245" y="6708183"/>
                  <a:pt x="170958" y="6713000"/>
                  <a:pt x="173944" y="6691589"/>
                </a:cubicBezTo>
                <a:cubicBezTo>
                  <a:pt x="174057" y="6689618"/>
                  <a:pt x="165855" y="6661941"/>
                  <a:pt x="165968" y="6659970"/>
                </a:cubicBezTo>
                <a:cubicBezTo>
                  <a:pt x="166538" y="6656036"/>
                  <a:pt x="165560" y="6637698"/>
                  <a:pt x="166592" y="6636211"/>
                </a:cubicBezTo>
                <a:lnTo>
                  <a:pt x="184036" y="6594177"/>
                </a:lnTo>
                <a:cubicBezTo>
                  <a:pt x="192044" y="6580421"/>
                  <a:pt x="188570" y="6573022"/>
                  <a:pt x="198076" y="6557575"/>
                </a:cubicBezTo>
                <a:cubicBezTo>
                  <a:pt x="200255" y="6540981"/>
                  <a:pt x="232864" y="6478671"/>
                  <a:pt x="251033" y="6492130"/>
                </a:cubicBezTo>
                <a:cubicBezTo>
                  <a:pt x="252316" y="6486906"/>
                  <a:pt x="263405" y="6432771"/>
                  <a:pt x="266720" y="6431610"/>
                </a:cubicBezTo>
                <a:lnTo>
                  <a:pt x="310425" y="6379786"/>
                </a:lnTo>
                <a:cubicBezTo>
                  <a:pt x="310468" y="6347539"/>
                  <a:pt x="314739" y="6343120"/>
                  <a:pt x="293648" y="6334727"/>
                </a:cubicBezTo>
                <a:cubicBezTo>
                  <a:pt x="293165" y="6323607"/>
                  <a:pt x="271546" y="6324415"/>
                  <a:pt x="271063" y="6313295"/>
                </a:cubicBezTo>
                <a:cubicBezTo>
                  <a:pt x="270633" y="6307513"/>
                  <a:pt x="278657" y="6285828"/>
                  <a:pt x="278227" y="6280046"/>
                </a:cubicBezTo>
                <a:cubicBezTo>
                  <a:pt x="276993" y="6275532"/>
                  <a:pt x="276658" y="6280700"/>
                  <a:pt x="281226" y="6272987"/>
                </a:cubicBezTo>
                <a:lnTo>
                  <a:pt x="288000" y="6252834"/>
                </a:ln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Picture 6" descr="Bubbles N Bites | Facebook">
            <a:extLst>
              <a:ext uri="{FF2B5EF4-FFF2-40B4-BE49-F238E27FC236}">
                <a16:creationId xmlns:a16="http://schemas.microsoft.com/office/drawing/2014/main" id="{CB4B511F-9F48-0077-05FE-B0AD2FC750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72" r="12039" b="2"/>
          <a:stretch/>
        </p:blipFill>
        <p:spPr bwMode="auto">
          <a:xfrm rot="-10800000" flipH="1" flipV="1">
            <a:off x="6441141" y="199300"/>
            <a:ext cx="1815353" cy="1790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1692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B1DD7-E16C-ADBF-D009-976A4668C1EE}"/>
              </a:ext>
            </a:extLst>
          </p:cNvPr>
          <p:cNvSpPr>
            <a:spLocks noGrp="1"/>
          </p:cNvSpPr>
          <p:nvPr>
            <p:ph type="title"/>
          </p:nvPr>
        </p:nvSpPr>
        <p:spPr>
          <a:xfrm>
            <a:off x="1050879" y="609601"/>
            <a:ext cx="9810604" cy="1216024"/>
          </a:xfrm>
        </p:spPr>
        <p:txBody>
          <a:bodyPr>
            <a:normAutofit/>
          </a:bodyPr>
          <a:lstStyle/>
          <a:p>
            <a:r>
              <a:rPr lang="en-GB" dirty="0"/>
              <a:t>Business &amp; Executive Summary:</a:t>
            </a:r>
          </a:p>
        </p:txBody>
      </p:sp>
      <p:sp>
        <p:nvSpPr>
          <p:cNvPr id="3" name="Content Placeholder 2">
            <a:extLst>
              <a:ext uri="{FF2B5EF4-FFF2-40B4-BE49-F238E27FC236}">
                <a16:creationId xmlns:a16="http://schemas.microsoft.com/office/drawing/2014/main" id="{F9EB7397-2000-5B7B-9BE8-A261CB1C8159}"/>
              </a:ext>
            </a:extLst>
          </p:cNvPr>
          <p:cNvSpPr>
            <a:spLocks noGrp="1"/>
          </p:cNvSpPr>
          <p:nvPr>
            <p:ph idx="1"/>
          </p:nvPr>
        </p:nvSpPr>
        <p:spPr>
          <a:xfrm>
            <a:off x="1050879" y="2296161"/>
            <a:ext cx="4788505" cy="3846012"/>
          </a:xfrm>
        </p:spPr>
        <p:txBody>
          <a:bodyPr>
            <a:normAutofit/>
          </a:bodyPr>
          <a:lstStyle/>
          <a:p>
            <a:r>
              <a:rPr lang="en-US" dirty="0"/>
              <a:t>Bubbles N Bites was created by a group of five University of Wales TSD students. </a:t>
            </a:r>
            <a:endParaRPr lang="en-GB"/>
          </a:p>
          <a:p>
            <a:r>
              <a:rPr lang="en-US" dirty="0"/>
              <a:t>Our company also produces and sells other items like waffles along with bubble tea. </a:t>
            </a:r>
            <a:endParaRPr lang="en-GB"/>
          </a:p>
          <a:p>
            <a:r>
              <a:rPr lang="en-US" dirty="0"/>
              <a:t>The original idea came from one of our members, who suggested that since bubble tea is currently popular, we sell it.</a:t>
            </a:r>
            <a:endParaRPr lang="en-GB"/>
          </a:p>
        </p:txBody>
      </p:sp>
      <p:pic>
        <p:nvPicPr>
          <p:cNvPr id="4" name="Picture 6" descr="Bubbles N Bites | Facebook">
            <a:extLst>
              <a:ext uri="{FF2B5EF4-FFF2-40B4-BE49-F238E27FC236}">
                <a16:creationId xmlns:a16="http://schemas.microsoft.com/office/drawing/2014/main" id="{BE42EDD4-D443-B44C-BFDE-D2DE2538D1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72" r="12039" b="2"/>
          <a:stretch/>
        </p:blipFill>
        <p:spPr bwMode="auto">
          <a:xfrm rot="-10800000" flipH="1" flipV="1">
            <a:off x="10729267" y="132348"/>
            <a:ext cx="1387510" cy="14316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8255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15880-8998-6737-6A78-D7EB4FE1DFA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F8C9821F-1C54-D65B-D956-CAC1918F6313}"/>
              </a:ext>
            </a:extLst>
          </p:cNvPr>
          <p:cNvSpPr>
            <a:spLocks noGrp="1"/>
          </p:cNvSpPr>
          <p:nvPr>
            <p:ph idx="1"/>
          </p:nvPr>
        </p:nvSpPr>
        <p:spPr/>
        <p:txBody>
          <a:bodyPr>
            <a:normAutofit/>
          </a:bodyPr>
          <a:lstStyle/>
          <a:p>
            <a:r>
              <a:rPr lang="en-US" dirty="0"/>
              <a:t>Along with other delicacies like waffles, we sell and create bubble tea through our company.</a:t>
            </a:r>
          </a:p>
          <a:p>
            <a:r>
              <a:rPr lang="en-US" dirty="0"/>
              <a:t>Due to the variety of offerings and serving styles, the audience will be more engaged, and the business will profit as a result of this method.</a:t>
            </a:r>
          </a:p>
        </p:txBody>
      </p:sp>
      <p:pic>
        <p:nvPicPr>
          <p:cNvPr id="4" name="Picture 6" descr="Bubbles N Bites | Facebook">
            <a:extLst>
              <a:ext uri="{FF2B5EF4-FFF2-40B4-BE49-F238E27FC236}">
                <a16:creationId xmlns:a16="http://schemas.microsoft.com/office/drawing/2014/main" id="{9A097777-4EB3-B94C-9088-F6C549A8C8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72" r="12039" b="2"/>
          <a:stretch/>
        </p:blipFill>
        <p:spPr bwMode="auto">
          <a:xfrm rot="-10800000" flipH="1" flipV="1">
            <a:off x="10580998" y="199298"/>
            <a:ext cx="1445948" cy="1626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5363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E7A55-9BEB-FB37-0895-1AADFA65BD1C}"/>
              </a:ext>
            </a:extLst>
          </p:cNvPr>
          <p:cNvSpPr>
            <a:spLocks noGrp="1"/>
          </p:cNvSpPr>
          <p:nvPr>
            <p:ph type="title"/>
          </p:nvPr>
        </p:nvSpPr>
        <p:spPr/>
        <p:txBody>
          <a:bodyPr/>
          <a:lstStyle/>
          <a:p>
            <a:r>
              <a:rPr lang="en-GB" dirty="0"/>
              <a:t>Objective:</a:t>
            </a:r>
          </a:p>
        </p:txBody>
      </p:sp>
      <p:sp>
        <p:nvSpPr>
          <p:cNvPr id="3" name="Content Placeholder 2">
            <a:extLst>
              <a:ext uri="{FF2B5EF4-FFF2-40B4-BE49-F238E27FC236}">
                <a16:creationId xmlns:a16="http://schemas.microsoft.com/office/drawing/2014/main" id="{8E2D7EEC-58FC-4042-6E4B-9ACBA6393BB8}"/>
              </a:ext>
            </a:extLst>
          </p:cNvPr>
          <p:cNvSpPr>
            <a:spLocks noGrp="1"/>
          </p:cNvSpPr>
          <p:nvPr>
            <p:ph idx="1"/>
          </p:nvPr>
        </p:nvSpPr>
        <p:spPr/>
        <p:txBody>
          <a:bodyPr>
            <a:normAutofit/>
          </a:bodyPr>
          <a:lstStyle/>
          <a:p>
            <a:r>
              <a:rPr lang="en-US" dirty="0"/>
              <a:t>For us, achieving the highest level of quality within the industry is of the utmost significance. </a:t>
            </a:r>
            <a:endParaRPr lang="en-GB" dirty="0"/>
          </a:p>
          <a:p>
            <a:r>
              <a:rPr lang="en-US" dirty="0"/>
              <a:t>At the moment, our target market consists of individuals between the ages of 15 and 30, all of whom are frequent social media users and are interested in present affairs.</a:t>
            </a:r>
          </a:p>
        </p:txBody>
      </p:sp>
      <p:pic>
        <p:nvPicPr>
          <p:cNvPr id="4" name="Picture 6" descr="Bubbles N Bites | Facebook">
            <a:extLst>
              <a:ext uri="{FF2B5EF4-FFF2-40B4-BE49-F238E27FC236}">
                <a16:creationId xmlns:a16="http://schemas.microsoft.com/office/drawing/2014/main" id="{B36BE54E-0D7F-5248-AB43-59FD39F564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72" r="12039" b="2"/>
          <a:stretch/>
        </p:blipFill>
        <p:spPr bwMode="auto">
          <a:xfrm rot="-10800000" flipH="1" flipV="1">
            <a:off x="10580998" y="199298"/>
            <a:ext cx="1445948" cy="1626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3277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F9ED3-7D8C-B4B1-1293-6182FC0233ED}"/>
              </a:ext>
            </a:extLst>
          </p:cNvPr>
          <p:cNvSpPr>
            <a:spLocks noGrp="1"/>
          </p:cNvSpPr>
          <p:nvPr>
            <p:ph type="title"/>
          </p:nvPr>
        </p:nvSpPr>
        <p:spPr/>
        <p:txBody>
          <a:bodyPr>
            <a:normAutofit fontScale="90000"/>
          </a:bodyPr>
          <a:lstStyle/>
          <a:p>
            <a:br>
              <a:rPr lang="en-GB" dirty="0"/>
            </a:br>
            <a:r>
              <a:rPr lang="en-GB" dirty="0"/>
              <a:t>Mission &amp; Vision:</a:t>
            </a:r>
            <a:br>
              <a:rPr lang="en-GB" dirty="0"/>
            </a:br>
            <a:endParaRPr lang="en-GB" dirty="0"/>
          </a:p>
        </p:txBody>
      </p:sp>
      <p:sp>
        <p:nvSpPr>
          <p:cNvPr id="3" name="Content Placeholder 2">
            <a:extLst>
              <a:ext uri="{FF2B5EF4-FFF2-40B4-BE49-F238E27FC236}">
                <a16:creationId xmlns:a16="http://schemas.microsoft.com/office/drawing/2014/main" id="{82F9C19A-3AD3-AD93-C50B-4C2217AB19DF}"/>
              </a:ext>
            </a:extLst>
          </p:cNvPr>
          <p:cNvSpPr>
            <a:spLocks noGrp="1"/>
          </p:cNvSpPr>
          <p:nvPr>
            <p:ph idx="1"/>
          </p:nvPr>
        </p:nvSpPr>
        <p:spPr/>
        <p:txBody>
          <a:bodyPr/>
          <a:lstStyle/>
          <a:p>
            <a:r>
              <a:rPr lang="en-US" dirty="0"/>
              <a:t>Bubble tea has been sweeping the globe for years and is set to go nuclear in Europe and the Middle East. It is a fantastic, customizable beverage. </a:t>
            </a:r>
            <a:endParaRPr lang="en-GB" dirty="0"/>
          </a:p>
          <a:p>
            <a:r>
              <a:rPr lang="en-GB" dirty="0"/>
              <a:t>Our goal is to enhance the visitor experience while elevating bubble tea to the same level of popularity as smoothies and coffee at the moment.</a:t>
            </a:r>
          </a:p>
        </p:txBody>
      </p:sp>
      <p:pic>
        <p:nvPicPr>
          <p:cNvPr id="4" name="Picture 6" descr="Bubbles N Bites | Facebook">
            <a:extLst>
              <a:ext uri="{FF2B5EF4-FFF2-40B4-BE49-F238E27FC236}">
                <a16:creationId xmlns:a16="http://schemas.microsoft.com/office/drawing/2014/main" id="{F58925A9-A7CC-5944-8D16-2744043105A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72" r="12039" b="2"/>
          <a:stretch/>
        </p:blipFill>
        <p:spPr bwMode="auto">
          <a:xfrm rot="-10800000" flipH="1" flipV="1">
            <a:off x="10580998" y="199298"/>
            <a:ext cx="1445948" cy="1626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293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76AC6-32C1-DDD1-DE9A-7BA4BEDD5104}"/>
              </a:ext>
            </a:extLst>
          </p:cNvPr>
          <p:cNvSpPr>
            <a:spLocks noGrp="1"/>
          </p:cNvSpPr>
          <p:nvPr>
            <p:ph type="title"/>
          </p:nvPr>
        </p:nvSpPr>
        <p:spPr/>
        <p:txBody>
          <a:bodyPr/>
          <a:lstStyle/>
          <a:p>
            <a:r>
              <a:rPr lang="en-GB" dirty="0"/>
              <a:t>Key to Success:</a:t>
            </a:r>
          </a:p>
        </p:txBody>
      </p:sp>
      <p:sp>
        <p:nvSpPr>
          <p:cNvPr id="3" name="Content Placeholder 2">
            <a:extLst>
              <a:ext uri="{FF2B5EF4-FFF2-40B4-BE49-F238E27FC236}">
                <a16:creationId xmlns:a16="http://schemas.microsoft.com/office/drawing/2014/main" id="{A657C8A1-50CC-E5FE-9C85-5BF66B5478D6}"/>
              </a:ext>
            </a:extLst>
          </p:cNvPr>
          <p:cNvSpPr>
            <a:spLocks noGrp="1"/>
          </p:cNvSpPr>
          <p:nvPr>
            <p:ph idx="1"/>
          </p:nvPr>
        </p:nvSpPr>
        <p:spPr/>
        <p:txBody>
          <a:bodyPr/>
          <a:lstStyle/>
          <a:p>
            <a:r>
              <a:rPr lang="en-GB" dirty="0"/>
              <a:t>We'll always keep in touch with customers to gain their feedback on our products and services so we can satisfy them and make improvements.</a:t>
            </a:r>
          </a:p>
          <a:p>
            <a:r>
              <a:rPr lang="en-GB" dirty="0"/>
              <a:t>The ability to open your doors and begin serving consumers more quickly.</a:t>
            </a:r>
          </a:p>
        </p:txBody>
      </p:sp>
      <p:pic>
        <p:nvPicPr>
          <p:cNvPr id="4" name="Picture 6" descr="Bubbles N Bites | Facebook">
            <a:extLst>
              <a:ext uri="{FF2B5EF4-FFF2-40B4-BE49-F238E27FC236}">
                <a16:creationId xmlns:a16="http://schemas.microsoft.com/office/drawing/2014/main" id="{9E5B5EE4-C133-7C4F-A7D0-93A61704EF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72" r="12039" b="2"/>
          <a:stretch/>
        </p:blipFill>
        <p:spPr bwMode="auto">
          <a:xfrm rot="-10800000" flipH="1" flipV="1">
            <a:off x="10580998" y="199298"/>
            <a:ext cx="1445948" cy="1626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578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8C432C-3F3A-1DA8-B05B-2F50554BC55F}"/>
              </a:ext>
            </a:extLst>
          </p:cNvPr>
          <p:cNvSpPr>
            <a:spLocks noGrp="1"/>
          </p:cNvSpPr>
          <p:nvPr>
            <p:ph type="ctrTitle"/>
          </p:nvPr>
        </p:nvSpPr>
        <p:spPr>
          <a:xfrm>
            <a:off x="2066544" y="1911096"/>
            <a:ext cx="8055864" cy="2076651"/>
          </a:xfrm>
        </p:spPr>
        <p:txBody>
          <a:bodyPr anchor="b">
            <a:normAutofit/>
          </a:bodyPr>
          <a:lstStyle/>
          <a:p>
            <a:r>
              <a:rPr lang="en-US" sz="6100" dirty="0">
                <a:solidFill>
                  <a:srgbClr val="FFFFFF"/>
                </a:solidFill>
              </a:rPr>
              <a:t>Organizational Structure &amp; Legal Structure </a:t>
            </a:r>
            <a:endParaRPr lang="en-GB" sz="6100" dirty="0">
              <a:solidFill>
                <a:srgbClr val="FFFFFF"/>
              </a:solidFill>
            </a:endParaRPr>
          </a:p>
        </p:txBody>
      </p:sp>
      <p:sp>
        <p:nvSpPr>
          <p:cNvPr id="3" name="Subtitle 2">
            <a:extLst>
              <a:ext uri="{FF2B5EF4-FFF2-40B4-BE49-F238E27FC236}">
                <a16:creationId xmlns:a16="http://schemas.microsoft.com/office/drawing/2014/main" id="{B69344EA-0FB8-3000-5F8F-311222445037}"/>
              </a:ext>
            </a:extLst>
          </p:cNvPr>
          <p:cNvSpPr>
            <a:spLocks noGrp="1"/>
          </p:cNvSpPr>
          <p:nvPr>
            <p:ph type="subTitle" idx="1"/>
          </p:nvPr>
        </p:nvSpPr>
        <p:spPr>
          <a:xfrm>
            <a:off x="3227832" y="4353507"/>
            <a:ext cx="5733288" cy="932688"/>
          </a:xfrm>
        </p:spPr>
        <p:txBody>
          <a:bodyPr>
            <a:normAutofit/>
          </a:bodyPr>
          <a:lstStyle/>
          <a:p>
            <a:r>
              <a:rPr lang="en-US" dirty="0">
                <a:solidFill>
                  <a:srgbClr val="FFFFFF"/>
                </a:solidFill>
              </a:rPr>
              <a:t>Carmen – Mariana </a:t>
            </a:r>
            <a:r>
              <a:rPr lang="en-US" dirty="0" err="1">
                <a:solidFill>
                  <a:srgbClr val="FFFFFF"/>
                </a:solidFill>
              </a:rPr>
              <a:t>Cheta</a:t>
            </a:r>
            <a:r>
              <a:rPr lang="en-US" dirty="0">
                <a:solidFill>
                  <a:srgbClr val="FFFFFF"/>
                </a:solidFill>
              </a:rPr>
              <a:t> (2123761)</a:t>
            </a:r>
            <a:endParaRPr lang="en-GB" dirty="0">
              <a:solidFill>
                <a:srgbClr val="FFFFFF"/>
              </a:solidFill>
            </a:endParaRPr>
          </a:p>
        </p:txBody>
      </p:sp>
      <p:sp>
        <p:nvSpPr>
          <p:cNvPr id="12"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4489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0" name="Rectangle 103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56C144-C7F3-74F0-9A80-2A0897FE64FD}"/>
              </a:ext>
            </a:extLst>
          </p:cNvPr>
          <p:cNvSpPr>
            <a:spLocks noGrp="1"/>
          </p:cNvSpPr>
          <p:nvPr>
            <p:ph type="title"/>
          </p:nvPr>
        </p:nvSpPr>
        <p:spPr>
          <a:xfrm>
            <a:off x="630936" y="640080"/>
            <a:ext cx="4818888" cy="1481328"/>
          </a:xfrm>
        </p:spPr>
        <p:txBody>
          <a:bodyPr anchor="b">
            <a:normAutofit/>
          </a:bodyPr>
          <a:lstStyle/>
          <a:p>
            <a:r>
              <a:rPr lang="en-US" sz="5400"/>
              <a:t>Legal Structure </a:t>
            </a:r>
            <a:endParaRPr lang="en-GB" sz="5400"/>
          </a:p>
        </p:txBody>
      </p:sp>
      <p:sp>
        <p:nvSpPr>
          <p:cNvPr id="105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185B333-C64E-CDCD-3F03-B981BA178468}"/>
              </a:ext>
            </a:extLst>
          </p:cNvPr>
          <p:cNvSpPr>
            <a:spLocks noGrp="1"/>
          </p:cNvSpPr>
          <p:nvPr>
            <p:ph idx="1"/>
          </p:nvPr>
        </p:nvSpPr>
        <p:spPr>
          <a:xfrm>
            <a:off x="630936" y="2660904"/>
            <a:ext cx="4818888" cy="3547872"/>
          </a:xfrm>
        </p:spPr>
        <p:txBody>
          <a:bodyPr anchor="t">
            <a:normAutofit/>
          </a:bodyPr>
          <a:lstStyle/>
          <a:p>
            <a:r>
              <a:rPr lang="en-US" sz="2000" dirty="0"/>
              <a:t>Bubble N’ Bites is a partnership company registered in the UK.</a:t>
            </a:r>
          </a:p>
          <a:p>
            <a:r>
              <a:rPr lang="en-US" sz="2000" dirty="0"/>
              <a:t>The business is owned by 5 people each of them owning an equal share of 20%.</a:t>
            </a:r>
          </a:p>
          <a:p>
            <a:r>
              <a:rPr lang="en-US" sz="2000" dirty="0"/>
              <a:t>All partners will be sharing liabilities and profits equally.</a:t>
            </a:r>
          </a:p>
          <a:p>
            <a:r>
              <a:rPr lang="en-US" sz="2000" dirty="0"/>
              <a:t>Income tax is not paid by the partnership. Each partner pays income tax on their individual tax return after the partners divide profits and losses among them (Murray, 2009).</a:t>
            </a:r>
          </a:p>
          <a:p>
            <a:endParaRPr lang="en-US" sz="2000" dirty="0"/>
          </a:p>
        </p:txBody>
      </p:sp>
      <p:pic>
        <p:nvPicPr>
          <p:cNvPr id="1026" name="Picture 2" descr="See the source image">
            <a:extLst>
              <a:ext uri="{FF2B5EF4-FFF2-40B4-BE49-F238E27FC236}">
                <a16:creationId xmlns:a16="http://schemas.microsoft.com/office/drawing/2014/main" id="{DA4DC618-D078-C5C5-219E-38F5F37DB5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48781" y="640080"/>
            <a:ext cx="5159502"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049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14454-1192-7B24-6DC6-DF52264231E2}"/>
              </a:ext>
            </a:extLst>
          </p:cNvPr>
          <p:cNvSpPr>
            <a:spLocks noGrp="1"/>
          </p:cNvSpPr>
          <p:nvPr>
            <p:ph type="title"/>
          </p:nvPr>
        </p:nvSpPr>
        <p:spPr>
          <a:xfrm>
            <a:off x="793662" y="386930"/>
            <a:ext cx="10066122" cy="1298448"/>
          </a:xfrm>
        </p:spPr>
        <p:txBody>
          <a:bodyPr anchor="b">
            <a:normAutofit fontScale="90000"/>
          </a:bodyPr>
          <a:lstStyle/>
          <a:p>
            <a:r>
              <a:rPr lang="en-US" sz="4800"/>
              <a:t>Organizational Structure</a:t>
            </a:r>
            <a:endParaRPr lang="en-GB" sz="4800"/>
          </a:p>
        </p:txBody>
      </p:sp>
      <p:sp>
        <p:nvSpPr>
          <p:cNvPr id="3" name="Content Placeholder 2">
            <a:extLst>
              <a:ext uri="{FF2B5EF4-FFF2-40B4-BE49-F238E27FC236}">
                <a16:creationId xmlns:a16="http://schemas.microsoft.com/office/drawing/2014/main" id="{67058459-9A95-C2A4-B758-9BAE10572A7D}"/>
              </a:ext>
            </a:extLst>
          </p:cNvPr>
          <p:cNvSpPr>
            <a:spLocks noGrp="1"/>
          </p:cNvSpPr>
          <p:nvPr>
            <p:ph idx="1"/>
          </p:nvPr>
        </p:nvSpPr>
        <p:spPr>
          <a:xfrm>
            <a:off x="793661" y="2599509"/>
            <a:ext cx="4530898" cy="3639450"/>
          </a:xfrm>
        </p:spPr>
        <p:txBody>
          <a:bodyPr anchor="ctr">
            <a:normAutofit/>
          </a:bodyPr>
          <a:lstStyle/>
          <a:p>
            <a:r>
              <a:rPr lang="en-US" sz="2000"/>
              <a:t>Bubble N’ Bites will follow a flat organizational structure with fewer hierarchies. </a:t>
            </a:r>
          </a:p>
          <a:p>
            <a:r>
              <a:rPr lang="en-US" sz="2000"/>
              <a:t>The owners will be the key personnel behind the entire business. </a:t>
            </a:r>
          </a:p>
          <a:p>
            <a:r>
              <a:rPr lang="en-US" sz="2000"/>
              <a:t>Each partner will share the responsibility of day-to-day operations in running the shop.</a:t>
            </a:r>
          </a:p>
          <a:p>
            <a:endParaRPr lang="en-US" sz="2000"/>
          </a:p>
          <a:p>
            <a:endParaRPr lang="en-GB" sz="2000"/>
          </a:p>
        </p:txBody>
      </p:sp>
      <p:pic>
        <p:nvPicPr>
          <p:cNvPr id="5" name="Picture 4">
            <a:extLst>
              <a:ext uri="{FF2B5EF4-FFF2-40B4-BE49-F238E27FC236}">
                <a16:creationId xmlns:a16="http://schemas.microsoft.com/office/drawing/2014/main" id="{788C35F1-187D-0389-6949-64C5106D05BB}"/>
              </a:ext>
            </a:extLst>
          </p:cNvPr>
          <p:cNvPicPr>
            <a:picLocks noChangeAspect="1"/>
          </p:cNvPicPr>
          <p:nvPr/>
        </p:nvPicPr>
        <p:blipFill>
          <a:blip r:embed="rId2"/>
          <a:stretch>
            <a:fillRect/>
          </a:stretch>
        </p:blipFill>
        <p:spPr>
          <a:xfrm>
            <a:off x="5911532" y="3916479"/>
            <a:ext cx="5150277" cy="849796"/>
          </a:xfrm>
          <a:prstGeom prst="rect">
            <a:avLst/>
          </a:prstGeom>
        </p:spPr>
      </p:pic>
      <p:pic>
        <p:nvPicPr>
          <p:cNvPr id="6" name="Picture 5">
            <a:extLst>
              <a:ext uri="{FF2B5EF4-FFF2-40B4-BE49-F238E27FC236}">
                <a16:creationId xmlns:a16="http://schemas.microsoft.com/office/drawing/2014/main" id="{29944A7D-B84B-253C-6751-AFC76C34CF55}"/>
              </a:ext>
            </a:extLst>
          </p:cNvPr>
          <p:cNvPicPr>
            <a:picLocks noChangeAspect="1"/>
          </p:cNvPicPr>
          <p:nvPr/>
        </p:nvPicPr>
        <p:blipFill>
          <a:blip r:embed="rId3"/>
          <a:stretch>
            <a:fillRect/>
          </a:stretch>
        </p:blipFill>
        <p:spPr>
          <a:xfrm>
            <a:off x="8762260" y="-1"/>
            <a:ext cx="3427013" cy="1809341"/>
          </a:xfrm>
          <a:prstGeom prst="rect">
            <a:avLst/>
          </a:prstGeom>
        </p:spPr>
      </p:pic>
    </p:spTree>
    <p:extLst>
      <p:ext uri="{BB962C8B-B14F-4D97-AF65-F5344CB8AC3E}">
        <p14:creationId xmlns:p14="http://schemas.microsoft.com/office/powerpoint/2010/main" val="2566487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191354-F7DC-8096-C7C8-7984B82A8459}"/>
              </a:ext>
            </a:extLst>
          </p:cNvPr>
          <p:cNvSpPr>
            <a:spLocks noGrp="1"/>
          </p:cNvSpPr>
          <p:nvPr>
            <p:ph type="title"/>
          </p:nvPr>
        </p:nvSpPr>
        <p:spPr>
          <a:xfrm>
            <a:off x="572493" y="238539"/>
            <a:ext cx="11018520" cy="1434415"/>
          </a:xfrm>
        </p:spPr>
        <p:txBody>
          <a:bodyPr anchor="b">
            <a:normAutofit/>
          </a:bodyPr>
          <a:lstStyle/>
          <a:p>
            <a:r>
              <a:rPr lang="en-US" sz="5400"/>
              <a:t>Management Team &amp; Key Members </a:t>
            </a:r>
            <a:endParaRPr lang="en-GB" sz="5400"/>
          </a:p>
        </p:txBody>
      </p:sp>
      <p:sp>
        <p:nvSpPr>
          <p:cNvPr id="7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Content Placeholder 2">
            <a:extLst>
              <a:ext uri="{FF2B5EF4-FFF2-40B4-BE49-F238E27FC236}">
                <a16:creationId xmlns:a16="http://schemas.microsoft.com/office/drawing/2014/main" id="{892D1188-F01C-3DBC-0C95-FCE9E66D4040}"/>
              </a:ext>
            </a:extLst>
          </p:cNvPr>
          <p:cNvSpPr>
            <a:spLocks noGrp="1"/>
          </p:cNvSpPr>
          <p:nvPr>
            <p:ph idx="1"/>
          </p:nvPr>
        </p:nvSpPr>
        <p:spPr>
          <a:xfrm>
            <a:off x="572493" y="2071316"/>
            <a:ext cx="6713552" cy="4119172"/>
          </a:xfrm>
        </p:spPr>
        <p:txBody>
          <a:bodyPr anchor="t">
            <a:normAutofit/>
          </a:bodyPr>
          <a:lstStyle/>
          <a:p>
            <a:r>
              <a:rPr lang="en-US" sz="1700" u="sng" dirty="0"/>
              <a:t>Abdul </a:t>
            </a:r>
            <a:r>
              <a:rPr lang="en-US" sz="1700" u="sng" dirty="0" err="1"/>
              <a:t>Chowdhry</a:t>
            </a:r>
            <a:r>
              <a:rPr lang="en-US" sz="1700" dirty="0"/>
              <a:t>, Accountant – over 15 years of experience in accounting and administration, he holds a master’s degree in financial management and accounting. </a:t>
            </a:r>
          </a:p>
          <a:p>
            <a:r>
              <a:rPr lang="en-US" sz="1700" u="sng" dirty="0"/>
              <a:t>Victoria Mihai </a:t>
            </a:r>
            <a:r>
              <a:rPr lang="en-US" sz="1700" dirty="0"/>
              <a:t>– responsible with managing customer service, office managing, and waitressing. She has got over 7 years experience in customer service.</a:t>
            </a:r>
          </a:p>
          <a:p>
            <a:r>
              <a:rPr lang="en-US" sz="1700" u="sng" dirty="0" err="1"/>
              <a:t>Andrada</a:t>
            </a:r>
            <a:r>
              <a:rPr lang="en-US" sz="1700" u="sng" dirty="0"/>
              <a:t> </a:t>
            </a:r>
            <a:r>
              <a:rPr lang="en-US" sz="1700" u="sng" dirty="0" err="1"/>
              <a:t>Stoica</a:t>
            </a:r>
            <a:r>
              <a:rPr lang="en-US" sz="1700" dirty="0"/>
              <a:t>, HR- 7 years of experience as a general manager </a:t>
            </a:r>
          </a:p>
          <a:p>
            <a:r>
              <a:rPr lang="en-US" sz="1700" u="sng" dirty="0" err="1"/>
              <a:t>Sumairaa</a:t>
            </a:r>
            <a:r>
              <a:rPr lang="en-US" sz="1700" u="sng" dirty="0"/>
              <a:t> </a:t>
            </a:r>
            <a:r>
              <a:rPr lang="en-US" sz="1700" u="sng" dirty="0" err="1"/>
              <a:t>Fiddah</a:t>
            </a:r>
            <a:r>
              <a:rPr lang="en-US" sz="1700" dirty="0"/>
              <a:t>, Sales/Marketing- She holds a degree in Business Management and over 10 years of experience in sales, marketing, and finance.</a:t>
            </a:r>
          </a:p>
          <a:p>
            <a:r>
              <a:rPr lang="en-US" sz="1700" u="sng" dirty="0"/>
              <a:t>Carmen Cheta</a:t>
            </a:r>
            <a:r>
              <a:rPr lang="en-US" sz="1700" dirty="0"/>
              <a:t>, Head Chef- Specialized pastry chef with more than 7 years of professional experience.</a:t>
            </a:r>
          </a:p>
          <a:p>
            <a:r>
              <a:rPr lang="en-US" sz="1700" dirty="0"/>
              <a:t>The whole team successfully finished the course of food safety and hygiene. </a:t>
            </a:r>
          </a:p>
          <a:p>
            <a:endParaRPr lang="en-GB" sz="1700" dirty="0"/>
          </a:p>
        </p:txBody>
      </p:sp>
      <p:pic>
        <p:nvPicPr>
          <p:cNvPr id="4" name="Picture 3">
            <a:extLst>
              <a:ext uri="{FF2B5EF4-FFF2-40B4-BE49-F238E27FC236}">
                <a16:creationId xmlns:a16="http://schemas.microsoft.com/office/drawing/2014/main" id="{743AAE03-0BB4-18D3-8836-7BF1FBCB7BD5}"/>
              </a:ext>
            </a:extLst>
          </p:cNvPr>
          <p:cNvPicPr>
            <a:picLocks noChangeAspect="1"/>
          </p:cNvPicPr>
          <p:nvPr/>
        </p:nvPicPr>
        <p:blipFill rotWithShape="1">
          <a:blip r:embed="rId2"/>
          <a:srcRect l="3724" r="17703"/>
          <a:stretch/>
        </p:blipFill>
        <p:spPr>
          <a:xfrm>
            <a:off x="7675658" y="2093976"/>
            <a:ext cx="3941064" cy="4096512"/>
          </a:xfrm>
          <a:prstGeom prst="rect">
            <a:avLst/>
          </a:prstGeom>
        </p:spPr>
      </p:pic>
    </p:spTree>
    <p:extLst>
      <p:ext uri="{BB962C8B-B14F-4D97-AF65-F5344CB8AC3E}">
        <p14:creationId xmlns:p14="http://schemas.microsoft.com/office/powerpoint/2010/main" val="1041871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34">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997D98-C689-A25A-D192-9FECE4C0B30E}"/>
              </a:ext>
            </a:extLst>
          </p:cNvPr>
          <p:cNvSpPr>
            <a:spLocks noGrp="1"/>
          </p:cNvSpPr>
          <p:nvPr>
            <p:ph type="title"/>
          </p:nvPr>
        </p:nvSpPr>
        <p:spPr>
          <a:xfrm>
            <a:off x="391378" y="320675"/>
            <a:ext cx="11407487" cy="1325563"/>
          </a:xfrm>
        </p:spPr>
        <p:txBody>
          <a:bodyPr>
            <a:normAutofit/>
          </a:bodyPr>
          <a:lstStyle/>
          <a:p>
            <a:r>
              <a:rPr lang="en-US" sz="5400">
                <a:solidFill>
                  <a:schemeClr val="bg1"/>
                </a:solidFill>
              </a:rPr>
              <a:t>PESTEL Analysis</a:t>
            </a:r>
            <a:endParaRPr lang="en-GB" sz="5400">
              <a:solidFill>
                <a:schemeClr val="bg1"/>
              </a:solidFill>
            </a:endParaRP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6F8FFEBB-9880-21D4-7695-A29B2E9AD456}"/>
                  </a:ext>
                </a:extLst>
              </p14:cNvPr>
              <p14:cNvContentPartPr/>
              <p14:nvPr/>
            </p14:nvContentPartPr>
            <p14:xfrm>
              <a:off x="1960193" y="1281678"/>
              <a:ext cx="360" cy="360"/>
            </p14:xfrm>
          </p:contentPart>
        </mc:Choice>
        <mc:Fallback xmlns="">
          <p:pic>
            <p:nvPicPr>
              <p:cNvPr id="4" name="Ink 3">
                <a:extLst>
                  <a:ext uri="{FF2B5EF4-FFF2-40B4-BE49-F238E27FC236}">
                    <a16:creationId xmlns:a16="http://schemas.microsoft.com/office/drawing/2014/main" id="{6F8FFEBB-9880-21D4-7695-A29B2E9AD456}"/>
                  </a:ext>
                </a:extLst>
              </p:cNvPr>
              <p:cNvPicPr/>
              <p:nvPr/>
            </p:nvPicPr>
            <p:blipFill>
              <a:blip r:embed="rId3"/>
              <a:stretch>
                <a:fillRect/>
              </a:stretch>
            </p:blipFill>
            <p:spPr>
              <a:xfrm>
                <a:off x="1951193" y="1272678"/>
                <a:ext cx="18000" cy="18000"/>
              </a:xfrm>
              <a:prstGeom prst="rect">
                <a:avLst/>
              </a:prstGeom>
            </p:spPr>
          </p:pic>
        </mc:Fallback>
      </mc:AlternateContent>
      <p:graphicFrame>
        <p:nvGraphicFramePr>
          <p:cNvPr id="5" name="Table 5">
            <a:extLst>
              <a:ext uri="{FF2B5EF4-FFF2-40B4-BE49-F238E27FC236}">
                <a16:creationId xmlns:a16="http://schemas.microsoft.com/office/drawing/2014/main" id="{3AAE885B-442E-CB39-AFFF-4EAE9BF6264F}"/>
              </a:ext>
            </a:extLst>
          </p:cNvPr>
          <p:cNvGraphicFramePr>
            <a:graphicFrameLocks noGrp="1"/>
          </p:cNvGraphicFramePr>
          <p:nvPr>
            <p:ph idx="1"/>
          </p:nvPr>
        </p:nvGraphicFramePr>
        <p:xfrm>
          <a:off x="454722" y="1976293"/>
          <a:ext cx="11280803" cy="4351343"/>
        </p:xfrm>
        <a:graphic>
          <a:graphicData uri="http://schemas.openxmlformats.org/drawingml/2006/table">
            <a:tbl>
              <a:tblPr firstRow="1" bandRow="1">
                <a:tableStyleId>{5C22544A-7EE6-4342-B048-85BDC9FD1C3A}</a:tableStyleId>
              </a:tblPr>
              <a:tblGrid>
                <a:gridCol w="1711763">
                  <a:extLst>
                    <a:ext uri="{9D8B030D-6E8A-4147-A177-3AD203B41FA5}">
                      <a16:colId xmlns:a16="http://schemas.microsoft.com/office/drawing/2014/main" val="626286017"/>
                    </a:ext>
                  </a:extLst>
                </a:gridCol>
                <a:gridCol w="5463084">
                  <a:extLst>
                    <a:ext uri="{9D8B030D-6E8A-4147-A177-3AD203B41FA5}">
                      <a16:colId xmlns:a16="http://schemas.microsoft.com/office/drawing/2014/main" val="667622106"/>
                    </a:ext>
                  </a:extLst>
                </a:gridCol>
                <a:gridCol w="4105956">
                  <a:extLst>
                    <a:ext uri="{9D8B030D-6E8A-4147-A177-3AD203B41FA5}">
                      <a16:colId xmlns:a16="http://schemas.microsoft.com/office/drawing/2014/main" val="998245372"/>
                    </a:ext>
                  </a:extLst>
                </a:gridCol>
              </a:tblGrid>
              <a:tr h="196593">
                <a:tc>
                  <a:txBody>
                    <a:bodyPr/>
                    <a:lstStyle/>
                    <a:p>
                      <a:endParaRPr lang="en-GB" sz="800"/>
                    </a:p>
                  </a:txBody>
                  <a:tcPr marL="40859" marR="40859" marT="20430" marB="20430"/>
                </a:tc>
                <a:tc>
                  <a:txBody>
                    <a:bodyPr/>
                    <a:lstStyle/>
                    <a:p>
                      <a:pPr algn="ctr"/>
                      <a:r>
                        <a:rPr lang="en-US" sz="800"/>
                        <a:t>DESCRIPTION</a:t>
                      </a:r>
                      <a:endParaRPr lang="en-GB" sz="800"/>
                    </a:p>
                  </a:txBody>
                  <a:tcPr marL="40859" marR="40859" marT="20430" marB="20430"/>
                </a:tc>
                <a:tc>
                  <a:txBody>
                    <a:bodyPr/>
                    <a:lstStyle/>
                    <a:p>
                      <a:pPr algn="ctr"/>
                      <a:r>
                        <a:rPr lang="en-US" sz="800"/>
                        <a:t>COMPANY EXAMPLE</a:t>
                      </a:r>
                      <a:endParaRPr lang="en-GB" sz="800"/>
                    </a:p>
                  </a:txBody>
                  <a:tcPr marL="40859" marR="40859" marT="20430" marB="20430"/>
                </a:tc>
                <a:extLst>
                  <a:ext uri="{0D108BD9-81ED-4DB2-BD59-A6C34878D82A}">
                    <a16:rowId xmlns:a16="http://schemas.microsoft.com/office/drawing/2014/main" val="667848121"/>
                  </a:ext>
                </a:extLst>
              </a:tr>
              <a:tr h="719576">
                <a:tc>
                  <a:txBody>
                    <a:bodyPr/>
                    <a:lstStyle/>
                    <a:p>
                      <a:r>
                        <a:rPr lang="en-US" sz="2000"/>
                        <a:t>P</a:t>
                      </a:r>
                      <a:r>
                        <a:rPr lang="en-US" sz="900"/>
                        <a:t>olitical</a:t>
                      </a:r>
                      <a:endParaRPr lang="en-GB" sz="2000"/>
                    </a:p>
                  </a:txBody>
                  <a:tcPr marL="40859" marR="40859" marT="20430" marB="20430"/>
                </a:tc>
                <a:tc>
                  <a:txBody>
                    <a:bodyPr/>
                    <a:lstStyle/>
                    <a:p>
                      <a:r>
                        <a:rPr lang="en-US" sz="1100"/>
                        <a:t>These factors evaluate how much the government’s regulations impact the industry. Health and safety regulations, tax laws, trade laws, labor laws, environmental laws, trade restrictions, and other laws may be involved. (Edrawsoft, n.d.)</a:t>
                      </a:r>
                      <a:endParaRPr lang="en-GB" sz="1100"/>
                    </a:p>
                  </a:txBody>
                  <a:tcPr marL="40859" marR="40859" marT="20430" marB="20430"/>
                </a:tc>
                <a:tc>
                  <a:txBody>
                    <a:bodyPr/>
                    <a:lstStyle/>
                    <a:p>
                      <a:pPr marL="285750" indent="-285750">
                        <a:buFont typeface="Arial" panose="020B0604020202020204" pitchFamily="34" charset="0"/>
                        <a:buChar char="•"/>
                      </a:pPr>
                      <a:r>
                        <a:rPr lang="en-US" sz="1100"/>
                        <a:t>Tax policy</a:t>
                      </a:r>
                    </a:p>
                    <a:p>
                      <a:pPr marL="285750" indent="-285750">
                        <a:buFont typeface="Arial" panose="020B0604020202020204" pitchFamily="34" charset="0"/>
                        <a:buChar char="•"/>
                      </a:pPr>
                      <a:r>
                        <a:rPr lang="en-US" sz="1100"/>
                        <a:t>Consumer protection</a:t>
                      </a:r>
                    </a:p>
                    <a:p>
                      <a:pPr marL="285750" indent="-285750">
                        <a:buFont typeface="Arial" panose="020B0604020202020204" pitchFamily="34" charset="0"/>
                        <a:buChar char="•"/>
                      </a:pPr>
                      <a:r>
                        <a:rPr lang="en-US" sz="1100"/>
                        <a:t>Quality of the product</a:t>
                      </a:r>
                    </a:p>
                    <a:p>
                      <a:pPr marL="285750" indent="-285750">
                        <a:buFont typeface="Arial" panose="020B0604020202020204" pitchFamily="34" charset="0"/>
                        <a:buChar char="•"/>
                      </a:pPr>
                      <a:r>
                        <a:rPr lang="en-US" sz="1100"/>
                        <a:t>Health and saftey</a:t>
                      </a:r>
                      <a:endParaRPr lang="en-GB" sz="1100"/>
                    </a:p>
                  </a:txBody>
                  <a:tcPr marL="40859" marR="40859" marT="20430" marB="20430"/>
                </a:tc>
                <a:extLst>
                  <a:ext uri="{0D108BD9-81ED-4DB2-BD59-A6C34878D82A}">
                    <a16:rowId xmlns:a16="http://schemas.microsoft.com/office/drawing/2014/main" val="2313113266"/>
                  </a:ext>
                </a:extLst>
              </a:tr>
              <a:tr h="556870">
                <a:tc>
                  <a:txBody>
                    <a:bodyPr/>
                    <a:lstStyle/>
                    <a:p>
                      <a:r>
                        <a:rPr lang="en-US" sz="2000"/>
                        <a:t>E</a:t>
                      </a:r>
                      <a:r>
                        <a:rPr lang="en-US" sz="900"/>
                        <a:t>conomical</a:t>
                      </a:r>
                      <a:endParaRPr lang="en-GB" sz="2000"/>
                    </a:p>
                  </a:txBody>
                  <a:tcPr marL="40859" marR="40859" marT="20430" marB="20430"/>
                </a:tc>
                <a:tc>
                  <a:txBody>
                    <a:bodyPr/>
                    <a:lstStyle/>
                    <a:p>
                      <a:r>
                        <a:rPr lang="en-US" sz="1100"/>
                        <a:t>These factors support business in developing their short- and long-term objectives. Economic considerations include things like economic expansion, interest rates currency exchange, inflation, consumer purchasing power, and more. (Edrawsoft, n.d.)</a:t>
                      </a:r>
                      <a:endParaRPr lang="en-GB" sz="1100"/>
                    </a:p>
                  </a:txBody>
                  <a:tcPr marL="40859" marR="40859" marT="20430" marB="20430"/>
                </a:tc>
                <a:tc>
                  <a:txBody>
                    <a:bodyPr/>
                    <a:lstStyle/>
                    <a:p>
                      <a:pPr marL="285750" indent="-285750">
                        <a:buFont typeface="Arial" panose="020B0604020202020204" pitchFamily="34" charset="0"/>
                        <a:buChar char="•"/>
                      </a:pPr>
                      <a:r>
                        <a:rPr lang="en-US" sz="1100" dirty="0"/>
                        <a:t>Employ people that are on JSA benefits</a:t>
                      </a:r>
                    </a:p>
                    <a:p>
                      <a:pPr marL="285750" indent="-285750">
                        <a:buFont typeface="Arial" panose="020B0604020202020204" pitchFamily="34" charset="0"/>
                        <a:buChar char="•"/>
                      </a:pPr>
                      <a:r>
                        <a:rPr lang="en-US" sz="1100" dirty="0"/>
                        <a:t>Minimum Wage salary </a:t>
                      </a:r>
                    </a:p>
                    <a:p>
                      <a:pPr marL="0" indent="0">
                        <a:buFont typeface="Arial" panose="020B0604020202020204" pitchFamily="34" charset="0"/>
                        <a:buNone/>
                      </a:pPr>
                      <a:endParaRPr lang="en-US" sz="1100" dirty="0"/>
                    </a:p>
                  </a:txBody>
                  <a:tcPr marL="40859" marR="40859" marT="20430" marB="20430"/>
                </a:tc>
                <a:extLst>
                  <a:ext uri="{0D108BD9-81ED-4DB2-BD59-A6C34878D82A}">
                    <a16:rowId xmlns:a16="http://schemas.microsoft.com/office/drawing/2014/main" val="3174951918"/>
                  </a:ext>
                </a:extLst>
              </a:tr>
              <a:tr h="556870">
                <a:tc>
                  <a:txBody>
                    <a:bodyPr/>
                    <a:lstStyle/>
                    <a:p>
                      <a:r>
                        <a:rPr lang="en-US" sz="2000"/>
                        <a:t>s</a:t>
                      </a:r>
                      <a:r>
                        <a:rPr lang="en-US" sz="900"/>
                        <a:t>ocial</a:t>
                      </a:r>
                      <a:endParaRPr lang="en-GB" sz="2000"/>
                    </a:p>
                  </a:txBody>
                  <a:tcPr marL="40859" marR="40859" marT="20430" marB="20430"/>
                </a:tc>
                <a:tc>
                  <a:txBody>
                    <a:bodyPr/>
                    <a:lstStyle/>
                    <a:p>
                      <a:r>
                        <a:rPr lang="en-US" sz="1100"/>
                        <a:t>This factor includes socio-cultural elements that support organizations in creating a supply-demand model. Traditions, cultural values and beliefs, population growth, age distribution, and more are among them. (Edrawsoft, n.d.)</a:t>
                      </a:r>
                      <a:endParaRPr lang="en-GB" sz="1100"/>
                    </a:p>
                  </a:txBody>
                  <a:tcPr marL="40859" marR="40859" marT="20430" marB="20430"/>
                </a:tc>
                <a:tc>
                  <a:txBody>
                    <a:bodyPr/>
                    <a:lstStyle/>
                    <a:p>
                      <a:pPr marL="285750" indent="-285750">
                        <a:buFont typeface="Arial" panose="020B0604020202020204" pitchFamily="34" charset="0"/>
                        <a:buChar char="•"/>
                      </a:pPr>
                      <a:r>
                        <a:rPr lang="en-US" sz="1100"/>
                        <a:t>Bubble N’ Bites will be growing awareness about organic food;</a:t>
                      </a:r>
                    </a:p>
                    <a:p>
                      <a:pPr marL="285750" indent="-285750">
                        <a:buFont typeface="Arial" panose="020B0604020202020204" pitchFamily="34" charset="0"/>
                        <a:buChar char="•"/>
                      </a:pPr>
                      <a:r>
                        <a:rPr lang="en-US" sz="1100"/>
                        <a:t> Transgender personnel</a:t>
                      </a:r>
                      <a:endParaRPr lang="en-GB" sz="1100"/>
                    </a:p>
                  </a:txBody>
                  <a:tcPr marL="40859" marR="40859" marT="20430" marB="20430"/>
                </a:tc>
                <a:extLst>
                  <a:ext uri="{0D108BD9-81ED-4DB2-BD59-A6C34878D82A}">
                    <a16:rowId xmlns:a16="http://schemas.microsoft.com/office/drawing/2014/main" val="4023661393"/>
                  </a:ext>
                </a:extLst>
              </a:tr>
              <a:tr h="882282">
                <a:tc>
                  <a:txBody>
                    <a:bodyPr/>
                    <a:lstStyle/>
                    <a:p>
                      <a:r>
                        <a:rPr lang="en-US" sz="2000"/>
                        <a:t>T</a:t>
                      </a:r>
                      <a:r>
                        <a:rPr lang="en-US" sz="900"/>
                        <a:t>echnological</a:t>
                      </a:r>
                      <a:endParaRPr lang="en-GB" sz="2000"/>
                    </a:p>
                  </a:txBody>
                  <a:tcPr marL="40859" marR="40859" marT="20430" marB="20430"/>
                </a:tc>
                <a:tc>
                  <a:txBody>
                    <a:bodyPr/>
                    <a:lstStyle/>
                    <a:p>
                      <a:r>
                        <a:rPr lang="en-US" sz="1100"/>
                        <a:t>The technical dimensions of a business include elements like innovation, automation, technical awareness, and more that have an impact on its production, distribution, and communication operations. (Edrawsoft, n.d.)</a:t>
                      </a:r>
                      <a:endParaRPr lang="en-GB" sz="1100"/>
                    </a:p>
                  </a:txBody>
                  <a:tcPr marL="40859" marR="40859" marT="20430" marB="20430"/>
                </a:tc>
                <a:tc>
                  <a:txBody>
                    <a:bodyPr/>
                    <a:lstStyle/>
                    <a:p>
                      <a:pPr marL="285750" indent="-285750">
                        <a:buFont typeface="Arial" panose="020B0604020202020204" pitchFamily="34" charset="0"/>
                        <a:buChar char="•"/>
                      </a:pPr>
                      <a:r>
                        <a:rPr lang="en-US" sz="1100"/>
                        <a:t>Smartphone payment acceptance</a:t>
                      </a:r>
                    </a:p>
                    <a:p>
                      <a:pPr marL="285750" indent="-285750">
                        <a:buFont typeface="Arial" panose="020B0604020202020204" pitchFamily="34" charset="0"/>
                        <a:buChar char="•"/>
                      </a:pPr>
                      <a:r>
                        <a:rPr lang="en-US" sz="1100"/>
                        <a:t>Online food ordering</a:t>
                      </a:r>
                    </a:p>
                    <a:p>
                      <a:pPr marL="285750" indent="-285750">
                        <a:buFont typeface="Arial" panose="020B0604020202020204" pitchFamily="34" charset="0"/>
                        <a:buChar char="•"/>
                      </a:pPr>
                      <a:r>
                        <a:rPr lang="en-US" sz="1100"/>
                        <a:t>CCTV camera control</a:t>
                      </a:r>
                    </a:p>
                    <a:p>
                      <a:pPr marL="285750" indent="-285750">
                        <a:buFont typeface="Arial" panose="020B0604020202020204" pitchFamily="34" charset="0"/>
                        <a:buChar char="•"/>
                      </a:pPr>
                      <a:r>
                        <a:rPr lang="en-US" sz="1100"/>
                        <a:t>Newest accounting software</a:t>
                      </a:r>
                    </a:p>
                    <a:p>
                      <a:pPr marL="0" indent="0">
                        <a:buFont typeface="Arial" panose="020B0604020202020204" pitchFamily="34" charset="0"/>
                        <a:buNone/>
                      </a:pPr>
                      <a:endParaRPr lang="en-GB" sz="1100"/>
                    </a:p>
                  </a:txBody>
                  <a:tcPr marL="40859" marR="40859" marT="20430" marB="20430"/>
                </a:tc>
                <a:extLst>
                  <a:ext uri="{0D108BD9-81ED-4DB2-BD59-A6C34878D82A}">
                    <a16:rowId xmlns:a16="http://schemas.microsoft.com/office/drawing/2014/main" val="1748691967"/>
                  </a:ext>
                </a:extLst>
              </a:tr>
              <a:tr h="719576">
                <a:tc>
                  <a:txBody>
                    <a:bodyPr/>
                    <a:lstStyle/>
                    <a:p>
                      <a:r>
                        <a:rPr lang="en-US" sz="2000"/>
                        <a:t>E</a:t>
                      </a:r>
                      <a:r>
                        <a:rPr lang="en-US" sz="900"/>
                        <a:t>nvironmental</a:t>
                      </a:r>
                      <a:endParaRPr lang="en-GB" sz="2000"/>
                    </a:p>
                  </a:txBody>
                  <a:tcPr marL="40859" marR="40859" marT="20430" marB="20430"/>
                </a:tc>
                <a:tc>
                  <a:txBody>
                    <a:bodyPr/>
                    <a:lstStyle/>
                    <a:p>
                      <a:r>
                        <a:rPr lang="en-US" sz="1100"/>
                        <a:t>Environmental issues are now more widely recognized because of the increasing environmental disaster</a:t>
                      </a:r>
                      <a:endParaRPr lang="en-GB" sz="1100"/>
                    </a:p>
                  </a:txBody>
                  <a:tcPr marL="40859" marR="40859" marT="20430" marB="20430"/>
                </a:tc>
                <a:tc>
                  <a:txBody>
                    <a:bodyPr/>
                    <a:lstStyle/>
                    <a:p>
                      <a:pPr marL="285750" indent="-285750">
                        <a:buFont typeface="Arial" panose="020B0604020202020204" pitchFamily="34" charset="0"/>
                        <a:buChar char="•"/>
                      </a:pPr>
                      <a:r>
                        <a:rPr lang="en-US" sz="1100"/>
                        <a:t>Biodegradable packaging</a:t>
                      </a:r>
                    </a:p>
                    <a:p>
                      <a:pPr marL="285750" indent="-285750">
                        <a:buFont typeface="Arial" panose="020B0604020202020204" pitchFamily="34" charset="0"/>
                        <a:buChar char="•"/>
                      </a:pPr>
                      <a:r>
                        <a:rPr lang="en-US" sz="1100"/>
                        <a:t>Plant based products</a:t>
                      </a:r>
                    </a:p>
                    <a:p>
                      <a:pPr marL="285750" indent="-285750">
                        <a:buFont typeface="Arial" panose="020B0604020202020204" pitchFamily="34" charset="0"/>
                        <a:buChar char="•"/>
                      </a:pPr>
                      <a:r>
                        <a:rPr lang="en-US" sz="1100"/>
                        <a:t>Recycling</a:t>
                      </a:r>
                    </a:p>
                    <a:p>
                      <a:pPr marL="285750" indent="-285750">
                        <a:buFont typeface="Arial" panose="020B0604020202020204" pitchFamily="34" charset="0"/>
                        <a:buChar char="•"/>
                      </a:pPr>
                      <a:endParaRPr lang="en-GB" sz="1100"/>
                    </a:p>
                  </a:txBody>
                  <a:tcPr marL="40859" marR="40859" marT="20430" marB="20430"/>
                </a:tc>
                <a:extLst>
                  <a:ext uri="{0D108BD9-81ED-4DB2-BD59-A6C34878D82A}">
                    <a16:rowId xmlns:a16="http://schemas.microsoft.com/office/drawing/2014/main" val="3381041912"/>
                  </a:ext>
                </a:extLst>
              </a:tr>
              <a:tr h="719576">
                <a:tc>
                  <a:txBody>
                    <a:bodyPr/>
                    <a:lstStyle/>
                    <a:p>
                      <a:r>
                        <a:rPr lang="en-US" sz="2000"/>
                        <a:t>L</a:t>
                      </a:r>
                      <a:r>
                        <a:rPr lang="en-US" sz="900"/>
                        <a:t>egal</a:t>
                      </a:r>
                      <a:endParaRPr lang="en-GB" sz="2000"/>
                    </a:p>
                  </a:txBody>
                  <a:tcPr marL="40859" marR="40859" marT="20430" marB="20430"/>
                </a:tc>
                <a:tc>
                  <a:txBody>
                    <a:bodyPr/>
                    <a:lstStyle/>
                    <a:p>
                      <a:r>
                        <a:rPr lang="en-US" sz="1100"/>
                        <a:t>This legal factor of PESTEL analysis includes aspects of advertising, consumer rights, health concerns, and product safety. Legal action is taken when government regulations are violated</a:t>
                      </a:r>
                      <a:endParaRPr lang="en-GB" sz="1100"/>
                    </a:p>
                  </a:txBody>
                  <a:tcPr marL="40859" marR="40859" marT="20430" marB="20430"/>
                </a:tc>
                <a:tc>
                  <a:txBody>
                    <a:bodyPr/>
                    <a:lstStyle/>
                    <a:p>
                      <a:pPr marL="285750" indent="-285750">
                        <a:buFont typeface="Arial" panose="020B0604020202020204" pitchFamily="34" charset="0"/>
                        <a:buChar char="•"/>
                      </a:pPr>
                      <a:r>
                        <a:rPr lang="en-US" sz="1100" dirty="0"/>
                        <a:t>Health and safety</a:t>
                      </a:r>
                    </a:p>
                    <a:p>
                      <a:pPr marL="285750" indent="-285750">
                        <a:buFont typeface="Arial" panose="020B0604020202020204" pitchFamily="34" charset="0"/>
                        <a:buChar char="•"/>
                      </a:pPr>
                      <a:r>
                        <a:rPr lang="en-US" sz="1100" dirty="0"/>
                        <a:t>Hygiene</a:t>
                      </a:r>
                    </a:p>
                    <a:p>
                      <a:pPr marL="285750" indent="-285750">
                        <a:buFont typeface="Arial" panose="020B0604020202020204" pitchFamily="34" charset="0"/>
                        <a:buChar char="•"/>
                      </a:pPr>
                      <a:r>
                        <a:rPr lang="en-US" sz="1100" dirty="0"/>
                        <a:t>Fully license including A4 license </a:t>
                      </a:r>
                    </a:p>
                    <a:p>
                      <a:pPr marL="285750" indent="-285750">
                        <a:buFont typeface="Arial" panose="020B0604020202020204" pitchFamily="34" charset="0"/>
                        <a:buChar char="•"/>
                      </a:pPr>
                      <a:r>
                        <a:rPr lang="en-US" sz="1100" dirty="0"/>
                        <a:t>Minimum monthly salaries </a:t>
                      </a:r>
                      <a:endParaRPr lang="en-GB" sz="1100" dirty="0"/>
                    </a:p>
                  </a:txBody>
                  <a:tcPr marL="40859" marR="40859" marT="20430" marB="20430"/>
                </a:tc>
                <a:extLst>
                  <a:ext uri="{0D108BD9-81ED-4DB2-BD59-A6C34878D82A}">
                    <a16:rowId xmlns:a16="http://schemas.microsoft.com/office/drawing/2014/main" val="303792388"/>
                  </a:ext>
                </a:extLst>
              </a:tr>
            </a:tbl>
          </a:graphicData>
        </a:graphic>
      </p:graphicFrame>
    </p:spTree>
    <p:extLst>
      <p:ext uri="{BB962C8B-B14F-4D97-AF65-F5344CB8AC3E}">
        <p14:creationId xmlns:p14="http://schemas.microsoft.com/office/powerpoint/2010/main" val="680273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34C4F2-E160-4E40-88AA-DB19FA2D664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kern="1200">
                <a:solidFill>
                  <a:schemeClr val="tx1"/>
                </a:solidFill>
                <a:latin typeface="+mj-lt"/>
                <a:ea typeface="+mj-ea"/>
                <a:cs typeface="+mj-cs"/>
              </a:rPr>
              <a:t>Michael Porter’s 5 Forces Analysis </a:t>
            </a:r>
          </a:p>
        </p:txBody>
      </p:sp>
      <p:sp>
        <p:nvSpPr>
          <p:cNvPr id="23"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63486B55-F31A-2D98-7534-EBEB90A5517B}"/>
              </a:ext>
            </a:extLst>
          </p:cNvPr>
          <p:cNvPicPr>
            <a:picLocks noGrp="1" noChangeAspect="1"/>
          </p:cNvPicPr>
          <p:nvPr>
            <p:ph idx="1"/>
          </p:nvPr>
        </p:nvPicPr>
        <p:blipFill>
          <a:blip r:embed="rId2"/>
          <a:stretch>
            <a:fillRect/>
          </a:stretch>
        </p:blipFill>
        <p:spPr>
          <a:xfrm>
            <a:off x="4864608" y="785987"/>
            <a:ext cx="6846363" cy="5134772"/>
          </a:xfrm>
          <a:prstGeom prst="rect">
            <a:avLst/>
          </a:prstGeom>
        </p:spPr>
      </p:pic>
    </p:spTree>
    <p:extLst>
      <p:ext uri="{BB962C8B-B14F-4D97-AF65-F5344CB8AC3E}">
        <p14:creationId xmlns:p14="http://schemas.microsoft.com/office/powerpoint/2010/main" val="36820330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4F0E87-EB87-08D6-FF8E-BEECEEBE2A62}"/>
              </a:ext>
            </a:extLst>
          </p:cNvPr>
          <p:cNvSpPr>
            <a:spLocks noGrp="1"/>
          </p:cNvSpPr>
          <p:nvPr>
            <p:ph type="title"/>
          </p:nvPr>
        </p:nvSpPr>
        <p:spPr>
          <a:xfrm>
            <a:off x="838200" y="365125"/>
            <a:ext cx="10515600" cy="1325563"/>
          </a:xfrm>
        </p:spPr>
        <p:txBody>
          <a:bodyPr>
            <a:normAutofit/>
          </a:bodyPr>
          <a:lstStyle/>
          <a:p>
            <a:r>
              <a:rPr lang="en-US" sz="5400"/>
              <a:t>Porter’s five forces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B743755-10EC-2F14-6746-4722B7E17CD0}"/>
              </a:ext>
            </a:extLst>
          </p:cNvPr>
          <p:cNvSpPr>
            <a:spLocks noGrp="1"/>
          </p:cNvSpPr>
          <p:nvPr>
            <p:ph idx="1"/>
          </p:nvPr>
        </p:nvSpPr>
        <p:spPr>
          <a:xfrm>
            <a:off x="838200" y="1929384"/>
            <a:ext cx="10515600" cy="4251960"/>
          </a:xfrm>
        </p:spPr>
        <p:txBody>
          <a:bodyPr>
            <a:normAutofit/>
          </a:bodyPr>
          <a:lstStyle/>
          <a:p>
            <a:r>
              <a:rPr lang="en-US" sz="2000" b="1" u="sng" dirty="0"/>
              <a:t>Threat of new entrants: </a:t>
            </a:r>
            <a:r>
              <a:rPr lang="en-US" sz="2000" dirty="0"/>
              <a:t>In the hospitality sector, the biggest entry barrier is the price of investments up front. Modern technology, advanced services, and aggressive marketing are all necessary.  The costs of initial marketing, however, could be decreased by using some tools, like the Internet. As a result, the risk of new entrants is moderate</a:t>
            </a:r>
          </a:p>
          <a:p>
            <a:r>
              <a:rPr lang="en-US" sz="2000" b="1" u="sng" dirty="0"/>
              <a:t> Bargain power of suppliers:</a:t>
            </a:r>
            <a:r>
              <a:rPr lang="en-US" sz="2000" dirty="0"/>
              <a:t> Farmers, brokers, and other businesses that provide a variety of services and products are among the suppliers relied on by the hospitality industry. Suppliers can haggle because there aren't many farm products available on the market and no alternatives. The industry's ability to make money is threatened by supplier bargaining power.</a:t>
            </a:r>
          </a:p>
          <a:p>
            <a:r>
              <a:rPr lang="en-US" sz="2000" b="1" u="sng" dirty="0"/>
              <a:t>Bargaining power of buyers</a:t>
            </a:r>
            <a:r>
              <a:rPr lang="en-US" sz="2000" dirty="0"/>
              <a:t>: Customers in the hospitality sector are picky and difficult to satisfy. They do this because they want to get value for their money. As a result, restaurants may offer these customers the value-added services they need through additional services. In some cases, customers make purchases online and anticipate restaurants will deliver their orders at a reduced cost.</a:t>
            </a:r>
          </a:p>
          <a:p>
            <a:pPr marL="0" indent="0">
              <a:buNone/>
            </a:pPr>
            <a:endParaRPr lang="en-GB" sz="2000" dirty="0"/>
          </a:p>
        </p:txBody>
      </p:sp>
    </p:spTree>
    <p:extLst>
      <p:ext uri="{BB962C8B-B14F-4D97-AF65-F5344CB8AC3E}">
        <p14:creationId xmlns:p14="http://schemas.microsoft.com/office/powerpoint/2010/main" val="722774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47C3FA-5FB2-100F-B145-F864DDBB8B33}"/>
              </a:ext>
            </a:extLst>
          </p:cNvPr>
          <p:cNvSpPr>
            <a:spLocks noGrp="1"/>
          </p:cNvSpPr>
          <p:nvPr>
            <p:ph type="title"/>
          </p:nvPr>
        </p:nvSpPr>
        <p:spPr>
          <a:xfrm>
            <a:off x="838200" y="365125"/>
            <a:ext cx="10515600" cy="1325563"/>
          </a:xfrm>
        </p:spPr>
        <p:txBody>
          <a:bodyPr>
            <a:normAutofit/>
          </a:bodyPr>
          <a:lstStyle/>
          <a:p>
            <a:r>
              <a:rPr lang="en-US"/>
              <a:t>Porter’s five forces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969F31-64F9-4B4F-C661-07475B13490E}"/>
              </a:ext>
            </a:extLst>
          </p:cNvPr>
          <p:cNvSpPr>
            <a:spLocks noGrp="1"/>
          </p:cNvSpPr>
          <p:nvPr>
            <p:ph idx="1"/>
          </p:nvPr>
        </p:nvSpPr>
        <p:spPr>
          <a:xfrm>
            <a:off x="838200" y="1825625"/>
            <a:ext cx="10515600" cy="4351338"/>
          </a:xfrm>
        </p:spPr>
        <p:txBody>
          <a:bodyPr>
            <a:normAutofit/>
          </a:bodyPr>
          <a:lstStyle/>
          <a:p>
            <a:r>
              <a:rPr lang="en-US" b="1" u="sng" dirty="0"/>
              <a:t>Industry rivalry</a:t>
            </a:r>
            <a:r>
              <a:rPr lang="en-US" dirty="0"/>
              <a:t>: Competition is growing in the hospitality sector as a result of shifting consumer habits, new products, more businesses entering the market, rising costs and risk management expenses, and rising commodity prices.</a:t>
            </a:r>
          </a:p>
          <a:p>
            <a:r>
              <a:rPr lang="en-US" b="1" u="sng" dirty="0"/>
              <a:t>Threat of substitutes: </a:t>
            </a:r>
            <a:r>
              <a:rPr lang="en-US" dirty="0"/>
              <a:t>The hospitality sector still faces competition due to its proximity. Additionally, the degree of services and amenities offered affects how much they cost. Customers consequently encounter major difficulties while selecting a particular location.</a:t>
            </a:r>
            <a:endParaRPr lang="en-GB" dirty="0"/>
          </a:p>
        </p:txBody>
      </p:sp>
    </p:spTree>
    <p:extLst>
      <p:ext uri="{BB962C8B-B14F-4D97-AF65-F5344CB8AC3E}">
        <p14:creationId xmlns:p14="http://schemas.microsoft.com/office/powerpoint/2010/main" val="4266884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ree glasses of bubble milk tea">
            <a:extLst>
              <a:ext uri="{FF2B5EF4-FFF2-40B4-BE49-F238E27FC236}">
                <a16:creationId xmlns:a16="http://schemas.microsoft.com/office/drawing/2014/main" id="{FA34D5B5-F937-2A0F-DC1B-8D74BA940D3A}"/>
              </a:ext>
            </a:extLst>
          </p:cNvPr>
          <p:cNvPicPr>
            <a:picLocks noChangeAspect="1"/>
          </p:cNvPicPr>
          <p:nvPr/>
        </p:nvPicPr>
        <p:blipFill rotWithShape="1">
          <a:blip r:embed="rId2"/>
          <a:srcRect r="42616"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p:cNvSpPr>
            <a:spLocks noGrp="1"/>
          </p:cNvSpPr>
          <p:nvPr>
            <p:ph type="ctrTitle"/>
          </p:nvPr>
        </p:nvSpPr>
        <p:spPr>
          <a:xfrm>
            <a:off x="691079" y="725951"/>
            <a:ext cx="4927425" cy="1938525"/>
          </a:xfrm>
        </p:spPr>
        <p:txBody>
          <a:bodyPr vert="horz" lIns="91440" tIns="45720" rIns="91440" bIns="45720" rtlCol="0" anchor="b">
            <a:normAutofit/>
          </a:bodyPr>
          <a:lstStyle/>
          <a:p>
            <a:r>
              <a:rPr lang="en-US" sz="4400" b="1"/>
              <a:t>Marketing place</a:t>
            </a:r>
            <a:r>
              <a:rPr lang="en-US" sz="4400"/>
              <a:t> </a:t>
            </a:r>
          </a:p>
        </p:txBody>
      </p:sp>
      <p:sp>
        <p:nvSpPr>
          <p:cNvPr id="3" name="Subtitle 2"/>
          <p:cNvSpPr>
            <a:spLocks noGrp="1"/>
          </p:cNvSpPr>
          <p:nvPr>
            <p:ph type="subTitle" idx="1"/>
          </p:nvPr>
        </p:nvSpPr>
        <p:spPr>
          <a:xfrm>
            <a:off x="691079" y="2886116"/>
            <a:ext cx="4927425" cy="3245931"/>
          </a:xfrm>
        </p:spPr>
        <p:txBody>
          <a:bodyPr vert="horz" lIns="91440" tIns="45720" rIns="91440" bIns="45720" rtlCol="0">
            <a:normAutofit/>
          </a:bodyPr>
          <a:lstStyle/>
          <a:p>
            <a:pPr marL="342900" indent="-228600">
              <a:buFont typeface="Wingdings" panose="05000000000000000000" pitchFamily="2" charset="2"/>
              <a:buChar char="§"/>
            </a:pPr>
            <a:r>
              <a:rPr lang="en-US" dirty="0"/>
              <a:t>Situated in Central London (Oxford Circus ) </a:t>
            </a:r>
          </a:p>
          <a:p>
            <a:pPr marL="342900" indent="-228600">
              <a:buFont typeface="Wingdings" panose="05000000000000000000" pitchFamily="2" charset="2"/>
              <a:buChar char="§"/>
            </a:pPr>
            <a:r>
              <a:rPr lang="en-US" dirty="0"/>
              <a:t>Busy environment </a:t>
            </a:r>
          </a:p>
          <a:p>
            <a:pPr marL="342900" indent="-228600">
              <a:buFont typeface="Wingdings" panose="05000000000000000000" pitchFamily="2" charset="2"/>
              <a:buChar char="§"/>
            </a:pPr>
            <a:r>
              <a:rPr lang="en-US" dirty="0"/>
              <a:t>Underground station nearby </a:t>
            </a:r>
          </a:p>
          <a:p>
            <a:pPr marL="342900" indent="-228600">
              <a:buFont typeface="Wingdings" panose="05000000000000000000" pitchFamily="2" charset="2"/>
              <a:buChar char="§"/>
            </a:pPr>
            <a:r>
              <a:rPr lang="en-US" dirty="0"/>
              <a:t>Shopping area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all painted with an arrow and a dartboard">
            <a:extLst>
              <a:ext uri="{FF2B5EF4-FFF2-40B4-BE49-F238E27FC236}">
                <a16:creationId xmlns:a16="http://schemas.microsoft.com/office/drawing/2014/main" id="{2F157C47-ADAE-3166-6BB1-A2FB48A38E3A}"/>
              </a:ext>
            </a:extLst>
          </p:cNvPr>
          <p:cNvPicPr>
            <a:picLocks noChangeAspect="1"/>
          </p:cNvPicPr>
          <p:nvPr/>
        </p:nvPicPr>
        <p:blipFill rotWithShape="1">
          <a:blip r:embed="rId2"/>
          <a:srcRect l="38585" r="10" b="10"/>
          <a:stretch/>
        </p:blipFill>
        <p:spPr>
          <a:xfrm>
            <a:off x="7071311" y="-42332"/>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FD69DDED-30D6-F6D6-05D3-D550E2173D85}"/>
              </a:ext>
            </a:extLst>
          </p:cNvPr>
          <p:cNvSpPr>
            <a:spLocks noGrp="1"/>
          </p:cNvSpPr>
          <p:nvPr>
            <p:ph type="title"/>
          </p:nvPr>
        </p:nvSpPr>
        <p:spPr>
          <a:xfrm>
            <a:off x="691079" y="725951"/>
            <a:ext cx="4927425" cy="1938525"/>
          </a:xfrm>
        </p:spPr>
        <p:txBody>
          <a:bodyPr>
            <a:normAutofit/>
          </a:bodyPr>
          <a:lstStyle/>
          <a:p>
            <a:pPr>
              <a:lnSpc>
                <a:spcPct val="90000"/>
              </a:lnSpc>
            </a:pPr>
            <a:r>
              <a:rPr lang="en-GB" b="1" dirty="0"/>
              <a:t>Marketing process  </a:t>
            </a:r>
            <a:br>
              <a:rPr lang="en-GB" dirty="0"/>
            </a:br>
            <a:endParaRPr lang="en-GB"/>
          </a:p>
        </p:txBody>
      </p:sp>
      <p:sp>
        <p:nvSpPr>
          <p:cNvPr id="3" name="Content Placeholder 2">
            <a:extLst>
              <a:ext uri="{FF2B5EF4-FFF2-40B4-BE49-F238E27FC236}">
                <a16:creationId xmlns:a16="http://schemas.microsoft.com/office/drawing/2014/main" id="{E63D514B-CE32-52EE-4DA2-949254807E0D}"/>
              </a:ext>
            </a:extLst>
          </p:cNvPr>
          <p:cNvSpPr>
            <a:spLocks noGrp="1"/>
          </p:cNvSpPr>
          <p:nvPr>
            <p:ph idx="1"/>
          </p:nvPr>
        </p:nvSpPr>
        <p:spPr>
          <a:xfrm>
            <a:off x="691079" y="2886116"/>
            <a:ext cx="4927425" cy="3245931"/>
          </a:xfrm>
        </p:spPr>
        <p:txBody>
          <a:bodyPr vert="horz" lIns="91440" tIns="45720" rIns="91440" bIns="45720" rtlCol="0">
            <a:normAutofit/>
          </a:bodyPr>
          <a:lstStyle/>
          <a:p>
            <a:pPr>
              <a:buFont typeface="Wingdings"/>
              <a:buChar char="v"/>
            </a:pPr>
            <a:endParaRPr lang="en-GB"/>
          </a:p>
          <a:p>
            <a:pPr>
              <a:buClr>
                <a:srgbClr val="8D87A6"/>
              </a:buClr>
              <a:buFont typeface="Wingdings"/>
              <a:buChar char="v"/>
            </a:pPr>
            <a:endParaRPr lang="en-GB"/>
          </a:p>
          <a:p>
            <a:pPr>
              <a:buClr>
                <a:srgbClr val="8D87A6"/>
              </a:buClr>
              <a:buFont typeface="Wingdings"/>
              <a:buChar char="v"/>
            </a:pPr>
            <a:endParaRPr lang="en-GB"/>
          </a:p>
          <a:p>
            <a:pPr>
              <a:buClr>
                <a:srgbClr val="8D87A6"/>
              </a:buClr>
              <a:buFont typeface="Wingdings"/>
              <a:buChar char="v"/>
            </a:pPr>
            <a:endParaRPr lang="en-GB" dirty="0"/>
          </a:p>
        </p:txBody>
      </p:sp>
      <p:sp>
        <p:nvSpPr>
          <p:cNvPr id="4" name="TextBox 3">
            <a:extLst>
              <a:ext uri="{FF2B5EF4-FFF2-40B4-BE49-F238E27FC236}">
                <a16:creationId xmlns:a16="http://schemas.microsoft.com/office/drawing/2014/main" id="{9373E442-E3C0-B94B-55B0-05CB09998EC9}"/>
              </a:ext>
            </a:extLst>
          </p:cNvPr>
          <p:cNvSpPr txBox="1"/>
          <p:nvPr/>
        </p:nvSpPr>
        <p:spPr>
          <a:xfrm>
            <a:off x="4234" y="2597150"/>
            <a:ext cx="1208828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dirty="0">
                <a:solidFill>
                  <a:srgbClr val="151515"/>
                </a:solidFill>
                <a:latin typeface="-apple-system"/>
                <a:ea typeface="-apple-system"/>
                <a:cs typeface="-apple-system"/>
              </a:rPr>
              <a:t> Understanding The Marketplace And Customer Needs And Wants.</a:t>
            </a:r>
            <a:endParaRPr lang="en-US" dirty="0"/>
          </a:p>
          <a:p>
            <a:pPr>
              <a:buAutoNum type="arabicPeriod"/>
            </a:pPr>
            <a:endParaRPr lang="en-GB" dirty="0">
              <a:solidFill>
                <a:srgbClr val="151515"/>
              </a:solidFill>
              <a:latin typeface="-apple-system"/>
              <a:ea typeface="-apple-system"/>
              <a:cs typeface="-apple-system"/>
            </a:endParaRPr>
          </a:p>
          <a:p>
            <a:pPr marL="285750" indent="-285750">
              <a:buFont typeface="Wingdings"/>
              <a:buChar char="v"/>
            </a:pPr>
            <a:r>
              <a:rPr lang="en-GB" dirty="0">
                <a:solidFill>
                  <a:srgbClr val="151515"/>
                </a:solidFill>
                <a:latin typeface="-apple-system"/>
                <a:ea typeface="-apple-system"/>
                <a:cs typeface="-apple-system"/>
              </a:rPr>
              <a:t>Designing A Customer-Driven Marketing Strategy.</a:t>
            </a:r>
          </a:p>
          <a:p>
            <a:pPr>
              <a:buAutoNum type="arabicPeriod"/>
            </a:pPr>
            <a:endParaRPr lang="en-GB" dirty="0">
              <a:solidFill>
                <a:srgbClr val="151515"/>
              </a:solidFill>
              <a:latin typeface="-apple-system"/>
              <a:ea typeface="-apple-system"/>
              <a:cs typeface="-apple-system"/>
            </a:endParaRPr>
          </a:p>
          <a:p>
            <a:pPr marL="285750" indent="-285750">
              <a:buFont typeface="Wingdings"/>
              <a:buChar char="v"/>
            </a:pPr>
            <a:r>
              <a:rPr lang="en-GB" dirty="0">
                <a:solidFill>
                  <a:srgbClr val="151515"/>
                </a:solidFill>
                <a:latin typeface="-apple-system"/>
                <a:ea typeface="-apple-system"/>
                <a:cs typeface="-apple-system"/>
              </a:rPr>
              <a:t> Constructing an integrated marketing plan that delivers superior value.</a:t>
            </a:r>
          </a:p>
          <a:p>
            <a:pPr>
              <a:buAutoNum type="arabicPeriod"/>
            </a:pPr>
            <a:endParaRPr lang="en-GB" dirty="0">
              <a:solidFill>
                <a:srgbClr val="151515"/>
              </a:solidFill>
              <a:latin typeface="-apple-system"/>
              <a:ea typeface="-apple-system"/>
              <a:cs typeface="-apple-system"/>
            </a:endParaRPr>
          </a:p>
          <a:p>
            <a:pPr marL="285750" indent="-285750">
              <a:buFont typeface="Wingdings"/>
              <a:buChar char="v"/>
            </a:pPr>
            <a:r>
              <a:rPr lang="en-GB" dirty="0">
                <a:solidFill>
                  <a:srgbClr val="151515"/>
                </a:solidFill>
                <a:latin typeface="-apple-system"/>
                <a:ea typeface="-apple-system"/>
                <a:cs typeface="-apple-system"/>
              </a:rPr>
              <a:t>  Build Profitable Relationships.</a:t>
            </a:r>
          </a:p>
          <a:p>
            <a:endParaRPr lang="en-GB" dirty="0">
              <a:solidFill>
                <a:srgbClr val="151515"/>
              </a:solidFill>
              <a:latin typeface="-apple-system"/>
              <a:ea typeface="-apple-system"/>
              <a:cs typeface="-apple-system"/>
            </a:endParaRPr>
          </a:p>
          <a:p>
            <a:pPr marL="285750" indent="-285750">
              <a:buFont typeface="Wingdings"/>
              <a:buChar char="v"/>
            </a:pPr>
            <a:r>
              <a:rPr lang="en-GB" dirty="0">
                <a:solidFill>
                  <a:srgbClr val="151515"/>
                </a:solidFill>
                <a:latin typeface="-apple-system"/>
                <a:ea typeface="-apple-system"/>
                <a:cs typeface="-apple-system"/>
              </a:rPr>
              <a:t>Capturing Value From Customers.</a:t>
            </a:r>
            <a:endParaRPr lang="en-US" dirty="0">
              <a:solidFill>
                <a:srgbClr val="151515"/>
              </a:solidFill>
              <a:latin typeface="-apple-system"/>
            </a:endParaRPr>
          </a:p>
        </p:txBody>
      </p:sp>
    </p:spTree>
    <p:extLst>
      <p:ext uri="{BB962C8B-B14F-4D97-AF65-F5344CB8AC3E}">
        <p14:creationId xmlns:p14="http://schemas.microsoft.com/office/powerpoint/2010/main" val="4045403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B9173-8619-0A0E-2A94-F33549906458}"/>
              </a:ext>
            </a:extLst>
          </p:cNvPr>
          <p:cNvSpPr>
            <a:spLocks noGrp="1"/>
          </p:cNvSpPr>
          <p:nvPr>
            <p:ph type="title"/>
          </p:nvPr>
        </p:nvSpPr>
        <p:spPr>
          <a:xfrm>
            <a:off x="140746" y="725950"/>
            <a:ext cx="4402478" cy="2716714"/>
          </a:xfrm>
        </p:spPr>
        <p:txBody>
          <a:bodyPr anchor="ctr">
            <a:normAutofit/>
          </a:bodyPr>
          <a:lstStyle/>
          <a:p>
            <a:r>
              <a:rPr lang="en-GB" b="1" dirty="0"/>
              <a:t>    Physical evidence</a:t>
            </a:r>
            <a:r>
              <a:rPr lang="en-GB" dirty="0"/>
              <a:t> </a:t>
            </a:r>
          </a:p>
        </p:txBody>
      </p:sp>
      <p:graphicFrame>
        <p:nvGraphicFramePr>
          <p:cNvPr id="48" name="Content Placeholder 7">
            <a:extLst>
              <a:ext uri="{FF2B5EF4-FFF2-40B4-BE49-F238E27FC236}">
                <a16:creationId xmlns:a16="http://schemas.microsoft.com/office/drawing/2014/main" id="{F4D6358C-F402-1636-9528-518BB515314B}"/>
              </a:ext>
            </a:extLst>
          </p:cNvPr>
          <p:cNvGraphicFramePr>
            <a:graphicFrameLocks noGrp="1"/>
          </p:cNvGraphicFramePr>
          <p:nvPr>
            <p:ph idx="1"/>
          </p:nvPr>
        </p:nvGraphicFramePr>
        <p:xfrm>
          <a:off x="4436532" y="53753"/>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1008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AF3519-5D9F-46A8-91D4-0A45AB8F4184}"/>
              </a:ext>
            </a:extLst>
          </p:cNvPr>
          <p:cNvSpPr/>
          <p:nvPr/>
        </p:nvSpPr>
        <p:spPr>
          <a:xfrm>
            <a:off x="612648" y="132679"/>
            <a:ext cx="5295015" cy="20638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dirty="0">
                <a:solidFill>
                  <a:schemeClr val="tx2"/>
                </a:solidFill>
                <a:latin typeface="+mj-lt"/>
                <a:ea typeface="+mj-ea"/>
                <a:cs typeface="+mj-cs"/>
              </a:rPr>
              <a:t>MARKETING: PEOPLE</a:t>
            </a:r>
          </a:p>
        </p:txBody>
      </p:sp>
      <p:sp>
        <p:nvSpPr>
          <p:cNvPr id="3" name="Rectangle 2">
            <a:extLst>
              <a:ext uri="{FF2B5EF4-FFF2-40B4-BE49-F238E27FC236}">
                <a16:creationId xmlns:a16="http://schemas.microsoft.com/office/drawing/2014/main" id="{609FEC09-F2B2-4DE8-9820-EC0B8887B339}"/>
              </a:ext>
            </a:extLst>
          </p:cNvPr>
          <p:cNvSpPr/>
          <p:nvPr/>
        </p:nvSpPr>
        <p:spPr>
          <a:xfrm>
            <a:off x="838200" y="3589043"/>
            <a:ext cx="10536615" cy="3268957"/>
          </a:xfrm>
          <a:prstGeom prst="rect">
            <a:avLst/>
          </a:prstGeom>
        </p:spPr>
        <p:txBody>
          <a:bodyPr vert="horz" lIns="91440" tIns="45720" rIns="91440" bIns="45720" rtlCol="0">
            <a:normAutofit fontScale="25000" lnSpcReduction="20000"/>
          </a:bodyPr>
          <a:lstStyle/>
          <a:p>
            <a:pPr marL="1143000" indent="-1143000">
              <a:lnSpc>
                <a:spcPct val="90000"/>
              </a:lnSpc>
              <a:spcAft>
                <a:spcPts val="600"/>
              </a:spcAft>
              <a:buFont typeface="Wingdings" panose="05000000000000000000" pitchFamily="2" charset="2"/>
              <a:buChar char="v"/>
            </a:pPr>
            <a:r>
              <a:rPr lang="en-US" sz="9600" dirty="0"/>
              <a:t>One of the directors will be managing the store</a:t>
            </a:r>
          </a:p>
          <a:p>
            <a:pPr marL="1143000" indent="-1143000">
              <a:lnSpc>
                <a:spcPct val="90000"/>
              </a:lnSpc>
              <a:spcAft>
                <a:spcPts val="600"/>
              </a:spcAft>
              <a:buFont typeface="Wingdings" panose="05000000000000000000" pitchFamily="2" charset="2"/>
              <a:buChar char="v"/>
            </a:pPr>
            <a:endParaRPr lang="en-US" sz="9600" dirty="0"/>
          </a:p>
          <a:p>
            <a:pPr marL="1143000" indent="-1143000">
              <a:lnSpc>
                <a:spcPct val="90000"/>
              </a:lnSpc>
              <a:spcAft>
                <a:spcPts val="600"/>
              </a:spcAft>
              <a:buFont typeface="Wingdings" panose="05000000000000000000" pitchFamily="2" charset="2"/>
              <a:buChar char="v"/>
            </a:pPr>
            <a:r>
              <a:rPr lang="en-US" sz="9600" dirty="0"/>
              <a:t>A team of enthusiastic staff to create a fun and friendly environment </a:t>
            </a:r>
          </a:p>
          <a:p>
            <a:pPr marL="1143000" indent="-1143000">
              <a:lnSpc>
                <a:spcPct val="90000"/>
              </a:lnSpc>
              <a:spcAft>
                <a:spcPts val="600"/>
              </a:spcAft>
              <a:buFont typeface="Wingdings" panose="05000000000000000000" pitchFamily="2" charset="2"/>
              <a:buChar char="v"/>
            </a:pPr>
            <a:endParaRPr lang="en-US" sz="9600" dirty="0"/>
          </a:p>
          <a:p>
            <a:pPr marL="1143000" indent="-1143000">
              <a:lnSpc>
                <a:spcPct val="90000"/>
              </a:lnSpc>
              <a:spcAft>
                <a:spcPts val="600"/>
              </a:spcAft>
              <a:buFont typeface="Wingdings" panose="05000000000000000000" pitchFamily="2" charset="2"/>
              <a:buChar char="v"/>
            </a:pPr>
            <a:r>
              <a:rPr lang="en-US" sz="9600" dirty="0"/>
              <a:t>Offer training to learn recipes and techniques</a:t>
            </a:r>
          </a:p>
          <a:p>
            <a:pPr marL="914400" indent="-1143000">
              <a:lnSpc>
                <a:spcPct val="90000"/>
              </a:lnSpc>
              <a:spcAft>
                <a:spcPts val="600"/>
              </a:spcAft>
              <a:buFont typeface="Wingdings" panose="05000000000000000000" pitchFamily="2" charset="2"/>
              <a:buChar char="v"/>
            </a:pPr>
            <a:endParaRPr lang="en-US" sz="9600" dirty="0"/>
          </a:p>
          <a:p>
            <a:pPr marL="1143000" indent="-1143000">
              <a:lnSpc>
                <a:spcPct val="90000"/>
              </a:lnSpc>
              <a:spcAft>
                <a:spcPts val="600"/>
              </a:spcAft>
              <a:buFont typeface="Wingdings" panose="05000000000000000000" pitchFamily="2" charset="2"/>
              <a:buChar char="v"/>
            </a:pPr>
            <a:r>
              <a:rPr lang="en-US" sz="9600" dirty="0"/>
              <a:t>One of the directors will be managing the social media marketing accounts </a:t>
            </a:r>
          </a:p>
        </p:txBody>
      </p:sp>
      <p:pic>
        <p:nvPicPr>
          <p:cNvPr id="5" name="Picture 4">
            <a:extLst>
              <a:ext uri="{FF2B5EF4-FFF2-40B4-BE49-F238E27FC236}">
                <a16:creationId xmlns:a16="http://schemas.microsoft.com/office/drawing/2014/main" id="{7E214EF4-5254-40BE-BCBE-C9607E7B62A8}"/>
              </a:ext>
            </a:extLst>
          </p:cNvPr>
          <p:cNvPicPr>
            <a:picLocks noChangeAspect="1"/>
          </p:cNvPicPr>
          <p:nvPr/>
        </p:nvPicPr>
        <p:blipFill>
          <a:blip r:embed="rId2"/>
          <a:stretch>
            <a:fillRect/>
          </a:stretch>
        </p:blipFill>
        <p:spPr>
          <a:xfrm>
            <a:off x="7058528" y="486724"/>
            <a:ext cx="4687061" cy="1901148"/>
          </a:xfrm>
          <a:prstGeom prst="rect">
            <a:avLst/>
          </a:prstGeom>
          <a:ln>
            <a:noFill/>
          </a:ln>
          <a:effectLst>
            <a:softEdge rad="112500"/>
          </a:effectLst>
        </p:spPr>
      </p:pic>
    </p:spTree>
    <p:extLst>
      <p:ext uri="{BB962C8B-B14F-4D97-AF65-F5344CB8AC3E}">
        <p14:creationId xmlns:p14="http://schemas.microsoft.com/office/powerpoint/2010/main" val="7086062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FE9F097-E19A-47D8-9EDC-E0BFB85CA4D0}"/>
              </a:ext>
            </a:extLst>
          </p:cNvPr>
          <p:cNvPicPr>
            <a:picLocks noChangeAspect="1"/>
          </p:cNvPicPr>
          <p:nvPr/>
        </p:nvPicPr>
        <p:blipFill rotWithShape="1">
          <a:blip r:embed="rId2"/>
          <a:srcRect t="1088" b="6504"/>
          <a:stretch/>
        </p:blipFill>
        <p:spPr>
          <a:xfrm>
            <a:off x="6627977" y="2943726"/>
            <a:ext cx="5519056" cy="3914274"/>
          </a:xfrm>
          <a:prstGeom prst="rect">
            <a:avLst/>
          </a:prstGeom>
          <a:ln>
            <a:noFill/>
          </a:ln>
          <a:effectLst>
            <a:softEdge rad="112500"/>
          </a:effectLst>
        </p:spPr>
      </p:pic>
      <p:sp>
        <p:nvSpPr>
          <p:cNvPr id="4" name="Rectangle 3">
            <a:extLst>
              <a:ext uri="{FF2B5EF4-FFF2-40B4-BE49-F238E27FC236}">
                <a16:creationId xmlns:a16="http://schemas.microsoft.com/office/drawing/2014/main" id="{49AF3519-5D9F-46A8-91D4-0A45AB8F4184}"/>
              </a:ext>
            </a:extLst>
          </p:cNvPr>
          <p:cNvSpPr/>
          <p:nvPr/>
        </p:nvSpPr>
        <p:spPr>
          <a:xfrm>
            <a:off x="838197" y="337416"/>
            <a:ext cx="3718280" cy="1899912"/>
          </a:xfrm>
          <a:prstGeom prst="rect">
            <a:avLst/>
          </a:prstGeom>
        </p:spPr>
        <p:txBody>
          <a:bodyPr vert="horz" lIns="91440" tIns="45720" rIns="91440" bIns="45720" rtlCol="0" anchor="ctr">
            <a:normAutofit fontScale="85000" lnSpcReduction="10000"/>
          </a:bodyPr>
          <a:lstStyle/>
          <a:p>
            <a:pPr>
              <a:lnSpc>
                <a:spcPct val="90000"/>
              </a:lnSpc>
              <a:spcBef>
                <a:spcPct val="0"/>
              </a:spcBef>
              <a:spcAft>
                <a:spcPts val="600"/>
              </a:spcAft>
            </a:pPr>
            <a:r>
              <a:rPr lang="en-US" sz="4800" b="1" dirty="0">
                <a:solidFill>
                  <a:schemeClr val="tx2"/>
                </a:solidFill>
                <a:latin typeface="+mj-lt"/>
                <a:ea typeface="+mj-ea"/>
                <a:cs typeface="+mj-cs"/>
              </a:rPr>
              <a:t>MARKETING: PROMOTION</a:t>
            </a:r>
          </a:p>
        </p:txBody>
      </p:sp>
      <p:sp>
        <p:nvSpPr>
          <p:cNvPr id="3" name="Rectangle 2">
            <a:extLst>
              <a:ext uri="{FF2B5EF4-FFF2-40B4-BE49-F238E27FC236}">
                <a16:creationId xmlns:a16="http://schemas.microsoft.com/office/drawing/2014/main" id="{609FEC09-F2B2-4DE8-9820-EC0B8887B339}"/>
              </a:ext>
            </a:extLst>
          </p:cNvPr>
          <p:cNvSpPr/>
          <p:nvPr/>
        </p:nvSpPr>
        <p:spPr>
          <a:xfrm>
            <a:off x="838197" y="2237328"/>
            <a:ext cx="7359319" cy="3742762"/>
          </a:xfrm>
          <a:prstGeom prst="rect">
            <a:avLst/>
          </a:prstGeom>
        </p:spPr>
        <p:txBody>
          <a:bodyPr vert="horz" lIns="91440" tIns="45720" rIns="91440" bIns="45720" rtlCol="0">
            <a:noAutofit/>
          </a:bodyPr>
          <a:lstStyle/>
          <a:p>
            <a:pPr marL="114300" indent="-342900">
              <a:lnSpc>
                <a:spcPct val="90000"/>
              </a:lnSpc>
              <a:spcAft>
                <a:spcPts val="600"/>
              </a:spcAft>
              <a:buFont typeface="Wingdings" panose="05000000000000000000" pitchFamily="2" charset="2"/>
              <a:buChar char="v"/>
            </a:pPr>
            <a:r>
              <a:rPr lang="en-US" sz="2400" dirty="0"/>
              <a:t>Social media engagement (Instagram and </a:t>
            </a:r>
            <a:r>
              <a:rPr lang="en-US" sz="2400" dirty="0" err="1"/>
              <a:t>TikTok</a:t>
            </a:r>
            <a:r>
              <a:rPr lang="en-US" sz="2400" dirty="0"/>
              <a:t>)</a:t>
            </a:r>
          </a:p>
          <a:p>
            <a:pPr marL="114300" indent="-342900">
              <a:lnSpc>
                <a:spcPct val="90000"/>
              </a:lnSpc>
              <a:spcAft>
                <a:spcPts val="600"/>
              </a:spcAft>
              <a:buFont typeface="Wingdings" panose="05000000000000000000" pitchFamily="2" charset="2"/>
              <a:buChar char="v"/>
            </a:pPr>
            <a:endParaRPr lang="en-US" sz="2400" dirty="0"/>
          </a:p>
          <a:p>
            <a:pPr marL="114300" indent="-342900">
              <a:lnSpc>
                <a:spcPct val="90000"/>
              </a:lnSpc>
              <a:spcAft>
                <a:spcPts val="600"/>
              </a:spcAft>
              <a:buFont typeface="Wingdings" panose="05000000000000000000" pitchFamily="2" charset="2"/>
              <a:buChar char="v"/>
            </a:pPr>
            <a:r>
              <a:rPr lang="en-US" sz="2400" dirty="0"/>
              <a:t>Invite social media influencers to our Opening Day event</a:t>
            </a:r>
          </a:p>
          <a:p>
            <a:pPr marL="114300" indent="-342900">
              <a:lnSpc>
                <a:spcPct val="90000"/>
              </a:lnSpc>
              <a:spcAft>
                <a:spcPts val="600"/>
              </a:spcAft>
              <a:buFont typeface="Wingdings" panose="05000000000000000000" pitchFamily="2" charset="2"/>
              <a:buChar char="v"/>
            </a:pPr>
            <a:endParaRPr lang="en-US" sz="2400" dirty="0"/>
          </a:p>
          <a:p>
            <a:pPr marL="114300" indent="-342900">
              <a:lnSpc>
                <a:spcPct val="90000"/>
              </a:lnSpc>
              <a:spcAft>
                <a:spcPts val="600"/>
              </a:spcAft>
              <a:buFont typeface="Wingdings" panose="05000000000000000000" pitchFamily="2" charset="2"/>
              <a:buChar char="v"/>
            </a:pPr>
            <a:r>
              <a:rPr lang="en-US" sz="2400" dirty="0"/>
              <a:t>Free drink for the first 50 customers</a:t>
            </a:r>
          </a:p>
          <a:p>
            <a:pPr marL="114300" indent="-342900">
              <a:lnSpc>
                <a:spcPct val="90000"/>
              </a:lnSpc>
              <a:spcAft>
                <a:spcPts val="600"/>
              </a:spcAft>
              <a:buFont typeface="Wingdings" panose="05000000000000000000" pitchFamily="2" charset="2"/>
              <a:buChar char="v"/>
            </a:pPr>
            <a:endParaRPr lang="en-US" sz="2400" dirty="0"/>
          </a:p>
          <a:p>
            <a:pPr marL="114300" indent="-342900">
              <a:lnSpc>
                <a:spcPct val="90000"/>
              </a:lnSpc>
              <a:spcAft>
                <a:spcPts val="600"/>
              </a:spcAft>
              <a:buFont typeface="Wingdings" panose="05000000000000000000" pitchFamily="2" charset="2"/>
              <a:buChar char="v"/>
            </a:pPr>
            <a:r>
              <a:rPr lang="en-US" sz="2400" dirty="0"/>
              <a:t>Students get 15% off</a:t>
            </a:r>
          </a:p>
          <a:p>
            <a:pPr marL="114300" indent="-342900">
              <a:lnSpc>
                <a:spcPct val="90000"/>
              </a:lnSpc>
              <a:spcAft>
                <a:spcPts val="600"/>
              </a:spcAft>
              <a:buFont typeface="Wingdings" panose="05000000000000000000" pitchFamily="2" charset="2"/>
              <a:buChar char="v"/>
            </a:pPr>
            <a:endParaRPr lang="en-US" sz="2400" dirty="0"/>
          </a:p>
          <a:p>
            <a:pPr marL="114300" indent="-342900">
              <a:lnSpc>
                <a:spcPct val="90000"/>
              </a:lnSpc>
              <a:spcAft>
                <a:spcPts val="600"/>
              </a:spcAft>
              <a:buFont typeface="Wingdings" panose="05000000000000000000" pitchFamily="2" charset="2"/>
              <a:buChar char="v"/>
            </a:pPr>
            <a:r>
              <a:rPr lang="en-US" sz="2400" dirty="0"/>
              <a:t>Loyalty stamp cards</a:t>
            </a:r>
          </a:p>
          <a:p>
            <a:pPr>
              <a:lnSpc>
                <a:spcPct val="90000"/>
              </a:lnSpc>
              <a:spcAft>
                <a:spcPts val="600"/>
              </a:spcAft>
            </a:pPr>
            <a:endParaRPr lang="en-US" sz="2400" dirty="0"/>
          </a:p>
        </p:txBody>
      </p:sp>
    </p:spTree>
    <p:extLst>
      <p:ext uri="{BB962C8B-B14F-4D97-AF65-F5344CB8AC3E}">
        <p14:creationId xmlns:p14="http://schemas.microsoft.com/office/powerpoint/2010/main" val="27656087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AF3519-5D9F-46A8-91D4-0A45AB8F4184}"/>
              </a:ext>
            </a:extLst>
          </p:cNvPr>
          <p:cNvSpPr/>
          <p:nvPr/>
        </p:nvSpPr>
        <p:spPr>
          <a:xfrm>
            <a:off x="612648" y="132679"/>
            <a:ext cx="5295015" cy="20638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dirty="0">
                <a:solidFill>
                  <a:schemeClr val="tx2"/>
                </a:solidFill>
                <a:latin typeface="+mj-lt"/>
                <a:ea typeface="+mj-ea"/>
                <a:cs typeface="+mj-cs"/>
              </a:rPr>
              <a:t>MARKETING: PRICE</a:t>
            </a:r>
            <a:endParaRPr lang="en-US" sz="5400" dirty="0">
              <a:solidFill>
                <a:schemeClr val="tx2"/>
              </a:solidFill>
              <a:latin typeface="+mj-lt"/>
              <a:ea typeface="+mj-ea"/>
              <a:cs typeface="+mj-cs"/>
            </a:endParaRPr>
          </a:p>
        </p:txBody>
      </p:sp>
      <p:sp>
        <p:nvSpPr>
          <p:cNvPr id="3" name="Rectangle 2">
            <a:extLst>
              <a:ext uri="{FF2B5EF4-FFF2-40B4-BE49-F238E27FC236}">
                <a16:creationId xmlns:a16="http://schemas.microsoft.com/office/drawing/2014/main" id="{609FEC09-F2B2-4DE8-9820-EC0B8887B339}"/>
              </a:ext>
            </a:extLst>
          </p:cNvPr>
          <p:cNvSpPr/>
          <p:nvPr/>
        </p:nvSpPr>
        <p:spPr>
          <a:xfrm>
            <a:off x="612648" y="2908005"/>
            <a:ext cx="7322105" cy="3268957"/>
          </a:xfrm>
          <a:prstGeom prst="rect">
            <a:avLst/>
          </a:prstGeom>
        </p:spPr>
        <p:txBody>
          <a:bodyPr vert="horz" lIns="91440" tIns="45720" rIns="91440" bIns="45720" rtlCol="0">
            <a:normAutofit fontScale="25000" lnSpcReduction="20000"/>
          </a:bodyPr>
          <a:lstStyle/>
          <a:p>
            <a:pPr marL="1143000" indent="-1143000">
              <a:lnSpc>
                <a:spcPct val="90000"/>
              </a:lnSpc>
              <a:spcAft>
                <a:spcPts val="600"/>
              </a:spcAft>
              <a:buFont typeface="Wingdings" panose="05000000000000000000" pitchFamily="2" charset="2"/>
              <a:buChar char="v"/>
            </a:pPr>
            <a:r>
              <a:rPr lang="en-US" sz="9600" b="1" dirty="0"/>
              <a:t>4.95 </a:t>
            </a:r>
            <a:r>
              <a:rPr lang="en-US" sz="9600" dirty="0"/>
              <a:t>for all drinks (standard medium size)</a:t>
            </a:r>
          </a:p>
          <a:p>
            <a:pPr>
              <a:lnSpc>
                <a:spcPct val="90000"/>
              </a:lnSpc>
              <a:spcAft>
                <a:spcPts val="600"/>
              </a:spcAft>
            </a:pPr>
            <a:r>
              <a:rPr lang="en-US" sz="9600" dirty="0"/>
              <a:t>	   Pay £1 extra to go large</a:t>
            </a:r>
          </a:p>
          <a:p>
            <a:pPr marL="1143000" indent="-1143000">
              <a:lnSpc>
                <a:spcPct val="90000"/>
              </a:lnSpc>
              <a:spcAft>
                <a:spcPts val="600"/>
              </a:spcAft>
              <a:buFont typeface="Wingdings" panose="05000000000000000000" pitchFamily="2" charset="2"/>
              <a:buChar char="v"/>
            </a:pPr>
            <a:endParaRPr lang="en-US" sz="9600" dirty="0"/>
          </a:p>
          <a:p>
            <a:pPr marL="1143000" indent="-1143000">
              <a:lnSpc>
                <a:spcPct val="90000"/>
              </a:lnSpc>
              <a:spcAft>
                <a:spcPts val="600"/>
              </a:spcAft>
              <a:buFont typeface="Wingdings" panose="05000000000000000000" pitchFamily="2" charset="2"/>
              <a:buChar char="v"/>
            </a:pPr>
            <a:r>
              <a:rPr lang="en-US" sz="9600" dirty="0"/>
              <a:t>One free topping, 50p for any extra toppings</a:t>
            </a:r>
          </a:p>
          <a:p>
            <a:pPr marL="1143000" indent="-1143000">
              <a:lnSpc>
                <a:spcPct val="90000"/>
              </a:lnSpc>
              <a:spcAft>
                <a:spcPts val="600"/>
              </a:spcAft>
              <a:buFont typeface="Wingdings" panose="05000000000000000000" pitchFamily="2" charset="2"/>
              <a:buChar char="v"/>
            </a:pPr>
            <a:endParaRPr lang="en-US" sz="9600" dirty="0"/>
          </a:p>
          <a:p>
            <a:pPr marL="1143000" indent="-1143000">
              <a:lnSpc>
                <a:spcPct val="90000"/>
              </a:lnSpc>
              <a:spcAft>
                <a:spcPts val="600"/>
              </a:spcAft>
              <a:buFont typeface="Wingdings" panose="05000000000000000000" pitchFamily="2" charset="2"/>
              <a:buChar char="v"/>
            </a:pPr>
            <a:r>
              <a:rPr lang="en-US" sz="9600" dirty="0"/>
              <a:t>£5.95 for 3 mochis</a:t>
            </a:r>
          </a:p>
          <a:p>
            <a:pPr marL="1143000" indent="-1143000">
              <a:lnSpc>
                <a:spcPct val="90000"/>
              </a:lnSpc>
              <a:spcAft>
                <a:spcPts val="600"/>
              </a:spcAft>
              <a:buFont typeface="Wingdings" panose="05000000000000000000" pitchFamily="2" charset="2"/>
              <a:buChar char="v"/>
            </a:pPr>
            <a:endParaRPr lang="en-US" sz="9600" dirty="0"/>
          </a:p>
          <a:p>
            <a:pPr marL="1143000" indent="-1143000">
              <a:lnSpc>
                <a:spcPct val="90000"/>
              </a:lnSpc>
              <a:spcAft>
                <a:spcPts val="600"/>
              </a:spcAft>
              <a:buFont typeface="Wingdings" panose="05000000000000000000" pitchFamily="2" charset="2"/>
              <a:buChar char="v"/>
            </a:pPr>
            <a:r>
              <a:rPr lang="en-US" sz="9600" dirty="0"/>
              <a:t>6.95 for waffles</a:t>
            </a:r>
          </a:p>
          <a:p>
            <a:pPr marL="914400" indent="-1143000">
              <a:lnSpc>
                <a:spcPct val="90000"/>
              </a:lnSpc>
              <a:spcAft>
                <a:spcPts val="600"/>
              </a:spcAft>
              <a:buFont typeface="Wingdings" panose="05000000000000000000" pitchFamily="2" charset="2"/>
              <a:buChar char="v"/>
            </a:pPr>
            <a:endParaRPr lang="en-US" sz="9600" dirty="0"/>
          </a:p>
          <a:p>
            <a:pPr marL="1143000" indent="-1143000">
              <a:lnSpc>
                <a:spcPct val="90000"/>
              </a:lnSpc>
              <a:spcAft>
                <a:spcPts val="600"/>
              </a:spcAft>
              <a:buFont typeface="Wingdings" panose="05000000000000000000" pitchFamily="2" charset="2"/>
              <a:buChar char="v"/>
            </a:pPr>
            <a:r>
              <a:rPr lang="en-US" sz="9600" dirty="0"/>
              <a:t>Customers can pay with cash, card or contactless </a:t>
            </a:r>
          </a:p>
        </p:txBody>
      </p:sp>
      <p:pic>
        <p:nvPicPr>
          <p:cNvPr id="2" name="Picture 1">
            <a:extLst>
              <a:ext uri="{FF2B5EF4-FFF2-40B4-BE49-F238E27FC236}">
                <a16:creationId xmlns:a16="http://schemas.microsoft.com/office/drawing/2014/main" id="{D72E83AE-00DC-41DE-BE02-90EA293AE00E}"/>
              </a:ext>
            </a:extLst>
          </p:cNvPr>
          <p:cNvPicPr>
            <a:picLocks noChangeAspect="1"/>
          </p:cNvPicPr>
          <p:nvPr/>
        </p:nvPicPr>
        <p:blipFill rotWithShape="1">
          <a:blip r:embed="rId2"/>
          <a:srcRect r="3" b="6968"/>
          <a:stretch/>
        </p:blipFill>
        <p:spPr>
          <a:xfrm>
            <a:off x="8050435" y="82015"/>
            <a:ext cx="4022837" cy="3106389"/>
          </a:xfrm>
          <a:prstGeom prst="rect">
            <a:avLst/>
          </a:prstGeom>
          <a:ln>
            <a:noFill/>
          </a:ln>
          <a:effectLst>
            <a:softEdge rad="112500"/>
          </a:effectLst>
        </p:spPr>
      </p:pic>
      <p:pic>
        <p:nvPicPr>
          <p:cNvPr id="6" name="Picture 5">
            <a:extLst>
              <a:ext uri="{FF2B5EF4-FFF2-40B4-BE49-F238E27FC236}">
                <a16:creationId xmlns:a16="http://schemas.microsoft.com/office/drawing/2014/main" id="{9E1F1A87-37DB-4477-89F5-5AE00D8A7D56}"/>
              </a:ext>
            </a:extLst>
          </p:cNvPr>
          <p:cNvPicPr>
            <a:picLocks noChangeAspect="1"/>
          </p:cNvPicPr>
          <p:nvPr/>
        </p:nvPicPr>
        <p:blipFill rotWithShape="1">
          <a:blip r:embed="rId3"/>
          <a:srcRect l="15468" r="12157" b="1"/>
          <a:stretch/>
        </p:blipFill>
        <p:spPr>
          <a:xfrm>
            <a:off x="8050434" y="3521795"/>
            <a:ext cx="4022837" cy="3254190"/>
          </a:xfrm>
          <a:prstGeom prst="rect">
            <a:avLst/>
          </a:prstGeom>
          <a:ln>
            <a:noFill/>
          </a:ln>
          <a:effectLst>
            <a:softEdge rad="112500"/>
          </a:effectLst>
        </p:spPr>
      </p:pic>
    </p:spTree>
    <p:extLst>
      <p:ext uri="{BB962C8B-B14F-4D97-AF65-F5344CB8AC3E}">
        <p14:creationId xmlns:p14="http://schemas.microsoft.com/office/powerpoint/2010/main" val="227179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AF3519-5D9F-46A8-91D4-0A45AB8F4184}"/>
              </a:ext>
            </a:extLst>
          </p:cNvPr>
          <p:cNvSpPr/>
          <p:nvPr/>
        </p:nvSpPr>
        <p:spPr>
          <a:xfrm>
            <a:off x="836680" y="406398"/>
            <a:ext cx="6002110" cy="149542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dirty="0">
                <a:solidFill>
                  <a:schemeClr val="tx2"/>
                </a:solidFill>
                <a:latin typeface="+mj-lt"/>
                <a:ea typeface="+mj-ea"/>
                <a:cs typeface="+mj-cs"/>
              </a:rPr>
              <a:t>MARKETING: PRODUCT</a:t>
            </a:r>
          </a:p>
          <a:p>
            <a:pPr>
              <a:lnSpc>
                <a:spcPct val="90000"/>
              </a:lnSpc>
              <a:spcBef>
                <a:spcPct val="0"/>
              </a:spcBef>
              <a:spcAft>
                <a:spcPts val="600"/>
              </a:spcAft>
            </a:pPr>
            <a:endParaRPr lang="en-US" sz="4000" dirty="0">
              <a:latin typeface="+mj-lt"/>
              <a:ea typeface="+mj-ea"/>
              <a:cs typeface="+mj-cs"/>
            </a:endParaRPr>
          </a:p>
        </p:txBody>
      </p:sp>
      <p:sp>
        <p:nvSpPr>
          <p:cNvPr id="3" name="Rectangle 2">
            <a:extLst>
              <a:ext uri="{FF2B5EF4-FFF2-40B4-BE49-F238E27FC236}">
                <a16:creationId xmlns:a16="http://schemas.microsoft.com/office/drawing/2014/main" id="{609FEC09-F2B2-4DE8-9820-EC0B8887B339}"/>
              </a:ext>
            </a:extLst>
          </p:cNvPr>
          <p:cNvSpPr/>
          <p:nvPr/>
        </p:nvSpPr>
        <p:spPr>
          <a:xfrm>
            <a:off x="598665" y="1507958"/>
            <a:ext cx="6597726" cy="5117431"/>
          </a:xfrm>
          <a:prstGeom prst="rect">
            <a:avLst/>
          </a:prstGeom>
        </p:spPr>
        <p:txBody>
          <a:bodyPr vert="horz" lIns="91440" tIns="45720" rIns="91440" bIns="45720" rtlCol="0">
            <a:noAutofit/>
          </a:bodyPr>
          <a:lstStyle/>
          <a:p>
            <a:pPr marL="114300" indent="-342900" algn="ctr">
              <a:lnSpc>
                <a:spcPct val="90000"/>
              </a:lnSpc>
              <a:spcAft>
                <a:spcPts val="600"/>
              </a:spcAft>
              <a:buFont typeface="Wingdings" panose="05000000000000000000" pitchFamily="2" charset="2"/>
              <a:buChar char="v"/>
            </a:pPr>
            <a:r>
              <a:rPr lang="en-US" sz="2100" b="1" dirty="0"/>
              <a:t>Bubble Tea: </a:t>
            </a:r>
            <a:r>
              <a:rPr lang="en-US" sz="2100" dirty="0"/>
              <a:t>Milk Tea, Green Tea, Black Tea</a:t>
            </a:r>
          </a:p>
          <a:p>
            <a:pPr marL="342900" indent="-342900" algn="ctr">
              <a:lnSpc>
                <a:spcPct val="90000"/>
              </a:lnSpc>
              <a:spcAft>
                <a:spcPts val="600"/>
              </a:spcAft>
              <a:buFont typeface="Wingdings" panose="05000000000000000000" pitchFamily="2" charset="2"/>
              <a:buChar char="v"/>
            </a:pPr>
            <a:endParaRPr lang="en-US" sz="2100" dirty="0"/>
          </a:p>
          <a:p>
            <a:pPr marL="114300" indent="-342900" algn="ctr">
              <a:lnSpc>
                <a:spcPct val="90000"/>
              </a:lnSpc>
              <a:spcAft>
                <a:spcPts val="600"/>
              </a:spcAft>
              <a:buFont typeface="Wingdings" panose="05000000000000000000" pitchFamily="2" charset="2"/>
              <a:buChar char="v"/>
            </a:pPr>
            <a:r>
              <a:rPr lang="en-US" sz="2100" b="1" dirty="0"/>
              <a:t>Fruit Teas: </a:t>
            </a:r>
            <a:r>
              <a:rPr lang="en-US" sz="2100" dirty="0"/>
              <a:t>Strawberry, Mango, Green Apple, Passionfruit, Kiwi, Lychee, Chocolate</a:t>
            </a:r>
          </a:p>
          <a:p>
            <a:pPr marL="114300" indent="-342900" algn="ctr">
              <a:lnSpc>
                <a:spcPct val="90000"/>
              </a:lnSpc>
              <a:spcAft>
                <a:spcPts val="600"/>
              </a:spcAft>
              <a:buFont typeface="Wingdings" panose="05000000000000000000" pitchFamily="2" charset="2"/>
              <a:buChar char="v"/>
            </a:pPr>
            <a:endParaRPr lang="en-US" sz="2100" dirty="0"/>
          </a:p>
          <a:p>
            <a:pPr marL="114300" indent="-342900" algn="ctr">
              <a:lnSpc>
                <a:spcPct val="90000"/>
              </a:lnSpc>
              <a:spcAft>
                <a:spcPts val="600"/>
              </a:spcAft>
              <a:buFont typeface="Wingdings" panose="05000000000000000000" pitchFamily="2" charset="2"/>
              <a:buChar char="v"/>
            </a:pPr>
            <a:r>
              <a:rPr lang="en-US" sz="2100" b="1" dirty="0"/>
              <a:t>Milk</a:t>
            </a:r>
            <a:r>
              <a:rPr lang="en-US" sz="2100" dirty="0"/>
              <a:t>: Non-dairy creamer, Fresh milk, Coconut milk, Soy milk, Lactose free milk</a:t>
            </a:r>
          </a:p>
          <a:p>
            <a:pPr marL="114300" indent="-342900" algn="ctr">
              <a:lnSpc>
                <a:spcPct val="90000"/>
              </a:lnSpc>
              <a:spcAft>
                <a:spcPts val="600"/>
              </a:spcAft>
              <a:buFont typeface="Wingdings" panose="05000000000000000000" pitchFamily="2" charset="2"/>
              <a:buChar char="v"/>
            </a:pPr>
            <a:endParaRPr lang="en-US" sz="2100" dirty="0"/>
          </a:p>
          <a:p>
            <a:pPr marL="114300" indent="-342900" algn="ctr">
              <a:lnSpc>
                <a:spcPct val="90000"/>
              </a:lnSpc>
              <a:spcAft>
                <a:spcPts val="600"/>
              </a:spcAft>
              <a:buFont typeface="Wingdings" panose="05000000000000000000" pitchFamily="2" charset="2"/>
              <a:buChar char="v"/>
            </a:pPr>
            <a:r>
              <a:rPr lang="en-US" sz="2100" b="1" dirty="0"/>
              <a:t>Bubble Fizz</a:t>
            </a:r>
            <a:r>
              <a:rPr lang="en-US" sz="2100" dirty="0"/>
              <a:t>: Strawberry and Mint Fizz, Pomegranate &amp; Lychee Fizz</a:t>
            </a:r>
          </a:p>
          <a:p>
            <a:pPr marL="114300" indent="-342900" algn="ctr">
              <a:lnSpc>
                <a:spcPct val="90000"/>
              </a:lnSpc>
              <a:spcAft>
                <a:spcPts val="600"/>
              </a:spcAft>
              <a:buFont typeface="Wingdings" panose="05000000000000000000" pitchFamily="2" charset="2"/>
              <a:buChar char="v"/>
            </a:pPr>
            <a:endParaRPr lang="en-US" sz="2100" dirty="0"/>
          </a:p>
          <a:p>
            <a:pPr marL="114300" indent="-342900" algn="ctr">
              <a:lnSpc>
                <a:spcPct val="90000"/>
              </a:lnSpc>
              <a:spcAft>
                <a:spcPts val="600"/>
              </a:spcAft>
              <a:buFont typeface="Wingdings" panose="05000000000000000000" pitchFamily="2" charset="2"/>
              <a:buChar char="v"/>
            </a:pPr>
            <a:r>
              <a:rPr lang="en-US" sz="2100" b="1" dirty="0"/>
              <a:t>Toppings: </a:t>
            </a:r>
            <a:r>
              <a:rPr lang="en-US" sz="2100" dirty="0"/>
              <a:t>Popping boba, tapioca, jelly, cookie crumbs, fresh fruits</a:t>
            </a:r>
          </a:p>
          <a:p>
            <a:pPr marL="342900" indent="-342900">
              <a:lnSpc>
                <a:spcPct val="90000"/>
              </a:lnSpc>
              <a:spcAft>
                <a:spcPts val="600"/>
              </a:spcAft>
              <a:buFont typeface="Wingdings" panose="05000000000000000000" pitchFamily="2" charset="2"/>
              <a:buChar char="v"/>
            </a:pPr>
            <a:endParaRPr lang="en-US" sz="2100" dirty="0"/>
          </a:p>
          <a:p>
            <a:pPr marL="114300" indent="-342900">
              <a:lnSpc>
                <a:spcPct val="90000"/>
              </a:lnSpc>
              <a:spcAft>
                <a:spcPts val="600"/>
              </a:spcAft>
              <a:buFont typeface="Wingdings" panose="05000000000000000000" pitchFamily="2" charset="2"/>
              <a:buChar char="v"/>
            </a:pPr>
            <a:r>
              <a:rPr lang="en-US" sz="2100" b="1" dirty="0"/>
              <a:t>Desserts: </a:t>
            </a:r>
            <a:r>
              <a:rPr lang="en-US" sz="2100" dirty="0"/>
              <a:t>Mochi and Waffles in a variety of flavours</a:t>
            </a:r>
          </a:p>
        </p:txBody>
      </p:sp>
      <p:pic>
        <p:nvPicPr>
          <p:cNvPr id="5" name="Picture 4">
            <a:extLst>
              <a:ext uri="{FF2B5EF4-FFF2-40B4-BE49-F238E27FC236}">
                <a16:creationId xmlns:a16="http://schemas.microsoft.com/office/drawing/2014/main" id="{DA6C4FA5-4C0B-463A-8977-D7BF4F0309E7}"/>
              </a:ext>
            </a:extLst>
          </p:cNvPr>
          <p:cNvPicPr>
            <a:picLocks noChangeAspect="1"/>
          </p:cNvPicPr>
          <p:nvPr/>
        </p:nvPicPr>
        <p:blipFill rotWithShape="1">
          <a:blip r:embed="rId2"/>
          <a:srcRect l="23875" r="14791" b="-1"/>
          <a:stretch/>
        </p:blipFill>
        <p:spPr>
          <a:xfrm>
            <a:off x="7199440" y="10"/>
            <a:ext cx="4992560" cy="6857990"/>
          </a:xfrm>
          <a:prstGeom prst="rect">
            <a:avLst/>
          </a:prstGeom>
          <a:ln>
            <a:noFill/>
          </a:ln>
          <a:effectLst>
            <a:softEdge rad="112500"/>
          </a:effectLst>
        </p:spPr>
      </p:pic>
      <p:sp>
        <p:nvSpPr>
          <p:cNvPr id="6" name="TextBox 5">
            <a:extLst>
              <a:ext uri="{FF2B5EF4-FFF2-40B4-BE49-F238E27FC236}">
                <a16:creationId xmlns:a16="http://schemas.microsoft.com/office/drawing/2014/main" id="{B93AFB29-4D9A-403C-8F69-63A7130C4A03}"/>
              </a:ext>
            </a:extLst>
          </p:cNvPr>
          <p:cNvSpPr txBox="1"/>
          <p:nvPr/>
        </p:nvSpPr>
        <p:spPr>
          <a:xfrm>
            <a:off x="9480054" y="37066"/>
            <a:ext cx="4090737" cy="369332"/>
          </a:xfrm>
          <a:prstGeom prst="rect">
            <a:avLst/>
          </a:prstGeom>
          <a:noFill/>
        </p:spPr>
        <p:txBody>
          <a:bodyPr wrap="square" rtlCol="0">
            <a:spAutoFit/>
          </a:bodyPr>
          <a:lstStyle/>
          <a:p>
            <a:r>
              <a:rPr lang="en-GB" dirty="0"/>
              <a:t>Sumairaa Fiddah (2123927)</a:t>
            </a:r>
          </a:p>
        </p:txBody>
      </p:sp>
    </p:spTree>
    <p:extLst>
      <p:ext uri="{BB962C8B-B14F-4D97-AF65-F5344CB8AC3E}">
        <p14:creationId xmlns:p14="http://schemas.microsoft.com/office/powerpoint/2010/main" val="25709810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49C20-A4A8-2B4D-AB55-FA0C90E46188}"/>
              </a:ext>
            </a:extLst>
          </p:cNvPr>
          <p:cNvSpPr>
            <a:spLocks noGrp="1"/>
          </p:cNvSpPr>
          <p:nvPr>
            <p:ph type="title"/>
          </p:nvPr>
        </p:nvSpPr>
        <p:spPr/>
        <p:txBody>
          <a:bodyPr/>
          <a:lstStyle/>
          <a:p>
            <a:r>
              <a:rPr lang="en-US" dirty="0"/>
              <a:t>REVENUE AND EXPENSES PROJECTION</a:t>
            </a:r>
          </a:p>
        </p:txBody>
      </p:sp>
      <p:sp>
        <p:nvSpPr>
          <p:cNvPr id="3" name="Content Placeholder 2">
            <a:extLst>
              <a:ext uri="{FF2B5EF4-FFF2-40B4-BE49-F238E27FC236}">
                <a16:creationId xmlns:a16="http://schemas.microsoft.com/office/drawing/2014/main" id="{9375FA07-7512-C743-80CA-A86D5B2C2601}"/>
              </a:ext>
            </a:extLst>
          </p:cNvPr>
          <p:cNvSpPr>
            <a:spLocks noGrp="1"/>
          </p:cNvSpPr>
          <p:nvPr>
            <p:ph idx="1"/>
          </p:nvPr>
        </p:nvSpPr>
        <p:spPr/>
        <p:txBody>
          <a:bodyPr/>
          <a:lstStyle/>
          <a:p>
            <a:r>
              <a:rPr lang="en-US" dirty="0"/>
              <a:t>We are projecting £90,000 per year that will give us a boost to increase the amount to £120-150,000 from this business.</a:t>
            </a:r>
          </a:p>
          <a:p>
            <a:endParaRPr lang="en-US" dirty="0"/>
          </a:p>
          <a:p>
            <a:r>
              <a:rPr lang="en-US" dirty="0"/>
              <a:t>As a new starter we are making a small profit of £9,000 to sustain in the business. For the benefit of the business, we are all working by rotation to decrease the cost.</a:t>
            </a:r>
          </a:p>
          <a:p>
            <a:endParaRPr lang="en-US" dirty="0"/>
          </a:p>
          <a:p>
            <a:r>
              <a:rPr lang="en-US" dirty="0"/>
              <a:t>Our current expenses are RMS Technology;  A4 licenses, bills and insurances, goods, general maintenance, equipment and machinery such as cash register, coffee machine , fridge etc.</a:t>
            </a:r>
          </a:p>
        </p:txBody>
      </p:sp>
      <p:pic>
        <p:nvPicPr>
          <p:cNvPr id="4" name="Picture 6" descr="Bubbles N Bites | Facebook">
            <a:extLst>
              <a:ext uri="{FF2B5EF4-FFF2-40B4-BE49-F238E27FC236}">
                <a16:creationId xmlns:a16="http://schemas.microsoft.com/office/drawing/2014/main" id="{A1A8C79C-8E78-369B-83C7-7603DFD42B2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72" r="12039" b="2"/>
          <a:stretch/>
        </p:blipFill>
        <p:spPr bwMode="auto">
          <a:xfrm rot="-10800000" flipH="1" flipV="1">
            <a:off x="10395751" y="-211786"/>
            <a:ext cx="1721026" cy="2037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48590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D2270-A36E-8339-659B-6811A8588F81}"/>
              </a:ext>
            </a:extLst>
          </p:cNvPr>
          <p:cNvSpPr>
            <a:spLocks noGrp="1"/>
          </p:cNvSpPr>
          <p:nvPr>
            <p:ph type="title"/>
          </p:nvPr>
        </p:nvSpPr>
        <p:spPr>
          <a:xfrm>
            <a:off x="254442" y="0"/>
            <a:ext cx="9810604" cy="1216024"/>
          </a:xfrm>
        </p:spPr>
        <p:txBody>
          <a:bodyPr/>
          <a:lstStyle/>
          <a:p>
            <a:r>
              <a:rPr lang="en-GB" dirty="0">
                <a:highlight>
                  <a:srgbClr val="C0C0C0"/>
                </a:highlight>
              </a:rPr>
              <a:t>Profit and loss account</a:t>
            </a:r>
          </a:p>
        </p:txBody>
      </p:sp>
      <p:graphicFrame>
        <p:nvGraphicFramePr>
          <p:cNvPr id="4" name="Content Placeholder 3">
            <a:extLst>
              <a:ext uri="{FF2B5EF4-FFF2-40B4-BE49-F238E27FC236}">
                <a16:creationId xmlns:a16="http://schemas.microsoft.com/office/drawing/2014/main" id="{651DC03D-4AD7-EE17-8E99-F64ED740C08A}"/>
              </a:ext>
            </a:extLst>
          </p:cNvPr>
          <p:cNvGraphicFramePr>
            <a:graphicFrameLocks noGrp="1"/>
          </p:cNvGraphicFramePr>
          <p:nvPr>
            <p:ph idx="1"/>
            <p:extLst>
              <p:ext uri="{D42A27DB-BD31-4B8C-83A1-F6EECF244321}">
                <p14:modId xmlns:p14="http://schemas.microsoft.com/office/powerpoint/2010/main" val="424663632"/>
              </p:ext>
            </p:extLst>
          </p:nvPr>
        </p:nvGraphicFramePr>
        <p:xfrm>
          <a:off x="254442" y="1035424"/>
          <a:ext cx="11606125" cy="5370591"/>
        </p:xfrm>
        <a:graphic>
          <a:graphicData uri="http://schemas.openxmlformats.org/drawingml/2006/table">
            <a:tbl>
              <a:tblPr>
                <a:tableStyleId>{5C22544A-7EE6-4342-B048-85BDC9FD1C3A}</a:tableStyleId>
              </a:tblPr>
              <a:tblGrid>
                <a:gridCol w="4511765">
                  <a:extLst>
                    <a:ext uri="{9D8B030D-6E8A-4147-A177-3AD203B41FA5}">
                      <a16:colId xmlns:a16="http://schemas.microsoft.com/office/drawing/2014/main" val="1572392662"/>
                    </a:ext>
                  </a:extLst>
                </a:gridCol>
                <a:gridCol w="2115861">
                  <a:extLst>
                    <a:ext uri="{9D8B030D-6E8A-4147-A177-3AD203B41FA5}">
                      <a16:colId xmlns:a16="http://schemas.microsoft.com/office/drawing/2014/main" val="1849032001"/>
                    </a:ext>
                  </a:extLst>
                </a:gridCol>
                <a:gridCol w="2240324">
                  <a:extLst>
                    <a:ext uri="{9D8B030D-6E8A-4147-A177-3AD203B41FA5}">
                      <a16:colId xmlns:a16="http://schemas.microsoft.com/office/drawing/2014/main" val="4161129599"/>
                    </a:ext>
                  </a:extLst>
                </a:gridCol>
                <a:gridCol w="2738175">
                  <a:extLst>
                    <a:ext uri="{9D8B030D-6E8A-4147-A177-3AD203B41FA5}">
                      <a16:colId xmlns:a16="http://schemas.microsoft.com/office/drawing/2014/main" val="2277520973"/>
                    </a:ext>
                  </a:extLst>
                </a:gridCol>
              </a:tblGrid>
              <a:tr h="485106">
                <a:tc>
                  <a:txBody>
                    <a:bodyPr/>
                    <a:lstStyle/>
                    <a:p>
                      <a:pPr algn="l" fontAlgn="b"/>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1800" u="none" strike="noStrike">
                          <a:effectLst/>
                          <a:latin typeface="Arial" panose="020B0604020202020204" pitchFamily="34" charset="0"/>
                          <a:cs typeface="Arial" panose="020B0604020202020204" pitchFamily="34" charset="0"/>
                        </a:rPr>
                        <a:t>Year 1</a:t>
                      </a:r>
                      <a:endParaRPr lang="en-GB" sz="1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1800" u="none" strike="noStrike">
                          <a:effectLst/>
                          <a:latin typeface="Arial" panose="020B0604020202020204" pitchFamily="34" charset="0"/>
                          <a:cs typeface="Arial" panose="020B0604020202020204" pitchFamily="34" charset="0"/>
                        </a:rPr>
                        <a:t>Year 2</a:t>
                      </a:r>
                      <a:endParaRPr lang="en-GB" sz="1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1800" u="none" strike="noStrike">
                          <a:effectLst/>
                          <a:latin typeface="Arial" panose="020B0604020202020204" pitchFamily="34" charset="0"/>
                          <a:cs typeface="Arial" panose="020B0604020202020204" pitchFamily="34" charset="0"/>
                        </a:rPr>
                        <a:t>Year 3</a:t>
                      </a:r>
                      <a:endParaRPr lang="en-GB" sz="1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463642127"/>
                  </a:ext>
                </a:extLst>
              </a:tr>
              <a:tr h="325699">
                <a:tc>
                  <a:txBody>
                    <a:bodyPr/>
                    <a:lstStyle/>
                    <a:p>
                      <a:pPr algn="l" fontAlgn="b"/>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1800" u="none" strike="noStrike">
                          <a:effectLst/>
                          <a:latin typeface="Arial" panose="020B0604020202020204" pitchFamily="34" charset="0"/>
                          <a:cs typeface="Arial" panose="020B0604020202020204" pitchFamily="34" charset="0"/>
                        </a:rPr>
                        <a:t> </a:t>
                      </a:r>
                      <a:endParaRPr lang="en-GB" sz="1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1800" u="none" strike="noStrike">
                          <a:effectLst/>
                          <a:latin typeface="Arial" panose="020B0604020202020204" pitchFamily="34" charset="0"/>
                          <a:cs typeface="Arial" panose="020B0604020202020204" pitchFamily="34" charset="0"/>
                        </a:rPr>
                        <a:t> </a:t>
                      </a:r>
                      <a:endParaRPr lang="en-GB" sz="1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l" fontAlgn="b"/>
                      <a:r>
                        <a:rPr lang="en-GB" sz="1800" u="none" strike="noStrike">
                          <a:effectLst/>
                          <a:latin typeface="Arial" panose="020B0604020202020204" pitchFamily="34" charset="0"/>
                          <a:cs typeface="Arial" panose="020B0604020202020204" pitchFamily="34" charset="0"/>
                        </a:rPr>
                        <a:t> </a:t>
                      </a:r>
                      <a:endParaRPr lang="en-GB" sz="1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721082566"/>
                  </a:ext>
                </a:extLst>
              </a:tr>
              <a:tr h="325699">
                <a:tc>
                  <a:txBody>
                    <a:bodyPr/>
                    <a:lstStyle/>
                    <a:p>
                      <a:pPr algn="l" fontAlgn="b"/>
                      <a:r>
                        <a:rPr lang="en-GB" sz="1800" u="none" strike="noStrike" dirty="0">
                          <a:effectLst/>
                          <a:latin typeface="Arial" panose="020B0604020202020204" pitchFamily="34" charset="0"/>
                          <a:cs typeface="Arial" panose="020B0604020202020204" pitchFamily="34" charset="0"/>
                        </a:rPr>
                        <a:t>Capital Investment</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£250000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414639894"/>
                  </a:ext>
                </a:extLst>
              </a:tr>
              <a:tr h="325699">
                <a:tc>
                  <a:txBody>
                    <a:bodyPr/>
                    <a:lstStyle/>
                    <a:p>
                      <a:pPr algn="l" fontAlgn="b"/>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6935956"/>
                  </a:ext>
                </a:extLst>
              </a:tr>
              <a:tr h="325699">
                <a:tc>
                  <a:txBody>
                    <a:bodyPr/>
                    <a:lstStyle/>
                    <a:p>
                      <a:pPr algn="l" fontAlgn="b"/>
                      <a:r>
                        <a:rPr lang="en-GB" sz="1800" u="none" strike="noStrike">
                          <a:effectLst/>
                          <a:latin typeface="Arial" panose="020B0604020202020204" pitchFamily="34" charset="0"/>
                          <a:cs typeface="Arial" panose="020B0604020202020204" pitchFamily="34" charset="0"/>
                        </a:rPr>
                        <a:t>Income</a:t>
                      </a:r>
                      <a:endParaRPr lang="en-GB" sz="1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ctr" fontAlgn="b"/>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837748638"/>
                  </a:ext>
                </a:extLst>
              </a:tr>
              <a:tr h="325699">
                <a:tc>
                  <a:txBody>
                    <a:bodyPr/>
                    <a:lstStyle/>
                    <a:p>
                      <a:pPr algn="l" fontAlgn="b"/>
                      <a:r>
                        <a:rPr lang="en-GB" sz="1800" u="none" strike="noStrike" dirty="0">
                          <a:effectLst/>
                          <a:latin typeface="Arial" panose="020B0604020202020204" pitchFamily="34" charset="0"/>
                          <a:cs typeface="Arial" panose="020B0604020202020204" pitchFamily="34" charset="0"/>
                        </a:rPr>
                        <a:t>Sales</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£90000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£120000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a:effectLst/>
                          <a:latin typeface="Arial" panose="020B0604020202020204" pitchFamily="34" charset="0"/>
                          <a:cs typeface="Arial" panose="020B0604020202020204" pitchFamily="34" charset="0"/>
                        </a:rPr>
                        <a:t>150000</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762515516"/>
                  </a:ext>
                </a:extLst>
              </a:tr>
              <a:tr h="325699">
                <a:tc>
                  <a:txBody>
                    <a:bodyPr/>
                    <a:lstStyle/>
                    <a:p>
                      <a:pPr algn="l" fontAlgn="b"/>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007704764"/>
                  </a:ext>
                </a:extLst>
              </a:tr>
              <a:tr h="325699">
                <a:tc>
                  <a:txBody>
                    <a:bodyPr/>
                    <a:lstStyle/>
                    <a:p>
                      <a:pPr algn="l" fontAlgn="b"/>
                      <a:r>
                        <a:rPr lang="en-GB" sz="1800" u="none" strike="noStrike">
                          <a:effectLst/>
                          <a:latin typeface="Arial" panose="020B0604020202020204" pitchFamily="34" charset="0"/>
                          <a:cs typeface="Arial" panose="020B0604020202020204" pitchFamily="34" charset="0"/>
                        </a:rPr>
                        <a:t>Expenditure</a:t>
                      </a:r>
                      <a:endParaRPr lang="en-GB" sz="1800" b="1"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865321699"/>
                  </a:ext>
                </a:extLst>
              </a:tr>
              <a:tr h="325699">
                <a:tc>
                  <a:txBody>
                    <a:bodyPr/>
                    <a:lstStyle/>
                    <a:p>
                      <a:pPr algn="l" fontAlgn="b"/>
                      <a:r>
                        <a:rPr lang="en-GB" sz="1800" u="none" strike="noStrike">
                          <a:effectLst/>
                          <a:latin typeface="Arial" panose="020B0604020202020204" pitchFamily="34" charset="0"/>
                          <a:cs typeface="Arial" panose="020B0604020202020204" pitchFamily="34" charset="0"/>
                        </a:rPr>
                        <a:t>Rent &amp; Rates</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£15000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£15000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£18000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4079047877"/>
                  </a:ext>
                </a:extLst>
              </a:tr>
              <a:tr h="325699">
                <a:tc>
                  <a:txBody>
                    <a:bodyPr/>
                    <a:lstStyle/>
                    <a:p>
                      <a:pPr algn="l" fontAlgn="b"/>
                      <a:r>
                        <a:rPr lang="en-GB" sz="1800" u="none" strike="noStrike">
                          <a:effectLst/>
                          <a:latin typeface="Arial" panose="020B0604020202020204" pitchFamily="34" charset="0"/>
                          <a:cs typeface="Arial" panose="020B0604020202020204" pitchFamily="34" charset="0"/>
                        </a:rPr>
                        <a:t>Utilities</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£1500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£1500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£5000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804483914"/>
                  </a:ext>
                </a:extLst>
              </a:tr>
              <a:tr h="325699">
                <a:tc>
                  <a:txBody>
                    <a:bodyPr/>
                    <a:lstStyle/>
                    <a:p>
                      <a:pPr algn="l" fontAlgn="b"/>
                      <a:r>
                        <a:rPr lang="en-GB" sz="1800" u="none" strike="noStrike">
                          <a:effectLst/>
                          <a:latin typeface="Arial" panose="020B0604020202020204" pitchFamily="34" charset="0"/>
                          <a:cs typeface="Arial" panose="020B0604020202020204" pitchFamily="34" charset="0"/>
                        </a:rPr>
                        <a:t>Furniture and fittings</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£12000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a:effectLst/>
                          <a:latin typeface="Arial" panose="020B0604020202020204" pitchFamily="34" charset="0"/>
                          <a:cs typeface="Arial" panose="020B0604020202020204" pitchFamily="34" charset="0"/>
                        </a:rPr>
                        <a:t>0</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086096930"/>
                  </a:ext>
                </a:extLst>
              </a:tr>
              <a:tr h="325699">
                <a:tc>
                  <a:txBody>
                    <a:bodyPr/>
                    <a:lstStyle/>
                    <a:p>
                      <a:pPr algn="l" fontAlgn="b"/>
                      <a:r>
                        <a:rPr lang="en-GB" sz="1800" u="none" strike="noStrike">
                          <a:effectLst/>
                          <a:latin typeface="Arial" panose="020B0604020202020204" pitchFamily="34" charset="0"/>
                          <a:cs typeface="Arial" panose="020B0604020202020204" pitchFamily="34" charset="0"/>
                        </a:rPr>
                        <a:t>Technology</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£5000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a:effectLst/>
                          <a:latin typeface="Arial" panose="020B0604020202020204" pitchFamily="34" charset="0"/>
                          <a:cs typeface="Arial" panose="020B0604020202020204" pitchFamily="34" charset="0"/>
                        </a:rPr>
                        <a:t>0</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85047110"/>
                  </a:ext>
                </a:extLst>
              </a:tr>
              <a:tr h="325699">
                <a:tc>
                  <a:txBody>
                    <a:bodyPr/>
                    <a:lstStyle/>
                    <a:p>
                      <a:pPr algn="l" fontAlgn="b"/>
                      <a:r>
                        <a:rPr lang="en-GB" sz="1800" u="none" strike="noStrike">
                          <a:effectLst/>
                          <a:latin typeface="Arial" panose="020B0604020202020204" pitchFamily="34" charset="0"/>
                          <a:cs typeface="Arial" panose="020B0604020202020204" pitchFamily="34" charset="0"/>
                        </a:rPr>
                        <a:t>Staffing and payroll</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£35000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£58000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£65000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914142551"/>
                  </a:ext>
                </a:extLst>
              </a:tr>
              <a:tr h="325699">
                <a:tc>
                  <a:txBody>
                    <a:bodyPr/>
                    <a:lstStyle/>
                    <a:p>
                      <a:pPr algn="l" fontAlgn="b"/>
                      <a:r>
                        <a:rPr lang="en-GB" sz="1800" u="none" strike="noStrike">
                          <a:effectLst/>
                          <a:latin typeface="Arial" panose="020B0604020202020204" pitchFamily="34" charset="0"/>
                          <a:cs typeface="Arial" panose="020B0604020202020204" pitchFamily="34" charset="0"/>
                        </a:rPr>
                        <a:t>Initial stock</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£15000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£20000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1262166055"/>
                  </a:ext>
                </a:extLst>
              </a:tr>
              <a:tr h="325699">
                <a:tc>
                  <a:txBody>
                    <a:bodyPr/>
                    <a:lstStyle/>
                    <a:p>
                      <a:pPr algn="l" fontAlgn="b"/>
                      <a:r>
                        <a:rPr lang="en-GB" sz="1800" u="none" strike="noStrike">
                          <a:effectLst/>
                          <a:latin typeface="Arial" panose="020B0604020202020204" pitchFamily="34" charset="0"/>
                          <a:cs typeface="Arial" panose="020B0604020202020204" pitchFamily="34" charset="0"/>
                        </a:rPr>
                        <a:t>Marketing</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£1000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£1200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£2000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2853299444"/>
                  </a:ext>
                </a:extLst>
              </a:tr>
              <a:tr h="325699">
                <a:tc>
                  <a:txBody>
                    <a:bodyPr/>
                    <a:lstStyle/>
                    <a:p>
                      <a:pPr algn="l" fontAlgn="b"/>
                      <a:r>
                        <a:rPr lang="en-GB" sz="1800" u="none" strike="noStrike" dirty="0">
                          <a:effectLst/>
                          <a:latin typeface="Arial" panose="020B0604020202020204" pitchFamily="34" charset="0"/>
                          <a:cs typeface="Arial" panose="020B0604020202020204" pitchFamily="34" charset="0"/>
                        </a:rPr>
                        <a:t>Insurance and licences.</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£500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£500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tc>
                  <a:txBody>
                    <a:bodyPr/>
                    <a:lstStyle/>
                    <a:p>
                      <a:pPr algn="r" fontAlgn="b"/>
                      <a:r>
                        <a:rPr lang="en-GB" sz="1800" u="none" strike="noStrike" dirty="0">
                          <a:effectLst/>
                          <a:latin typeface="Arial" panose="020B0604020202020204" pitchFamily="34" charset="0"/>
                          <a:cs typeface="Arial" panose="020B0604020202020204" pitchFamily="34" charset="0"/>
                        </a:rPr>
                        <a:t>£500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559639596"/>
                  </a:ext>
                </a:extLst>
              </a:tr>
            </a:tbl>
          </a:graphicData>
        </a:graphic>
      </p:graphicFrame>
    </p:spTree>
    <p:extLst>
      <p:ext uri="{BB962C8B-B14F-4D97-AF65-F5344CB8AC3E}">
        <p14:creationId xmlns:p14="http://schemas.microsoft.com/office/powerpoint/2010/main" val="29245964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EF6A6-D773-AB32-A008-3DD75A4A3D1F}"/>
              </a:ext>
            </a:extLst>
          </p:cNvPr>
          <p:cNvSpPr>
            <a:spLocks noGrp="1"/>
          </p:cNvSpPr>
          <p:nvPr>
            <p:ph type="title"/>
          </p:nvPr>
        </p:nvSpPr>
        <p:spPr/>
        <p:txBody>
          <a:bodyPr/>
          <a:lstStyle/>
          <a:p>
            <a:r>
              <a:rPr lang="en-GB" dirty="0">
                <a:solidFill>
                  <a:schemeClr val="bg2">
                    <a:lumMod val="50000"/>
                  </a:schemeClr>
                </a:solidFill>
                <a:highlight>
                  <a:srgbClr val="C0C0C0"/>
                </a:highlight>
              </a:rPr>
              <a:t>Profit &amp; loss Chart</a:t>
            </a:r>
          </a:p>
        </p:txBody>
      </p:sp>
      <mc:AlternateContent xmlns:mc="http://schemas.openxmlformats.org/markup-compatibility/2006" xmlns:cx1="http://schemas.microsoft.com/office/drawing/2015/9/8/chartex">
        <mc:Choice Requires="cx1">
          <p:graphicFrame>
            <p:nvGraphicFramePr>
              <p:cNvPr id="4" name="Content Placeholder 3">
                <a:extLst>
                  <a:ext uri="{FF2B5EF4-FFF2-40B4-BE49-F238E27FC236}">
                    <a16:creationId xmlns:a16="http://schemas.microsoft.com/office/drawing/2014/main" id="{E48C9FB4-E5E3-97D8-5D17-4CEB8CEC83F2}"/>
                  </a:ext>
                </a:extLst>
              </p:cNvPr>
              <p:cNvGraphicFramePr>
                <a:graphicFrameLocks noGrp="1"/>
              </p:cNvGraphicFramePr>
              <p:nvPr>
                <p:ph idx="1"/>
                <p:extLst>
                  <p:ext uri="{D42A27DB-BD31-4B8C-83A1-F6EECF244321}">
                    <p14:modId xmlns:p14="http://schemas.microsoft.com/office/powerpoint/2010/main" val="3764337976"/>
                  </p:ext>
                </p:extLst>
              </p:nvPr>
            </p:nvGraphicFramePr>
            <p:xfrm>
              <a:off x="1050925" y="1953087"/>
              <a:ext cx="9442481" cy="4301663"/>
            </p:xfrm>
            <a:graphic>
              <a:graphicData uri="http://schemas.microsoft.com/office/drawing/2014/chartex">
                <cx:chart xmlns:cx="http://schemas.microsoft.com/office/drawing/2014/chartex" xmlns:r="http://schemas.openxmlformats.org/officeDocument/2006/relationships" r:id="rId2"/>
              </a:graphicData>
            </a:graphic>
          </p:graphicFrame>
        </mc:Choice>
        <mc:Fallback xmlns="">
          <p:pic>
            <p:nvPicPr>
              <p:cNvPr id="4" name="Content Placeholder 3">
                <a:extLst>
                  <a:ext uri="{FF2B5EF4-FFF2-40B4-BE49-F238E27FC236}">
                    <a16:creationId xmlns:a16="http://schemas.microsoft.com/office/drawing/2014/main" id="{E48C9FB4-E5E3-97D8-5D17-4CEB8CEC83F2}"/>
                  </a:ext>
                </a:extLst>
              </p:cNvPr>
              <p:cNvPicPr>
                <a:picLocks noGrp="1" noRot="1" noChangeAspect="1" noMove="1" noResize="1" noEditPoints="1" noAdjustHandles="1" noChangeArrowheads="1" noChangeShapeType="1"/>
              </p:cNvPicPr>
              <p:nvPr/>
            </p:nvPicPr>
            <p:blipFill>
              <a:blip r:embed="rId3"/>
              <a:stretch>
                <a:fillRect/>
              </a:stretch>
            </p:blipFill>
            <p:spPr>
              <a:xfrm>
                <a:off x="1050925" y="1953087"/>
                <a:ext cx="9442481" cy="4301663"/>
              </a:xfrm>
              <a:prstGeom prst="rect">
                <a:avLst/>
              </a:prstGeom>
            </p:spPr>
          </p:pic>
        </mc:Fallback>
      </mc:AlternateContent>
      <p:pic>
        <p:nvPicPr>
          <p:cNvPr id="3" name="Picture 6" descr="Bubbles N Bites | Facebook">
            <a:extLst>
              <a:ext uri="{FF2B5EF4-FFF2-40B4-BE49-F238E27FC236}">
                <a16:creationId xmlns:a16="http://schemas.microsoft.com/office/drawing/2014/main" id="{5B4DB4A6-41A4-99BC-EC01-6FC6DDCA122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472" r="12039" b="2"/>
          <a:stretch/>
        </p:blipFill>
        <p:spPr bwMode="auto">
          <a:xfrm rot="-10800000" flipH="1" flipV="1">
            <a:off x="10493406" y="132348"/>
            <a:ext cx="1623371" cy="14316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04976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1C053-9257-E911-F34D-135E0CB776B6}"/>
              </a:ext>
            </a:extLst>
          </p:cNvPr>
          <p:cNvSpPr>
            <a:spLocks noGrp="1"/>
          </p:cNvSpPr>
          <p:nvPr>
            <p:ph type="title"/>
          </p:nvPr>
        </p:nvSpPr>
        <p:spPr>
          <a:xfrm>
            <a:off x="324738" y="219636"/>
            <a:ext cx="9810604" cy="1216024"/>
          </a:xfrm>
        </p:spPr>
        <p:txBody>
          <a:bodyPr/>
          <a:lstStyle/>
          <a:p>
            <a:r>
              <a:rPr lang="en-GB" dirty="0"/>
              <a:t>Financial Overview </a:t>
            </a:r>
          </a:p>
        </p:txBody>
      </p:sp>
      <p:sp>
        <p:nvSpPr>
          <p:cNvPr id="3" name="Content Placeholder 2">
            <a:extLst>
              <a:ext uri="{FF2B5EF4-FFF2-40B4-BE49-F238E27FC236}">
                <a16:creationId xmlns:a16="http://schemas.microsoft.com/office/drawing/2014/main" id="{30C85B50-05DD-EBC6-33D5-919B56752986}"/>
              </a:ext>
            </a:extLst>
          </p:cNvPr>
          <p:cNvSpPr>
            <a:spLocks noGrp="1"/>
          </p:cNvSpPr>
          <p:nvPr>
            <p:ph idx="1"/>
          </p:nvPr>
        </p:nvSpPr>
        <p:spPr>
          <a:xfrm>
            <a:off x="324738" y="1556683"/>
            <a:ext cx="9810604" cy="4428753"/>
          </a:xfrm>
        </p:spPr>
        <p:txBody>
          <a:bodyPr/>
          <a:lstStyle/>
          <a:p>
            <a:r>
              <a:rPr lang="en-US" dirty="0"/>
              <a:t>TOTAL INVESTMENT: £250000</a:t>
            </a:r>
          </a:p>
          <a:p>
            <a:r>
              <a:rPr lang="en-US" dirty="0"/>
              <a:t>INVESTMENT CATEGORIES</a:t>
            </a:r>
          </a:p>
          <a:p>
            <a:r>
              <a:rPr lang="en-US" dirty="0"/>
              <a:t>PREMISES</a:t>
            </a:r>
          </a:p>
          <a:p>
            <a:r>
              <a:rPr lang="en-US" dirty="0"/>
              <a:t>GOODS</a:t>
            </a:r>
          </a:p>
          <a:p>
            <a:r>
              <a:rPr lang="en-US" dirty="0"/>
              <a:t>SERVICES   </a:t>
            </a:r>
          </a:p>
          <a:p>
            <a:pPr marL="0" indent="0">
              <a:buNone/>
            </a:pPr>
            <a:r>
              <a:rPr lang="en-US" dirty="0"/>
              <a:t>                     </a:t>
            </a:r>
          </a:p>
          <a:p>
            <a:endParaRPr lang="en-GB" dirty="0"/>
          </a:p>
        </p:txBody>
      </p:sp>
      <p:graphicFrame>
        <p:nvGraphicFramePr>
          <p:cNvPr id="4" name="Chart 3">
            <a:extLst>
              <a:ext uri="{FF2B5EF4-FFF2-40B4-BE49-F238E27FC236}">
                <a16:creationId xmlns:a16="http://schemas.microsoft.com/office/drawing/2014/main" id="{838B91F4-C242-BA2E-2640-3CA69BFE00AC}"/>
              </a:ext>
            </a:extLst>
          </p:cNvPr>
          <p:cNvGraphicFramePr>
            <a:graphicFrameLocks/>
          </p:cNvGraphicFramePr>
          <p:nvPr>
            <p:extLst>
              <p:ext uri="{D42A27DB-BD31-4B8C-83A1-F6EECF244321}">
                <p14:modId xmlns:p14="http://schemas.microsoft.com/office/powerpoint/2010/main" val="3150485944"/>
              </p:ext>
            </p:extLst>
          </p:nvPr>
        </p:nvGraphicFramePr>
        <p:xfrm>
          <a:off x="7496757" y="3429000"/>
          <a:ext cx="4802819" cy="332912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Table 4">
            <a:extLst>
              <a:ext uri="{FF2B5EF4-FFF2-40B4-BE49-F238E27FC236}">
                <a16:creationId xmlns:a16="http://schemas.microsoft.com/office/drawing/2014/main" id="{104BF0F4-05C2-199D-BF7E-A5A1357109FD}"/>
              </a:ext>
            </a:extLst>
          </p:cNvPr>
          <p:cNvGraphicFramePr>
            <a:graphicFrameLocks noGrp="1"/>
          </p:cNvGraphicFramePr>
          <p:nvPr>
            <p:extLst>
              <p:ext uri="{D42A27DB-BD31-4B8C-83A1-F6EECF244321}">
                <p14:modId xmlns:p14="http://schemas.microsoft.com/office/powerpoint/2010/main" val="360522999"/>
              </p:ext>
            </p:extLst>
          </p:nvPr>
        </p:nvGraphicFramePr>
        <p:xfrm>
          <a:off x="1239138" y="3771059"/>
          <a:ext cx="5771262" cy="2779059"/>
        </p:xfrm>
        <a:graphic>
          <a:graphicData uri="http://schemas.openxmlformats.org/drawingml/2006/table">
            <a:tbl>
              <a:tblPr>
                <a:tableStyleId>{5C22544A-7EE6-4342-B048-85BDC9FD1C3A}</a:tableStyleId>
              </a:tblPr>
              <a:tblGrid>
                <a:gridCol w="3152614">
                  <a:extLst>
                    <a:ext uri="{9D8B030D-6E8A-4147-A177-3AD203B41FA5}">
                      <a16:colId xmlns:a16="http://schemas.microsoft.com/office/drawing/2014/main" val="3780088705"/>
                    </a:ext>
                  </a:extLst>
                </a:gridCol>
                <a:gridCol w="2618648">
                  <a:extLst>
                    <a:ext uri="{9D8B030D-6E8A-4147-A177-3AD203B41FA5}">
                      <a16:colId xmlns:a16="http://schemas.microsoft.com/office/drawing/2014/main" val="1222158893"/>
                    </a:ext>
                  </a:extLst>
                </a:gridCol>
              </a:tblGrid>
              <a:tr h="677027">
                <a:tc>
                  <a:txBody>
                    <a:bodyPr/>
                    <a:lstStyle/>
                    <a:p>
                      <a:pPr algn="l" fontAlgn="b"/>
                      <a:r>
                        <a:rPr lang="en-GB" sz="1600" u="none" strike="noStrike" dirty="0">
                          <a:effectLst/>
                        </a:rPr>
                        <a:t>Projected profit &amp; Loss </a:t>
                      </a:r>
                      <a:endParaRPr lang="en-GB" sz="1600" b="1" i="0" u="none" strike="noStrike" dirty="0">
                        <a:solidFill>
                          <a:srgbClr val="000000"/>
                        </a:solidFill>
                        <a:effectLst/>
                        <a:latin typeface="Arial" panose="020B0604020202020204" pitchFamily="34" charset="0"/>
                      </a:endParaRPr>
                    </a:p>
                  </a:txBody>
                  <a:tcPr marL="9525" marR="9525" marT="9525" marB="0" anchor="b"/>
                </a:tc>
                <a:tc>
                  <a:txBody>
                    <a:bodyPr/>
                    <a:lstStyle/>
                    <a:p>
                      <a:pPr algn="ctr" fontAlgn="b"/>
                      <a:r>
                        <a:rPr lang="en-GB" sz="1600" u="none" strike="noStrike" dirty="0">
                          <a:effectLst/>
                        </a:rPr>
                        <a:t>Year 1</a:t>
                      </a:r>
                      <a:endParaRPr lang="en-GB" sz="1600" b="1" i="0" u="none" strike="noStrike" dirty="0">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4117345036"/>
                  </a:ext>
                </a:extLst>
              </a:tr>
              <a:tr h="525508">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7960585"/>
                  </a:ext>
                </a:extLst>
              </a:tr>
              <a:tr h="525508">
                <a:tc>
                  <a:txBody>
                    <a:bodyPr/>
                    <a:lstStyle/>
                    <a:p>
                      <a:pPr algn="l" fontAlgn="b"/>
                      <a:r>
                        <a:rPr lang="en-GB" sz="1600" u="none" strike="noStrike" dirty="0">
                          <a:effectLst/>
                        </a:rPr>
                        <a:t>Expected Sales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£90,000</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409945989"/>
                  </a:ext>
                </a:extLst>
              </a:tr>
              <a:tr h="525508">
                <a:tc>
                  <a:txBody>
                    <a:bodyPr/>
                    <a:lstStyle/>
                    <a:p>
                      <a:pPr algn="l" fontAlgn="b"/>
                      <a:r>
                        <a:rPr lang="en-GB" sz="1600" u="none" strike="noStrike" dirty="0">
                          <a:effectLst/>
                        </a:rPr>
                        <a:t>Total Cost</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£81,000</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821229268"/>
                  </a:ext>
                </a:extLst>
              </a:tr>
              <a:tr h="525508">
                <a:tc>
                  <a:txBody>
                    <a:bodyPr/>
                    <a:lstStyle/>
                    <a:p>
                      <a:pPr algn="l" fontAlgn="b"/>
                      <a:r>
                        <a:rPr lang="en-GB" sz="1600" u="none" strike="noStrike" dirty="0">
                          <a:effectLst/>
                        </a:rPr>
                        <a:t>Expected Gross Profit </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£9,000</a:t>
                      </a:r>
                      <a:endParaRPr lang="en-GB" sz="16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38096651"/>
                  </a:ext>
                </a:extLst>
              </a:tr>
            </a:tbl>
          </a:graphicData>
        </a:graphic>
      </p:graphicFrame>
      <p:pic>
        <p:nvPicPr>
          <p:cNvPr id="6" name="Picture 6" descr="Bubbles N Bites | Facebook">
            <a:extLst>
              <a:ext uri="{FF2B5EF4-FFF2-40B4-BE49-F238E27FC236}">
                <a16:creationId xmlns:a16="http://schemas.microsoft.com/office/drawing/2014/main" id="{FD4BEE27-CD1D-B87C-69E4-A050BF29B8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72" r="12039" b="2"/>
          <a:stretch/>
        </p:blipFill>
        <p:spPr bwMode="auto">
          <a:xfrm rot="-10800000" flipH="1" flipV="1">
            <a:off x="10520039" y="132348"/>
            <a:ext cx="1596738" cy="1607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83472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78753-5EDC-4E08-DF9D-335CDD54341D}"/>
              </a:ext>
            </a:extLst>
          </p:cNvPr>
          <p:cNvSpPr>
            <a:spLocks noGrp="1"/>
          </p:cNvSpPr>
          <p:nvPr>
            <p:ph type="title"/>
          </p:nvPr>
        </p:nvSpPr>
        <p:spPr>
          <a:xfrm>
            <a:off x="1050879" y="609601"/>
            <a:ext cx="9810604" cy="1094912"/>
          </a:xfrm>
        </p:spPr>
        <p:txBody>
          <a:bodyPr/>
          <a:lstStyle/>
          <a:p>
            <a:r>
              <a:rPr lang="en-GB" dirty="0">
                <a:highlight>
                  <a:srgbClr val="C0C0C0"/>
                </a:highlight>
              </a:rPr>
              <a:t>conclusion</a:t>
            </a:r>
          </a:p>
        </p:txBody>
      </p:sp>
      <p:sp>
        <p:nvSpPr>
          <p:cNvPr id="3" name="Content Placeholder 2">
            <a:extLst>
              <a:ext uri="{FF2B5EF4-FFF2-40B4-BE49-F238E27FC236}">
                <a16:creationId xmlns:a16="http://schemas.microsoft.com/office/drawing/2014/main" id="{45BA5710-C551-DCE9-C2AA-17AB9557F2B6}"/>
              </a:ext>
            </a:extLst>
          </p:cNvPr>
          <p:cNvSpPr>
            <a:spLocks noGrp="1"/>
          </p:cNvSpPr>
          <p:nvPr>
            <p:ph idx="1"/>
          </p:nvPr>
        </p:nvSpPr>
        <p:spPr/>
        <p:txBody>
          <a:bodyPr>
            <a:normAutofit/>
          </a:bodyPr>
          <a:lstStyle/>
          <a:p>
            <a:pPr>
              <a:lnSpc>
                <a:spcPct val="107000"/>
              </a:lnSpc>
              <a:spcAft>
                <a:spcPts val="800"/>
              </a:spcAft>
              <a:buFont typeface="Wingdings" panose="05000000000000000000" pitchFamily="2" charset="2"/>
              <a:buChar char="v"/>
            </a:pPr>
            <a:r>
              <a:rPr lang="en-GB" dirty="0">
                <a:solidFill>
                  <a:srgbClr val="3B9D91"/>
                </a:solidFill>
                <a:effectLst/>
                <a:latin typeface="Bembo" panose="02020502050201020203" pitchFamily="18" charset="0"/>
                <a:ea typeface="Calibri" panose="020F0502020204030204" pitchFamily="34" charset="0"/>
                <a:cs typeface="Times New Roman" panose="02020603050405020304" pitchFamily="18" charset="0"/>
              </a:rPr>
              <a:t>We are looking to expand our business Bubble &amp; Bites through promotion &amp; marketing</a:t>
            </a:r>
          </a:p>
          <a:p>
            <a:pPr>
              <a:lnSpc>
                <a:spcPct val="107000"/>
              </a:lnSpc>
              <a:spcAft>
                <a:spcPts val="800"/>
              </a:spcAft>
              <a:buFont typeface="Wingdings" panose="05000000000000000000" pitchFamily="2" charset="2"/>
              <a:buChar char="v"/>
            </a:pPr>
            <a:r>
              <a:rPr lang="en-GB" dirty="0">
                <a:solidFill>
                  <a:srgbClr val="3B9D91"/>
                </a:solidFill>
                <a:effectLst/>
                <a:latin typeface="Bembo" panose="02020502050201020203" pitchFamily="18" charset="0"/>
                <a:ea typeface="Calibri" panose="020F0502020204030204" pitchFamily="34" charset="0"/>
                <a:cs typeface="Times New Roman" panose="02020603050405020304" pitchFamily="18" charset="0"/>
              </a:rPr>
              <a:t>We hope it attracts the customers with our business plan and strategies.</a:t>
            </a:r>
          </a:p>
          <a:p>
            <a:pPr>
              <a:buFont typeface="Wingdings" panose="05000000000000000000" pitchFamily="2" charset="2"/>
              <a:buChar char="v"/>
            </a:pPr>
            <a:r>
              <a:rPr lang="en-GB" dirty="0">
                <a:solidFill>
                  <a:srgbClr val="3B9D91"/>
                </a:solidFill>
                <a:effectLst/>
                <a:latin typeface="Bembo" panose="02020502050201020203" pitchFamily="18" charset="0"/>
                <a:ea typeface="Calibri" panose="020F0502020204030204" pitchFamily="34" charset="0"/>
                <a:cs typeface="Times New Roman" panose="02020603050405020304" pitchFamily="18" charset="0"/>
              </a:rPr>
              <a:t>Our future planning is to project on the sales to the maximum and make the business productive.</a:t>
            </a:r>
            <a:endParaRPr lang="en-GB" dirty="0">
              <a:solidFill>
                <a:srgbClr val="3B9D91"/>
              </a:solidFill>
              <a:latin typeface="Bembo" panose="02020502050201020203" pitchFamily="18" charset="0"/>
            </a:endParaRPr>
          </a:p>
        </p:txBody>
      </p:sp>
      <p:pic>
        <p:nvPicPr>
          <p:cNvPr id="4" name="Picture 6" descr="Bubbles N Bites | Facebook">
            <a:extLst>
              <a:ext uri="{FF2B5EF4-FFF2-40B4-BE49-F238E27FC236}">
                <a16:creationId xmlns:a16="http://schemas.microsoft.com/office/drawing/2014/main" id="{FE9F7B24-7EFA-D646-A483-9909B4AF49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72" r="12039" b="2"/>
          <a:stretch/>
        </p:blipFill>
        <p:spPr bwMode="auto">
          <a:xfrm rot="-10800000" flipH="1" flipV="1">
            <a:off x="10413507" y="132348"/>
            <a:ext cx="1703270" cy="1572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35405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FCEA9-25F8-DF15-2B54-E865BCAD3D36}"/>
              </a:ext>
            </a:extLst>
          </p:cNvPr>
          <p:cNvSpPr>
            <a:spLocks noGrp="1"/>
          </p:cNvSpPr>
          <p:nvPr>
            <p:ph type="title"/>
          </p:nvPr>
        </p:nvSpPr>
        <p:spPr>
          <a:xfrm>
            <a:off x="1050879" y="609601"/>
            <a:ext cx="9810604" cy="184949"/>
          </a:xfrm>
        </p:spPr>
        <p:txBody>
          <a:bodyPr>
            <a:normAutofit fontScale="90000"/>
          </a:bodyPr>
          <a:lstStyle/>
          <a:p>
            <a:r>
              <a:rPr lang="en-GB" dirty="0">
                <a:highlight>
                  <a:srgbClr val="FFFF00"/>
                </a:highlight>
              </a:rPr>
              <a:t>References</a:t>
            </a:r>
            <a:r>
              <a:rPr lang="en-GB" dirty="0"/>
              <a:t> </a:t>
            </a:r>
          </a:p>
        </p:txBody>
      </p:sp>
      <p:sp>
        <p:nvSpPr>
          <p:cNvPr id="3" name="Content Placeholder 2">
            <a:extLst>
              <a:ext uri="{FF2B5EF4-FFF2-40B4-BE49-F238E27FC236}">
                <a16:creationId xmlns:a16="http://schemas.microsoft.com/office/drawing/2014/main" id="{EDD930BE-AF90-54D4-1F09-CC4E1859A381}"/>
              </a:ext>
            </a:extLst>
          </p:cNvPr>
          <p:cNvSpPr>
            <a:spLocks noGrp="1"/>
          </p:cNvSpPr>
          <p:nvPr>
            <p:ph idx="1"/>
          </p:nvPr>
        </p:nvSpPr>
        <p:spPr>
          <a:xfrm>
            <a:off x="124287" y="985421"/>
            <a:ext cx="11745158" cy="5872579"/>
          </a:xfrm>
        </p:spPr>
        <p:txBody>
          <a:bodyPr>
            <a:normAutofit/>
          </a:bodyPr>
          <a:lstStyle/>
          <a:p>
            <a:pPr algn="l"/>
            <a:r>
              <a:rPr lang="en-GB" sz="1050" b="0" i="0" dirty="0">
                <a:solidFill>
                  <a:srgbClr val="000000"/>
                </a:solidFill>
                <a:effectLst/>
                <a:latin typeface="Calibri" panose="020F0502020204030204" pitchFamily="34" charset="0"/>
              </a:rPr>
              <a:t>www.instagram.com. (n.d.). </a:t>
            </a:r>
            <a:r>
              <a:rPr lang="en-GB" sz="1050" b="0" i="1" dirty="0">
                <a:solidFill>
                  <a:srgbClr val="000000"/>
                </a:solidFill>
                <a:effectLst/>
                <a:latin typeface="Calibri" panose="020F0502020204030204" pitchFamily="34" charset="0"/>
              </a:rPr>
              <a:t>Login • Instagram</a:t>
            </a:r>
            <a:r>
              <a:rPr lang="en-GB" sz="1050" b="0" i="0" dirty="0">
                <a:solidFill>
                  <a:srgbClr val="000000"/>
                </a:solidFill>
                <a:effectLst/>
                <a:latin typeface="Calibri" panose="020F0502020204030204" pitchFamily="34" charset="0"/>
              </a:rPr>
              <a:t>. [online] Available at: https://www.instagram.com/bubblesnbites_/?hl=en.</a:t>
            </a:r>
          </a:p>
          <a:p>
            <a:pPr algn="l"/>
            <a:r>
              <a:rPr lang="en-GB" sz="1050" b="0" i="0" dirty="0">
                <a:solidFill>
                  <a:srgbClr val="000000"/>
                </a:solidFill>
                <a:effectLst/>
                <a:latin typeface="Calibri" panose="020F0502020204030204" pitchFamily="34" charset="0"/>
              </a:rPr>
              <a:t>‌Karam, I.J. (2021). </a:t>
            </a:r>
            <a:r>
              <a:rPr lang="en-GB" sz="1050" b="0" i="1" dirty="0">
                <a:solidFill>
                  <a:srgbClr val="000000"/>
                </a:solidFill>
                <a:effectLst/>
                <a:latin typeface="Calibri" panose="020F0502020204030204" pitchFamily="34" charset="0"/>
              </a:rPr>
              <a:t>Coffee Shop Financial Plan Template [2022 Guide]</a:t>
            </a:r>
            <a:r>
              <a:rPr lang="en-GB" sz="1050" b="0" i="0" dirty="0">
                <a:solidFill>
                  <a:srgbClr val="000000"/>
                </a:solidFill>
                <a:effectLst/>
                <a:latin typeface="Calibri" panose="020F0502020204030204" pitchFamily="34" charset="0"/>
              </a:rPr>
              <a:t>. [online] Business and Plans. Available at: https://businessandplans.com/coffee-shop-financial-plan-template/.</a:t>
            </a:r>
          </a:p>
          <a:p>
            <a:pPr algn="l"/>
            <a:r>
              <a:rPr lang="en-GB" sz="1050" b="0" i="0" dirty="0">
                <a:solidFill>
                  <a:srgbClr val="000000"/>
                </a:solidFill>
                <a:effectLst/>
                <a:latin typeface="Calibri" panose="020F0502020204030204" pitchFamily="34" charset="0"/>
              </a:rPr>
              <a:t>‌Model, S. (n.d.). </a:t>
            </a:r>
            <a:r>
              <a:rPr lang="en-GB" sz="1050" b="0" i="1" dirty="0">
                <a:solidFill>
                  <a:srgbClr val="000000"/>
                </a:solidFill>
                <a:effectLst/>
                <a:latin typeface="Calibri" panose="020F0502020204030204" pitchFamily="34" charset="0"/>
              </a:rPr>
              <a:t>Annual Report Template - Editable Balance Sheet Chart</a:t>
            </a:r>
            <a:r>
              <a:rPr lang="en-GB" sz="1050" b="0" i="0" dirty="0">
                <a:solidFill>
                  <a:srgbClr val="000000"/>
                </a:solidFill>
                <a:effectLst/>
                <a:latin typeface="Calibri" panose="020F0502020204030204" pitchFamily="34" charset="0"/>
              </a:rPr>
              <a:t>. [online] </a:t>
            </a:r>
            <a:r>
              <a:rPr lang="en-GB" sz="1050" b="0" i="0" dirty="0" err="1">
                <a:solidFill>
                  <a:srgbClr val="000000"/>
                </a:solidFill>
                <a:effectLst/>
                <a:latin typeface="Calibri" panose="020F0502020204030204" pitchFamily="34" charset="0"/>
              </a:rPr>
              <a:t>SlideModel</a:t>
            </a:r>
            <a:r>
              <a:rPr lang="en-GB" sz="1050" b="0" i="0" dirty="0">
                <a:solidFill>
                  <a:srgbClr val="000000"/>
                </a:solidFill>
                <a:effectLst/>
                <a:latin typeface="Calibri" panose="020F0502020204030204" pitchFamily="34" charset="0"/>
              </a:rPr>
              <a:t>. Available at: https://slidemodel.com/templates/annual-report-slides-powerpoint/21059-01-annual-report-slides-for-powerpoint-16x9-18/ [Accessed 8 Aug. 2022].</a:t>
            </a:r>
          </a:p>
          <a:p>
            <a:pPr algn="l"/>
            <a:r>
              <a:rPr lang="en-GB" sz="1050" b="0" i="0" dirty="0">
                <a:solidFill>
                  <a:srgbClr val="000000"/>
                </a:solidFill>
                <a:effectLst/>
                <a:latin typeface="Calibri" panose="020F0502020204030204" pitchFamily="34" charset="0"/>
              </a:rPr>
              <a:t>‌www.rocketlawyer.com. (n.d.). </a:t>
            </a:r>
            <a:r>
              <a:rPr lang="en-GB" sz="1050" b="0" i="1" dirty="0">
                <a:solidFill>
                  <a:srgbClr val="000000"/>
                </a:solidFill>
                <a:effectLst/>
                <a:latin typeface="Calibri" panose="020F0502020204030204" pitchFamily="34" charset="0"/>
              </a:rPr>
              <a:t>Free legal documents &amp; affordable advice | Rocket Lawyer UK</a:t>
            </a:r>
            <a:r>
              <a:rPr lang="en-GB" sz="1050" b="0" i="0" dirty="0">
                <a:solidFill>
                  <a:srgbClr val="000000"/>
                </a:solidFill>
                <a:effectLst/>
                <a:latin typeface="Calibri" panose="020F0502020204030204" pitchFamily="34" charset="0"/>
              </a:rPr>
              <a:t>. [online] Available at: https://www.rocketlawyer.com/gb/en?gclid=CjwKCAjw6MKXBhA5EiwANWLODPWqFbAnZPCPRuOM8Xg-M8n97_ssx5Jda-XTk8R06Q3cMgwU1pD1FRoCJGYQAvD_BwE [Accessed 8 Aug. 2022].</a:t>
            </a:r>
          </a:p>
          <a:p>
            <a:pPr algn="l"/>
            <a:r>
              <a:rPr kumimoji="0" lang="en-GB" sz="105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 </a:t>
            </a:r>
            <a:r>
              <a:rPr kumimoji="0" lang="en-GB" sz="1050" b="0" i="0" u="sng" strike="noStrike" kern="1200" cap="none" spc="0" normalizeH="0" baseline="0" noProof="0" dirty="0">
                <a:ln>
                  <a:noFill/>
                </a:ln>
                <a:solidFill>
                  <a:prstClr val="black"/>
                </a:solidFill>
                <a:effectLst/>
                <a:uLnTx/>
                <a:uFillTx/>
                <a:latin typeface="Calibri" panose="020F0502020204030204"/>
                <a:ea typeface="+mn-ea"/>
                <a:cs typeface="+mn-cs"/>
                <a:hlinkClick r:id="rId2"/>
              </a:rPr>
              <a:t>https://kirbiecravings.com/mochi-ice-cream/</a:t>
            </a:r>
            <a:endParaRPr kumimoji="0" lang="en-GB" sz="1050" b="0" i="0" u="sng" strike="noStrike" kern="1200" cap="none" spc="0" normalizeH="0" baseline="0" noProof="0" dirty="0">
              <a:ln>
                <a:noFill/>
              </a:ln>
              <a:solidFill>
                <a:prstClr val="black"/>
              </a:solidFill>
              <a:effectLst/>
              <a:uLnTx/>
              <a:uFillTx/>
              <a:latin typeface="Calibri" panose="020F0502020204030204"/>
              <a:ea typeface="+mn-ea"/>
              <a:cs typeface="+mn-cs"/>
            </a:endParaRPr>
          </a:p>
          <a:p>
            <a:pPr marR="0" lvl="0" algn="l" defTabSz="914400" rtl="0" eaLnBrk="1" fontAlgn="auto" latinLnBrk="0" hangingPunct="1">
              <a:lnSpc>
                <a:spcPct val="100000"/>
              </a:lnSpc>
              <a:spcBef>
                <a:spcPts val="0"/>
              </a:spcBef>
              <a:spcAft>
                <a:spcPts val="0"/>
              </a:spcAft>
              <a:buClrTx/>
              <a:buSzTx/>
              <a:tabLst/>
              <a:defRPr/>
            </a:pPr>
            <a:endParaRPr kumimoji="0" lang="en-GB" sz="1050" b="0" i="0" u="sng" strike="noStrike" kern="1200" cap="none" spc="0" normalizeH="0" baseline="0" noProof="0" dirty="0">
              <a:ln>
                <a:noFill/>
              </a:ln>
              <a:solidFill>
                <a:prstClr val="black"/>
              </a:solidFill>
              <a:effectLst/>
              <a:uLnTx/>
              <a:uFillTx/>
              <a:latin typeface="Calibri" panose="020F0502020204030204"/>
              <a:ea typeface="+mn-ea"/>
              <a:cs typeface="+mn-cs"/>
              <a:hlinkClick r:id="" action="ppaction://noaction"/>
            </a:endParaRPr>
          </a:p>
          <a:p>
            <a:pPr marR="0" lvl="0" algn="l" defTabSz="914400" rtl="0" eaLnBrk="1" fontAlgn="auto" latinLnBrk="0" hangingPunct="1">
              <a:lnSpc>
                <a:spcPct val="100000"/>
              </a:lnSpc>
              <a:spcBef>
                <a:spcPts val="0"/>
              </a:spcBef>
              <a:spcAft>
                <a:spcPts val="0"/>
              </a:spcAft>
              <a:buClrTx/>
              <a:buSzTx/>
              <a:tabLst/>
              <a:defRPr/>
            </a:pPr>
            <a:r>
              <a:rPr kumimoji="0" lang="en-GB" sz="1050" b="0" i="0" u="sng" strike="noStrike" kern="1200" cap="none" spc="0" normalizeH="0" baseline="0" noProof="0" dirty="0">
                <a:ln>
                  <a:noFill/>
                </a:ln>
                <a:solidFill>
                  <a:prstClr val="black"/>
                </a:solidFill>
                <a:effectLst/>
                <a:uLnTx/>
                <a:uFillTx/>
                <a:latin typeface="Calibri" panose="020F0502020204030204"/>
                <a:ea typeface="+mn-ea"/>
                <a:cs typeface="+mn-cs"/>
                <a:hlinkClick r:id="" action="ppaction://noaction"/>
              </a:rPr>
              <a:t>https://www.thespruceeats.com/brown-sugar-milk-4691088</a:t>
            </a:r>
            <a:endParaRPr kumimoji="0" lang="en-GB" sz="1050" b="0" i="0" u="sng" strike="noStrike" kern="1200" cap="none" spc="0" normalizeH="0" baseline="0" noProof="0" dirty="0">
              <a:ln>
                <a:noFill/>
              </a:ln>
              <a:solidFill>
                <a:prstClr val="black"/>
              </a:solidFill>
              <a:effectLst/>
              <a:uLnTx/>
              <a:uFillTx/>
              <a:latin typeface="Calibri" panose="020F0502020204030204"/>
              <a:ea typeface="+mn-ea"/>
              <a:cs typeface="+mn-cs"/>
            </a:endParaRPr>
          </a:p>
          <a:p>
            <a:pPr marR="0" lvl="0" algn="l" defTabSz="914400" rtl="0" eaLnBrk="1" fontAlgn="auto" latinLnBrk="0" hangingPunct="1">
              <a:lnSpc>
                <a:spcPct val="100000"/>
              </a:lnSpc>
              <a:spcBef>
                <a:spcPts val="0"/>
              </a:spcBef>
              <a:spcAft>
                <a:spcPts val="0"/>
              </a:spcAft>
              <a:buClrTx/>
              <a:buSzTx/>
              <a:tabLst/>
              <a:defRPr/>
            </a:pPr>
            <a:endParaRPr kumimoji="0" lang="en-GB" sz="1050" b="0" i="0" u="sng" strike="noStrike" kern="1200" cap="none" spc="0" normalizeH="0" baseline="0" noProof="0" dirty="0">
              <a:ln>
                <a:noFill/>
              </a:ln>
              <a:solidFill>
                <a:prstClr val="black"/>
              </a:solidFill>
              <a:effectLst/>
              <a:uLnTx/>
              <a:uFillTx/>
              <a:latin typeface="Calibri" panose="020F0502020204030204"/>
              <a:ea typeface="+mn-ea"/>
              <a:cs typeface="+mn-cs"/>
            </a:endParaRPr>
          </a:p>
          <a:p>
            <a:pPr marR="0" lvl="0" algn="l" defTabSz="914400" rtl="0" eaLnBrk="1" fontAlgn="auto" latinLnBrk="0" hangingPunct="1">
              <a:lnSpc>
                <a:spcPct val="100000"/>
              </a:lnSpc>
              <a:spcBef>
                <a:spcPts val="0"/>
              </a:spcBef>
              <a:spcAft>
                <a:spcPts val="0"/>
              </a:spcAft>
              <a:buClrTx/>
              <a:buSzTx/>
              <a:tabLst/>
              <a:defRPr/>
            </a:pPr>
            <a:r>
              <a:rPr kumimoji="0" lang="en-GB" sz="1050" b="0" i="0" u="sng" strike="noStrike" kern="1200" cap="none" spc="0" normalizeH="0" baseline="0" noProof="0" dirty="0">
                <a:ln>
                  <a:noFill/>
                </a:ln>
                <a:solidFill>
                  <a:prstClr val="black"/>
                </a:solidFill>
                <a:effectLst/>
                <a:uLnTx/>
                <a:uFillTx/>
                <a:latin typeface="Calibri" panose="020F0502020204030204"/>
                <a:ea typeface="+mn-ea"/>
                <a:cs typeface="+mn-cs"/>
                <a:hlinkClick r:id="rId3"/>
              </a:rPr>
              <a:t>https://www.dreamstime.com/stock-photo-varieties-take-away-waffles-chocolate-whipped-cream-strawberries-rows-street-topped-chocolates-brussels-belgium-image56489464</a:t>
            </a:r>
            <a:endParaRPr kumimoji="0" lang="en-GB" sz="1050" b="0"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lgn="l">
              <a:buNone/>
            </a:pPr>
            <a:r>
              <a:rPr lang="en-GB" b="0" i="0" u="sng" dirty="0">
                <a:solidFill>
                  <a:srgbClr val="000000"/>
                </a:solidFill>
                <a:effectLst/>
                <a:latin typeface="Times New Roman" panose="02020603050405020304" pitchFamily="18" charset="0"/>
              </a:rPr>
              <a:t>   </a:t>
            </a:r>
            <a:endParaRPr lang="en-GB" b="0" i="0" u="sng" dirty="0">
              <a:solidFill>
                <a:srgbClr val="000000"/>
              </a:solidFill>
              <a:effectLst/>
              <a:latin typeface="Calibri" panose="020F0502020204030204" pitchFamily="34" charset="0"/>
            </a:endParaRPr>
          </a:p>
          <a:p>
            <a:pPr marL="0" indent="0" algn="l">
              <a:buNone/>
            </a:pPr>
            <a:endParaRPr lang="en-GB" b="0" i="0" dirty="0">
              <a:solidFill>
                <a:srgbClr val="000000"/>
              </a:solidFill>
              <a:effectLst/>
              <a:latin typeface="Calibri" panose="020F0502020204030204" pitchFamily="34" charset="0"/>
            </a:endParaRPr>
          </a:p>
          <a:p>
            <a:r>
              <a:rPr lang="en-GB" sz="1200" dirty="0">
                <a:ea typeface="+mn-lt"/>
                <a:cs typeface="+mn-lt"/>
              </a:rPr>
              <a:t>https://</a:t>
            </a:r>
            <a:r>
              <a:rPr lang="en-GB" sz="1200" dirty="0" err="1">
                <a:ea typeface="+mn-lt"/>
                <a:cs typeface="+mn-lt"/>
              </a:rPr>
              <a:t>www.bing.com</a:t>
            </a:r>
            <a:r>
              <a:rPr lang="en-GB" sz="1200" dirty="0">
                <a:ea typeface="+mn-lt"/>
                <a:cs typeface="+mn-lt"/>
              </a:rPr>
              <a:t>/images/</a:t>
            </a:r>
            <a:r>
              <a:rPr lang="en-GB" sz="1200" dirty="0" err="1">
                <a:ea typeface="+mn-lt"/>
                <a:cs typeface="+mn-lt"/>
              </a:rPr>
              <a:t>search?view</a:t>
            </a:r>
            <a:r>
              <a:rPr lang="en-GB" sz="1200" dirty="0">
                <a:ea typeface="+mn-lt"/>
                <a:cs typeface="+mn-lt"/>
              </a:rPr>
              <a:t>=detailV2&amp;ccid=5UYwp4Z7&amp;id=1B145659789EC0318AA354CE70998416816A2AD0&amp;thid=OIP.5UYwp4Z7Z2XWjLyGNtL-BwHaFj&amp;mediaurl=https%3a%2f%2fth.bing.com%2fth%2fid%2fR.e54630a7867b67</a:t>
            </a:r>
            <a:endParaRPr lang="en-US" sz="1200" dirty="0"/>
          </a:p>
          <a:p>
            <a:endParaRPr lang="en-GB" dirty="0"/>
          </a:p>
        </p:txBody>
      </p:sp>
      <p:sp>
        <p:nvSpPr>
          <p:cNvPr id="8" name="TextBox 7">
            <a:extLst>
              <a:ext uri="{FF2B5EF4-FFF2-40B4-BE49-F238E27FC236}">
                <a16:creationId xmlns:a16="http://schemas.microsoft.com/office/drawing/2014/main" id="{19DF2633-E632-B9B2-8018-126DF3BD1C69}"/>
              </a:ext>
            </a:extLst>
          </p:cNvPr>
          <p:cNvSpPr txBox="1"/>
          <p:nvPr/>
        </p:nvSpPr>
        <p:spPr>
          <a:xfrm>
            <a:off x="322555" y="3552378"/>
            <a:ext cx="11138516" cy="738664"/>
          </a:xfrm>
          <a:prstGeom prst="rect">
            <a:avLst/>
          </a:prstGeom>
          <a:noFill/>
        </p:spPr>
        <p:txBody>
          <a:bodyPr wrap="square">
            <a:spAutoFit/>
          </a:bodyPr>
          <a:lstStyle/>
          <a:p>
            <a:r>
              <a:rPr lang="en-US" sz="1050" dirty="0">
                <a:effectLst/>
                <a:latin typeface="Times New Roman" panose="02020603050405020304" pitchFamily="18" charset="0"/>
              </a:rPr>
              <a:t>Jean Murray (2009). </a:t>
            </a:r>
            <a:r>
              <a:rPr lang="en-US" sz="1050" i="1" dirty="0">
                <a:effectLst/>
                <a:latin typeface="Times New Roman" panose="02020603050405020304" pitchFamily="18" charset="0"/>
              </a:rPr>
              <a:t>How a Business Partnership Works</a:t>
            </a:r>
            <a:r>
              <a:rPr lang="en-US" sz="1050" dirty="0">
                <a:effectLst/>
                <a:latin typeface="Times New Roman" panose="02020603050405020304" pitchFamily="18" charset="0"/>
              </a:rPr>
              <a:t>. [online] The Balance Small Business. Available at: https://www.thebalancesmb.com/what-is-a-business-partnership-398402.</a:t>
            </a:r>
          </a:p>
          <a:p>
            <a:r>
              <a:rPr lang="en-US" sz="1050" dirty="0">
                <a:effectLst/>
                <a:latin typeface="Times New Roman" panose="02020603050405020304" pitchFamily="18" charset="0"/>
              </a:rPr>
              <a:t>Free Essays. (n.d.). </a:t>
            </a:r>
            <a:r>
              <a:rPr lang="en-US" sz="1050" i="1" dirty="0">
                <a:effectLst/>
                <a:latin typeface="Times New Roman" panose="02020603050405020304" pitchFamily="18" charset="0"/>
              </a:rPr>
              <a:t>Porter’s Five Factor Model in Hospitality (Restaurants) - 1608 Words | Essay Example</a:t>
            </a:r>
            <a:r>
              <a:rPr lang="en-US" sz="1050" dirty="0">
                <a:effectLst/>
                <a:latin typeface="Times New Roman" panose="02020603050405020304" pitchFamily="18" charset="0"/>
              </a:rPr>
              <a:t>. [online] Available at: https://ivypanda.com/essays/porters-five-factor-model-in-hospitality-restaurants/#:~:text=Porter%20identified%20these%20five%20forces%20as%20%E2%80%9Cbarriers%20to.</a:t>
            </a:r>
          </a:p>
          <a:p>
            <a:r>
              <a:rPr lang="en-US" sz="1050" dirty="0" err="1">
                <a:effectLst/>
                <a:latin typeface="Times New Roman" panose="02020603050405020304" pitchFamily="18" charset="0"/>
              </a:rPr>
              <a:t>Edrawsoft</a:t>
            </a:r>
            <a:r>
              <a:rPr lang="en-US" sz="1050" dirty="0">
                <a:effectLst/>
                <a:latin typeface="Times New Roman" panose="02020603050405020304" pitchFamily="18" charset="0"/>
              </a:rPr>
              <a:t>. (n.d.). </a:t>
            </a:r>
            <a:r>
              <a:rPr lang="en-US" sz="1050" i="1" dirty="0">
                <a:effectLst/>
                <a:latin typeface="Times New Roman" panose="02020603050405020304" pitchFamily="18" charset="0"/>
              </a:rPr>
              <a:t>Detailed PESTEL Analysis of Restaurant Industry | </a:t>
            </a:r>
            <a:r>
              <a:rPr lang="en-US" sz="1050" i="1" dirty="0" err="1">
                <a:effectLst/>
                <a:latin typeface="Times New Roman" panose="02020603050405020304" pitchFamily="18" charset="0"/>
              </a:rPr>
              <a:t>EdrawMax</a:t>
            </a:r>
            <a:r>
              <a:rPr lang="en-US" sz="1050" i="1" dirty="0">
                <a:effectLst/>
                <a:latin typeface="Times New Roman" panose="02020603050405020304" pitchFamily="18" charset="0"/>
              </a:rPr>
              <a:t> Online</a:t>
            </a:r>
            <a:r>
              <a:rPr lang="en-US" sz="1050" dirty="0">
                <a:effectLst/>
                <a:latin typeface="Times New Roman" panose="02020603050405020304" pitchFamily="18" charset="0"/>
              </a:rPr>
              <a:t>. [online] Available at: https://www.edrawmax.com/article/restaurant-industry-pestel-analysis.html.</a:t>
            </a:r>
          </a:p>
        </p:txBody>
      </p:sp>
      <p:sp>
        <p:nvSpPr>
          <p:cNvPr id="5" name="TextBox 4">
            <a:extLst>
              <a:ext uri="{FF2B5EF4-FFF2-40B4-BE49-F238E27FC236}">
                <a16:creationId xmlns:a16="http://schemas.microsoft.com/office/drawing/2014/main" id="{AB25EEC4-576D-4D40-8CD0-44E3E15ABEF5}"/>
              </a:ext>
            </a:extLst>
          </p:cNvPr>
          <p:cNvSpPr txBox="1"/>
          <p:nvPr/>
        </p:nvSpPr>
        <p:spPr>
          <a:xfrm>
            <a:off x="322555" y="4827992"/>
            <a:ext cx="69687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4"/>
              </a:rPr>
              <a:t>Marketing Process: 5 Steps of Marketing Process (iedunote.com)</a:t>
            </a:r>
            <a:endParaRPr lang="en-US" dirty="0"/>
          </a:p>
        </p:txBody>
      </p:sp>
    </p:spTree>
    <p:extLst>
      <p:ext uri="{BB962C8B-B14F-4D97-AF65-F5344CB8AC3E}">
        <p14:creationId xmlns:p14="http://schemas.microsoft.com/office/powerpoint/2010/main" val="39478159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ArchiveVTI">
  <a:themeElements>
    <a:clrScheme name="AnalogousFromLightSeedRightStep">
      <a:dk1>
        <a:srgbClr val="000000"/>
      </a:dk1>
      <a:lt1>
        <a:srgbClr val="FFFFFF"/>
      </a:lt1>
      <a:dk2>
        <a:srgbClr val="36371F"/>
      </a:dk2>
      <a:lt2>
        <a:srgbClr val="E2E8E8"/>
      </a:lt2>
      <a:accent1>
        <a:srgbClr val="EE736E"/>
      </a:accent1>
      <a:accent2>
        <a:srgbClr val="E98D3F"/>
      </a:accent2>
      <a:accent3>
        <a:srgbClr val="B2A446"/>
      </a:accent3>
      <a:accent4>
        <a:srgbClr val="8EB03A"/>
      </a:accent4>
      <a:accent5>
        <a:srgbClr val="5DB837"/>
      </a:accent5>
      <a:accent6>
        <a:srgbClr val="2EBA3F"/>
      </a:accent6>
      <a:hlink>
        <a:srgbClr val="578D8F"/>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31AA938FE962A45A3E19DCBCF209F91" ma:contentTypeVersion="9" ma:contentTypeDescription="Create a new document." ma:contentTypeScope="" ma:versionID="6d19976fff9e42a5257253086e7259af">
  <xsd:schema xmlns:xsd="http://www.w3.org/2001/XMLSchema" xmlns:xs="http://www.w3.org/2001/XMLSchema" xmlns:p="http://schemas.microsoft.com/office/2006/metadata/properties" xmlns:ns1="http://schemas.microsoft.com/sharepoint/v3" xmlns:ns3="5789755c-de38-4fe3-9623-40afa3bba1e2" xmlns:ns4="32678723-8c06-45e1-8bd0-318b9868a43d" targetNamespace="http://schemas.microsoft.com/office/2006/metadata/properties" ma:root="true" ma:fieldsID="1597cbda6fa4cff6b1dc50e6edd87042" ns1:_="" ns3:_="" ns4:_="">
    <xsd:import namespace="http://schemas.microsoft.com/sharepoint/v3"/>
    <xsd:import namespace="5789755c-de38-4fe3-9623-40afa3bba1e2"/>
    <xsd:import namespace="32678723-8c06-45e1-8bd0-318b9868a43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789755c-de38-4fe3-9623-40afa3bba1e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2678723-8c06-45e1-8bd0-318b9868a43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33894A69-C48F-4404-BC17-D6922C9B0B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789755c-de38-4fe3-9623-40afa3bba1e2"/>
    <ds:schemaRef ds:uri="32678723-8c06-45e1-8bd0-318b9868a4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7EE5811-EE15-42B1-ADFE-CF953C718969}">
  <ds:schemaRefs>
    <ds:schemaRef ds:uri="http://schemas.microsoft.com/sharepoint/v3/contenttype/forms"/>
  </ds:schemaRefs>
</ds:datastoreItem>
</file>

<file path=customXml/itemProps3.xml><?xml version="1.0" encoding="utf-8"?>
<ds:datastoreItem xmlns:ds="http://schemas.openxmlformats.org/officeDocument/2006/customXml" ds:itemID="{4CE4DBD5-1261-4FA7-BB76-2D6894C4A316}">
  <ds:schemaRefs>
    <ds:schemaRef ds:uri="http://www.w3.org/XML/1998/namespace"/>
    <ds:schemaRef ds:uri="http://purl.org/dc/terms/"/>
    <ds:schemaRef ds:uri="5789755c-de38-4fe3-9623-40afa3bba1e2"/>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32678723-8c06-45e1-8bd0-318b9868a43d"/>
    <ds:schemaRef ds:uri="http://schemas.microsoft.com/sharepoint/v3"/>
    <ds:schemaRef ds:uri="http://purl.org/dc/dcmitype/"/>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otalTime>496</TotalTime>
  <Words>2213</Words>
  <Application>Microsoft Office PowerPoint</Application>
  <PresentationFormat>Widescreen</PresentationFormat>
  <Paragraphs>255</Paragraphs>
  <Slides>28</Slides>
  <Notes>1</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28</vt:i4>
      </vt:variant>
    </vt:vector>
  </HeadingPairs>
  <TitlesOfParts>
    <vt:vector size="39" baseType="lpstr">
      <vt:lpstr>-apple-system</vt:lpstr>
      <vt:lpstr>Arial</vt:lpstr>
      <vt:lpstr>Bembo</vt:lpstr>
      <vt:lpstr>Britannic Bold</vt:lpstr>
      <vt:lpstr>Calibri</vt:lpstr>
      <vt:lpstr>Calibri Light</vt:lpstr>
      <vt:lpstr>Grandview</vt:lpstr>
      <vt:lpstr>Times New Roman</vt:lpstr>
      <vt:lpstr>Wingdings</vt:lpstr>
      <vt:lpstr>ArchiveVTI</vt:lpstr>
      <vt:lpstr>Office Theme</vt:lpstr>
      <vt:lpstr>BUBBLE ‘N’ BITES </vt:lpstr>
      <vt:lpstr>Bubble ‘n’ bites </vt:lpstr>
      <vt:lpstr>Business &amp; Executive Summary:</vt:lpstr>
      <vt:lpstr>Introduction:</vt:lpstr>
      <vt:lpstr>Objective:</vt:lpstr>
      <vt:lpstr> Mission &amp; Vision: </vt:lpstr>
      <vt:lpstr>Key to Success:</vt:lpstr>
      <vt:lpstr>Organizational Structure &amp; Legal Structure </vt:lpstr>
      <vt:lpstr>Legal Structure </vt:lpstr>
      <vt:lpstr>Organizational Structure</vt:lpstr>
      <vt:lpstr>Management Team &amp; Key Members </vt:lpstr>
      <vt:lpstr>PESTEL Analysis</vt:lpstr>
      <vt:lpstr>Michael Porter’s 5 Forces Analysis </vt:lpstr>
      <vt:lpstr>Porter’s five forces </vt:lpstr>
      <vt:lpstr>Porter’s five forces</vt:lpstr>
      <vt:lpstr>Marketing place </vt:lpstr>
      <vt:lpstr>Marketing process   </vt:lpstr>
      <vt:lpstr>    Physical evidence </vt:lpstr>
      <vt:lpstr>PowerPoint Presentation</vt:lpstr>
      <vt:lpstr>PowerPoint Presentation</vt:lpstr>
      <vt:lpstr>PowerPoint Presentation</vt:lpstr>
      <vt:lpstr>PowerPoint Presentation</vt:lpstr>
      <vt:lpstr>REVENUE AND EXPENSES PROJECTION</vt:lpstr>
      <vt:lpstr>Profit and loss account</vt:lpstr>
      <vt:lpstr>Profit &amp; loss Chart</vt:lpstr>
      <vt:lpstr>Financial Overview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BUBBLE ‘N’ BITES</dc:title>
  <dc:creator>Chowdhury Zain (2016)</dc:creator>
  <cp:lastModifiedBy>CHOWDHURY, Abdul (UNIVERSITY COLLEGE LONDON HOSPITALS NHS FOUNDATION TRUST)</cp:lastModifiedBy>
  <cp:revision>30</cp:revision>
  <dcterms:created xsi:type="dcterms:W3CDTF">2022-07-27T16:55:32Z</dcterms:created>
  <dcterms:modified xsi:type="dcterms:W3CDTF">2022-08-18T16:37:45Z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0x010100831AA938FE962A45A3E19DCBCF209F91</vt:lpwstr>
  </property>
</Properties>
</file>