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4" r:id="rId1"/>
  </p:sldMasterIdLst>
  <p:sldIdLst>
    <p:sldId id="256" r:id="rId2"/>
    <p:sldId id="262" r:id="rId3"/>
    <p:sldId id="261" r:id="rId4"/>
    <p:sldId id="257" r:id="rId5"/>
    <p:sldId id="258" r:id="rId6"/>
    <p:sldId id="259"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387"/>
    <p:restoredTop sz="95755"/>
  </p:normalViewPr>
  <p:slideViewPr>
    <p:cSldViewPr snapToGrid="0">
      <p:cViewPr varScale="1">
        <p:scale>
          <a:sx n="104" d="100"/>
          <a:sy n="104" d="100"/>
        </p:scale>
        <p:origin x="216"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DDA51639-B2D6-4652-B8C3-1B4C224A7BAF}" type="datetimeFigureOut">
              <a:rPr lang="en-US" smtClean="0"/>
              <a:t>11/10/23</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6207161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F5DD9-2C52-442D-92E2-8072C0C3D7CD}" type="datetimeFigureOut">
              <a:rPr lang="en-US" smtClean="0"/>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8019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C44961B7-6B89-48AB-966F-622E2788EECC}" type="datetimeFigureOut">
              <a:rPr lang="en-US" smtClean="0"/>
              <a:t>11/10/23</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78383079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smtClean="0"/>
              <a:t>11/10/23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07752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smtClean="0"/>
              <a:t>11/10/23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52453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smtClean="0"/>
              <a:t>11/10/23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6110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11/10/23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99794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smtClean="0"/>
              <a:t>11/10/23</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6728" y="6227064"/>
            <a:ext cx="1463040" cy="256032"/>
          </a:xfrm>
        </p:spPr>
        <p:txBody>
          <a:bodyPr/>
          <a:lstStyle/>
          <a:p>
            <a:fld id="{4FAB73BC-B049-4115-A692-8D63A059BFB8}" type="slidenum">
              <a:rPr lang="en-US" smtClean="0"/>
              <a:pPr/>
              <a:t>‹#›</a:t>
            </a:fld>
            <a:endParaRPr lang="en-US" dirty="0"/>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32516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AB334A90-EB03-42F3-8859-2C2B2724C058}" type="datetimeFigureOut">
              <a:rPr lang="en-US" smtClean="0"/>
              <a:t>11/10/23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56032"/>
          </a:xfrm>
        </p:spPr>
        <p:txBody>
          <a:bodyPr/>
          <a:lstStyle/>
          <a:p>
            <a:fld id="{4FAB73BC-B049-4115-A692-8D63A059BFB8}" type="slidenum">
              <a:rPr lang="en-US" smtClean="0"/>
              <a:pPr/>
              <a:t>‹#›</a:t>
            </a:fld>
            <a:endParaRPr lang="en-US" dirty="0"/>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64334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smtClean="0"/>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401249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smtClean="0"/>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40847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smtClean="0"/>
              <a:t>11/10/23</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smtClean="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4030140521"/>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rawpixel.com/image/396212/free-illustration-vector-food-allergy-gluten-free-corn-free"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www.receitasesaboresdomundo.com/2011/05/japoneses-gyoza-dumplings-fritos-com.html" TargetMode="External"/><Relationship Id="rId7" Type="http://schemas.openxmlformats.org/officeDocument/2006/relationships/hyperlink" Target="https://blogdecuina.blogspot.com/2018/04/tostadas-con-ajo-tomate-encurtidos-y.html" TargetMode="Externa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hyperlink" Target="https://the99centchef.blogspot.com/2016/08/caprese-salad-2-videos.html"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hyperlink" Target="http://www.caldeiraodabruxasolar.com/2011/03/risoto-de-funghi-seco.html" TargetMode="External"/><Relationship Id="rId7" Type="http://schemas.openxmlformats.org/officeDocument/2006/relationships/hyperlink" Target="https://www.flickr.com/photos/gasi/16941725770" TargetMode="External"/><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hyperlink" Target="https://egunekomenua.blogspot.com/2014/08/star-noodle-lahaina-hi.html" TargetMode="Externa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hyperlink" Target="https://www.foodista.com/blog/2015/05/06/magical-matcha-recipes" TargetMode="External"/><Relationship Id="rId7" Type="http://schemas.openxmlformats.org/officeDocument/2006/relationships/hyperlink" Target="https://www.creationsbykara.com/2017/10/easy-chocolate-mousse-3-ingredient.html/" TargetMode="Externa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hyperlink" Target="https://pickfreshfoods.com/strawberry-kiwi-sorbet/" TargetMode="External"/><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hyperlink" Target="https://www.pexels.com/photo/alcoholic-beverages-bar-beverage-cocktail-605408/"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989D333-4632-88F2-3E26-95C3930C52E1}"/>
              </a:ext>
            </a:extLst>
          </p:cNvPr>
          <p:cNvSpPr txBox="1"/>
          <p:nvPr/>
        </p:nvSpPr>
        <p:spPr>
          <a:xfrm>
            <a:off x="2157472" y="1897229"/>
            <a:ext cx="7877055" cy="2431243"/>
          </a:xfrm>
          <a:prstGeom prst="rect">
            <a:avLst/>
          </a:prstGeom>
          <a:noFill/>
        </p:spPr>
        <p:txBody>
          <a:bodyPr wrap="square">
            <a:spAutoFit/>
          </a:bodyPr>
          <a:lstStyle/>
          <a:p>
            <a:pPr algn="ctr"/>
            <a:r>
              <a:rPr lang="en-GB" sz="5400" b="1" dirty="0">
                <a:solidFill>
                  <a:schemeClr val="accent3"/>
                </a:solidFill>
                <a:latin typeface="Zapfino" panose="03030300040707070C03" pitchFamily="66" charset="77"/>
              </a:rPr>
              <a:t>Epicurean Haven</a:t>
            </a:r>
            <a:endParaRPr lang="en-GB" sz="5400" dirty="0">
              <a:solidFill>
                <a:schemeClr val="accent3"/>
              </a:solidFill>
              <a:latin typeface="Zapfino" panose="03030300040707070C03" pitchFamily="66" charset="77"/>
            </a:endParaRPr>
          </a:p>
        </p:txBody>
      </p:sp>
      <p:sp>
        <p:nvSpPr>
          <p:cNvPr id="2" name="Title 1">
            <a:extLst>
              <a:ext uri="{FF2B5EF4-FFF2-40B4-BE49-F238E27FC236}">
                <a16:creationId xmlns:a16="http://schemas.microsoft.com/office/drawing/2014/main" id="{24DA2076-C4E8-6E91-F28A-5DC9EC4EB604}"/>
              </a:ext>
            </a:extLst>
          </p:cNvPr>
          <p:cNvSpPr>
            <a:spLocks noGrp="1"/>
          </p:cNvSpPr>
          <p:nvPr>
            <p:ph type="ctrTitle"/>
          </p:nvPr>
        </p:nvSpPr>
        <p:spPr>
          <a:xfrm>
            <a:off x="3445396" y="3233196"/>
            <a:ext cx="5301205" cy="1448866"/>
          </a:xfrm>
        </p:spPr>
        <p:txBody>
          <a:bodyPr/>
          <a:lstStyle/>
          <a:p>
            <a:r>
              <a:rPr lang="en-GB" sz="4000" dirty="0"/>
              <a:t>A LA CARTE menu</a:t>
            </a:r>
          </a:p>
        </p:txBody>
      </p:sp>
      <p:sp>
        <p:nvSpPr>
          <p:cNvPr id="3" name="Subtitle 2">
            <a:extLst>
              <a:ext uri="{FF2B5EF4-FFF2-40B4-BE49-F238E27FC236}">
                <a16:creationId xmlns:a16="http://schemas.microsoft.com/office/drawing/2014/main" id="{A44B86C4-875C-A8E9-BA27-2AA4A247EBDE}"/>
              </a:ext>
            </a:extLst>
          </p:cNvPr>
          <p:cNvSpPr>
            <a:spLocks noGrp="1"/>
          </p:cNvSpPr>
          <p:nvPr>
            <p:ph type="subTitle" idx="1"/>
          </p:nvPr>
        </p:nvSpPr>
        <p:spPr>
          <a:xfrm>
            <a:off x="1562100" y="4328472"/>
            <a:ext cx="7877055" cy="810791"/>
          </a:xfrm>
        </p:spPr>
        <p:txBody>
          <a:bodyPr>
            <a:normAutofit/>
          </a:bodyPr>
          <a:lstStyle/>
          <a:p>
            <a:r>
              <a:rPr lang="en-GB" sz="1800" b="1" dirty="0">
                <a:solidFill>
                  <a:schemeClr val="tx1"/>
                </a:solidFill>
                <a:latin typeface="+mj-lt"/>
              </a:rPr>
              <a:t>MOHAMMED MIAH                          2118790</a:t>
            </a:r>
          </a:p>
          <a:p>
            <a:r>
              <a:rPr lang="en-GB" sz="1800" b="1" dirty="0">
                <a:solidFill>
                  <a:schemeClr val="tx1"/>
                </a:solidFill>
                <a:latin typeface="+mj-lt"/>
              </a:rPr>
              <a:t>Food &amp; Beverage Operations              BMIH4002</a:t>
            </a:r>
          </a:p>
          <a:p>
            <a:endParaRPr lang="en-GB" sz="1800" b="1" dirty="0">
              <a:solidFill>
                <a:schemeClr val="tx1"/>
              </a:solidFill>
              <a:latin typeface="+mj-lt"/>
            </a:endParaRPr>
          </a:p>
        </p:txBody>
      </p:sp>
    </p:spTree>
    <p:extLst>
      <p:ext uri="{BB962C8B-B14F-4D97-AF65-F5344CB8AC3E}">
        <p14:creationId xmlns:p14="http://schemas.microsoft.com/office/powerpoint/2010/main" val="1632759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7F0CA-40F7-DA42-7EDD-28E0EDD83461}"/>
              </a:ext>
            </a:extLst>
          </p:cNvPr>
          <p:cNvSpPr>
            <a:spLocks noGrp="1"/>
          </p:cNvSpPr>
          <p:nvPr>
            <p:ph type="title"/>
          </p:nvPr>
        </p:nvSpPr>
        <p:spPr/>
        <p:txBody>
          <a:bodyPr/>
          <a:lstStyle/>
          <a:p>
            <a:r>
              <a:rPr lang="en-GB" sz="4000" cap="all" spc="-100" dirty="0">
                <a:solidFill>
                  <a:schemeClr val="accent2"/>
                </a:solidFill>
              </a:rPr>
              <a:t>RESTAURANT CONCEPT</a:t>
            </a:r>
          </a:p>
        </p:txBody>
      </p:sp>
      <p:sp>
        <p:nvSpPr>
          <p:cNvPr id="3" name="Content Placeholder 2">
            <a:extLst>
              <a:ext uri="{FF2B5EF4-FFF2-40B4-BE49-F238E27FC236}">
                <a16:creationId xmlns:a16="http://schemas.microsoft.com/office/drawing/2014/main" id="{66857DA2-D8BF-2627-0901-9546D2DE9C56}"/>
              </a:ext>
            </a:extLst>
          </p:cNvPr>
          <p:cNvSpPr>
            <a:spLocks noGrp="1"/>
          </p:cNvSpPr>
          <p:nvPr>
            <p:ph idx="1"/>
          </p:nvPr>
        </p:nvSpPr>
        <p:spPr/>
        <p:txBody>
          <a:bodyPr/>
          <a:lstStyle/>
          <a:p>
            <a:pPr marL="0" indent="0" algn="just">
              <a:buNone/>
            </a:pPr>
            <a:r>
              <a:rPr lang="en-GB" b="0" i="1" u="none" strike="noStrike" dirty="0">
                <a:solidFill>
                  <a:schemeClr val="accent3"/>
                </a:solidFill>
                <a:effectLst/>
                <a:latin typeface="Söhne"/>
              </a:rPr>
              <a:t>Welcome to "Epicurean Haven," the latest addition to the Hotel Trinity Hotel Chain. This restaurant concept is designed to be a culinary sanctuary, embracing the essence of global gastronomy with a focus on sustainable practices. Epicurean Haven aims to cater to a diverse audience seeking a unique and immersive dining experience.</a:t>
            </a:r>
          </a:p>
          <a:p>
            <a:pPr marL="0" indent="0" algn="just">
              <a:buNone/>
            </a:pPr>
            <a:r>
              <a:rPr lang="en-GB" b="1" i="1" u="none" strike="noStrike" dirty="0">
                <a:solidFill>
                  <a:schemeClr val="accent3"/>
                </a:solidFill>
                <a:effectLst/>
                <a:latin typeface="Söhne"/>
              </a:rPr>
              <a:t>Target Audience:</a:t>
            </a:r>
            <a:r>
              <a:rPr lang="en-GB" b="0" i="1" u="none" strike="noStrike" dirty="0">
                <a:solidFill>
                  <a:schemeClr val="accent3"/>
                </a:solidFill>
                <a:effectLst/>
                <a:latin typeface="Söhne"/>
              </a:rPr>
              <a:t> Our primary target audience comprises discerning food enthusiasts, both local and international, who appreciate a fusion of flavours, diverse culinary techniques, and a commitment to sustainability. Epicurean Haven aims to attract those who seek not just a meal but a journey through the rich tapestry of global cuisines.</a:t>
            </a:r>
          </a:p>
          <a:p>
            <a:pPr marL="0" indent="0" algn="just">
              <a:buNone/>
            </a:pPr>
            <a:r>
              <a:rPr lang="en-GB" b="1" i="1" u="none" strike="noStrike" dirty="0">
                <a:solidFill>
                  <a:schemeClr val="accent3"/>
                </a:solidFill>
                <a:effectLst/>
                <a:latin typeface="Söhne"/>
              </a:rPr>
              <a:t>Concept Rationale:</a:t>
            </a:r>
            <a:r>
              <a:rPr lang="en-GB" b="0" i="1" u="none" strike="noStrike" dirty="0">
                <a:solidFill>
                  <a:schemeClr val="accent3"/>
                </a:solidFill>
                <a:effectLst/>
                <a:latin typeface="Söhne"/>
              </a:rPr>
              <a:t> Epicurean Haven sets itself apart by weaving together a narrative that marries innovation and sustainability. The restaurant will emphasize locally sourced, seasonal ingredients, supporting regional farmers and promoting eco-friendly practices. The menu will showcase a blend of traditional and avant-garde cooking styles, encouraging guests to embark on a gastronomic adventure.</a:t>
            </a:r>
          </a:p>
          <a:p>
            <a:pPr marL="0" indent="0" algn="just">
              <a:buNone/>
            </a:pPr>
            <a:endParaRPr lang="en-GB" i="1" dirty="0">
              <a:solidFill>
                <a:schemeClr val="accent3"/>
              </a:solidFill>
            </a:endParaRPr>
          </a:p>
        </p:txBody>
      </p:sp>
    </p:spTree>
    <p:extLst>
      <p:ext uri="{BB962C8B-B14F-4D97-AF65-F5344CB8AC3E}">
        <p14:creationId xmlns:p14="http://schemas.microsoft.com/office/powerpoint/2010/main" val="4135510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FDC6A-9818-217F-3E05-B88E87E69BA0}"/>
              </a:ext>
            </a:extLst>
          </p:cNvPr>
          <p:cNvSpPr>
            <a:spLocks noGrp="1"/>
          </p:cNvSpPr>
          <p:nvPr>
            <p:ph type="title"/>
          </p:nvPr>
        </p:nvSpPr>
        <p:spPr/>
        <p:txBody>
          <a:bodyPr>
            <a:normAutofit/>
          </a:bodyPr>
          <a:lstStyle/>
          <a:p>
            <a:r>
              <a:rPr lang="en-GB" dirty="0">
                <a:solidFill>
                  <a:schemeClr val="accent2"/>
                </a:solidFill>
              </a:rPr>
              <a:t>**IMPORTANT NOTICE:**</a:t>
            </a:r>
          </a:p>
        </p:txBody>
      </p:sp>
      <p:sp>
        <p:nvSpPr>
          <p:cNvPr id="3" name="Content Placeholder 2">
            <a:extLst>
              <a:ext uri="{FF2B5EF4-FFF2-40B4-BE49-F238E27FC236}">
                <a16:creationId xmlns:a16="http://schemas.microsoft.com/office/drawing/2014/main" id="{000AC705-F51F-C82F-EBF5-AB8227ECCDFB}"/>
              </a:ext>
            </a:extLst>
          </p:cNvPr>
          <p:cNvSpPr>
            <a:spLocks noGrp="1"/>
          </p:cNvSpPr>
          <p:nvPr>
            <p:ph idx="1"/>
          </p:nvPr>
        </p:nvSpPr>
        <p:spPr/>
        <p:txBody>
          <a:bodyPr/>
          <a:lstStyle/>
          <a:p>
            <a:pPr marL="0" indent="0" algn="just">
              <a:buNone/>
            </a:pPr>
            <a:r>
              <a:rPr lang="en-GB" dirty="0">
                <a:solidFill>
                  <a:schemeClr val="accent2"/>
                </a:solidFill>
              </a:rPr>
              <a:t>For our guests with food allergies or specific dietary concerns, please alert your server before placing your order. Our culinary team is committed to accommodating your needs and will provide information on ingredients and preparation methods. </a:t>
            </a:r>
          </a:p>
          <a:p>
            <a:pPr marL="0" indent="0" algn="just">
              <a:buNone/>
            </a:pPr>
            <a:r>
              <a:rPr lang="en-GB" dirty="0">
                <a:solidFill>
                  <a:schemeClr val="accent2"/>
                </a:solidFill>
              </a:rPr>
              <a:t>Your safety and satisfaction are our top priorities.</a:t>
            </a:r>
          </a:p>
        </p:txBody>
      </p:sp>
      <p:pic>
        <p:nvPicPr>
          <p:cNvPr id="5" name="Picture 4">
            <a:extLst>
              <a:ext uri="{FF2B5EF4-FFF2-40B4-BE49-F238E27FC236}">
                <a16:creationId xmlns:a16="http://schemas.microsoft.com/office/drawing/2014/main" id="{4AE0AE8E-CDD1-F9D4-3F48-5BB0B345567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32800" y="3091207"/>
            <a:ext cx="3124199" cy="3124199"/>
          </a:xfrm>
          <a:prstGeom prst="rect">
            <a:avLst/>
          </a:prstGeom>
        </p:spPr>
      </p:pic>
    </p:spTree>
    <p:extLst>
      <p:ext uri="{BB962C8B-B14F-4D97-AF65-F5344CB8AC3E}">
        <p14:creationId xmlns:p14="http://schemas.microsoft.com/office/powerpoint/2010/main" val="3985459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3F99A-3292-790A-C3D3-9CC084FFD95C}"/>
              </a:ext>
            </a:extLst>
          </p:cNvPr>
          <p:cNvSpPr>
            <a:spLocks noGrp="1"/>
          </p:cNvSpPr>
          <p:nvPr>
            <p:ph type="title"/>
          </p:nvPr>
        </p:nvSpPr>
        <p:spPr/>
        <p:txBody>
          <a:bodyPr>
            <a:normAutofit fontScale="90000"/>
          </a:bodyPr>
          <a:lstStyle/>
          <a:p>
            <a:br>
              <a:rPr lang="en-GB" b="1" i="0" u="none" strike="noStrike" dirty="0">
                <a:solidFill>
                  <a:schemeClr val="accent2"/>
                </a:solidFill>
                <a:effectLst/>
                <a:latin typeface="Söhne"/>
              </a:rPr>
            </a:br>
            <a:r>
              <a:rPr lang="en-GB" b="0" i="1" u="none" strike="noStrike" dirty="0">
                <a:solidFill>
                  <a:schemeClr val="accent2"/>
                </a:solidFill>
                <a:effectLst/>
                <a:latin typeface="Söhne"/>
              </a:rPr>
              <a:t>STARTERS:</a:t>
            </a:r>
            <a:br>
              <a:rPr lang="en-GB" b="0" i="0" u="none" strike="noStrike" dirty="0">
                <a:solidFill>
                  <a:schemeClr val="accent2"/>
                </a:solidFill>
                <a:effectLst/>
                <a:latin typeface="Söhne"/>
              </a:rPr>
            </a:br>
            <a:endParaRPr lang="en-GB" dirty="0">
              <a:solidFill>
                <a:schemeClr val="accent2"/>
              </a:solidFill>
            </a:endParaRPr>
          </a:p>
        </p:txBody>
      </p:sp>
      <p:sp>
        <p:nvSpPr>
          <p:cNvPr id="3" name="Content Placeholder 2">
            <a:extLst>
              <a:ext uri="{FF2B5EF4-FFF2-40B4-BE49-F238E27FC236}">
                <a16:creationId xmlns:a16="http://schemas.microsoft.com/office/drawing/2014/main" id="{D5B3DEA5-4CC9-EBE8-2860-C9B6EC607FA1}"/>
              </a:ext>
            </a:extLst>
          </p:cNvPr>
          <p:cNvSpPr>
            <a:spLocks noGrp="1"/>
          </p:cNvSpPr>
          <p:nvPr>
            <p:ph idx="1"/>
          </p:nvPr>
        </p:nvSpPr>
        <p:spPr>
          <a:xfrm>
            <a:off x="650111" y="1836902"/>
            <a:ext cx="8470143" cy="3746174"/>
          </a:xfrm>
        </p:spPr>
        <p:txBody>
          <a:bodyPr>
            <a:normAutofit fontScale="92500" lnSpcReduction="10000"/>
          </a:bodyPr>
          <a:lstStyle/>
          <a:p>
            <a:pPr marL="0" indent="0">
              <a:lnSpc>
                <a:spcPct val="150000"/>
              </a:lnSpc>
              <a:buNone/>
            </a:pPr>
            <a:r>
              <a:rPr lang="en-GB" b="1" i="1" u="none" strike="noStrike" dirty="0">
                <a:solidFill>
                  <a:schemeClr val="accent2"/>
                </a:solidFill>
                <a:effectLst/>
                <a:latin typeface="Söhne"/>
              </a:rPr>
              <a:t>Miso-Glazed Edamame Dumplings </a:t>
            </a:r>
            <a:r>
              <a:rPr lang="en-GB" b="0" i="1" u="none" strike="noStrike" dirty="0">
                <a:solidFill>
                  <a:schemeClr val="accent2"/>
                </a:solidFill>
                <a:effectLst/>
                <a:latin typeface="Söhne"/>
              </a:rPr>
              <a:t>£8.50</a:t>
            </a:r>
          </a:p>
          <a:p>
            <a:pPr lvl="1" indent="0" algn="l">
              <a:lnSpc>
                <a:spcPct val="150000"/>
              </a:lnSpc>
              <a:buNone/>
            </a:pPr>
            <a:r>
              <a:rPr lang="en-GB" b="0" i="1" u="none" strike="noStrike" dirty="0">
                <a:solidFill>
                  <a:schemeClr val="accent2"/>
                </a:solidFill>
                <a:effectLst/>
                <a:latin typeface="Söhne"/>
              </a:rPr>
              <a:t>Japanese-inspired dumplings with a miso glaze, served with a soy-based dipping sauce.</a:t>
            </a:r>
          </a:p>
          <a:p>
            <a:pPr marL="0" indent="0">
              <a:lnSpc>
                <a:spcPct val="150000"/>
              </a:lnSpc>
              <a:buNone/>
            </a:pPr>
            <a:r>
              <a:rPr lang="en-GB" b="1" i="1" u="none" strike="noStrike" dirty="0">
                <a:solidFill>
                  <a:schemeClr val="accent2"/>
                </a:solidFill>
                <a:effectLst/>
                <a:latin typeface="Söhne"/>
              </a:rPr>
              <a:t>Ceviche Tostadas  </a:t>
            </a:r>
            <a:r>
              <a:rPr lang="en-GB" b="0" i="1" u="none" strike="noStrike" dirty="0">
                <a:solidFill>
                  <a:schemeClr val="accent2"/>
                </a:solidFill>
                <a:effectLst/>
                <a:latin typeface="Söhne"/>
              </a:rPr>
              <a:t>£9.75</a:t>
            </a:r>
          </a:p>
          <a:p>
            <a:pPr lvl="1" indent="0" algn="l">
              <a:lnSpc>
                <a:spcPct val="150000"/>
              </a:lnSpc>
              <a:buNone/>
            </a:pPr>
            <a:r>
              <a:rPr lang="en-GB" b="0" i="1" u="none" strike="noStrike" dirty="0">
                <a:solidFill>
                  <a:schemeClr val="accent2"/>
                </a:solidFill>
                <a:effectLst/>
                <a:latin typeface="Söhne"/>
              </a:rPr>
              <a:t>Latin American-style ceviche on crisp tostadas, featuring sustainably sourced seafood.</a:t>
            </a:r>
          </a:p>
          <a:p>
            <a:pPr marL="0" indent="0">
              <a:lnSpc>
                <a:spcPct val="150000"/>
              </a:lnSpc>
              <a:buNone/>
            </a:pPr>
            <a:r>
              <a:rPr lang="en-GB" b="1" i="1" u="none" strike="noStrike" dirty="0">
                <a:solidFill>
                  <a:schemeClr val="accent2"/>
                </a:solidFill>
                <a:effectLst/>
                <a:latin typeface="Söhne"/>
              </a:rPr>
              <a:t>Vegan Stuffed Grape Leaves  </a:t>
            </a:r>
            <a:r>
              <a:rPr lang="en-GB" b="0" i="1" u="none" strike="noStrike" dirty="0">
                <a:solidFill>
                  <a:schemeClr val="accent2"/>
                </a:solidFill>
                <a:effectLst/>
                <a:latin typeface="Söhne"/>
              </a:rPr>
              <a:t>£7.50</a:t>
            </a:r>
          </a:p>
          <a:p>
            <a:pPr lvl="1" indent="0" algn="l">
              <a:lnSpc>
                <a:spcPct val="150000"/>
              </a:lnSpc>
              <a:buNone/>
            </a:pPr>
            <a:r>
              <a:rPr lang="en-GB" b="0" i="1" u="none" strike="noStrike" dirty="0">
                <a:solidFill>
                  <a:schemeClr val="accent2"/>
                </a:solidFill>
                <a:effectLst/>
                <a:latin typeface="Söhne"/>
              </a:rPr>
              <a:t>Grape leaves filled with quinoa, pine nuts, and herbs, served with a lemon tahini sauce.</a:t>
            </a:r>
          </a:p>
          <a:p>
            <a:pPr marL="0" indent="0">
              <a:lnSpc>
                <a:spcPct val="150000"/>
              </a:lnSpc>
              <a:buNone/>
            </a:pPr>
            <a:r>
              <a:rPr lang="en-GB" b="1" i="1" u="none" strike="noStrike" dirty="0">
                <a:solidFill>
                  <a:schemeClr val="accent2"/>
                </a:solidFill>
                <a:effectLst/>
                <a:latin typeface="Söhne"/>
              </a:rPr>
              <a:t>Caprese Salad Towers  </a:t>
            </a:r>
            <a:r>
              <a:rPr lang="en-GB" b="0" i="1" u="none" strike="noStrike" dirty="0">
                <a:solidFill>
                  <a:schemeClr val="accent2"/>
                </a:solidFill>
                <a:effectLst/>
                <a:latin typeface="Söhne"/>
              </a:rPr>
              <a:t>£10.50</a:t>
            </a:r>
          </a:p>
          <a:p>
            <a:pPr lvl="1" indent="0" algn="l">
              <a:lnSpc>
                <a:spcPct val="150000"/>
              </a:lnSpc>
              <a:buNone/>
            </a:pPr>
            <a:r>
              <a:rPr lang="en-GB" b="0" i="1" u="none" strike="noStrike" dirty="0">
                <a:solidFill>
                  <a:schemeClr val="accent2"/>
                </a:solidFill>
                <a:effectLst/>
                <a:latin typeface="Söhne"/>
              </a:rPr>
              <a:t>Tomato and mozzarella towers with basil pesto and balsamic reduction, a modern twist on the classic.</a:t>
            </a:r>
          </a:p>
          <a:p>
            <a:pPr marL="0" indent="0">
              <a:lnSpc>
                <a:spcPct val="150000"/>
              </a:lnSpc>
              <a:buNone/>
            </a:pPr>
            <a:endParaRPr lang="en-GB" i="1" dirty="0">
              <a:solidFill>
                <a:schemeClr val="accent2"/>
              </a:solidFill>
            </a:endParaRPr>
          </a:p>
        </p:txBody>
      </p:sp>
      <p:sp>
        <p:nvSpPr>
          <p:cNvPr id="6" name="TextBox 5">
            <a:extLst>
              <a:ext uri="{FF2B5EF4-FFF2-40B4-BE49-F238E27FC236}">
                <a16:creationId xmlns:a16="http://schemas.microsoft.com/office/drawing/2014/main" id="{5B77879D-6F2F-FDCD-2810-070D3DBCA2D0}"/>
              </a:ext>
            </a:extLst>
          </p:cNvPr>
          <p:cNvSpPr txBox="1"/>
          <p:nvPr/>
        </p:nvSpPr>
        <p:spPr>
          <a:xfrm>
            <a:off x="439837" y="6035040"/>
            <a:ext cx="11146421" cy="646331"/>
          </a:xfrm>
          <a:prstGeom prst="rect">
            <a:avLst/>
          </a:prstGeom>
          <a:noFill/>
        </p:spPr>
        <p:txBody>
          <a:bodyPr wrap="square" rtlCol="0">
            <a:spAutoFit/>
          </a:bodyPr>
          <a:lstStyle/>
          <a:p>
            <a:pPr algn="just"/>
            <a:r>
              <a:rPr lang="en-GB" sz="1200" dirty="0" err="1">
                <a:solidFill>
                  <a:schemeClr val="accent2"/>
                </a:solidFill>
                <a:effectLst/>
                <a:latin typeface="Helvetica" pitchFamily="2" charset="0"/>
              </a:rPr>
              <a:t>Ewch</a:t>
            </a:r>
            <a:r>
              <a:rPr lang="en-GB" sz="1200" dirty="0">
                <a:solidFill>
                  <a:schemeClr val="accent2"/>
                </a:solidFill>
                <a:effectLst/>
                <a:latin typeface="Helvetica" pitchFamily="2" charset="0"/>
              </a:rPr>
              <a:t> i </a:t>
            </a:r>
            <a:r>
              <a:rPr lang="en-GB" sz="1200" dirty="0" err="1">
                <a:solidFill>
                  <a:schemeClr val="accent2"/>
                </a:solidFill>
                <a:effectLst/>
                <a:latin typeface="Helvetica" pitchFamily="2" charset="0"/>
              </a:rPr>
              <a:t>food.gov.uk</a:t>
            </a:r>
            <a:r>
              <a:rPr lang="en-GB" sz="1200" dirty="0">
                <a:solidFill>
                  <a:schemeClr val="accent2"/>
                </a:solidFill>
                <a:effectLst/>
                <a:latin typeface="Helvetica" pitchFamily="2" charset="0"/>
              </a:rPr>
              <a:t>/ratings i </a:t>
            </a:r>
            <a:r>
              <a:rPr lang="en-GB" sz="1200" dirty="0" err="1">
                <a:solidFill>
                  <a:schemeClr val="accent2"/>
                </a:solidFill>
                <a:effectLst/>
                <a:latin typeface="Helvetica" pitchFamily="2" charset="0"/>
              </a:rPr>
              <a:t>ganfod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sgôr</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hylendid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bwyd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ein</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busnes</a:t>
            </a:r>
            <a:r>
              <a:rPr lang="en-GB" sz="1200" dirty="0">
                <a:solidFill>
                  <a:schemeClr val="accent2"/>
                </a:solidFill>
                <a:effectLst/>
                <a:latin typeface="Helvetica" pitchFamily="2" charset="0"/>
              </a:rPr>
              <a:t> neu </a:t>
            </a:r>
            <a:r>
              <a:rPr lang="en-GB" sz="1200" dirty="0" err="1">
                <a:solidFill>
                  <a:schemeClr val="accent2"/>
                </a:solidFill>
                <a:effectLst/>
                <a:latin typeface="Helvetica" pitchFamily="2" charset="0"/>
              </a:rPr>
              <a:t>gofynnwch</a:t>
            </a:r>
            <a:r>
              <a:rPr lang="en-GB" sz="1200" dirty="0">
                <a:solidFill>
                  <a:schemeClr val="accent2"/>
                </a:solidFill>
                <a:latin typeface="Helvetica" pitchFamily="2" charset="0"/>
              </a:rPr>
              <a:t> </a:t>
            </a:r>
            <a:r>
              <a:rPr lang="en-GB" sz="1200" dirty="0" err="1">
                <a:solidFill>
                  <a:schemeClr val="accent2"/>
                </a:solidFill>
                <a:effectLst/>
                <a:latin typeface="Helvetica" pitchFamily="2" charset="0"/>
              </a:rPr>
              <a:t>inni</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beth</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yw</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ein</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sgôr</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hylendid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bwyd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wrth</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archebu</a:t>
            </a:r>
            <a:r>
              <a:rPr lang="en-GB" sz="1200" dirty="0">
                <a:solidFill>
                  <a:schemeClr val="accent2"/>
                </a:solidFill>
                <a:effectLst/>
                <a:latin typeface="Helvetica" pitchFamily="2" charset="0"/>
              </a:rPr>
              <a:t> / Go to </a:t>
            </a:r>
            <a:r>
              <a:rPr lang="en-GB" sz="1200" dirty="0" err="1">
                <a:solidFill>
                  <a:schemeClr val="accent2"/>
                </a:solidFill>
                <a:effectLst/>
                <a:latin typeface="Helvetica" pitchFamily="2" charset="0"/>
              </a:rPr>
              <a:t>food.gov.uk</a:t>
            </a:r>
            <a:r>
              <a:rPr lang="en-GB" sz="1200" dirty="0">
                <a:solidFill>
                  <a:schemeClr val="accent2"/>
                </a:solidFill>
                <a:effectLst/>
                <a:latin typeface="Helvetica" pitchFamily="2" charset="0"/>
              </a:rPr>
              <a:t>/ratings to find out the food hygiene rating of our business or ask us for our food hygiene rating when you order .</a:t>
            </a:r>
          </a:p>
          <a:p>
            <a:pPr algn="just"/>
            <a:endParaRPr lang="en-GB" sz="1200" dirty="0">
              <a:solidFill>
                <a:schemeClr val="accent2"/>
              </a:solidFill>
            </a:endParaRPr>
          </a:p>
        </p:txBody>
      </p:sp>
      <p:pic>
        <p:nvPicPr>
          <p:cNvPr id="8" name="Picture 7" descr="A plate of food with sauce&#10;&#10;Description automatically generated">
            <a:extLst>
              <a:ext uri="{FF2B5EF4-FFF2-40B4-BE49-F238E27FC236}">
                <a16:creationId xmlns:a16="http://schemas.microsoft.com/office/drawing/2014/main" id="{95D125F8-194D-3515-8527-91A26484930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86475" y="860099"/>
            <a:ext cx="2135624" cy="1606059"/>
          </a:xfrm>
          <a:prstGeom prst="rect">
            <a:avLst/>
          </a:prstGeom>
        </p:spPr>
      </p:pic>
      <p:pic>
        <p:nvPicPr>
          <p:cNvPr id="17" name="Picture 16" descr="A plate of sliced tomatoes and basil&#10;&#10;Description automatically generated">
            <a:extLst>
              <a:ext uri="{FF2B5EF4-FFF2-40B4-BE49-F238E27FC236}">
                <a16:creationId xmlns:a16="http://schemas.microsoft.com/office/drawing/2014/main" id="{947706A4-B288-944C-A0F2-8C125BA09AB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586475" y="2489652"/>
            <a:ext cx="2135624" cy="1423749"/>
          </a:xfrm>
          <a:prstGeom prst="rect">
            <a:avLst/>
          </a:prstGeom>
        </p:spPr>
      </p:pic>
      <p:pic>
        <p:nvPicPr>
          <p:cNvPr id="20" name="Picture 19" descr="A close up of food&#10;&#10;Description automatically generated">
            <a:extLst>
              <a:ext uri="{FF2B5EF4-FFF2-40B4-BE49-F238E27FC236}">
                <a16:creationId xmlns:a16="http://schemas.microsoft.com/office/drawing/2014/main" id="{0614B852-106F-4733-58CF-24A28E75178E}"/>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580688" y="3936894"/>
            <a:ext cx="2141412" cy="1606059"/>
          </a:xfrm>
          <a:prstGeom prst="rect">
            <a:avLst/>
          </a:prstGeom>
        </p:spPr>
      </p:pic>
      <p:sp>
        <p:nvSpPr>
          <p:cNvPr id="21" name="TextBox 20">
            <a:extLst>
              <a:ext uri="{FF2B5EF4-FFF2-40B4-BE49-F238E27FC236}">
                <a16:creationId xmlns:a16="http://schemas.microsoft.com/office/drawing/2014/main" id="{3FB16B2D-8268-73B5-AD57-ABBB72389BA8}"/>
              </a:ext>
            </a:extLst>
          </p:cNvPr>
          <p:cNvSpPr txBox="1"/>
          <p:nvPr/>
        </p:nvSpPr>
        <p:spPr>
          <a:xfrm>
            <a:off x="10307026" y="7057385"/>
            <a:ext cx="1445137" cy="507831"/>
          </a:xfrm>
          <a:prstGeom prst="rect">
            <a:avLst/>
          </a:prstGeom>
          <a:noFill/>
        </p:spPr>
        <p:txBody>
          <a:bodyPr wrap="square" rtlCol="0">
            <a:spAutoFit/>
          </a:bodyPr>
          <a:lstStyle/>
          <a:p>
            <a:r>
              <a:rPr lang="en-GB" sz="900" dirty="0">
                <a:hlinkClick r:id="rId7" tooltip="https://blogdecuina.blogspot.com/2018/04/tostadas-con-ajo-tomate-encurtidos-y.html"/>
              </a:rPr>
              <a:t>This Photo</a:t>
            </a:r>
            <a:r>
              <a:rPr lang="en-GB" sz="900" dirty="0"/>
              <a:t> by Unknown Author is licensed under </a:t>
            </a:r>
            <a:r>
              <a:rPr lang="en-GB" sz="900" dirty="0">
                <a:hlinkClick r:id="rId8" tooltip="https://creativecommons.org/licenses/by-nc-sa/3.0/"/>
              </a:rPr>
              <a:t>CC BY-SA-NC</a:t>
            </a:r>
            <a:endParaRPr lang="en-GB" sz="900" dirty="0"/>
          </a:p>
        </p:txBody>
      </p:sp>
    </p:spTree>
    <p:extLst>
      <p:ext uri="{BB962C8B-B14F-4D97-AF65-F5344CB8AC3E}">
        <p14:creationId xmlns:p14="http://schemas.microsoft.com/office/powerpoint/2010/main" val="2017884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D7F1C-B1B3-0053-D803-F73211DC5132}"/>
              </a:ext>
            </a:extLst>
          </p:cNvPr>
          <p:cNvSpPr>
            <a:spLocks noGrp="1"/>
          </p:cNvSpPr>
          <p:nvPr>
            <p:ph type="title"/>
          </p:nvPr>
        </p:nvSpPr>
        <p:spPr/>
        <p:txBody>
          <a:bodyPr>
            <a:normAutofit/>
          </a:bodyPr>
          <a:lstStyle/>
          <a:p>
            <a:r>
              <a:rPr lang="en-GB" b="0" i="1" u="none" strike="noStrike" dirty="0">
                <a:solidFill>
                  <a:schemeClr val="accent2"/>
                </a:solidFill>
                <a:effectLst/>
                <a:latin typeface="Söhne"/>
              </a:rPr>
              <a:t>MAINS:</a:t>
            </a:r>
            <a:endParaRPr lang="en-GB" dirty="0">
              <a:solidFill>
                <a:schemeClr val="accent2"/>
              </a:solidFill>
            </a:endParaRPr>
          </a:p>
        </p:txBody>
      </p:sp>
      <p:sp>
        <p:nvSpPr>
          <p:cNvPr id="3" name="Content Placeholder 2">
            <a:extLst>
              <a:ext uri="{FF2B5EF4-FFF2-40B4-BE49-F238E27FC236}">
                <a16:creationId xmlns:a16="http://schemas.microsoft.com/office/drawing/2014/main" id="{6BEE597C-D98E-858B-D749-9D9462C0F349}"/>
              </a:ext>
            </a:extLst>
          </p:cNvPr>
          <p:cNvSpPr>
            <a:spLocks noGrp="1"/>
          </p:cNvSpPr>
          <p:nvPr>
            <p:ph idx="1"/>
          </p:nvPr>
        </p:nvSpPr>
        <p:spPr>
          <a:xfrm>
            <a:off x="558092" y="1689166"/>
            <a:ext cx="8401953" cy="3931920"/>
          </a:xfrm>
        </p:spPr>
        <p:txBody>
          <a:bodyPr>
            <a:normAutofit fontScale="85000" lnSpcReduction="10000"/>
          </a:bodyPr>
          <a:lstStyle/>
          <a:p>
            <a:pPr marL="0" indent="0">
              <a:lnSpc>
                <a:spcPct val="150000"/>
              </a:lnSpc>
              <a:buNone/>
            </a:pPr>
            <a:r>
              <a:rPr lang="en-GB" sz="2000" b="1" i="1" u="none" strike="noStrike" dirty="0">
                <a:solidFill>
                  <a:schemeClr val="accent2"/>
                </a:solidFill>
                <a:effectLst/>
                <a:latin typeface="Söhne"/>
              </a:rPr>
              <a:t>Truffle-Infused Risotto with Forest Mushrooms  </a:t>
            </a:r>
            <a:r>
              <a:rPr lang="en-GB" sz="2000" i="1" u="none" strike="noStrike" dirty="0">
                <a:solidFill>
                  <a:schemeClr val="accent2"/>
                </a:solidFill>
                <a:effectLst/>
                <a:latin typeface="Söhne"/>
              </a:rPr>
              <a:t>£18.50</a:t>
            </a:r>
          </a:p>
          <a:p>
            <a:pPr lvl="1" indent="0" algn="l">
              <a:lnSpc>
                <a:spcPct val="150000"/>
              </a:lnSpc>
              <a:buNone/>
            </a:pPr>
            <a:r>
              <a:rPr lang="en-GB" sz="1800" i="1" u="none" strike="noStrike" dirty="0">
                <a:solidFill>
                  <a:schemeClr val="accent2"/>
                </a:solidFill>
                <a:effectLst/>
                <a:latin typeface="Söhne"/>
              </a:rPr>
              <a:t>Creamy Italian risotto infused with truffle oil, topped with a medley of seasonal forest mushrooms.</a:t>
            </a:r>
          </a:p>
          <a:p>
            <a:pPr marL="0" indent="0">
              <a:lnSpc>
                <a:spcPct val="150000"/>
              </a:lnSpc>
              <a:buNone/>
            </a:pPr>
            <a:r>
              <a:rPr lang="en-GB" sz="2000" b="1" i="1" u="none" strike="noStrike" dirty="0">
                <a:solidFill>
                  <a:schemeClr val="accent2"/>
                </a:solidFill>
                <a:effectLst/>
                <a:latin typeface="Söhne"/>
              </a:rPr>
              <a:t>Pan-Seared Sustainable Catch with Lemon Herb Quinoa  </a:t>
            </a:r>
            <a:r>
              <a:rPr lang="en-GB" sz="2000" i="1" u="none" strike="noStrike" dirty="0">
                <a:solidFill>
                  <a:schemeClr val="accent2"/>
                </a:solidFill>
                <a:effectLst/>
                <a:latin typeface="Söhne"/>
              </a:rPr>
              <a:t>£22.75</a:t>
            </a:r>
          </a:p>
          <a:p>
            <a:pPr lvl="1" indent="0" algn="l">
              <a:lnSpc>
                <a:spcPct val="150000"/>
              </a:lnSpc>
              <a:buNone/>
            </a:pPr>
            <a:r>
              <a:rPr lang="en-GB" sz="1800" i="1" u="none" strike="noStrike" dirty="0">
                <a:solidFill>
                  <a:schemeClr val="accent2"/>
                </a:solidFill>
                <a:effectLst/>
                <a:latin typeface="Söhne"/>
              </a:rPr>
              <a:t>Responsibly sourced catch of the day, pan-seared and served with lemon herb quinoa.</a:t>
            </a:r>
          </a:p>
          <a:p>
            <a:pPr marL="0" indent="0">
              <a:lnSpc>
                <a:spcPct val="150000"/>
              </a:lnSpc>
              <a:buNone/>
            </a:pPr>
            <a:r>
              <a:rPr lang="en-GB" sz="2000" b="1" i="1" u="none" strike="noStrike" dirty="0">
                <a:solidFill>
                  <a:schemeClr val="accent2"/>
                </a:solidFill>
                <a:effectLst/>
                <a:latin typeface="Söhne"/>
              </a:rPr>
              <a:t>Vegetable Pad Thai </a:t>
            </a:r>
            <a:r>
              <a:rPr lang="en-GB" sz="2000" i="1" u="none" strike="noStrike" dirty="0">
                <a:solidFill>
                  <a:schemeClr val="accent2"/>
                </a:solidFill>
                <a:effectLst/>
                <a:latin typeface="Söhne"/>
              </a:rPr>
              <a:t>£16.50</a:t>
            </a:r>
          </a:p>
          <a:p>
            <a:pPr lvl="1" indent="0" algn="l">
              <a:lnSpc>
                <a:spcPct val="150000"/>
              </a:lnSpc>
              <a:buNone/>
            </a:pPr>
            <a:r>
              <a:rPr lang="en-GB" sz="1800" i="1" u="none" strike="noStrike" dirty="0">
                <a:solidFill>
                  <a:schemeClr val="accent2"/>
                </a:solidFill>
                <a:effectLst/>
                <a:latin typeface="Söhne"/>
              </a:rPr>
              <a:t>Thai-style rice noodles stir-fried with an assortment of vegetables and tofu, topped with crushed peanuts.</a:t>
            </a:r>
          </a:p>
          <a:p>
            <a:pPr marL="0" indent="0">
              <a:lnSpc>
                <a:spcPct val="150000"/>
              </a:lnSpc>
              <a:buNone/>
            </a:pPr>
            <a:r>
              <a:rPr lang="en-GB" sz="2000" b="1" i="1" u="none" strike="noStrike" dirty="0">
                <a:solidFill>
                  <a:schemeClr val="accent2"/>
                </a:solidFill>
                <a:effectLst/>
                <a:latin typeface="Söhne"/>
              </a:rPr>
              <a:t>Peruvian Lomo Saltado </a:t>
            </a:r>
            <a:r>
              <a:rPr lang="en-GB" sz="2000" i="1" u="none" strike="noStrike" dirty="0">
                <a:solidFill>
                  <a:schemeClr val="accent2"/>
                </a:solidFill>
                <a:effectLst/>
                <a:latin typeface="Söhne"/>
              </a:rPr>
              <a:t>£20.75</a:t>
            </a:r>
          </a:p>
          <a:p>
            <a:pPr lvl="1" indent="0" algn="l">
              <a:lnSpc>
                <a:spcPct val="150000"/>
              </a:lnSpc>
              <a:buNone/>
            </a:pPr>
            <a:r>
              <a:rPr lang="en-GB" sz="1800" i="1" u="none" strike="noStrike" dirty="0">
                <a:solidFill>
                  <a:schemeClr val="accent2"/>
                </a:solidFill>
                <a:effectLst/>
                <a:latin typeface="Söhne"/>
              </a:rPr>
              <a:t>Peruvian beef stir-fry with colourful bell peppers, tomatoes, and seasoned with traditional spices.</a:t>
            </a:r>
          </a:p>
          <a:p>
            <a:pPr marL="0" indent="0">
              <a:lnSpc>
                <a:spcPct val="150000"/>
              </a:lnSpc>
              <a:buNone/>
            </a:pPr>
            <a:endParaRPr lang="en-GB" sz="2000" i="1" dirty="0">
              <a:solidFill>
                <a:schemeClr val="accent2"/>
              </a:solidFill>
            </a:endParaRPr>
          </a:p>
        </p:txBody>
      </p:sp>
      <p:sp>
        <p:nvSpPr>
          <p:cNvPr id="4" name="TextBox 3">
            <a:extLst>
              <a:ext uri="{FF2B5EF4-FFF2-40B4-BE49-F238E27FC236}">
                <a16:creationId xmlns:a16="http://schemas.microsoft.com/office/drawing/2014/main" id="{CB10C6AF-D693-77DF-5866-F0379C8D441E}"/>
              </a:ext>
            </a:extLst>
          </p:cNvPr>
          <p:cNvSpPr txBox="1"/>
          <p:nvPr/>
        </p:nvSpPr>
        <p:spPr>
          <a:xfrm>
            <a:off x="439837" y="6035040"/>
            <a:ext cx="11146421" cy="646331"/>
          </a:xfrm>
          <a:prstGeom prst="rect">
            <a:avLst/>
          </a:prstGeom>
          <a:noFill/>
        </p:spPr>
        <p:txBody>
          <a:bodyPr wrap="square" rtlCol="0">
            <a:spAutoFit/>
          </a:bodyPr>
          <a:lstStyle/>
          <a:p>
            <a:pPr algn="just"/>
            <a:r>
              <a:rPr lang="en-GB" sz="1200" dirty="0" err="1">
                <a:solidFill>
                  <a:schemeClr val="accent2"/>
                </a:solidFill>
                <a:effectLst/>
                <a:latin typeface="Helvetica" pitchFamily="2" charset="0"/>
              </a:rPr>
              <a:t>Ewch</a:t>
            </a:r>
            <a:r>
              <a:rPr lang="en-GB" sz="1200" dirty="0">
                <a:solidFill>
                  <a:schemeClr val="accent2"/>
                </a:solidFill>
                <a:effectLst/>
                <a:latin typeface="Helvetica" pitchFamily="2" charset="0"/>
              </a:rPr>
              <a:t> i </a:t>
            </a:r>
            <a:r>
              <a:rPr lang="en-GB" sz="1200" dirty="0" err="1">
                <a:solidFill>
                  <a:schemeClr val="accent2"/>
                </a:solidFill>
                <a:effectLst/>
                <a:latin typeface="Helvetica" pitchFamily="2" charset="0"/>
              </a:rPr>
              <a:t>food.gov.uk</a:t>
            </a:r>
            <a:r>
              <a:rPr lang="en-GB" sz="1200" dirty="0">
                <a:solidFill>
                  <a:schemeClr val="accent2"/>
                </a:solidFill>
                <a:effectLst/>
                <a:latin typeface="Helvetica" pitchFamily="2" charset="0"/>
              </a:rPr>
              <a:t>/ratings i </a:t>
            </a:r>
            <a:r>
              <a:rPr lang="en-GB" sz="1200" dirty="0" err="1">
                <a:solidFill>
                  <a:schemeClr val="accent2"/>
                </a:solidFill>
                <a:effectLst/>
                <a:latin typeface="Helvetica" pitchFamily="2" charset="0"/>
              </a:rPr>
              <a:t>ganfod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sgôr</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hylendid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bwyd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ein</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busnes</a:t>
            </a:r>
            <a:r>
              <a:rPr lang="en-GB" sz="1200" dirty="0">
                <a:solidFill>
                  <a:schemeClr val="accent2"/>
                </a:solidFill>
                <a:effectLst/>
                <a:latin typeface="Helvetica" pitchFamily="2" charset="0"/>
              </a:rPr>
              <a:t> neu </a:t>
            </a:r>
            <a:r>
              <a:rPr lang="en-GB" sz="1200" dirty="0" err="1">
                <a:solidFill>
                  <a:schemeClr val="accent2"/>
                </a:solidFill>
                <a:effectLst/>
                <a:latin typeface="Helvetica" pitchFamily="2" charset="0"/>
              </a:rPr>
              <a:t>gofynnwch</a:t>
            </a:r>
            <a:r>
              <a:rPr lang="en-GB" sz="1200" dirty="0">
                <a:solidFill>
                  <a:schemeClr val="accent2"/>
                </a:solidFill>
                <a:latin typeface="Helvetica" pitchFamily="2" charset="0"/>
              </a:rPr>
              <a:t> </a:t>
            </a:r>
            <a:r>
              <a:rPr lang="en-GB" sz="1200" dirty="0" err="1">
                <a:solidFill>
                  <a:schemeClr val="accent2"/>
                </a:solidFill>
                <a:effectLst/>
                <a:latin typeface="Helvetica" pitchFamily="2" charset="0"/>
              </a:rPr>
              <a:t>inni</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beth</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yw</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ein</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sgôr</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hylendid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bwyd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wrth</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archebu</a:t>
            </a:r>
            <a:r>
              <a:rPr lang="en-GB" sz="1200" dirty="0">
                <a:solidFill>
                  <a:schemeClr val="accent2"/>
                </a:solidFill>
                <a:effectLst/>
                <a:latin typeface="Helvetica" pitchFamily="2" charset="0"/>
              </a:rPr>
              <a:t> / Go to </a:t>
            </a:r>
            <a:r>
              <a:rPr lang="en-GB" sz="1200" dirty="0" err="1">
                <a:solidFill>
                  <a:schemeClr val="accent2"/>
                </a:solidFill>
                <a:effectLst/>
                <a:latin typeface="Helvetica" pitchFamily="2" charset="0"/>
              </a:rPr>
              <a:t>food.gov.uk</a:t>
            </a:r>
            <a:r>
              <a:rPr lang="en-GB" sz="1200" dirty="0">
                <a:solidFill>
                  <a:schemeClr val="accent2"/>
                </a:solidFill>
                <a:effectLst/>
                <a:latin typeface="Helvetica" pitchFamily="2" charset="0"/>
              </a:rPr>
              <a:t>/ratings to find out the food hygiene rating of our business or ask us for our food hygiene rating when you order .</a:t>
            </a:r>
          </a:p>
          <a:p>
            <a:pPr algn="just"/>
            <a:endParaRPr lang="en-GB" sz="1200" dirty="0">
              <a:solidFill>
                <a:schemeClr val="accent2"/>
              </a:solidFill>
            </a:endParaRPr>
          </a:p>
        </p:txBody>
      </p:sp>
      <p:pic>
        <p:nvPicPr>
          <p:cNvPr id="6" name="Picture 5" descr="Close-up of a plate of rice and vegetables&#10;&#10;Description automatically generated">
            <a:extLst>
              <a:ext uri="{FF2B5EF4-FFF2-40B4-BE49-F238E27FC236}">
                <a16:creationId xmlns:a16="http://schemas.microsoft.com/office/drawing/2014/main" id="{69EDCF04-A069-ED0E-00D1-3927D5DA467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25500" y="770684"/>
            <a:ext cx="2126662" cy="1266349"/>
          </a:xfrm>
          <a:prstGeom prst="rect">
            <a:avLst/>
          </a:prstGeom>
        </p:spPr>
      </p:pic>
      <p:pic>
        <p:nvPicPr>
          <p:cNvPr id="9" name="Picture 8">
            <a:extLst>
              <a:ext uri="{FF2B5EF4-FFF2-40B4-BE49-F238E27FC236}">
                <a16:creationId xmlns:a16="http://schemas.microsoft.com/office/drawing/2014/main" id="{B148FE9E-90A2-07B1-6F7B-14525DE6662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flipH="1">
            <a:off x="9625500" y="2307872"/>
            <a:ext cx="2126662" cy="1685379"/>
          </a:xfrm>
          <a:prstGeom prst="rect">
            <a:avLst/>
          </a:prstGeom>
        </p:spPr>
      </p:pic>
      <p:pic>
        <p:nvPicPr>
          <p:cNvPr id="12" name="Picture 11" descr="A plate of food with meat and fries&#10;&#10;Description automatically generated">
            <a:extLst>
              <a:ext uri="{FF2B5EF4-FFF2-40B4-BE49-F238E27FC236}">
                <a16:creationId xmlns:a16="http://schemas.microsoft.com/office/drawing/2014/main" id="{BB4989D4-757F-2FE1-A373-D37E69780E3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625500" y="4097970"/>
            <a:ext cx="2126662" cy="1416390"/>
          </a:xfrm>
          <a:prstGeom prst="rect">
            <a:avLst/>
          </a:prstGeom>
        </p:spPr>
      </p:pic>
    </p:spTree>
    <p:extLst>
      <p:ext uri="{BB962C8B-B14F-4D97-AF65-F5344CB8AC3E}">
        <p14:creationId xmlns:p14="http://schemas.microsoft.com/office/powerpoint/2010/main" val="4110840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731AA-B2C8-FEA0-0BB2-600BAEB91951}"/>
              </a:ext>
            </a:extLst>
          </p:cNvPr>
          <p:cNvSpPr>
            <a:spLocks noGrp="1"/>
          </p:cNvSpPr>
          <p:nvPr>
            <p:ph type="title"/>
          </p:nvPr>
        </p:nvSpPr>
        <p:spPr/>
        <p:txBody>
          <a:bodyPr>
            <a:normAutofit/>
          </a:bodyPr>
          <a:lstStyle/>
          <a:p>
            <a:r>
              <a:rPr lang="en-GB" b="0" i="1" u="none" strike="noStrike" dirty="0">
                <a:solidFill>
                  <a:schemeClr val="accent2"/>
                </a:solidFill>
                <a:effectLst/>
                <a:latin typeface="Söhne"/>
              </a:rPr>
              <a:t>DESSERTS:</a:t>
            </a:r>
            <a:endParaRPr lang="en-GB" dirty="0">
              <a:solidFill>
                <a:schemeClr val="accent2"/>
              </a:solidFill>
            </a:endParaRPr>
          </a:p>
        </p:txBody>
      </p:sp>
      <p:sp>
        <p:nvSpPr>
          <p:cNvPr id="3" name="Content Placeholder 2">
            <a:extLst>
              <a:ext uri="{FF2B5EF4-FFF2-40B4-BE49-F238E27FC236}">
                <a16:creationId xmlns:a16="http://schemas.microsoft.com/office/drawing/2014/main" id="{832791DD-684F-80F4-301A-8BB6C7BB0AC2}"/>
              </a:ext>
            </a:extLst>
          </p:cNvPr>
          <p:cNvSpPr>
            <a:spLocks noGrp="1"/>
          </p:cNvSpPr>
          <p:nvPr>
            <p:ph idx="1"/>
          </p:nvPr>
        </p:nvSpPr>
        <p:spPr>
          <a:xfrm>
            <a:off x="1066800" y="2103120"/>
            <a:ext cx="7865533" cy="3931920"/>
          </a:xfrm>
        </p:spPr>
        <p:txBody>
          <a:bodyPr>
            <a:normAutofit fontScale="85000" lnSpcReduction="10000"/>
          </a:bodyPr>
          <a:lstStyle/>
          <a:p>
            <a:pPr marL="0" indent="0">
              <a:lnSpc>
                <a:spcPct val="150000"/>
              </a:lnSpc>
              <a:buNone/>
            </a:pPr>
            <a:r>
              <a:rPr lang="en-GB" sz="2400" b="1" i="1" u="none" strike="noStrike" dirty="0">
                <a:solidFill>
                  <a:schemeClr val="accent2"/>
                </a:solidFill>
                <a:effectLst/>
                <a:latin typeface="Söhne"/>
              </a:rPr>
              <a:t>Matcha Tiramisu. </a:t>
            </a:r>
            <a:r>
              <a:rPr lang="en-GB" sz="2400" b="0" i="1" u="none" strike="noStrike" dirty="0">
                <a:solidFill>
                  <a:schemeClr val="accent2"/>
                </a:solidFill>
                <a:effectLst/>
                <a:latin typeface="Söhne"/>
              </a:rPr>
              <a:t>£9.50</a:t>
            </a:r>
          </a:p>
          <a:p>
            <a:pPr lvl="1" indent="0" algn="l">
              <a:lnSpc>
                <a:spcPct val="150000"/>
              </a:lnSpc>
              <a:buNone/>
            </a:pPr>
            <a:r>
              <a:rPr lang="en-GB" sz="2000" b="0" i="1" u="none" strike="noStrike" dirty="0">
                <a:solidFill>
                  <a:schemeClr val="accent2"/>
                </a:solidFill>
                <a:effectLst/>
                <a:latin typeface="Söhne"/>
              </a:rPr>
              <a:t>A delightful fusion of Italian tiramisu with the Japanese essence of matcha.</a:t>
            </a:r>
          </a:p>
          <a:p>
            <a:pPr marL="0" indent="0">
              <a:lnSpc>
                <a:spcPct val="150000"/>
              </a:lnSpc>
              <a:buNone/>
            </a:pPr>
            <a:r>
              <a:rPr lang="en-GB" sz="2400" b="1" i="1" u="none" strike="noStrike" dirty="0">
                <a:solidFill>
                  <a:schemeClr val="accent2"/>
                </a:solidFill>
                <a:effectLst/>
                <a:latin typeface="Söhne"/>
              </a:rPr>
              <a:t>Tropical Fruit Sorbet with Mint Infusion </a:t>
            </a:r>
            <a:r>
              <a:rPr lang="en-GB" sz="2400" b="0" i="1" u="none" strike="noStrike" dirty="0">
                <a:solidFill>
                  <a:schemeClr val="accent2"/>
                </a:solidFill>
                <a:effectLst/>
                <a:latin typeface="Söhne"/>
              </a:rPr>
              <a:t>£8.25</a:t>
            </a:r>
          </a:p>
          <a:p>
            <a:pPr lvl="1" indent="0" algn="l">
              <a:lnSpc>
                <a:spcPct val="150000"/>
              </a:lnSpc>
              <a:buNone/>
            </a:pPr>
            <a:r>
              <a:rPr lang="en-GB" sz="2000" b="0" i="1" u="none" strike="noStrike" dirty="0">
                <a:solidFill>
                  <a:schemeClr val="accent2"/>
                </a:solidFill>
                <a:effectLst/>
                <a:latin typeface="Söhne"/>
              </a:rPr>
              <a:t>A refreshing sorbet made with seasonal tropical fruits, accompanied by a mint infusion.</a:t>
            </a:r>
          </a:p>
          <a:p>
            <a:pPr marL="0" indent="0">
              <a:lnSpc>
                <a:spcPct val="150000"/>
              </a:lnSpc>
              <a:buNone/>
            </a:pPr>
            <a:r>
              <a:rPr lang="en-GB" sz="2400" b="1" i="1" u="none" strike="noStrike" dirty="0">
                <a:solidFill>
                  <a:schemeClr val="accent2"/>
                </a:solidFill>
                <a:effectLst/>
                <a:latin typeface="Söhne"/>
              </a:rPr>
              <a:t>Dark Chocolate Avocado Mousse. </a:t>
            </a:r>
            <a:r>
              <a:rPr lang="en-GB" sz="2400" b="0" i="1" u="none" strike="noStrike" dirty="0">
                <a:solidFill>
                  <a:schemeClr val="accent2"/>
                </a:solidFill>
                <a:effectLst/>
                <a:latin typeface="Söhne"/>
              </a:rPr>
              <a:t>£10.25</a:t>
            </a:r>
          </a:p>
          <a:p>
            <a:pPr lvl="1" indent="0" algn="l">
              <a:lnSpc>
                <a:spcPct val="150000"/>
              </a:lnSpc>
              <a:buNone/>
            </a:pPr>
            <a:r>
              <a:rPr lang="en-GB" sz="2000" b="0" i="1" u="none" strike="noStrike" dirty="0">
                <a:solidFill>
                  <a:schemeClr val="accent2"/>
                </a:solidFill>
                <a:effectLst/>
                <a:latin typeface="Söhne"/>
              </a:rPr>
              <a:t>Rich and indulgent mousse made with ripe avocados and premium dark chocolate.</a:t>
            </a:r>
          </a:p>
          <a:p>
            <a:pPr marL="0" indent="0">
              <a:lnSpc>
                <a:spcPct val="150000"/>
              </a:lnSpc>
              <a:buNone/>
            </a:pPr>
            <a:endParaRPr lang="en-GB" sz="2400" i="1" dirty="0">
              <a:solidFill>
                <a:schemeClr val="accent2"/>
              </a:solidFill>
            </a:endParaRPr>
          </a:p>
        </p:txBody>
      </p:sp>
      <p:sp>
        <p:nvSpPr>
          <p:cNvPr id="4" name="TextBox 3">
            <a:extLst>
              <a:ext uri="{FF2B5EF4-FFF2-40B4-BE49-F238E27FC236}">
                <a16:creationId xmlns:a16="http://schemas.microsoft.com/office/drawing/2014/main" id="{FDDBE892-D8A3-2B37-CED4-54D2706211B1}"/>
              </a:ext>
            </a:extLst>
          </p:cNvPr>
          <p:cNvSpPr txBox="1"/>
          <p:nvPr/>
        </p:nvSpPr>
        <p:spPr>
          <a:xfrm>
            <a:off x="439837" y="6035040"/>
            <a:ext cx="11146421" cy="646331"/>
          </a:xfrm>
          <a:prstGeom prst="rect">
            <a:avLst/>
          </a:prstGeom>
          <a:noFill/>
        </p:spPr>
        <p:txBody>
          <a:bodyPr wrap="square" rtlCol="0">
            <a:spAutoFit/>
          </a:bodyPr>
          <a:lstStyle/>
          <a:p>
            <a:pPr algn="just"/>
            <a:r>
              <a:rPr lang="en-GB" sz="1200" dirty="0" err="1">
                <a:solidFill>
                  <a:schemeClr val="accent2"/>
                </a:solidFill>
                <a:effectLst/>
                <a:latin typeface="Helvetica" pitchFamily="2" charset="0"/>
              </a:rPr>
              <a:t>Ewch</a:t>
            </a:r>
            <a:r>
              <a:rPr lang="en-GB" sz="1200" dirty="0">
                <a:solidFill>
                  <a:schemeClr val="accent2"/>
                </a:solidFill>
                <a:effectLst/>
                <a:latin typeface="Helvetica" pitchFamily="2" charset="0"/>
              </a:rPr>
              <a:t> i </a:t>
            </a:r>
            <a:r>
              <a:rPr lang="en-GB" sz="1200" dirty="0" err="1">
                <a:solidFill>
                  <a:schemeClr val="accent2"/>
                </a:solidFill>
                <a:effectLst/>
                <a:latin typeface="Helvetica" pitchFamily="2" charset="0"/>
              </a:rPr>
              <a:t>food.gov.uk</a:t>
            </a:r>
            <a:r>
              <a:rPr lang="en-GB" sz="1200" dirty="0">
                <a:solidFill>
                  <a:schemeClr val="accent2"/>
                </a:solidFill>
                <a:effectLst/>
                <a:latin typeface="Helvetica" pitchFamily="2" charset="0"/>
              </a:rPr>
              <a:t>/ratings i </a:t>
            </a:r>
            <a:r>
              <a:rPr lang="en-GB" sz="1200" dirty="0" err="1">
                <a:solidFill>
                  <a:schemeClr val="accent2"/>
                </a:solidFill>
                <a:effectLst/>
                <a:latin typeface="Helvetica" pitchFamily="2" charset="0"/>
              </a:rPr>
              <a:t>ganfod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sgôr</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hylendid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bwyd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ein</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busnes</a:t>
            </a:r>
            <a:r>
              <a:rPr lang="en-GB" sz="1200" dirty="0">
                <a:solidFill>
                  <a:schemeClr val="accent2"/>
                </a:solidFill>
                <a:effectLst/>
                <a:latin typeface="Helvetica" pitchFamily="2" charset="0"/>
              </a:rPr>
              <a:t> neu </a:t>
            </a:r>
            <a:r>
              <a:rPr lang="en-GB" sz="1200" dirty="0" err="1">
                <a:solidFill>
                  <a:schemeClr val="accent2"/>
                </a:solidFill>
                <a:effectLst/>
                <a:latin typeface="Helvetica" pitchFamily="2" charset="0"/>
              </a:rPr>
              <a:t>gofynnwch</a:t>
            </a:r>
            <a:r>
              <a:rPr lang="en-GB" sz="1200" dirty="0">
                <a:solidFill>
                  <a:schemeClr val="accent2"/>
                </a:solidFill>
                <a:latin typeface="Helvetica" pitchFamily="2" charset="0"/>
              </a:rPr>
              <a:t> </a:t>
            </a:r>
            <a:r>
              <a:rPr lang="en-GB" sz="1200" dirty="0" err="1">
                <a:solidFill>
                  <a:schemeClr val="accent2"/>
                </a:solidFill>
                <a:effectLst/>
                <a:latin typeface="Helvetica" pitchFamily="2" charset="0"/>
              </a:rPr>
              <a:t>inni</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beth</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yw</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ein</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sgôr</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hylendid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bwyd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wrth</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archebu</a:t>
            </a:r>
            <a:r>
              <a:rPr lang="en-GB" sz="1200" dirty="0">
                <a:solidFill>
                  <a:schemeClr val="accent2"/>
                </a:solidFill>
                <a:effectLst/>
                <a:latin typeface="Helvetica" pitchFamily="2" charset="0"/>
              </a:rPr>
              <a:t> / Go to </a:t>
            </a:r>
            <a:r>
              <a:rPr lang="en-GB" sz="1200" dirty="0" err="1">
                <a:solidFill>
                  <a:schemeClr val="accent2"/>
                </a:solidFill>
                <a:effectLst/>
                <a:latin typeface="Helvetica" pitchFamily="2" charset="0"/>
              </a:rPr>
              <a:t>food.gov.uk</a:t>
            </a:r>
            <a:r>
              <a:rPr lang="en-GB" sz="1200" dirty="0">
                <a:solidFill>
                  <a:schemeClr val="accent2"/>
                </a:solidFill>
                <a:effectLst/>
                <a:latin typeface="Helvetica" pitchFamily="2" charset="0"/>
              </a:rPr>
              <a:t>/ratings to find out the food hygiene rating of our business or ask us for our food hygiene rating when you order .</a:t>
            </a:r>
          </a:p>
          <a:p>
            <a:pPr algn="just"/>
            <a:endParaRPr lang="en-GB" sz="1200" dirty="0">
              <a:solidFill>
                <a:schemeClr val="accent2"/>
              </a:solidFill>
            </a:endParaRPr>
          </a:p>
        </p:txBody>
      </p:sp>
      <p:pic>
        <p:nvPicPr>
          <p:cNvPr id="6" name="Picture 5" descr="A dessert on a plate&#10;&#10;Description automatically generated">
            <a:extLst>
              <a:ext uri="{FF2B5EF4-FFF2-40B4-BE49-F238E27FC236}">
                <a16:creationId xmlns:a16="http://schemas.microsoft.com/office/drawing/2014/main" id="{A3255FD7-A870-2D97-21BD-EE28EF7495E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28511" y="2401134"/>
            <a:ext cx="1870364" cy="1371600"/>
          </a:xfrm>
          <a:prstGeom prst="rect">
            <a:avLst/>
          </a:prstGeom>
        </p:spPr>
      </p:pic>
      <p:pic>
        <p:nvPicPr>
          <p:cNvPr id="9" name="Picture 8" descr="A bowl of fruit and ice cream&#10;&#10;Description automatically generated">
            <a:extLst>
              <a:ext uri="{FF2B5EF4-FFF2-40B4-BE49-F238E27FC236}">
                <a16:creationId xmlns:a16="http://schemas.microsoft.com/office/drawing/2014/main" id="{C56C8E8B-A1E6-F987-F39F-6DF214C147B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559295" y="553900"/>
            <a:ext cx="1847233" cy="1847233"/>
          </a:xfrm>
          <a:prstGeom prst="rect">
            <a:avLst/>
          </a:prstGeom>
        </p:spPr>
      </p:pic>
      <p:pic>
        <p:nvPicPr>
          <p:cNvPr id="12" name="Picture 11" descr="A glass jar with chocolate mousse on a red plate with a spoon&#10;&#10;Description automatically generated">
            <a:extLst>
              <a:ext uri="{FF2B5EF4-FFF2-40B4-BE49-F238E27FC236}">
                <a16:creationId xmlns:a16="http://schemas.microsoft.com/office/drawing/2014/main" id="{EA503F4B-FD50-6ED3-75E7-972C4B32BF7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628511" y="3772735"/>
            <a:ext cx="1778017" cy="2173380"/>
          </a:xfrm>
          <a:prstGeom prst="rect">
            <a:avLst/>
          </a:prstGeom>
        </p:spPr>
      </p:pic>
    </p:spTree>
    <p:extLst>
      <p:ext uri="{BB962C8B-B14F-4D97-AF65-F5344CB8AC3E}">
        <p14:creationId xmlns:p14="http://schemas.microsoft.com/office/powerpoint/2010/main" val="1807499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CABA0-7F4B-38D8-0B40-538D2F3EB373}"/>
              </a:ext>
            </a:extLst>
          </p:cNvPr>
          <p:cNvSpPr>
            <a:spLocks noGrp="1"/>
          </p:cNvSpPr>
          <p:nvPr>
            <p:ph type="title"/>
          </p:nvPr>
        </p:nvSpPr>
        <p:spPr/>
        <p:txBody>
          <a:bodyPr>
            <a:normAutofit/>
          </a:bodyPr>
          <a:lstStyle/>
          <a:p>
            <a:r>
              <a:rPr lang="en-GB" b="0" i="1" u="none" strike="noStrike" dirty="0">
                <a:solidFill>
                  <a:schemeClr val="accent2"/>
                </a:solidFill>
                <a:effectLst/>
                <a:latin typeface="Söhne"/>
              </a:rPr>
              <a:t>BEVERAGES:</a:t>
            </a:r>
            <a:endParaRPr lang="en-GB" dirty="0">
              <a:solidFill>
                <a:schemeClr val="accent2"/>
              </a:solidFill>
            </a:endParaRPr>
          </a:p>
        </p:txBody>
      </p:sp>
      <p:sp>
        <p:nvSpPr>
          <p:cNvPr id="3" name="Content Placeholder 2">
            <a:extLst>
              <a:ext uri="{FF2B5EF4-FFF2-40B4-BE49-F238E27FC236}">
                <a16:creationId xmlns:a16="http://schemas.microsoft.com/office/drawing/2014/main" id="{2BF9CD00-8C6E-D1D5-62DE-A8298460082A}"/>
              </a:ext>
            </a:extLst>
          </p:cNvPr>
          <p:cNvSpPr>
            <a:spLocks noGrp="1"/>
          </p:cNvSpPr>
          <p:nvPr>
            <p:ph idx="1"/>
          </p:nvPr>
        </p:nvSpPr>
        <p:spPr>
          <a:xfrm>
            <a:off x="605742" y="1793240"/>
            <a:ext cx="10058400" cy="3931920"/>
          </a:xfrm>
        </p:spPr>
        <p:txBody>
          <a:bodyPr>
            <a:normAutofit fontScale="85000" lnSpcReduction="20000"/>
          </a:bodyPr>
          <a:lstStyle/>
          <a:p>
            <a:pPr marL="0" indent="0">
              <a:lnSpc>
                <a:spcPct val="150000"/>
              </a:lnSpc>
              <a:buNone/>
            </a:pPr>
            <a:r>
              <a:rPr lang="en-GB" b="1" i="1" u="none" strike="noStrike" dirty="0">
                <a:solidFill>
                  <a:schemeClr val="accent2"/>
                </a:solidFill>
                <a:effectLst/>
                <a:latin typeface="Söhne"/>
              </a:rPr>
              <a:t>Spiced Hibiscus Cooler. </a:t>
            </a:r>
            <a:r>
              <a:rPr lang="en-GB" b="0" i="1" u="none" strike="noStrike" dirty="0">
                <a:solidFill>
                  <a:schemeClr val="accent2"/>
                </a:solidFill>
                <a:effectLst/>
                <a:latin typeface="Söhne"/>
              </a:rPr>
              <a:t>£5.50</a:t>
            </a:r>
          </a:p>
          <a:p>
            <a:pPr lvl="1" indent="0" algn="l">
              <a:lnSpc>
                <a:spcPct val="150000"/>
              </a:lnSpc>
              <a:buNone/>
            </a:pPr>
            <a:r>
              <a:rPr lang="en-GB" sz="1800" b="0" i="1" u="none" strike="noStrike" dirty="0">
                <a:solidFill>
                  <a:schemeClr val="accent2"/>
                </a:solidFill>
                <a:effectLst/>
                <a:latin typeface="Söhne"/>
              </a:rPr>
              <a:t>A non-alcoholic refreshing drink infused with spiced hibiscus.</a:t>
            </a:r>
          </a:p>
          <a:p>
            <a:pPr marL="0" indent="0">
              <a:lnSpc>
                <a:spcPct val="150000"/>
              </a:lnSpc>
              <a:buNone/>
            </a:pPr>
            <a:r>
              <a:rPr lang="en-GB" b="1" i="1" u="none" strike="noStrike" dirty="0">
                <a:solidFill>
                  <a:schemeClr val="accent2"/>
                </a:solidFill>
                <a:effectLst/>
                <a:latin typeface="Söhne"/>
              </a:rPr>
              <a:t>Global Wine Flight. </a:t>
            </a:r>
            <a:r>
              <a:rPr lang="en-GB" b="0" i="1" u="none" strike="noStrike" dirty="0">
                <a:solidFill>
                  <a:schemeClr val="accent2"/>
                </a:solidFill>
                <a:effectLst/>
                <a:latin typeface="Söhne"/>
              </a:rPr>
              <a:t>£18.75</a:t>
            </a:r>
          </a:p>
          <a:p>
            <a:pPr lvl="1" indent="0" algn="l">
              <a:lnSpc>
                <a:spcPct val="150000"/>
              </a:lnSpc>
              <a:buNone/>
            </a:pPr>
            <a:r>
              <a:rPr lang="en-GB" sz="1800" b="0" i="1" u="none" strike="noStrike" dirty="0">
                <a:solidFill>
                  <a:schemeClr val="accent2"/>
                </a:solidFill>
                <a:effectLst/>
                <a:latin typeface="Söhne"/>
              </a:rPr>
              <a:t>A curated selection of three wines from renowned vineyards around the world.</a:t>
            </a:r>
          </a:p>
          <a:p>
            <a:pPr marL="0" indent="0">
              <a:lnSpc>
                <a:spcPct val="150000"/>
              </a:lnSpc>
              <a:buNone/>
            </a:pPr>
            <a:r>
              <a:rPr lang="en-GB" b="1" i="1" u="none" strike="noStrike" dirty="0">
                <a:solidFill>
                  <a:schemeClr val="accent2"/>
                </a:solidFill>
                <a:effectLst/>
                <a:latin typeface="Söhne"/>
              </a:rPr>
              <a:t>Espresso Martini Affogato. </a:t>
            </a:r>
            <a:r>
              <a:rPr lang="en-GB" b="0" i="1" u="none" strike="noStrike" dirty="0">
                <a:solidFill>
                  <a:schemeClr val="accent2"/>
                </a:solidFill>
                <a:effectLst/>
                <a:latin typeface="Söhne"/>
              </a:rPr>
              <a:t>£9.50</a:t>
            </a:r>
          </a:p>
          <a:p>
            <a:pPr lvl="1" indent="0" algn="l">
              <a:lnSpc>
                <a:spcPct val="150000"/>
              </a:lnSpc>
              <a:buNone/>
            </a:pPr>
            <a:r>
              <a:rPr lang="en-GB" sz="1800" b="0" i="1" u="none" strike="noStrike" dirty="0">
                <a:solidFill>
                  <a:schemeClr val="accent2"/>
                </a:solidFill>
                <a:effectLst/>
                <a:latin typeface="Söhne"/>
              </a:rPr>
              <a:t>A decadent blend of espresso, vodka, and coffee liqueur served over vanilla ice cream.</a:t>
            </a:r>
          </a:p>
          <a:p>
            <a:pPr marL="0" indent="0">
              <a:lnSpc>
                <a:spcPct val="150000"/>
              </a:lnSpc>
              <a:buNone/>
            </a:pPr>
            <a:r>
              <a:rPr lang="en-GB" b="1" i="1" u="none" strike="noStrike" dirty="0">
                <a:solidFill>
                  <a:schemeClr val="accent2"/>
                </a:solidFill>
                <a:effectLst/>
                <a:latin typeface="Söhne"/>
              </a:rPr>
              <a:t>Seasonal Fruit Infused Water. </a:t>
            </a:r>
            <a:r>
              <a:rPr lang="en-GB" b="0" i="1" u="none" strike="noStrike" dirty="0">
                <a:solidFill>
                  <a:schemeClr val="accent2"/>
                </a:solidFill>
                <a:effectLst/>
                <a:latin typeface="Söhne"/>
              </a:rPr>
              <a:t>£4.50</a:t>
            </a:r>
          </a:p>
          <a:p>
            <a:pPr lvl="1" indent="0" algn="l">
              <a:lnSpc>
                <a:spcPct val="150000"/>
              </a:lnSpc>
              <a:buNone/>
            </a:pPr>
            <a:r>
              <a:rPr lang="en-GB" sz="1800" b="0" i="1" u="none" strike="noStrike" dirty="0">
                <a:solidFill>
                  <a:schemeClr val="accent2"/>
                </a:solidFill>
                <a:effectLst/>
                <a:latin typeface="Söhne"/>
              </a:rPr>
              <a:t>Refreshing still water infused with seasonal fruits and herbs.</a:t>
            </a:r>
          </a:p>
          <a:p>
            <a:pPr marL="0" indent="0">
              <a:lnSpc>
                <a:spcPct val="150000"/>
              </a:lnSpc>
              <a:buNone/>
            </a:pPr>
            <a:r>
              <a:rPr lang="en-GB" b="1" i="1" u="none" strike="noStrike" dirty="0">
                <a:solidFill>
                  <a:schemeClr val="accent2"/>
                </a:solidFill>
                <a:effectLst/>
                <a:latin typeface="Söhne"/>
              </a:rPr>
              <a:t>Classic Hot Tea Selection. </a:t>
            </a:r>
            <a:r>
              <a:rPr lang="en-GB" b="0" i="1" u="none" strike="noStrike" dirty="0">
                <a:solidFill>
                  <a:schemeClr val="accent2"/>
                </a:solidFill>
                <a:effectLst/>
                <a:latin typeface="Söhne"/>
              </a:rPr>
              <a:t>£3.25</a:t>
            </a:r>
          </a:p>
          <a:p>
            <a:pPr lvl="1" indent="0" algn="l">
              <a:lnSpc>
                <a:spcPct val="150000"/>
              </a:lnSpc>
              <a:buNone/>
            </a:pPr>
            <a:r>
              <a:rPr lang="en-GB" sz="1800" b="0" i="1" u="none" strike="noStrike" dirty="0">
                <a:solidFill>
                  <a:schemeClr val="accent2"/>
                </a:solidFill>
                <a:effectLst/>
                <a:latin typeface="Söhne"/>
              </a:rPr>
              <a:t>A curated selection of classic hot teas, including English Breakfast, Chamomile, and Earl Grey.</a:t>
            </a:r>
          </a:p>
          <a:p>
            <a:pPr lvl="1" indent="0" algn="l">
              <a:lnSpc>
                <a:spcPct val="150000"/>
              </a:lnSpc>
              <a:buNone/>
            </a:pPr>
            <a:endParaRPr lang="en-GB" sz="1800" b="0" i="1" u="none" strike="noStrike" dirty="0">
              <a:solidFill>
                <a:schemeClr val="accent2"/>
              </a:solidFill>
              <a:effectLst/>
              <a:latin typeface="Söhne"/>
            </a:endParaRPr>
          </a:p>
          <a:p>
            <a:pPr lvl="1" indent="0" algn="l">
              <a:lnSpc>
                <a:spcPct val="150000"/>
              </a:lnSpc>
              <a:buNone/>
            </a:pPr>
            <a:endParaRPr lang="en-GB" sz="1800" b="0" i="1" u="none" strike="noStrike" dirty="0">
              <a:solidFill>
                <a:schemeClr val="accent2"/>
              </a:solidFill>
              <a:effectLst/>
              <a:latin typeface="Söhne"/>
            </a:endParaRPr>
          </a:p>
          <a:p>
            <a:pPr marL="0" indent="0">
              <a:lnSpc>
                <a:spcPct val="150000"/>
              </a:lnSpc>
              <a:buNone/>
            </a:pPr>
            <a:endParaRPr lang="en-GB" i="1" dirty="0">
              <a:solidFill>
                <a:schemeClr val="accent2"/>
              </a:solidFill>
            </a:endParaRPr>
          </a:p>
        </p:txBody>
      </p:sp>
      <p:sp>
        <p:nvSpPr>
          <p:cNvPr id="4" name="TextBox 3">
            <a:extLst>
              <a:ext uri="{FF2B5EF4-FFF2-40B4-BE49-F238E27FC236}">
                <a16:creationId xmlns:a16="http://schemas.microsoft.com/office/drawing/2014/main" id="{5AB142CA-81BE-2035-38E1-1D5FB6E5BBEB}"/>
              </a:ext>
            </a:extLst>
          </p:cNvPr>
          <p:cNvSpPr txBox="1"/>
          <p:nvPr/>
        </p:nvSpPr>
        <p:spPr>
          <a:xfrm>
            <a:off x="439837" y="6035040"/>
            <a:ext cx="11146421" cy="646331"/>
          </a:xfrm>
          <a:prstGeom prst="rect">
            <a:avLst/>
          </a:prstGeom>
          <a:noFill/>
        </p:spPr>
        <p:txBody>
          <a:bodyPr wrap="square" rtlCol="0">
            <a:spAutoFit/>
          </a:bodyPr>
          <a:lstStyle/>
          <a:p>
            <a:pPr algn="just"/>
            <a:r>
              <a:rPr lang="en-GB" sz="1200" dirty="0" err="1">
                <a:solidFill>
                  <a:schemeClr val="accent2"/>
                </a:solidFill>
                <a:effectLst/>
                <a:latin typeface="Helvetica" pitchFamily="2" charset="0"/>
              </a:rPr>
              <a:t>Ewch</a:t>
            </a:r>
            <a:r>
              <a:rPr lang="en-GB" sz="1200" dirty="0">
                <a:solidFill>
                  <a:schemeClr val="accent2"/>
                </a:solidFill>
                <a:effectLst/>
                <a:latin typeface="Helvetica" pitchFamily="2" charset="0"/>
              </a:rPr>
              <a:t> i </a:t>
            </a:r>
            <a:r>
              <a:rPr lang="en-GB" sz="1200" dirty="0" err="1">
                <a:solidFill>
                  <a:schemeClr val="accent2"/>
                </a:solidFill>
                <a:effectLst/>
                <a:latin typeface="Helvetica" pitchFamily="2" charset="0"/>
              </a:rPr>
              <a:t>food.gov.uk</a:t>
            </a:r>
            <a:r>
              <a:rPr lang="en-GB" sz="1200" dirty="0">
                <a:solidFill>
                  <a:schemeClr val="accent2"/>
                </a:solidFill>
                <a:effectLst/>
                <a:latin typeface="Helvetica" pitchFamily="2" charset="0"/>
              </a:rPr>
              <a:t>/ratings i </a:t>
            </a:r>
            <a:r>
              <a:rPr lang="en-GB" sz="1200" dirty="0" err="1">
                <a:solidFill>
                  <a:schemeClr val="accent2"/>
                </a:solidFill>
                <a:effectLst/>
                <a:latin typeface="Helvetica" pitchFamily="2" charset="0"/>
              </a:rPr>
              <a:t>ganfod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sgôr</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hylendid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bwyd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ein</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busnes</a:t>
            </a:r>
            <a:r>
              <a:rPr lang="en-GB" sz="1200" dirty="0">
                <a:solidFill>
                  <a:schemeClr val="accent2"/>
                </a:solidFill>
                <a:effectLst/>
                <a:latin typeface="Helvetica" pitchFamily="2" charset="0"/>
              </a:rPr>
              <a:t> neu </a:t>
            </a:r>
            <a:r>
              <a:rPr lang="en-GB" sz="1200" dirty="0" err="1">
                <a:solidFill>
                  <a:schemeClr val="accent2"/>
                </a:solidFill>
                <a:effectLst/>
                <a:latin typeface="Helvetica" pitchFamily="2" charset="0"/>
              </a:rPr>
              <a:t>gofynnwch</a:t>
            </a:r>
            <a:r>
              <a:rPr lang="en-GB" sz="1200" dirty="0">
                <a:solidFill>
                  <a:schemeClr val="accent2"/>
                </a:solidFill>
                <a:latin typeface="Helvetica" pitchFamily="2" charset="0"/>
              </a:rPr>
              <a:t> </a:t>
            </a:r>
            <a:r>
              <a:rPr lang="en-GB" sz="1200" dirty="0" err="1">
                <a:solidFill>
                  <a:schemeClr val="accent2"/>
                </a:solidFill>
                <a:effectLst/>
                <a:latin typeface="Helvetica" pitchFamily="2" charset="0"/>
              </a:rPr>
              <a:t>inni</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beth</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yw</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ein</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sgôr</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hylendid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bwyd</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wrth</a:t>
            </a:r>
            <a:r>
              <a:rPr lang="en-GB" sz="1200" dirty="0">
                <a:solidFill>
                  <a:schemeClr val="accent2"/>
                </a:solidFill>
                <a:effectLst/>
                <a:latin typeface="Helvetica" pitchFamily="2" charset="0"/>
              </a:rPr>
              <a:t> </a:t>
            </a:r>
            <a:r>
              <a:rPr lang="en-GB" sz="1200" dirty="0" err="1">
                <a:solidFill>
                  <a:schemeClr val="accent2"/>
                </a:solidFill>
                <a:effectLst/>
                <a:latin typeface="Helvetica" pitchFamily="2" charset="0"/>
              </a:rPr>
              <a:t>archebu</a:t>
            </a:r>
            <a:r>
              <a:rPr lang="en-GB" sz="1200" dirty="0">
                <a:solidFill>
                  <a:schemeClr val="accent2"/>
                </a:solidFill>
                <a:effectLst/>
                <a:latin typeface="Helvetica" pitchFamily="2" charset="0"/>
              </a:rPr>
              <a:t> / Go to </a:t>
            </a:r>
            <a:r>
              <a:rPr lang="en-GB" sz="1200" dirty="0" err="1">
                <a:solidFill>
                  <a:schemeClr val="accent2"/>
                </a:solidFill>
                <a:effectLst/>
                <a:latin typeface="Helvetica" pitchFamily="2" charset="0"/>
              </a:rPr>
              <a:t>food.gov.uk</a:t>
            </a:r>
            <a:r>
              <a:rPr lang="en-GB" sz="1200" dirty="0">
                <a:solidFill>
                  <a:schemeClr val="accent2"/>
                </a:solidFill>
                <a:effectLst/>
                <a:latin typeface="Helvetica" pitchFamily="2" charset="0"/>
              </a:rPr>
              <a:t>/ratings to find out the food hygiene rating of our business or ask us for our food hygiene rating when you order .</a:t>
            </a:r>
          </a:p>
          <a:p>
            <a:pPr algn="just"/>
            <a:endParaRPr lang="en-GB" sz="1200" dirty="0">
              <a:solidFill>
                <a:schemeClr val="accent2"/>
              </a:solidFill>
            </a:endParaRPr>
          </a:p>
        </p:txBody>
      </p:sp>
      <p:pic>
        <p:nvPicPr>
          <p:cNvPr id="6" name="Picture 5" descr="A row of different colored drinks&#10;&#10;Description automatically generated">
            <a:extLst>
              <a:ext uri="{FF2B5EF4-FFF2-40B4-BE49-F238E27FC236}">
                <a16:creationId xmlns:a16="http://schemas.microsoft.com/office/drawing/2014/main" id="{92805C2A-D94A-9378-C07A-225D2FF7DA3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1506" b="22304"/>
          <a:stretch/>
        </p:blipFill>
        <p:spPr>
          <a:xfrm>
            <a:off x="7054663" y="589504"/>
            <a:ext cx="4531595" cy="1734570"/>
          </a:xfrm>
          <a:prstGeom prst="rect">
            <a:avLst/>
          </a:prstGeom>
        </p:spPr>
      </p:pic>
    </p:spTree>
    <p:extLst>
      <p:ext uri="{BB962C8B-B14F-4D97-AF65-F5344CB8AC3E}">
        <p14:creationId xmlns:p14="http://schemas.microsoft.com/office/powerpoint/2010/main" val="24021319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Custom 4">
      <a:dk1>
        <a:srgbClr val="000000"/>
      </a:dk1>
      <a:lt1>
        <a:srgbClr val="FFFFFF"/>
      </a:lt1>
      <a:dk2>
        <a:srgbClr val="3D3D3D"/>
      </a:dk2>
      <a:lt2>
        <a:srgbClr val="EBEBEB"/>
      </a:lt2>
      <a:accent1>
        <a:srgbClr val="4C150D"/>
      </a:accent1>
      <a:accent2>
        <a:srgbClr val="902A41"/>
      </a:accent2>
      <a:accent3>
        <a:srgbClr val="B1343A"/>
      </a:accent3>
      <a:accent4>
        <a:srgbClr val="969FA7"/>
      </a:accent4>
      <a:accent5>
        <a:srgbClr val="66B1CE"/>
      </a:accent5>
      <a:accent6>
        <a:srgbClr val="40619D"/>
      </a:accent6>
      <a:hlink>
        <a:srgbClr val="828282"/>
      </a:hlink>
      <a:folHlink>
        <a:srgbClr val="A5A5A5"/>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docProps/app.xml><?xml version="1.0" encoding="utf-8"?>
<Properties xmlns="http://schemas.openxmlformats.org/officeDocument/2006/extended-properties" xmlns:vt="http://schemas.openxmlformats.org/officeDocument/2006/docPropsVTypes">
  <Template>{A6758430-581F-714D-A57A-FE9FD1D9F2EA}tf10001067_mac</Template>
  <TotalTime>52</TotalTime>
  <Words>831</Words>
  <Application>Microsoft Macintosh PowerPoint</Application>
  <PresentationFormat>Widescreen</PresentationFormat>
  <Paragraphs>53</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Garamond</vt:lpstr>
      <vt:lpstr>Helvetica</vt:lpstr>
      <vt:lpstr>Söhne</vt:lpstr>
      <vt:lpstr>Zapfino</vt:lpstr>
      <vt:lpstr>Savon</vt:lpstr>
      <vt:lpstr>A LA CARTE menu</vt:lpstr>
      <vt:lpstr>RESTAURANT CONCEPT</vt:lpstr>
      <vt:lpstr>**IMPORTANT NOTICE:**</vt:lpstr>
      <vt:lpstr> STARTERS: </vt:lpstr>
      <vt:lpstr>MAINS:</vt:lpstr>
      <vt:lpstr>DESSERTS:</vt:lpstr>
      <vt:lpstr>BEVERAGES: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LA CARTE menu</dc:title>
  <dc:creator>Author</dc:creator>
  <cp:lastModifiedBy>Author</cp:lastModifiedBy>
  <cp:revision>4</cp:revision>
  <dcterms:created xsi:type="dcterms:W3CDTF">2023-11-10T09:24:29Z</dcterms:created>
  <dcterms:modified xsi:type="dcterms:W3CDTF">2023-11-10T10:24:16Z</dcterms:modified>
</cp:coreProperties>
</file>