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3" r:id="rId18"/>
    <p:sldId id="272" r:id="rId19"/>
    <p:sldId id="275" r:id="rId20"/>
    <p:sldId id="276"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2" d="100"/>
          <a:sy n="72" d="100"/>
        </p:scale>
        <p:origin x="-324" y="-1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45BE7F4-1480-482D-9DC6-B85CB195A863}" type="datetimeFigureOut">
              <a:rPr lang="en-GB" smtClean="0"/>
              <a:t>28/04/2017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FC1DEB-1B34-4583-AE59-7348DB4F40B5}" type="slidenum">
              <a:rPr lang="en-GB" smtClean="0"/>
              <a:t>‹#›</a:t>
            </a:fld>
            <a:endParaRPr lang="en-GB"/>
          </a:p>
        </p:txBody>
      </p:sp>
    </p:spTree>
    <p:extLst>
      <p:ext uri="{BB962C8B-B14F-4D97-AF65-F5344CB8AC3E}">
        <p14:creationId xmlns:p14="http://schemas.microsoft.com/office/powerpoint/2010/main" val="164160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45BE7F4-1480-482D-9DC6-B85CB195A863}" type="datetimeFigureOut">
              <a:rPr lang="en-GB" smtClean="0"/>
              <a:t>28/04/2017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FC1DEB-1B34-4583-AE59-7348DB4F40B5}" type="slidenum">
              <a:rPr lang="en-GB" smtClean="0"/>
              <a:t>‹#›</a:t>
            </a:fld>
            <a:endParaRPr lang="en-GB"/>
          </a:p>
        </p:txBody>
      </p:sp>
    </p:spTree>
    <p:extLst>
      <p:ext uri="{BB962C8B-B14F-4D97-AF65-F5344CB8AC3E}">
        <p14:creationId xmlns:p14="http://schemas.microsoft.com/office/powerpoint/2010/main" val="469605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45BE7F4-1480-482D-9DC6-B85CB195A863}" type="datetimeFigureOut">
              <a:rPr lang="en-GB" smtClean="0"/>
              <a:t>28/04/2017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FC1DEB-1B34-4583-AE59-7348DB4F40B5}" type="slidenum">
              <a:rPr lang="en-GB" smtClean="0"/>
              <a:t>‹#›</a:t>
            </a:fld>
            <a:endParaRPr lang="en-GB"/>
          </a:p>
        </p:txBody>
      </p:sp>
    </p:spTree>
    <p:extLst>
      <p:ext uri="{BB962C8B-B14F-4D97-AF65-F5344CB8AC3E}">
        <p14:creationId xmlns:p14="http://schemas.microsoft.com/office/powerpoint/2010/main" val="16227689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45BE7F4-1480-482D-9DC6-B85CB195A863}" type="datetimeFigureOut">
              <a:rPr lang="en-GB" smtClean="0"/>
              <a:t>28/04/2017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FC1DEB-1B34-4583-AE59-7348DB4F40B5}" type="slidenum">
              <a:rPr lang="en-GB" smtClean="0"/>
              <a:t>‹#›</a:t>
            </a:fld>
            <a:endParaRPr lang="en-GB"/>
          </a:p>
        </p:txBody>
      </p:sp>
    </p:spTree>
    <p:extLst>
      <p:ext uri="{BB962C8B-B14F-4D97-AF65-F5344CB8AC3E}">
        <p14:creationId xmlns:p14="http://schemas.microsoft.com/office/powerpoint/2010/main" val="23073975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45BE7F4-1480-482D-9DC6-B85CB195A863}" type="datetimeFigureOut">
              <a:rPr lang="en-GB" smtClean="0"/>
              <a:t>28/04/2017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FC1DEB-1B34-4583-AE59-7348DB4F40B5}" type="slidenum">
              <a:rPr lang="en-GB" smtClean="0"/>
              <a:t>‹#›</a:t>
            </a:fld>
            <a:endParaRPr lang="en-GB"/>
          </a:p>
        </p:txBody>
      </p:sp>
    </p:spTree>
    <p:extLst>
      <p:ext uri="{BB962C8B-B14F-4D97-AF65-F5344CB8AC3E}">
        <p14:creationId xmlns:p14="http://schemas.microsoft.com/office/powerpoint/2010/main" val="34716147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45BE7F4-1480-482D-9DC6-B85CB195A863}" type="datetimeFigureOut">
              <a:rPr lang="en-GB" smtClean="0"/>
              <a:t>28/04/2017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FC1DEB-1B34-4583-AE59-7348DB4F40B5}" type="slidenum">
              <a:rPr lang="en-GB" smtClean="0"/>
              <a:t>‹#›</a:t>
            </a:fld>
            <a:endParaRPr lang="en-GB"/>
          </a:p>
        </p:txBody>
      </p:sp>
    </p:spTree>
    <p:extLst>
      <p:ext uri="{BB962C8B-B14F-4D97-AF65-F5344CB8AC3E}">
        <p14:creationId xmlns:p14="http://schemas.microsoft.com/office/powerpoint/2010/main" val="27127649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5BE7F4-1480-482D-9DC6-B85CB195A863}" type="datetimeFigureOut">
              <a:rPr lang="en-GB" smtClean="0"/>
              <a:t>28/04/2017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FC1DEB-1B34-4583-AE59-7348DB4F40B5}" type="slidenum">
              <a:rPr lang="en-GB" smtClean="0"/>
              <a:t>‹#›</a:t>
            </a:fld>
            <a:endParaRPr lang="en-GB"/>
          </a:p>
        </p:txBody>
      </p:sp>
    </p:spTree>
    <p:extLst>
      <p:ext uri="{BB962C8B-B14F-4D97-AF65-F5344CB8AC3E}">
        <p14:creationId xmlns:p14="http://schemas.microsoft.com/office/powerpoint/2010/main" val="15167736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45BE7F4-1480-482D-9DC6-B85CB195A863}" type="datetimeFigureOut">
              <a:rPr lang="en-GB" smtClean="0"/>
              <a:t>28/04/2017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FC1DEB-1B34-4583-AE59-7348DB4F40B5}" type="slidenum">
              <a:rPr lang="en-GB" smtClean="0"/>
              <a:t>‹#›</a:t>
            </a:fld>
            <a:endParaRPr lang="en-GB"/>
          </a:p>
        </p:txBody>
      </p:sp>
    </p:spTree>
    <p:extLst>
      <p:ext uri="{BB962C8B-B14F-4D97-AF65-F5344CB8AC3E}">
        <p14:creationId xmlns:p14="http://schemas.microsoft.com/office/powerpoint/2010/main" val="28454894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45BE7F4-1480-482D-9DC6-B85CB195A863}" type="datetimeFigureOut">
              <a:rPr lang="en-GB" smtClean="0"/>
              <a:t>28/04/2017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FC1DEB-1B34-4583-AE59-7348DB4F40B5}" type="slidenum">
              <a:rPr lang="en-GB" smtClean="0"/>
              <a:t>‹#›</a:t>
            </a:fld>
            <a:endParaRPr lang="en-GB"/>
          </a:p>
        </p:txBody>
      </p:sp>
    </p:spTree>
    <p:extLst>
      <p:ext uri="{BB962C8B-B14F-4D97-AF65-F5344CB8AC3E}">
        <p14:creationId xmlns:p14="http://schemas.microsoft.com/office/powerpoint/2010/main" val="10119282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45BE7F4-1480-482D-9DC6-B85CB195A863}" type="datetimeFigureOut">
              <a:rPr lang="en-GB" smtClean="0"/>
              <a:t>28/04/2017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FC1DEB-1B34-4583-AE59-7348DB4F40B5}" type="slidenum">
              <a:rPr lang="en-GB" smtClean="0"/>
              <a:t>‹#›</a:t>
            </a:fld>
            <a:endParaRPr lang="en-GB"/>
          </a:p>
        </p:txBody>
      </p:sp>
    </p:spTree>
    <p:extLst>
      <p:ext uri="{BB962C8B-B14F-4D97-AF65-F5344CB8AC3E}">
        <p14:creationId xmlns:p14="http://schemas.microsoft.com/office/powerpoint/2010/main" val="17851904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45BE7F4-1480-482D-9DC6-B85CB195A863}" type="datetimeFigureOut">
              <a:rPr lang="en-GB" smtClean="0"/>
              <a:t>28/04/2017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FC1DEB-1B34-4583-AE59-7348DB4F40B5}" type="slidenum">
              <a:rPr lang="en-GB" smtClean="0"/>
              <a:t>‹#›</a:t>
            </a:fld>
            <a:endParaRPr lang="en-GB"/>
          </a:p>
        </p:txBody>
      </p:sp>
    </p:spTree>
    <p:extLst>
      <p:ext uri="{BB962C8B-B14F-4D97-AF65-F5344CB8AC3E}">
        <p14:creationId xmlns:p14="http://schemas.microsoft.com/office/powerpoint/2010/main" val="27235652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5BE7F4-1480-482D-9DC6-B85CB195A863}" type="datetimeFigureOut">
              <a:rPr lang="en-GB" smtClean="0"/>
              <a:t>28/04/2017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FC1DEB-1B34-4583-AE59-7348DB4F40B5}" type="slidenum">
              <a:rPr lang="en-GB" smtClean="0"/>
              <a:t>‹#›</a:t>
            </a:fld>
            <a:endParaRPr lang="en-GB"/>
          </a:p>
        </p:txBody>
      </p:sp>
    </p:spTree>
    <p:extLst>
      <p:ext uri="{BB962C8B-B14F-4D97-AF65-F5344CB8AC3E}">
        <p14:creationId xmlns:p14="http://schemas.microsoft.com/office/powerpoint/2010/main" val="21828027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em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Data </a:t>
            </a:r>
            <a:r>
              <a:rPr lang="en-GB" dirty="0" err="1" smtClean="0"/>
              <a:t>Center</a:t>
            </a:r>
            <a:r>
              <a:rPr lang="en-GB" dirty="0" smtClean="0"/>
              <a:t> Technologies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40069304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549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Data Centres</a:t>
            </a:r>
            <a:endParaRPr lang="en-GB" dirty="0"/>
          </a:p>
        </p:txBody>
      </p:sp>
      <p:sp>
        <p:nvSpPr>
          <p:cNvPr id="5" name="Content Placeholder 2"/>
          <p:cNvSpPr txBox="1">
            <a:spLocks/>
          </p:cNvSpPr>
          <p:nvPr/>
        </p:nvSpPr>
        <p:spPr>
          <a:xfrm>
            <a:off x="549275" y="1600201"/>
            <a:ext cx="8042276" cy="4343400"/>
          </a:xfrm>
          <a:prstGeom prst="rect">
            <a:avLst/>
          </a:prstGeom>
        </p:spPr>
        <p:txBody>
          <a:bodyPr>
            <a:normAutofit fontScale="5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b="1" u="sng" dirty="0" smtClean="0"/>
              <a:t>Definition</a:t>
            </a:r>
            <a:r>
              <a:rPr lang="en-GB" dirty="0" smtClean="0"/>
              <a:t>: According to a report from the Renewable Energy Policy Project on Energy Smart Data </a:t>
            </a:r>
            <a:r>
              <a:rPr lang="en-GB" dirty="0" err="1" smtClean="0"/>
              <a:t>Centers</a:t>
            </a:r>
            <a:r>
              <a:rPr lang="en-GB" dirty="0" smtClean="0"/>
              <a:t>, Data </a:t>
            </a:r>
            <a:r>
              <a:rPr lang="en-GB" dirty="0" err="1" smtClean="0"/>
              <a:t>Centers</a:t>
            </a:r>
            <a:r>
              <a:rPr lang="en-GB" dirty="0" smtClean="0"/>
              <a:t> are:</a:t>
            </a:r>
          </a:p>
          <a:p>
            <a:pPr marL="0" indent="0" algn="just">
              <a:buFont typeface="Arial" panose="020B0604020202020204" pitchFamily="34" charset="0"/>
              <a:buNone/>
            </a:pPr>
            <a:endParaRPr lang="en-GB" sz="2600" i="1" dirty="0" smtClean="0"/>
          </a:p>
          <a:p>
            <a:pPr marL="0" indent="0" algn="just">
              <a:buFont typeface="Arial" panose="020B0604020202020204" pitchFamily="34" charset="0"/>
              <a:buNone/>
            </a:pPr>
            <a:r>
              <a:rPr lang="en-GB" sz="2600" i="1" dirty="0" smtClean="0"/>
              <a:t>“. . . an essential component of the infrastructure supporting the Internet and the digital commerce and electronic communication sector. Continued growth of these sectors requires a reliable infrastructure because . . . interruptions in digital services can have significant economic consequences.”</a:t>
            </a:r>
          </a:p>
          <a:p>
            <a:pPr algn="just"/>
            <a:endParaRPr lang="en-GB" dirty="0" smtClean="0"/>
          </a:p>
          <a:p>
            <a:pPr algn="just"/>
            <a:r>
              <a:rPr lang="en-GB" dirty="0" smtClean="0"/>
              <a:t>Data </a:t>
            </a:r>
            <a:r>
              <a:rPr lang="en-GB" dirty="0" err="1" smtClean="0"/>
              <a:t>Centers</a:t>
            </a:r>
            <a:r>
              <a:rPr lang="en-GB" dirty="0" smtClean="0"/>
              <a:t> house critical computing resources in controlled environments and under centralized management, which enable enterprises to operate around the clock or according to their business needs. </a:t>
            </a:r>
          </a:p>
          <a:p>
            <a:pPr algn="just"/>
            <a:r>
              <a:rPr lang="en-GB" dirty="0" smtClean="0"/>
              <a:t>These computing resources include mainframes; web and application servers; file and print servers; messaging servers; application software and the operating systems that run them; storage subsystems; and the network infrastructure, whether </a:t>
            </a:r>
            <a:r>
              <a:rPr lang="en-GB" dirty="0" err="1" smtClean="0"/>
              <a:t>IPor</a:t>
            </a:r>
            <a:r>
              <a:rPr lang="en-GB" dirty="0" smtClean="0"/>
              <a:t> storage-area network (SAN).</a:t>
            </a:r>
          </a:p>
          <a:p>
            <a:pPr algn="just"/>
            <a:r>
              <a:rPr lang="en-GB" dirty="0" smtClean="0"/>
              <a:t>Applications range from internal financial and human resources to external e-commerce and business-to-business applications. Additionally, a number of servers support network operations and network-based applications.</a:t>
            </a:r>
            <a:endParaRPr lang="en-GB" dirty="0"/>
          </a:p>
        </p:txBody>
      </p:sp>
    </p:spTree>
    <p:extLst>
      <p:ext uri="{BB962C8B-B14F-4D97-AF65-F5344CB8AC3E}">
        <p14:creationId xmlns:p14="http://schemas.microsoft.com/office/powerpoint/2010/main" val="262388333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549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Data Centers cont..</a:t>
            </a:r>
            <a:endParaRPr lang="en-GB" dirty="0"/>
          </a:p>
        </p:txBody>
      </p:sp>
      <p:sp>
        <p:nvSpPr>
          <p:cNvPr id="3" name="Content Placeholder 2"/>
          <p:cNvSpPr txBox="1">
            <a:spLocks/>
          </p:cNvSpPr>
          <p:nvPr/>
        </p:nvSpPr>
        <p:spPr>
          <a:xfrm>
            <a:off x="549275" y="1600201"/>
            <a:ext cx="8042276" cy="4343400"/>
          </a:xfrm>
          <a:prstGeom prst="rect">
            <a:avLst/>
          </a:prstGeom>
        </p:spPr>
        <p:txBody>
          <a:bodyPr>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dirty="0" smtClean="0"/>
              <a:t>Virtually, every enterprise has one or more Data </a:t>
            </a:r>
            <a:r>
              <a:rPr lang="en-GB" dirty="0" err="1" smtClean="0"/>
              <a:t>Centers</a:t>
            </a:r>
            <a:r>
              <a:rPr lang="en-GB" dirty="0" smtClean="0"/>
              <a:t>.</a:t>
            </a:r>
          </a:p>
          <a:p>
            <a:pPr algn="just"/>
            <a:r>
              <a:rPr lang="en-GB" dirty="0" smtClean="0"/>
              <a:t>The evolution has resulted in complex and disparate environments that are expensive to manage and maintain. In addition to the application environment, the supporting network infrastructure might not have changed fast enough to be flexible in accommodating ongoing redundancy, scalability, security, and management requirements.</a:t>
            </a:r>
          </a:p>
          <a:p>
            <a:pPr algn="just"/>
            <a:r>
              <a:rPr lang="en-GB" dirty="0" smtClean="0"/>
              <a:t>Data </a:t>
            </a:r>
            <a:r>
              <a:rPr lang="en-GB" dirty="0" err="1" smtClean="0"/>
              <a:t>Center</a:t>
            </a:r>
            <a:r>
              <a:rPr lang="en-GB" dirty="0" smtClean="0"/>
              <a:t> downtime, service degradation, or the inability to roll new services implies that SLAs are not met, which leads to a loss of access to critical resources and a quantifiable impact on normal business operation.</a:t>
            </a:r>
            <a:endParaRPr lang="en-GB" dirty="0"/>
          </a:p>
        </p:txBody>
      </p:sp>
    </p:spTree>
    <p:extLst>
      <p:ext uri="{BB962C8B-B14F-4D97-AF65-F5344CB8AC3E}">
        <p14:creationId xmlns:p14="http://schemas.microsoft.com/office/powerpoint/2010/main" val="231846810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549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Data Centre Goals</a:t>
            </a:r>
            <a:endParaRPr lang="en-GB" dirty="0"/>
          </a:p>
        </p:txBody>
      </p:sp>
      <p:sp>
        <p:nvSpPr>
          <p:cNvPr id="3" name="Content Placeholder 2"/>
          <p:cNvSpPr txBox="1">
            <a:spLocks/>
          </p:cNvSpPr>
          <p:nvPr/>
        </p:nvSpPr>
        <p:spPr>
          <a:xfrm>
            <a:off x="549275" y="1600200"/>
            <a:ext cx="8042276" cy="4700707"/>
          </a:xfrm>
          <a:prstGeom prst="rect">
            <a:avLst/>
          </a:prstGeom>
        </p:spPr>
        <p:txBody>
          <a:bodyPr>
            <a:normAutofit fontScale="70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dirty="0" smtClean="0"/>
              <a:t>The benefits provided by a Data </a:t>
            </a:r>
            <a:r>
              <a:rPr lang="en-GB" dirty="0" err="1" smtClean="0"/>
              <a:t>Center</a:t>
            </a:r>
            <a:r>
              <a:rPr lang="en-GB" dirty="0" smtClean="0"/>
              <a:t> include traditional business-oriented goals such as </a:t>
            </a:r>
          </a:p>
          <a:p>
            <a:pPr lvl="1" algn="just"/>
            <a:r>
              <a:rPr lang="en-GB" dirty="0" smtClean="0"/>
              <a:t>The support for business operations around the clock (resiliency)</a:t>
            </a:r>
          </a:p>
          <a:p>
            <a:pPr lvl="1" algn="just"/>
            <a:r>
              <a:rPr lang="en-GB" dirty="0" smtClean="0"/>
              <a:t>Lowering the total cost of operation and the maintenance needed to sustain the business functions (total cost of ownership)</a:t>
            </a:r>
          </a:p>
          <a:p>
            <a:pPr lvl="1" algn="just"/>
            <a:r>
              <a:rPr lang="en-GB" dirty="0" smtClean="0"/>
              <a:t>The rapid deployment of applications and consolidation of computing resources (flexibility).</a:t>
            </a:r>
          </a:p>
          <a:p>
            <a:pPr algn="just"/>
            <a:r>
              <a:rPr lang="en-GB" dirty="0" smtClean="0"/>
              <a:t>These business goals generate a number of information technology (IT) initiatives, including the following:</a:t>
            </a:r>
          </a:p>
          <a:p>
            <a:pPr lvl="1" algn="just"/>
            <a:r>
              <a:rPr lang="en-GB" dirty="0" smtClean="0"/>
              <a:t> Business continuance</a:t>
            </a:r>
          </a:p>
          <a:p>
            <a:pPr lvl="1" algn="just"/>
            <a:r>
              <a:rPr lang="en-GB" dirty="0" smtClean="0"/>
              <a:t>Increased security in the Data </a:t>
            </a:r>
            <a:r>
              <a:rPr lang="en-GB" dirty="0" err="1" smtClean="0"/>
              <a:t>Center</a:t>
            </a:r>
            <a:endParaRPr lang="en-GB" dirty="0" smtClean="0"/>
          </a:p>
          <a:p>
            <a:pPr lvl="1" algn="just"/>
            <a:r>
              <a:rPr lang="en-GB" dirty="0" smtClean="0"/>
              <a:t>Application, server, and Data </a:t>
            </a:r>
            <a:r>
              <a:rPr lang="en-GB" dirty="0" err="1" smtClean="0"/>
              <a:t>Center</a:t>
            </a:r>
            <a:r>
              <a:rPr lang="en-GB" dirty="0" smtClean="0"/>
              <a:t> consolidation</a:t>
            </a:r>
          </a:p>
          <a:p>
            <a:pPr lvl="1" algn="just"/>
            <a:r>
              <a:rPr lang="en-GB" dirty="0" smtClean="0"/>
              <a:t>Integration of applications whether client/server and multitier (n-tier), or web services-related applications</a:t>
            </a:r>
          </a:p>
          <a:p>
            <a:pPr lvl="1" algn="just"/>
            <a:r>
              <a:rPr lang="en-GB" dirty="0" smtClean="0"/>
              <a:t>Storage consolidation</a:t>
            </a:r>
            <a:endParaRPr lang="en-GB" dirty="0"/>
          </a:p>
        </p:txBody>
      </p:sp>
    </p:spTree>
    <p:extLst>
      <p:ext uri="{BB962C8B-B14F-4D97-AF65-F5344CB8AC3E}">
        <p14:creationId xmlns:p14="http://schemas.microsoft.com/office/powerpoint/2010/main" val="188540096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549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Data Centre Design Criteria</a:t>
            </a:r>
            <a:endParaRPr lang="en-GB" dirty="0"/>
          </a:p>
        </p:txBody>
      </p:sp>
      <p:sp>
        <p:nvSpPr>
          <p:cNvPr id="3" name="Content Placeholder 2"/>
          <p:cNvSpPr txBox="1">
            <a:spLocks/>
          </p:cNvSpPr>
          <p:nvPr/>
        </p:nvSpPr>
        <p:spPr>
          <a:xfrm>
            <a:off x="549275" y="1600200"/>
            <a:ext cx="8042276" cy="4808283"/>
          </a:xfrm>
          <a:prstGeom prst="rect">
            <a:avLst/>
          </a:prstGeom>
        </p:spPr>
        <p:txBody>
          <a:bodyPr>
            <a:normAutofit fontScale="6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dirty="0" smtClean="0"/>
              <a:t>The design criteria are</a:t>
            </a:r>
          </a:p>
          <a:p>
            <a:pPr lvl="1" algn="just"/>
            <a:r>
              <a:rPr lang="en-GB" dirty="0" smtClean="0"/>
              <a:t>Availability</a:t>
            </a:r>
          </a:p>
          <a:p>
            <a:pPr lvl="1" algn="just"/>
            <a:r>
              <a:rPr lang="en-GB" dirty="0" smtClean="0"/>
              <a:t>Scalability</a:t>
            </a:r>
          </a:p>
          <a:p>
            <a:pPr lvl="1" algn="just"/>
            <a:r>
              <a:rPr lang="en-GB" dirty="0" smtClean="0"/>
              <a:t>Security</a:t>
            </a:r>
          </a:p>
          <a:p>
            <a:pPr lvl="1" algn="just"/>
            <a:r>
              <a:rPr lang="en-GB" dirty="0" smtClean="0"/>
              <a:t>Performance</a:t>
            </a:r>
          </a:p>
          <a:p>
            <a:pPr lvl="1" algn="just"/>
            <a:r>
              <a:rPr lang="en-GB" dirty="0" smtClean="0"/>
              <a:t>Manageability</a:t>
            </a:r>
          </a:p>
          <a:p>
            <a:pPr algn="just"/>
            <a:r>
              <a:rPr lang="en-GB" dirty="0" smtClean="0"/>
              <a:t>These design criteria are applied to these distinct functional areas of a Data </a:t>
            </a:r>
            <a:r>
              <a:rPr lang="en-GB" dirty="0" err="1" smtClean="0"/>
              <a:t>Center</a:t>
            </a:r>
            <a:r>
              <a:rPr lang="en-GB" dirty="0" smtClean="0"/>
              <a:t> network:</a:t>
            </a:r>
          </a:p>
          <a:p>
            <a:pPr lvl="1" algn="just"/>
            <a:r>
              <a:rPr lang="en-GB" b="1" dirty="0" smtClean="0"/>
              <a:t>Infrastructure services</a:t>
            </a:r>
            <a:r>
              <a:rPr lang="en-GB" dirty="0" smtClean="0"/>
              <a:t>—Routing, switching, and server-farm architecture</a:t>
            </a:r>
          </a:p>
          <a:p>
            <a:pPr lvl="1" algn="just"/>
            <a:r>
              <a:rPr lang="en-GB" b="1" dirty="0" smtClean="0"/>
              <a:t>Application services</a:t>
            </a:r>
            <a:r>
              <a:rPr lang="en-GB" dirty="0" smtClean="0"/>
              <a:t>—Load balancing, Secure Socket Layer (SSL) offloading, and caching</a:t>
            </a:r>
          </a:p>
          <a:p>
            <a:pPr lvl="1" algn="just"/>
            <a:r>
              <a:rPr lang="en-GB" b="1" dirty="0" smtClean="0"/>
              <a:t>Security services</a:t>
            </a:r>
            <a:r>
              <a:rPr lang="en-GB" dirty="0" smtClean="0"/>
              <a:t>—Packet filtering and inspection, intrusion detection, and intrusion prevention</a:t>
            </a:r>
          </a:p>
          <a:p>
            <a:pPr lvl="1" algn="just"/>
            <a:r>
              <a:rPr lang="en-GB" b="1" dirty="0" smtClean="0"/>
              <a:t>Storage services</a:t>
            </a:r>
            <a:r>
              <a:rPr lang="en-GB" dirty="0" smtClean="0"/>
              <a:t>—SAN architecture, Fibre Channel switching, backup, and archival</a:t>
            </a:r>
          </a:p>
          <a:p>
            <a:pPr lvl="1" algn="just"/>
            <a:r>
              <a:rPr lang="en-GB" b="1" dirty="0" smtClean="0"/>
              <a:t>Business continuance</a:t>
            </a:r>
            <a:r>
              <a:rPr lang="en-GB" dirty="0" smtClean="0"/>
              <a:t>—SAN extension, site selection, and Data </a:t>
            </a:r>
            <a:r>
              <a:rPr lang="en-GB" dirty="0" err="1" smtClean="0"/>
              <a:t>Center</a:t>
            </a:r>
            <a:r>
              <a:rPr lang="en-GB" dirty="0" smtClean="0"/>
              <a:t> interconnectivity</a:t>
            </a:r>
            <a:endParaRPr lang="en-GB" dirty="0"/>
          </a:p>
        </p:txBody>
      </p:sp>
    </p:spTree>
    <p:extLst>
      <p:ext uri="{BB962C8B-B14F-4D97-AF65-F5344CB8AC3E}">
        <p14:creationId xmlns:p14="http://schemas.microsoft.com/office/powerpoint/2010/main" val="120053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7" end="7"/>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8" end="8"/>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10" end="1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549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Data Centre Facilities</a:t>
            </a:r>
            <a:endParaRPr lang="en-GB" dirty="0"/>
          </a:p>
        </p:txBody>
      </p:sp>
      <p:sp>
        <p:nvSpPr>
          <p:cNvPr id="3" name="Content Placeholder 2"/>
          <p:cNvSpPr txBox="1">
            <a:spLocks/>
          </p:cNvSpPr>
          <p:nvPr/>
        </p:nvSpPr>
        <p:spPr>
          <a:xfrm>
            <a:off x="549275" y="1600201"/>
            <a:ext cx="8042276" cy="4343400"/>
          </a:xfrm>
          <a:prstGeom prst="rect">
            <a:avLst/>
          </a:prstGeom>
        </p:spPr>
        <p:txBody>
          <a:bodyPr>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dirty="0" smtClean="0"/>
              <a:t>Because Data </a:t>
            </a:r>
            <a:r>
              <a:rPr lang="en-GB" dirty="0" err="1" smtClean="0"/>
              <a:t>Centers</a:t>
            </a:r>
            <a:r>
              <a:rPr lang="en-GB" dirty="0" smtClean="0"/>
              <a:t> house critical computing resources, enterprises must make special arrangements with respect to both the facilities that house the equipment and the personnel required for a 24-by-7 operation.</a:t>
            </a:r>
          </a:p>
          <a:p>
            <a:pPr algn="just"/>
            <a:r>
              <a:rPr lang="en-GB" dirty="0" smtClean="0"/>
              <a:t>These facilities are likely to support a high concentration of server resources and network infrastructure.</a:t>
            </a:r>
          </a:p>
          <a:p>
            <a:pPr lvl="1" algn="just"/>
            <a:r>
              <a:rPr lang="en-GB" dirty="0" smtClean="0"/>
              <a:t>Power capacity</a:t>
            </a:r>
          </a:p>
          <a:p>
            <a:pPr lvl="1" algn="just"/>
            <a:r>
              <a:rPr lang="en-GB" dirty="0" smtClean="0"/>
              <a:t>Cooling capacity</a:t>
            </a:r>
          </a:p>
          <a:p>
            <a:pPr lvl="1" algn="just"/>
            <a:r>
              <a:rPr lang="en-GB" dirty="0" smtClean="0"/>
              <a:t>Cabling</a:t>
            </a:r>
          </a:p>
          <a:p>
            <a:pPr lvl="1" algn="just"/>
            <a:r>
              <a:rPr lang="en-GB" dirty="0" smtClean="0"/>
              <a:t>Temperature and humidity controls</a:t>
            </a:r>
          </a:p>
          <a:p>
            <a:pPr lvl="1" algn="just"/>
            <a:r>
              <a:rPr lang="en-GB" dirty="0" smtClean="0"/>
              <a:t>Fire and smoke systems</a:t>
            </a:r>
          </a:p>
          <a:p>
            <a:pPr lvl="1" algn="just"/>
            <a:r>
              <a:rPr lang="en-GB" dirty="0" smtClean="0"/>
              <a:t>Physical security: restricted access and surveillance systems</a:t>
            </a:r>
          </a:p>
          <a:p>
            <a:pPr lvl="1" algn="just"/>
            <a:r>
              <a:rPr lang="en-GB" dirty="0" smtClean="0"/>
              <a:t>Rack space and raised floors</a:t>
            </a:r>
            <a:endParaRPr lang="en-GB" dirty="0"/>
          </a:p>
        </p:txBody>
      </p:sp>
    </p:spTree>
    <p:extLst>
      <p:ext uri="{BB962C8B-B14F-4D97-AF65-F5344CB8AC3E}">
        <p14:creationId xmlns:p14="http://schemas.microsoft.com/office/powerpoint/2010/main" val="332431840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549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Role of Data Centre</a:t>
            </a:r>
            <a:endParaRPr lang="en-GB" dirty="0"/>
          </a:p>
        </p:txBody>
      </p:sp>
      <p:sp>
        <p:nvSpPr>
          <p:cNvPr id="3" name="Content Placeholder 2"/>
          <p:cNvSpPr txBox="1">
            <a:spLocks/>
          </p:cNvSpPr>
          <p:nvPr/>
        </p:nvSpPr>
        <p:spPr>
          <a:xfrm>
            <a:off x="549275" y="1444532"/>
            <a:ext cx="8042276" cy="4343400"/>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mtClean="0"/>
              <a:t>In the Enterprise</a:t>
            </a:r>
            <a:endParaRPr lang="en-GB" dirty="0"/>
          </a:p>
        </p:txBody>
      </p:sp>
      <p:pic>
        <p:nvPicPr>
          <p:cNvPr id="4" name="Picture 3"/>
          <p:cNvPicPr>
            <a:picLocks noChangeAspect="1"/>
          </p:cNvPicPr>
          <p:nvPr/>
        </p:nvPicPr>
        <p:blipFill>
          <a:blip r:embed="rId2"/>
          <a:stretch>
            <a:fillRect/>
          </a:stretch>
        </p:blipFill>
        <p:spPr>
          <a:xfrm>
            <a:off x="700029" y="1944060"/>
            <a:ext cx="7806196" cy="4793019"/>
          </a:xfrm>
          <a:prstGeom prst="rect">
            <a:avLst/>
          </a:prstGeom>
        </p:spPr>
      </p:pic>
    </p:spTree>
    <p:extLst>
      <p:ext uri="{BB962C8B-B14F-4D97-AF65-F5344CB8AC3E}">
        <p14:creationId xmlns:p14="http://schemas.microsoft.com/office/powerpoint/2010/main" val="334035495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549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In the Service Provider Environment</a:t>
            </a:r>
            <a:endParaRPr lang="en-GB" dirty="0"/>
          </a:p>
        </p:txBody>
      </p:sp>
      <p:sp>
        <p:nvSpPr>
          <p:cNvPr id="3" name="Content Placeholder 2"/>
          <p:cNvSpPr txBox="1">
            <a:spLocks/>
          </p:cNvSpPr>
          <p:nvPr/>
        </p:nvSpPr>
        <p:spPr>
          <a:xfrm>
            <a:off x="549275" y="1600201"/>
            <a:ext cx="8042276" cy="4343400"/>
          </a:xfrm>
          <a:prstGeom prst="rect">
            <a:avLst/>
          </a:prstGeom>
        </p:spPr>
        <p:txBody>
          <a:bodyPr>
            <a:normAutofit fontScale="70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dirty="0" smtClean="0"/>
              <a:t>Data </a:t>
            </a:r>
            <a:r>
              <a:rPr lang="en-GB" dirty="0" err="1" smtClean="0"/>
              <a:t>Centers</a:t>
            </a:r>
            <a:r>
              <a:rPr lang="en-GB" dirty="0" smtClean="0"/>
              <a:t> in service provider (SP) environments, known as Internet Data </a:t>
            </a:r>
            <a:r>
              <a:rPr lang="en-GB" dirty="0" err="1" smtClean="0"/>
              <a:t>Centers</a:t>
            </a:r>
            <a:r>
              <a:rPr lang="en-GB" dirty="0" smtClean="0"/>
              <a:t> (IDCs), unlike in enterprise environments, are the source of revenue that supports collocated server farms for enterprise customers.</a:t>
            </a:r>
          </a:p>
          <a:p>
            <a:pPr algn="just"/>
            <a:r>
              <a:rPr lang="en-GB" dirty="0" smtClean="0"/>
              <a:t>The SP Data </a:t>
            </a:r>
            <a:r>
              <a:rPr lang="en-GB" dirty="0" err="1" smtClean="0"/>
              <a:t>Center</a:t>
            </a:r>
            <a:r>
              <a:rPr lang="en-GB" dirty="0" smtClean="0"/>
              <a:t> is a service-oriented environment built to house, or </a:t>
            </a:r>
            <a:r>
              <a:rPr lang="en-GB" i="1" dirty="0" smtClean="0"/>
              <a:t>host</a:t>
            </a:r>
            <a:r>
              <a:rPr lang="en-GB" dirty="0" smtClean="0"/>
              <a:t>, an enterprise customer’s application environment under tightly </a:t>
            </a:r>
            <a:r>
              <a:rPr lang="en-GB" dirty="0" err="1" smtClean="0"/>
              <a:t>controlledSLAs</a:t>
            </a:r>
            <a:r>
              <a:rPr lang="en-GB" dirty="0" smtClean="0"/>
              <a:t> for uptime and availability. </a:t>
            </a:r>
          </a:p>
          <a:p>
            <a:pPr algn="just"/>
            <a:r>
              <a:rPr lang="en-GB" dirty="0" smtClean="0"/>
              <a:t>Enterprises also build IDCs when the sole reason for the Data </a:t>
            </a:r>
            <a:r>
              <a:rPr lang="en-GB" dirty="0" err="1" smtClean="0"/>
              <a:t>Center</a:t>
            </a:r>
            <a:r>
              <a:rPr lang="en-GB" dirty="0" smtClean="0"/>
              <a:t> is to support Internet-facing applications.</a:t>
            </a:r>
          </a:p>
          <a:p>
            <a:pPr algn="just"/>
            <a:r>
              <a:rPr lang="en-GB" dirty="0" smtClean="0"/>
              <a:t>The IDCs are separated from the SP internal Data </a:t>
            </a:r>
            <a:r>
              <a:rPr lang="en-GB" dirty="0" err="1" smtClean="0"/>
              <a:t>Centers</a:t>
            </a:r>
            <a:r>
              <a:rPr lang="en-GB" dirty="0" smtClean="0"/>
              <a:t> that support the internal </a:t>
            </a:r>
            <a:r>
              <a:rPr lang="en-GB" dirty="0" err="1" smtClean="0"/>
              <a:t>businessapplications</a:t>
            </a:r>
            <a:r>
              <a:rPr lang="en-GB" dirty="0" smtClean="0"/>
              <a:t> environments.</a:t>
            </a:r>
            <a:endParaRPr lang="en-GB" dirty="0"/>
          </a:p>
        </p:txBody>
      </p:sp>
    </p:spTree>
    <p:extLst>
      <p:ext uri="{BB962C8B-B14F-4D97-AF65-F5344CB8AC3E}">
        <p14:creationId xmlns:p14="http://schemas.microsoft.com/office/powerpoint/2010/main" val="331269471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549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Application Architecture Models</a:t>
            </a:r>
            <a:endParaRPr lang="en-GB" dirty="0"/>
          </a:p>
        </p:txBody>
      </p:sp>
      <p:sp>
        <p:nvSpPr>
          <p:cNvPr id="3" name="Content Placeholder 2"/>
          <p:cNvSpPr txBox="1">
            <a:spLocks/>
          </p:cNvSpPr>
          <p:nvPr/>
        </p:nvSpPr>
        <p:spPr>
          <a:xfrm>
            <a:off x="549275" y="1859535"/>
            <a:ext cx="3507895" cy="4084065"/>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2400" dirty="0" smtClean="0"/>
              <a:t>Client-Server Model</a:t>
            </a:r>
          </a:p>
          <a:p>
            <a:endParaRPr lang="en-GB" dirty="0" smtClean="0"/>
          </a:p>
          <a:p>
            <a:endParaRPr lang="en-GB" dirty="0"/>
          </a:p>
        </p:txBody>
      </p:sp>
      <p:pic>
        <p:nvPicPr>
          <p:cNvPr id="4" name="Picture 3"/>
          <p:cNvPicPr>
            <a:picLocks noChangeAspect="1"/>
          </p:cNvPicPr>
          <p:nvPr/>
        </p:nvPicPr>
        <p:blipFill>
          <a:blip r:embed="rId2"/>
          <a:stretch>
            <a:fillRect/>
          </a:stretch>
        </p:blipFill>
        <p:spPr>
          <a:xfrm>
            <a:off x="640465" y="2727833"/>
            <a:ext cx="3325514" cy="1899876"/>
          </a:xfrm>
          <a:prstGeom prst="rect">
            <a:avLst/>
          </a:prstGeom>
        </p:spPr>
      </p:pic>
      <p:pic>
        <p:nvPicPr>
          <p:cNvPr id="5" name="Picture 4"/>
          <p:cNvPicPr>
            <a:picLocks noChangeAspect="1"/>
          </p:cNvPicPr>
          <p:nvPr/>
        </p:nvPicPr>
        <p:blipFill>
          <a:blip r:embed="rId3"/>
          <a:stretch>
            <a:fillRect/>
          </a:stretch>
        </p:blipFill>
        <p:spPr>
          <a:xfrm>
            <a:off x="5494084" y="2807342"/>
            <a:ext cx="3242493" cy="2848107"/>
          </a:xfrm>
          <a:prstGeom prst="rect">
            <a:avLst/>
          </a:prstGeom>
        </p:spPr>
      </p:pic>
      <p:sp>
        <p:nvSpPr>
          <p:cNvPr id="6" name="Content Placeholder 2"/>
          <p:cNvSpPr txBox="1">
            <a:spLocks/>
          </p:cNvSpPr>
          <p:nvPr/>
        </p:nvSpPr>
        <p:spPr>
          <a:xfrm>
            <a:off x="5481144" y="1752601"/>
            <a:ext cx="4038093" cy="4343400"/>
          </a:xfrm>
          <a:prstGeom prst="rect">
            <a:avLst/>
          </a:prstGeom>
        </p:spPr>
        <p:txBody>
          <a:bodyPr vert="horz" lIns="91440" tIns="45720" rIns="91440" bIns="45720" rtlCol="0">
            <a:norm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a:buClr>
                <a:schemeClr val="tx1"/>
              </a:buClr>
              <a:buFont typeface="Arial" panose="020B0604020202020204" pitchFamily="34" charset="0"/>
              <a:buChar char="•"/>
            </a:pPr>
            <a:r>
              <a:rPr lang="en-GB" dirty="0" smtClean="0"/>
              <a:t>n-Tier </a:t>
            </a:r>
            <a:r>
              <a:rPr lang="en-GB" dirty="0"/>
              <a:t>application interaction</a:t>
            </a:r>
          </a:p>
        </p:txBody>
      </p:sp>
    </p:spTree>
    <p:extLst>
      <p:ext uri="{BB962C8B-B14F-4D97-AF65-F5344CB8AC3E}">
        <p14:creationId xmlns:p14="http://schemas.microsoft.com/office/powerpoint/2010/main" val="260007554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549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The n-Tier Model</a:t>
            </a:r>
            <a:endParaRPr lang="en-GB" dirty="0"/>
          </a:p>
        </p:txBody>
      </p:sp>
      <p:sp>
        <p:nvSpPr>
          <p:cNvPr id="3" name="Content Placeholder 2"/>
          <p:cNvSpPr txBox="1">
            <a:spLocks/>
          </p:cNvSpPr>
          <p:nvPr/>
        </p:nvSpPr>
        <p:spPr>
          <a:xfrm>
            <a:off x="549275" y="908720"/>
            <a:ext cx="8042276" cy="3744416"/>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dirty="0" smtClean="0"/>
              <a:t>The n-tier model uses a thin client and a web browser to access the data in many different ways.</a:t>
            </a:r>
          </a:p>
          <a:p>
            <a:pPr algn="just"/>
            <a:r>
              <a:rPr lang="en-GB" dirty="0" smtClean="0"/>
              <a:t>The server side of the n-tier model is divided into distinct functional areas that include the web, application, and database servers.</a:t>
            </a:r>
            <a:endParaRPr lang="en-GB" dirty="0"/>
          </a:p>
        </p:txBody>
      </p:sp>
      <p:pic>
        <p:nvPicPr>
          <p:cNvPr id="4" name="Picture 3"/>
          <p:cNvPicPr>
            <a:picLocks noChangeAspect="1"/>
          </p:cNvPicPr>
          <p:nvPr/>
        </p:nvPicPr>
        <p:blipFill>
          <a:blip r:embed="rId2"/>
          <a:stretch>
            <a:fillRect/>
          </a:stretch>
        </p:blipFill>
        <p:spPr>
          <a:xfrm>
            <a:off x="1615781" y="3974095"/>
            <a:ext cx="6014463" cy="2515975"/>
          </a:xfrm>
          <a:prstGeom prst="rect">
            <a:avLst/>
          </a:prstGeom>
        </p:spPr>
      </p:pic>
    </p:spTree>
    <p:extLst>
      <p:ext uri="{BB962C8B-B14F-4D97-AF65-F5344CB8AC3E}">
        <p14:creationId xmlns:p14="http://schemas.microsoft.com/office/powerpoint/2010/main" val="252694110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549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The n-Tier Model</a:t>
            </a:r>
            <a:endParaRPr lang="en-GB" dirty="0"/>
          </a:p>
        </p:txBody>
      </p:sp>
      <p:sp>
        <p:nvSpPr>
          <p:cNvPr id="3" name="Content Placeholder 2"/>
          <p:cNvSpPr txBox="1">
            <a:spLocks/>
          </p:cNvSpPr>
          <p:nvPr/>
        </p:nvSpPr>
        <p:spPr>
          <a:xfrm>
            <a:off x="549275" y="1444532"/>
            <a:ext cx="8042276" cy="4499069"/>
          </a:xfrm>
          <a:prstGeom prst="rect">
            <a:avLst/>
          </a:prstGeom>
        </p:spPr>
        <p:txBody>
          <a:bodyPr>
            <a:normAutofit fontScale="70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lnSpc>
                <a:spcPct val="120000"/>
              </a:lnSpc>
            </a:pPr>
            <a:r>
              <a:rPr lang="en-GB" dirty="0" smtClean="0"/>
              <a:t>The n-tier model relies on a standard web architecture where the web browser formats and presents the information received from the web server.</a:t>
            </a:r>
          </a:p>
          <a:p>
            <a:pPr algn="just">
              <a:lnSpc>
                <a:spcPct val="120000"/>
              </a:lnSpc>
            </a:pPr>
            <a:r>
              <a:rPr lang="en-GB" dirty="0" smtClean="0"/>
              <a:t>The server side in the web architecture consists of multiple and distinct servers that are functionally separate. </a:t>
            </a:r>
          </a:p>
          <a:p>
            <a:pPr algn="just">
              <a:lnSpc>
                <a:spcPct val="120000"/>
              </a:lnSpc>
            </a:pPr>
            <a:r>
              <a:rPr lang="en-GB" dirty="0" smtClean="0"/>
              <a:t>This model is more scalable and manageable, and even though it is more complex than the classic client/server model, it enables application environments to evolve toward distributed computing environments.</a:t>
            </a:r>
          </a:p>
          <a:p>
            <a:pPr algn="just">
              <a:lnSpc>
                <a:spcPct val="120000"/>
              </a:lnSpc>
            </a:pPr>
            <a:r>
              <a:rPr lang="en-GB" dirty="0" smtClean="0"/>
              <a:t>The n-tier model provides a mechanism to increase performance and maintainability of client/server applications while the control and management of application code is simplified.</a:t>
            </a:r>
            <a:endParaRPr lang="en-GB" dirty="0"/>
          </a:p>
        </p:txBody>
      </p:sp>
    </p:spTree>
    <p:extLst>
      <p:ext uri="{BB962C8B-B14F-4D97-AF65-F5344CB8AC3E}">
        <p14:creationId xmlns:p14="http://schemas.microsoft.com/office/powerpoint/2010/main" val="313222051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549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Multitier Architecture</a:t>
            </a:r>
            <a:endParaRPr lang="en-GB" dirty="0"/>
          </a:p>
        </p:txBody>
      </p:sp>
      <p:sp>
        <p:nvSpPr>
          <p:cNvPr id="3" name="Content Placeholder 2"/>
          <p:cNvSpPr txBox="1">
            <a:spLocks/>
          </p:cNvSpPr>
          <p:nvPr/>
        </p:nvSpPr>
        <p:spPr>
          <a:xfrm>
            <a:off x="549275" y="1600201"/>
            <a:ext cx="8042276" cy="4343400"/>
          </a:xfrm>
          <a:prstGeom prst="rect">
            <a:avLst/>
          </a:prstGeom>
        </p:spPr>
        <p:txBody>
          <a:bodyP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sz="1800" dirty="0" smtClean="0"/>
              <a:t>Multitier architectures refer to the Data </a:t>
            </a:r>
            <a:r>
              <a:rPr lang="en-GB" sz="1800" dirty="0" err="1" smtClean="0"/>
              <a:t>Center</a:t>
            </a:r>
            <a:r>
              <a:rPr lang="en-GB" sz="1800" dirty="0" smtClean="0"/>
              <a:t> server farms supporting applications that provide a logical and physical separation between various application functions, such as web, application, and database (n-tier model).</a:t>
            </a:r>
          </a:p>
          <a:p>
            <a:pPr algn="just"/>
            <a:r>
              <a:rPr lang="en-GB" sz="1800" dirty="0" smtClean="0"/>
              <a:t>The network architecture is then dictated by the requirements of applications in use and their specific availability, scalability, and security and management goals. </a:t>
            </a:r>
          </a:p>
          <a:p>
            <a:pPr algn="just"/>
            <a:r>
              <a:rPr lang="en-GB" sz="1800" dirty="0" smtClean="0"/>
              <a:t>For each server-side tier, there is a one-to-one mapping to a network segment that supports the specific application function and its requirements. </a:t>
            </a:r>
            <a:endParaRPr lang="en-GB" sz="1800" dirty="0"/>
          </a:p>
        </p:txBody>
      </p:sp>
      <p:pic>
        <p:nvPicPr>
          <p:cNvPr id="4" name="Picture 3"/>
          <p:cNvPicPr>
            <a:picLocks noChangeAspect="1"/>
          </p:cNvPicPr>
          <p:nvPr/>
        </p:nvPicPr>
        <p:blipFill>
          <a:blip r:embed="rId2"/>
          <a:stretch>
            <a:fillRect/>
          </a:stretch>
        </p:blipFill>
        <p:spPr>
          <a:xfrm>
            <a:off x="2201709" y="4586719"/>
            <a:ext cx="4411685" cy="2000348"/>
          </a:xfrm>
          <a:prstGeom prst="rect">
            <a:avLst/>
          </a:prstGeom>
        </p:spPr>
      </p:pic>
    </p:spTree>
    <p:extLst>
      <p:ext uri="{BB962C8B-B14F-4D97-AF65-F5344CB8AC3E}">
        <p14:creationId xmlns:p14="http://schemas.microsoft.com/office/powerpoint/2010/main" val="299975191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549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Data Centre Architecture</a:t>
            </a:r>
            <a:endParaRPr lang="en-GB" dirty="0"/>
          </a:p>
        </p:txBody>
      </p:sp>
      <p:pic>
        <p:nvPicPr>
          <p:cNvPr id="3" name="Content Placeholder 3"/>
          <p:cNvPicPr>
            <a:picLocks noChangeAspect="1"/>
          </p:cNvPicPr>
          <p:nvPr/>
        </p:nvPicPr>
        <p:blipFill>
          <a:blip r:embed="rId2"/>
          <a:stretch>
            <a:fillRect/>
          </a:stretch>
        </p:blipFill>
        <p:spPr>
          <a:xfrm>
            <a:off x="3131840" y="1444532"/>
            <a:ext cx="5976664" cy="4771406"/>
          </a:xfrm>
          <a:prstGeom prst="rect">
            <a:avLst/>
          </a:prstGeom>
        </p:spPr>
      </p:pic>
      <p:sp>
        <p:nvSpPr>
          <p:cNvPr id="4" name="TextBox 3"/>
          <p:cNvSpPr txBox="1"/>
          <p:nvPr/>
        </p:nvSpPr>
        <p:spPr>
          <a:xfrm>
            <a:off x="251520" y="1700808"/>
            <a:ext cx="3024335" cy="2031325"/>
          </a:xfrm>
          <a:prstGeom prst="rect">
            <a:avLst/>
          </a:prstGeom>
          <a:noFill/>
        </p:spPr>
        <p:txBody>
          <a:bodyPr wrap="square" rtlCol="0">
            <a:spAutoFit/>
          </a:bodyPr>
          <a:lstStyle/>
          <a:p>
            <a:r>
              <a:rPr lang="en-GB" dirty="0"/>
              <a:t>F</a:t>
            </a:r>
            <a:r>
              <a:rPr lang="en-GB" dirty="0" smtClean="0"/>
              <a:t>ully </a:t>
            </a:r>
            <a:r>
              <a:rPr lang="en-GB" dirty="0"/>
              <a:t>redundant enterprise Data </a:t>
            </a:r>
            <a:r>
              <a:rPr lang="en-GB" dirty="0" err="1"/>
              <a:t>Center</a:t>
            </a:r>
            <a:r>
              <a:rPr lang="en-GB" dirty="0"/>
              <a:t> supporting the following areas:</a:t>
            </a:r>
          </a:p>
          <a:p>
            <a:r>
              <a:rPr lang="en-GB" dirty="0" smtClean="0"/>
              <a:t>•No </a:t>
            </a:r>
            <a:r>
              <a:rPr lang="en-GB" dirty="0"/>
              <a:t>single point of failure—redundant components</a:t>
            </a:r>
          </a:p>
          <a:p>
            <a:r>
              <a:rPr lang="en-GB" dirty="0" smtClean="0"/>
              <a:t>•Redundant </a:t>
            </a:r>
            <a:r>
              <a:rPr lang="en-GB" dirty="0"/>
              <a:t>Data </a:t>
            </a:r>
            <a:r>
              <a:rPr lang="en-GB" dirty="0" err="1"/>
              <a:t>Centers</a:t>
            </a:r>
            <a:r>
              <a:rPr lang="en-GB" dirty="0"/>
              <a:t> </a:t>
            </a:r>
          </a:p>
          <a:p>
            <a:endParaRPr lang="en-GB" dirty="0"/>
          </a:p>
        </p:txBody>
      </p:sp>
    </p:spTree>
    <p:extLst>
      <p:ext uri="{BB962C8B-B14F-4D97-AF65-F5344CB8AC3E}">
        <p14:creationId xmlns:p14="http://schemas.microsoft.com/office/powerpoint/2010/main" val="175834493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a:t>
            </a:r>
            <a:r>
              <a:rPr lang="en-GB" dirty="0" err="1" smtClean="0"/>
              <a:t>Center</a:t>
            </a:r>
            <a:r>
              <a:rPr lang="en-GB" dirty="0" smtClean="0"/>
              <a:t> Architecture </a:t>
            </a:r>
            <a:r>
              <a:rPr lang="en-GB" dirty="0" err="1" smtClean="0"/>
              <a:t>contd</a:t>
            </a:r>
            <a:endParaRPr lang="en-GB" dirty="0"/>
          </a:p>
        </p:txBody>
      </p:sp>
      <p:sp>
        <p:nvSpPr>
          <p:cNvPr id="3" name="Content Placeholder 2"/>
          <p:cNvSpPr>
            <a:spLocks noGrp="1"/>
          </p:cNvSpPr>
          <p:nvPr>
            <p:ph idx="1"/>
          </p:nvPr>
        </p:nvSpPr>
        <p:spPr/>
        <p:txBody>
          <a:bodyPr>
            <a:normAutofit fontScale="77500" lnSpcReduction="20000"/>
          </a:bodyPr>
          <a:lstStyle/>
          <a:p>
            <a:pPr marL="0" indent="0" algn="just">
              <a:buNone/>
            </a:pPr>
            <a:r>
              <a:rPr lang="en-GB" dirty="0" smtClean="0"/>
              <a:t>Internet </a:t>
            </a:r>
            <a:r>
              <a:rPr lang="en-GB" dirty="0"/>
              <a:t>Edge provides the </a:t>
            </a:r>
            <a:r>
              <a:rPr lang="en-GB" dirty="0" smtClean="0"/>
              <a:t>following connectivity </a:t>
            </a:r>
          </a:p>
          <a:p>
            <a:pPr lvl="1" algn="just"/>
            <a:r>
              <a:rPr lang="en-GB" sz="2600" dirty="0" smtClean="0"/>
              <a:t>Redundant </a:t>
            </a:r>
            <a:r>
              <a:rPr lang="en-GB" sz="2600" dirty="0"/>
              <a:t>connections to different service </a:t>
            </a:r>
            <a:r>
              <a:rPr lang="en-GB" sz="2600" dirty="0" smtClean="0"/>
              <a:t>providers</a:t>
            </a:r>
          </a:p>
          <a:p>
            <a:pPr lvl="1" algn="just"/>
            <a:r>
              <a:rPr lang="en-GB" sz="2600" dirty="0" smtClean="0"/>
              <a:t>External </a:t>
            </a:r>
            <a:r>
              <a:rPr lang="en-GB" sz="2600" dirty="0"/>
              <a:t>and internal routing through exterior border gateway protocol (EBGP) and </a:t>
            </a:r>
            <a:r>
              <a:rPr lang="en-GB" sz="2600" dirty="0" smtClean="0"/>
              <a:t>interior </a:t>
            </a:r>
            <a:r>
              <a:rPr lang="en-GB" sz="2600" dirty="0"/>
              <a:t>border gateway protocol (IBGP) </a:t>
            </a:r>
            <a:endParaRPr lang="en-GB" sz="2600" dirty="0" smtClean="0"/>
          </a:p>
          <a:p>
            <a:pPr lvl="1" algn="just"/>
            <a:r>
              <a:rPr lang="en-GB" sz="2600" dirty="0" smtClean="0"/>
              <a:t>Edge </a:t>
            </a:r>
            <a:r>
              <a:rPr lang="en-GB" sz="2600" dirty="0"/>
              <a:t>security to control access from the </a:t>
            </a:r>
            <a:r>
              <a:rPr lang="en-GB" sz="2600" dirty="0" smtClean="0"/>
              <a:t>Internet</a:t>
            </a:r>
          </a:p>
          <a:p>
            <a:pPr lvl="1" algn="just"/>
            <a:r>
              <a:rPr lang="en-GB" sz="2600" dirty="0" smtClean="0"/>
              <a:t>Control </a:t>
            </a:r>
            <a:r>
              <a:rPr lang="en-GB" sz="2600" dirty="0"/>
              <a:t>for access to the Internet from the enterprise </a:t>
            </a:r>
            <a:r>
              <a:rPr lang="en-GB" sz="2600" dirty="0" smtClean="0"/>
              <a:t>clients</a:t>
            </a:r>
          </a:p>
          <a:p>
            <a:pPr marL="457200" lvl="1" indent="0" algn="just">
              <a:buNone/>
            </a:pPr>
            <a:endParaRPr lang="en-GB" dirty="0" smtClean="0"/>
          </a:p>
          <a:p>
            <a:pPr marL="0" lvl="1" indent="0" algn="just">
              <a:buNone/>
            </a:pPr>
            <a:r>
              <a:rPr lang="en-GB" sz="3200" dirty="0"/>
              <a:t>C</a:t>
            </a:r>
            <a:r>
              <a:rPr lang="en-GB" sz="3200" dirty="0" smtClean="0"/>
              <a:t>ampus </a:t>
            </a:r>
            <a:r>
              <a:rPr lang="en-GB" sz="3200" dirty="0"/>
              <a:t>core switches provide connectivity between the </a:t>
            </a:r>
            <a:endParaRPr lang="en-GB" sz="3200" dirty="0" smtClean="0"/>
          </a:p>
          <a:p>
            <a:pPr lvl="1" algn="just"/>
            <a:r>
              <a:rPr lang="en-GB" sz="2600" dirty="0"/>
              <a:t>Internet Edge, the intranet </a:t>
            </a:r>
            <a:r>
              <a:rPr lang="en-GB" sz="2600" dirty="0" smtClean="0"/>
              <a:t>server </a:t>
            </a:r>
            <a:r>
              <a:rPr lang="en-GB" sz="2600" dirty="0"/>
              <a:t>farms, the campus network, and the private WAN. </a:t>
            </a:r>
            <a:endParaRPr lang="en-GB" sz="2600" dirty="0" smtClean="0"/>
          </a:p>
          <a:p>
            <a:pPr lvl="1" algn="just"/>
            <a:r>
              <a:rPr lang="en-GB" sz="2600" dirty="0" smtClean="0"/>
              <a:t>The </a:t>
            </a:r>
            <a:r>
              <a:rPr lang="en-GB" sz="2600" dirty="0"/>
              <a:t>core switches physically </a:t>
            </a:r>
            <a:r>
              <a:rPr lang="en-GB" sz="2600" dirty="0" smtClean="0"/>
              <a:t>connect </a:t>
            </a:r>
            <a:r>
              <a:rPr lang="en-GB" sz="2600" dirty="0"/>
              <a:t>to the devices that provide access to other major network areas, such as the private </a:t>
            </a:r>
            <a:r>
              <a:rPr lang="en-GB" sz="2600" dirty="0" smtClean="0"/>
              <a:t>WAN </a:t>
            </a:r>
            <a:r>
              <a:rPr lang="en-GB" sz="2600" dirty="0"/>
              <a:t>edge routers, the server-farm aggregation switches, and campus distribution </a:t>
            </a:r>
            <a:r>
              <a:rPr lang="en-GB" sz="2600" dirty="0" smtClean="0"/>
              <a:t>switches</a:t>
            </a:r>
            <a:r>
              <a:rPr lang="en-GB" sz="2600" dirty="0"/>
              <a:t>.</a:t>
            </a:r>
          </a:p>
          <a:p>
            <a:pPr algn="just"/>
            <a:endParaRPr lang="en-GB" dirty="0"/>
          </a:p>
        </p:txBody>
      </p:sp>
    </p:spTree>
    <p:extLst>
      <p:ext uri="{BB962C8B-B14F-4D97-AF65-F5344CB8AC3E}">
        <p14:creationId xmlns:p14="http://schemas.microsoft.com/office/powerpoint/2010/main" val="286712094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a:t>
            </a:r>
            <a:r>
              <a:rPr lang="en-GB" dirty="0" err="1"/>
              <a:t>Center</a:t>
            </a:r>
            <a:r>
              <a:rPr lang="en-GB" dirty="0"/>
              <a:t> Architecture </a:t>
            </a:r>
            <a:r>
              <a:rPr lang="en-GB" dirty="0" err="1"/>
              <a:t>contd</a:t>
            </a:r>
            <a:endParaRPr lang="en-GB" dirty="0"/>
          </a:p>
        </p:txBody>
      </p:sp>
      <p:sp>
        <p:nvSpPr>
          <p:cNvPr id="3" name="Content Placeholder 2"/>
          <p:cNvSpPr>
            <a:spLocks noGrp="1"/>
          </p:cNvSpPr>
          <p:nvPr>
            <p:ph idx="1"/>
          </p:nvPr>
        </p:nvSpPr>
        <p:spPr>
          <a:xfrm>
            <a:off x="457200" y="1600200"/>
            <a:ext cx="4618856" cy="4525963"/>
          </a:xfrm>
        </p:spPr>
        <p:txBody>
          <a:bodyPr>
            <a:normAutofit fontScale="92500" lnSpcReduction="10000"/>
          </a:bodyPr>
          <a:lstStyle/>
          <a:p>
            <a:pPr marL="0" indent="0" algn="just">
              <a:buNone/>
            </a:pPr>
            <a:r>
              <a:rPr lang="en-GB" b="1" dirty="0" smtClean="0"/>
              <a:t>Aggregation Layer</a:t>
            </a:r>
          </a:p>
          <a:p>
            <a:pPr lvl="1" algn="just"/>
            <a:r>
              <a:rPr lang="en-GB" dirty="0"/>
              <a:t>The aggregation layer is the aggregation point for devices that provide services to all server </a:t>
            </a:r>
            <a:r>
              <a:rPr lang="en-GB" dirty="0" smtClean="0"/>
              <a:t>farms.</a:t>
            </a:r>
          </a:p>
          <a:p>
            <a:pPr lvl="1" algn="just"/>
            <a:r>
              <a:rPr lang="en-GB" dirty="0" smtClean="0"/>
              <a:t>These </a:t>
            </a:r>
            <a:r>
              <a:rPr lang="en-GB" dirty="0"/>
              <a:t>devices are multilayer switches, firewalls, load balancers, and other devices </a:t>
            </a:r>
            <a:r>
              <a:rPr lang="en-GB" dirty="0" smtClean="0"/>
              <a:t>that </a:t>
            </a:r>
            <a:r>
              <a:rPr lang="en-GB" dirty="0"/>
              <a:t>typically support services across all servers.</a:t>
            </a:r>
          </a:p>
          <a:p>
            <a:pPr algn="just"/>
            <a:endParaRPr lang="en-GB" dirty="0"/>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32731" t="58991" r="31190" b="6157"/>
          <a:stretch/>
        </p:blipFill>
        <p:spPr bwMode="auto">
          <a:xfrm>
            <a:off x="5220072" y="1844824"/>
            <a:ext cx="3528392" cy="41764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0932315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Data </a:t>
            </a:r>
            <a:r>
              <a:rPr lang="en-GB" sz="3200" dirty="0" err="1"/>
              <a:t>Center</a:t>
            </a:r>
            <a:r>
              <a:rPr lang="en-GB" sz="3200" dirty="0"/>
              <a:t> </a:t>
            </a:r>
            <a:r>
              <a:rPr lang="en-GB" sz="3200" dirty="0" smtClean="0"/>
              <a:t>Architecture </a:t>
            </a:r>
            <a:r>
              <a:rPr lang="en-GB" sz="3200" dirty="0" err="1" smtClean="0"/>
              <a:t>contd</a:t>
            </a:r>
            <a:r>
              <a:rPr lang="en-GB" sz="3200" dirty="0" smtClean="0"/>
              <a:t/>
            </a:r>
            <a:br>
              <a:rPr lang="en-GB" sz="3200" dirty="0" smtClean="0"/>
            </a:br>
            <a:r>
              <a:rPr lang="en-GB" sz="3200" dirty="0" smtClean="0"/>
              <a:t>Access Layer</a:t>
            </a:r>
            <a:endParaRPr lang="en-GB" sz="3200" dirty="0"/>
          </a:p>
        </p:txBody>
      </p:sp>
      <p:sp>
        <p:nvSpPr>
          <p:cNvPr id="3" name="Content Placeholder 2"/>
          <p:cNvSpPr>
            <a:spLocks noGrp="1"/>
          </p:cNvSpPr>
          <p:nvPr>
            <p:ph idx="1"/>
          </p:nvPr>
        </p:nvSpPr>
        <p:spPr/>
        <p:txBody>
          <a:bodyPr>
            <a:noAutofit/>
          </a:bodyPr>
          <a:lstStyle/>
          <a:p>
            <a:pPr marL="0" indent="0" algn="just">
              <a:buNone/>
            </a:pPr>
            <a:r>
              <a:rPr lang="en-GB" sz="2000" b="1" dirty="0"/>
              <a:t>The front-end </a:t>
            </a:r>
            <a:r>
              <a:rPr lang="en-GB" sz="1800" dirty="0"/>
              <a:t>server farms typically include </a:t>
            </a:r>
            <a:endParaRPr lang="en-GB" sz="1800" dirty="0" smtClean="0"/>
          </a:p>
          <a:p>
            <a:pPr lvl="1" algn="just"/>
            <a:r>
              <a:rPr lang="en-GB" sz="1800" dirty="0" smtClean="0"/>
              <a:t>FTP</a:t>
            </a:r>
            <a:r>
              <a:rPr lang="en-GB" sz="1800" dirty="0"/>
              <a:t>, Telnet, </a:t>
            </a:r>
            <a:r>
              <a:rPr lang="en-GB" sz="1800" dirty="0" smtClean="0"/>
              <a:t>TN3270 </a:t>
            </a:r>
            <a:r>
              <a:rPr lang="en-GB" sz="1800" dirty="0"/>
              <a:t>(mainframe terminals), Simple Mail Transfer Protocol (SMTP), web servers, DNS </a:t>
            </a:r>
            <a:r>
              <a:rPr lang="en-GB" sz="1800" dirty="0" smtClean="0"/>
              <a:t>servers</a:t>
            </a:r>
            <a:r>
              <a:rPr lang="en-GB" sz="1800" dirty="0"/>
              <a:t>, and other business application </a:t>
            </a:r>
            <a:r>
              <a:rPr lang="en-GB" sz="1800" dirty="0" smtClean="0"/>
              <a:t>servers, IP </a:t>
            </a:r>
            <a:r>
              <a:rPr lang="en-GB" sz="1800" dirty="0"/>
              <a:t>television (IPTV) broadcast servers and IP telephony call managers  </a:t>
            </a:r>
            <a:r>
              <a:rPr lang="en-GB" sz="1800" dirty="0" smtClean="0"/>
              <a:t>(if are </a:t>
            </a:r>
            <a:r>
              <a:rPr lang="en-GB" sz="1800" dirty="0"/>
              <a:t>not placed at the aggregation layer because of port density or other design </a:t>
            </a:r>
            <a:r>
              <a:rPr lang="en-GB" sz="1800" dirty="0" smtClean="0"/>
              <a:t>requirements). </a:t>
            </a:r>
            <a:endParaRPr lang="en-GB" sz="1800" dirty="0"/>
          </a:p>
          <a:p>
            <a:pPr algn="just"/>
            <a:r>
              <a:rPr lang="en-GB" sz="1800" dirty="0"/>
              <a:t>The specific network features required in the front-end segment depend on the servers and </a:t>
            </a:r>
            <a:r>
              <a:rPr lang="en-GB" sz="1800" dirty="0" smtClean="0"/>
              <a:t>their </a:t>
            </a:r>
            <a:r>
              <a:rPr lang="en-GB" sz="1800" dirty="0"/>
              <a:t>functions. </a:t>
            </a:r>
            <a:endParaRPr lang="en-GB" sz="1800" dirty="0" smtClean="0"/>
          </a:p>
          <a:p>
            <a:pPr algn="just"/>
            <a:r>
              <a:rPr lang="en-GB" sz="1800" dirty="0" smtClean="0"/>
              <a:t>For </a:t>
            </a:r>
            <a:r>
              <a:rPr lang="en-GB" sz="1800" dirty="0"/>
              <a:t>example, if a network supports video streaming over IP, it might require </a:t>
            </a:r>
            <a:r>
              <a:rPr lang="en-GB" sz="1800" dirty="0" smtClean="0"/>
              <a:t>multicast</a:t>
            </a:r>
            <a:r>
              <a:rPr lang="en-GB" sz="1800" dirty="0"/>
              <a:t>, or if it supports Voice over IP (VoIP), quality of service (</a:t>
            </a:r>
            <a:r>
              <a:rPr lang="en-GB" sz="1800" dirty="0" err="1"/>
              <a:t>QoS</a:t>
            </a:r>
            <a:r>
              <a:rPr lang="en-GB" sz="1800" dirty="0"/>
              <a:t>) must be enabled. </a:t>
            </a:r>
          </a:p>
          <a:p>
            <a:pPr algn="just"/>
            <a:r>
              <a:rPr lang="en-GB" sz="1800" dirty="0"/>
              <a:t>Layer 2 connectivity through VLANs is required between servers and load balancers or </a:t>
            </a:r>
            <a:r>
              <a:rPr lang="en-GB" sz="1800" dirty="0" smtClean="0"/>
              <a:t>firewalls </a:t>
            </a:r>
            <a:r>
              <a:rPr lang="en-GB" sz="1800" dirty="0"/>
              <a:t>that segregate server farms</a:t>
            </a:r>
            <a:r>
              <a:rPr lang="en-GB" sz="1800" dirty="0" smtClean="0"/>
              <a:t>.</a:t>
            </a:r>
            <a:endParaRPr lang="en-GB" sz="1800" dirty="0"/>
          </a:p>
          <a:p>
            <a:pPr algn="just"/>
            <a:r>
              <a:rPr lang="en-GB" sz="1800" dirty="0"/>
              <a:t>Scaling mechanisms for front-end servers typically include adding more servers with </a:t>
            </a:r>
            <a:r>
              <a:rPr lang="en-GB" sz="1800" dirty="0" smtClean="0"/>
              <a:t>identical </a:t>
            </a:r>
            <a:r>
              <a:rPr lang="en-GB" sz="1800" dirty="0"/>
              <a:t>content and then equally distributing the load they receive using load balancers.</a:t>
            </a:r>
          </a:p>
          <a:p>
            <a:pPr algn="just"/>
            <a:endParaRPr lang="en-GB" sz="1800" dirty="0"/>
          </a:p>
          <a:p>
            <a:pPr algn="just"/>
            <a:endParaRPr lang="en-GB" sz="1800" dirty="0"/>
          </a:p>
        </p:txBody>
      </p:sp>
    </p:spTree>
    <p:extLst>
      <p:ext uri="{BB962C8B-B14F-4D97-AF65-F5344CB8AC3E}">
        <p14:creationId xmlns:p14="http://schemas.microsoft.com/office/powerpoint/2010/main" val="64856935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5577483"/>
          </a:xfrm>
        </p:spPr>
        <p:txBody>
          <a:bodyPr>
            <a:noAutofit/>
          </a:bodyPr>
          <a:lstStyle/>
          <a:p>
            <a:pPr marL="0" indent="0" algn="just">
              <a:buNone/>
            </a:pPr>
            <a:r>
              <a:rPr lang="en-GB" sz="2000" b="1" dirty="0" smtClean="0"/>
              <a:t>Application Segment</a:t>
            </a:r>
          </a:p>
          <a:p>
            <a:pPr algn="just"/>
            <a:r>
              <a:rPr lang="en-GB" sz="1600" dirty="0" smtClean="0"/>
              <a:t>Same network infrastructure components as the front-end segment . </a:t>
            </a:r>
          </a:p>
          <a:p>
            <a:pPr algn="just"/>
            <a:r>
              <a:rPr lang="en-GB" sz="1600" dirty="0" smtClean="0"/>
              <a:t>Relies strictly on layer 2 connectivity, additional security is a direct requirement of how much protection the application servers need as they have direct access to the database systems. (Depending on the security policies, uses firewalls between web and application servers, </a:t>
            </a:r>
            <a:r>
              <a:rPr lang="en-GB" sz="1600" dirty="0" err="1" smtClean="0"/>
              <a:t>idss</a:t>
            </a:r>
            <a:r>
              <a:rPr lang="en-GB" sz="1600" dirty="0" smtClean="0"/>
              <a:t>)</a:t>
            </a:r>
          </a:p>
          <a:p>
            <a:pPr algn="just"/>
            <a:r>
              <a:rPr lang="en-GB" sz="1600" dirty="0" smtClean="0"/>
              <a:t>Application servers run a portion of the software used by business applications </a:t>
            </a:r>
            <a:endParaRPr lang="en-GB" sz="1600" dirty="0"/>
          </a:p>
          <a:p>
            <a:pPr algn="just"/>
            <a:r>
              <a:rPr lang="en-GB" sz="1600" dirty="0"/>
              <a:t>P</a:t>
            </a:r>
            <a:r>
              <a:rPr lang="en-GB" sz="1600" dirty="0" smtClean="0"/>
              <a:t>rovide the communication logic between the front end and the back end, which is typically referred to as the middleware or business logic</a:t>
            </a:r>
          </a:p>
          <a:p>
            <a:pPr algn="just"/>
            <a:r>
              <a:rPr lang="en-GB" sz="1600" dirty="0" smtClean="0"/>
              <a:t>Application servers translate user requests to commands that the back-end database systems understand. </a:t>
            </a:r>
          </a:p>
          <a:p>
            <a:pPr algn="just"/>
            <a:r>
              <a:rPr lang="en-GB" sz="1600" dirty="0" smtClean="0"/>
              <a:t>Application servers are typically </a:t>
            </a:r>
            <a:r>
              <a:rPr lang="en-GB" sz="1600" dirty="0" err="1" smtClean="0"/>
              <a:t>cpu</a:t>
            </a:r>
            <a:r>
              <a:rPr lang="en-GB" sz="1600" dirty="0" smtClean="0"/>
              <a:t>-stressed because they need to support the business logic.</a:t>
            </a:r>
          </a:p>
          <a:p>
            <a:pPr algn="just"/>
            <a:r>
              <a:rPr lang="en-GB" sz="1600" dirty="0" smtClean="0"/>
              <a:t>Scaling mechanisms for application servers also include load balancers. </a:t>
            </a:r>
          </a:p>
          <a:p>
            <a:pPr algn="just"/>
            <a:r>
              <a:rPr lang="en-GB" sz="1600" dirty="0" smtClean="0"/>
              <a:t>Load balancers can select the right application server. </a:t>
            </a:r>
          </a:p>
          <a:p>
            <a:pPr algn="just"/>
            <a:r>
              <a:rPr lang="en-GB" sz="1600" dirty="0" smtClean="0"/>
              <a:t>Deep packet inspection on load balancers allows the partitioning of application server farms by content. Some server farms could be dedicated to selecting a server farm based on the scripting language (.</a:t>
            </a:r>
            <a:r>
              <a:rPr lang="en-GB" sz="1600" dirty="0" err="1" smtClean="0"/>
              <a:t>Cgi</a:t>
            </a:r>
            <a:r>
              <a:rPr lang="en-GB" sz="1600" dirty="0" smtClean="0"/>
              <a:t>, .</a:t>
            </a:r>
            <a:r>
              <a:rPr lang="en-GB" sz="1600" dirty="0" err="1" smtClean="0"/>
              <a:t>Jsp</a:t>
            </a:r>
            <a:r>
              <a:rPr lang="en-GB" sz="1600" dirty="0" smtClean="0"/>
              <a:t>, and so on). This arrangement allows application </a:t>
            </a:r>
            <a:r>
              <a:rPr lang="en-GB" sz="1600" dirty="0" err="1" smtClean="0"/>
              <a:t>adminis-trators</a:t>
            </a:r>
            <a:r>
              <a:rPr lang="en-GB" sz="1600" dirty="0" smtClean="0"/>
              <a:t> to control and manage the server </a:t>
            </a:r>
            <a:r>
              <a:rPr lang="en-GB" sz="1600" dirty="0" err="1" smtClean="0"/>
              <a:t>behavior</a:t>
            </a:r>
            <a:r>
              <a:rPr lang="en-GB" sz="1600" dirty="0" smtClean="0"/>
              <a:t> more efficiently.</a:t>
            </a:r>
          </a:p>
          <a:p>
            <a:pPr algn="just"/>
            <a:endParaRPr lang="en-GB" sz="1600" dirty="0"/>
          </a:p>
        </p:txBody>
      </p:sp>
    </p:spTree>
    <p:extLst>
      <p:ext uri="{BB962C8B-B14F-4D97-AF65-F5344CB8AC3E}">
        <p14:creationId xmlns:p14="http://schemas.microsoft.com/office/powerpoint/2010/main" val="367650036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32431" t="37947" r="35823" b="21149"/>
          <a:stretch/>
        </p:blipFill>
        <p:spPr bwMode="auto">
          <a:xfrm>
            <a:off x="1461974" y="3140968"/>
            <a:ext cx="4838218" cy="35065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251520" y="116632"/>
            <a:ext cx="8784976" cy="2862322"/>
          </a:xfrm>
          <a:prstGeom prst="rect">
            <a:avLst/>
          </a:prstGeom>
        </p:spPr>
        <p:txBody>
          <a:bodyPr wrap="square">
            <a:spAutoFit/>
          </a:bodyPr>
          <a:lstStyle/>
          <a:p>
            <a:pPr algn="just"/>
            <a:r>
              <a:rPr lang="en-GB" b="1" dirty="0" smtClean="0"/>
              <a:t>Back-End </a:t>
            </a:r>
            <a:r>
              <a:rPr lang="en-GB" b="1" dirty="0"/>
              <a:t>Segment</a:t>
            </a:r>
          </a:p>
          <a:p>
            <a:pPr marL="285750" indent="-285750" algn="just">
              <a:buFont typeface="Arial" panose="020B0604020202020204" pitchFamily="34" charset="0"/>
              <a:buChar char="•"/>
            </a:pPr>
            <a:r>
              <a:rPr lang="en-GB" dirty="0" smtClean="0"/>
              <a:t>same </a:t>
            </a:r>
            <a:r>
              <a:rPr lang="en-GB" dirty="0"/>
              <a:t>as the previous two segments except that it supports the </a:t>
            </a:r>
            <a:r>
              <a:rPr lang="en-GB" dirty="0" smtClean="0"/>
              <a:t>connectivity </a:t>
            </a:r>
            <a:r>
              <a:rPr lang="en-GB" dirty="0"/>
              <a:t>to database servers. </a:t>
            </a:r>
            <a:endParaRPr lang="en-GB" dirty="0" smtClean="0"/>
          </a:p>
          <a:p>
            <a:pPr marL="285750" indent="-285750" algn="just">
              <a:buFont typeface="Arial" panose="020B0604020202020204" pitchFamily="34" charset="0"/>
              <a:buChar char="•"/>
            </a:pPr>
            <a:r>
              <a:rPr lang="en-GB" dirty="0" smtClean="0"/>
              <a:t>features </a:t>
            </a:r>
            <a:r>
              <a:rPr lang="en-GB" dirty="0"/>
              <a:t>are almost identical </a:t>
            </a:r>
            <a:r>
              <a:rPr lang="en-GB" dirty="0" smtClean="0"/>
              <a:t>to </a:t>
            </a:r>
            <a:r>
              <a:rPr lang="en-GB" dirty="0"/>
              <a:t>the application segment, yet the security considerations are more stringent and aim </a:t>
            </a:r>
            <a:r>
              <a:rPr lang="en-GB" dirty="0" smtClean="0"/>
              <a:t>at </a:t>
            </a:r>
            <a:r>
              <a:rPr lang="en-GB" dirty="0"/>
              <a:t>protecting the data, critical or not. </a:t>
            </a:r>
          </a:p>
          <a:p>
            <a:pPr marL="285750" indent="-285750" algn="just">
              <a:buFont typeface="Arial" panose="020B0604020202020204" pitchFamily="34" charset="0"/>
              <a:buChar char="•"/>
            </a:pPr>
            <a:r>
              <a:rPr lang="en-GB" dirty="0"/>
              <a:t>The hardware supporting the database </a:t>
            </a:r>
          </a:p>
          <a:p>
            <a:pPr marL="742950" lvl="1" indent="-285750" algn="just">
              <a:buFont typeface="Arial" panose="020B0604020202020204" pitchFamily="34" charset="0"/>
              <a:buChar char="•"/>
            </a:pPr>
            <a:r>
              <a:rPr lang="en-GB" dirty="0" smtClean="0"/>
              <a:t>medium-sized </a:t>
            </a:r>
            <a:r>
              <a:rPr lang="en-GB" dirty="0"/>
              <a:t>servers to </a:t>
            </a:r>
            <a:r>
              <a:rPr lang="en-GB" dirty="0" smtClean="0"/>
              <a:t>high-end </a:t>
            </a:r>
            <a:r>
              <a:rPr lang="en-GB" dirty="0"/>
              <a:t>servers, some with direct locally attached storage and others using disk arrays attached </a:t>
            </a:r>
            <a:r>
              <a:rPr lang="en-GB" dirty="0" smtClean="0"/>
              <a:t>to </a:t>
            </a:r>
            <a:r>
              <a:rPr lang="en-GB" dirty="0"/>
              <a:t>a SAN. </a:t>
            </a:r>
            <a:endParaRPr lang="en-GB" dirty="0" smtClean="0"/>
          </a:p>
          <a:p>
            <a:pPr marL="285750" indent="-285750" algn="just">
              <a:buFont typeface="Arial" panose="020B0604020202020204" pitchFamily="34" charset="0"/>
              <a:buChar char="•"/>
            </a:pPr>
            <a:r>
              <a:rPr lang="en-GB" dirty="0" smtClean="0"/>
              <a:t>When </a:t>
            </a:r>
            <a:r>
              <a:rPr lang="en-GB" dirty="0"/>
              <a:t>the storage is separated, the database server is connected to both the </a:t>
            </a:r>
            <a:r>
              <a:rPr lang="en-GB" dirty="0" smtClean="0"/>
              <a:t>Ethernet </a:t>
            </a:r>
            <a:r>
              <a:rPr lang="en-GB" dirty="0"/>
              <a:t>switch and the SAN. The connection to the SAN is through a Fibre Channel </a:t>
            </a:r>
            <a:r>
              <a:rPr lang="en-GB" dirty="0" smtClean="0"/>
              <a:t>interface</a:t>
            </a:r>
            <a:r>
              <a:rPr lang="en-GB" dirty="0"/>
              <a:t>. </a:t>
            </a:r>
          </a:p>
        </p:txBody>
      </p:sp>
    </p:spTree>
    <p:extLst>
      <p:ext uri="{BB962C8B-B14F-4D97-AF65-F5344CB8AC3E}">
        <p14:creationId xmlns:p14="http://schemas.microsoft.com/office/powerpoint/2010/main" val="231958109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28253" t="21264" r="31761" b="28353"/>
          <a:stretch/>
        </p:blipFill>
        <p:spPr bwMode="auto">
          <a:xfrm>
            <a:off x="2140437" y="3714706"/>
            <a:ext cx="4203860" cy="29546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p:cNvSpPr txBox="1">
            <a:spLocks/>
          </p:cNvSpPr>
          <p:nvPr/>
        </p:nvSpPr>
        <p:spPr>
          <a:xfrm>
            <a:off x="107504" y="116633"/>
            <a:ext cx="4104456" cy="3384375"/>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2600" b="1" dirty="0" smtClean="0"/>
              <a:t>Storage Layer</a:t>
            </a:r>
          </a:p>
          <a:p>
            <a:pPr algn="just"/>
            <a:r>
              <a:rPr lang="en-GB" sz="2600" dirty="0" smtClean="0"/>
              <a:t>Consists of the storage infrastructure such as Fibre Channel switches and routers that support small computer system interface (SCSI) over IP (iSCSI) or Fibre Channel over IP (FCIP). </a:t>
            </a:r>
          </a:p>
          <a:p>
            <a:pPr algn="just"/>
            <a:r>
              <a:rPr lang="en-GB" sz="2600" dirty="0" smtClean="0"/>
              <a:t>Storage network devices provide the connectivity to servers, storage devices such as disk subsystems, and tape subsystems. </a:t>
            </a:r>
          </a:p>
          <a:p>
            <a:pPr algn="just"/>
            <a:r>
              <a:rPr lang="en-GB" sz="2600" dirty="0" smtClean="0"/>
              <a:t>The network used by these storage devices is referred to as a SAN</a:t>
            </a:r>
          </a:p>
          <a:p>
            <a:endParaRPr lang="en-GB" dirty="0"/>
          </a:p>
        </p:txBody>
      </p:sp>
      <p:sp>
        <p:nvSpPr>
          <p:cNvPr id="6" name="Content Placeholder 2"/>
          <p:cNvSpPr txBox="1">
            <a:spLocks/>
          </p:cNvSpPr>
          <p:nvPr/>
        </p:nvSpPr>
        <p:spPr>
          <a:xfrm>
            <a:off x="4572000" y="116632"/>
            <a:ext cx="4392488" cy="3744415"/>
          </a:xfrm>
          <a:prstGeom prst="rect">
            <a:avLst/>
          </a:prstGeom>
        </p:spPr>
        <p:txBody>
          <a:bodyPr vert="horz" lIns="91440" tIns="45720" rIns="91440" bIns="45720" rtlCol="0">
            <a:normAutofit fontScale="5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just">
              <a:buNone/>
            </a:pPr>
            <a:r>
              <a:rPr lang="en-GB" b="1" dirty="0" smtClean="0"/>
              <a:t>Transport Layer</a:t>
            </a:r>
          </a:p>
          <a:p>
            <a:pPr algn="just"/>
            <a:r>
              <a:rPr lang="en-GB" sz="3300" dirty="0"/>
              <a:t>Communication between distributed </a:t>
            </a:r>
            <a:r>
              <a:rPr lang="en-GB" sz="3300" dirty="0" smtClean="0"/>
              <a:t>Data </a:t>
            </a:r>
            <a:r>
              <a:rPr lang="en-GB" sz="3300" dirty="0" err="1" smtClean="0"/>
              <a:t>Centers</a:t>
            </a:r>
            <a:r>
              <a:rPr lang="en-GB" sz="3300" dirty="0" smtClean="0"/>
              <a:t> </a:t>
            </a:r>
            <a:r>
              <a:rPr lang="en-GB" sz="3300" dirty="0"/>
              <a:t>for rerouting client-to-server traffic </a:t>
            </a:r>
            <a:endParaRPr lang="en-GB" sz="3300" dirty="0" smtClean="0"/>
          </a:p>
          <a:p>
            <a:pPr algn="just"/>
            <a:r>
              <a:rPr lang="en-GB" sz="3300" dirty="0" smtClean="0"/>
              <a:t>Communication </a:t>
            </a:r>
            <a:r>
              <a:rPr lang="en-GB" sz="3300" dirty="0"/>
              <a:t>between distributed server farms located in distributed Data </a:t>
            </a:r>
            <a:r>
              <a:rPr lang="en-GB" sz="3300" dirty="0" err="1"/>
              <a:t>Centers</a:t>
            </a:r>
            <a:r>
              <a:rPr lang="en-GB" sz="3300" dirty="0"/>
              <a:t> </a:t>
            </a:r>
          </a:p>
          <a:p>
            <a:pPr algn="just"/>
            <a:r>
              <a:rPr lang="en-GB" sz="3300" dirty="0"/>
              <a:t>for the purposes of remote mirroring, replication, or clustering</a:t>
            </a:r>
          </a:p>
          <a:p>
            <a:pPr algn="just"/>
            <a:r>
              <a:rPr lang="en-GB" sz="3300" dirty="0"/>
              <a:t>Transport technologies must support a wide range of requirements for bandwidth and </a:t>
            </a:r>
            <a:r>
              <a:rPr lang="en-GB" sz="3300" dirty="0" smtClean="0"/>
              <a:t>latency </a:t>
            </a:r>
            <a:r>
              <a:rPr lang="en-GB" sz="3300" dirty="0"/>
              <a:t>depending on the traffic profiles, which imply a number of media types ranging </a:t>
            </a:r>
            <a:r>
              <a:rPr lang="en-GB" sz="3300" dirty="0" smtClean="0"/>
              <a:t>from </a:t>
            </a:r>
            <a:r>
              <a:rPr lang="en-GB" sz="3300" dirty="0"/>
              <a:t>Ethernet to Fibre Channel. </a:t>
            </a:r>
          </a:p>
          <a:p>
            <a:pPr algn="just"/>
            <a:endParaRPr lang="en-GB" dirty="0"/>
          </a:p>
        </p:txBody>
      </p:sp>
    </p:spTree>
    <p:extLst>
      <p:ext uri="{BB962C8B-B14F-4D97-AF65-F5344CB8AC3E}">
        <p14:creationId xmlns:p14="http://schemas.microsoft.com/office/powerpoint/2010/main" val="138289310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Acknowledgement</a:t>
            </a:r>
            <a:endParaRPr lang="en-GB" dirty="0"/>
          </a:p>
        </p:txBody>
      </p:sp>
      <p:sp>
        <p:nvSpPr>
          <p:cNvPr id="3" name="Content Placeholder 2"/>
          <p:cNvSpPr>
            <a:spLocks noGrp="1"/>
          </p:cNvSpPr>
          <p:nvPr>
            <p:ph idx="1"/>
          </p:nvPr>
        </p:nvSpPr>
        <p:spPr/>
        <p:txBody>
          <a:bodyPr/>
          <a:lstStyle/>
          <a:p>
            <a:r>
              <a:rPr lang="en-GB" dirty="0"/>
              <a:t>Mauricio </a:t>
            </a:r>
            <a:r>
              <a:rPr lang="en-GB" dirty="0" err="1"/>
              <a:t>Arregoces</a:t>
            </a:r>
            <a:r>
              <a:rPr lang="en-GB" dirty="0"/>
              <a:t>, M. P., 2004. </a:t>
            </a:r>
            <a:r>
              <a:rPr lang="en-GB" i="1" dirty="0"/>
              <a:t>Data Center Fundamentals. </a:t>
            </a:r>
            <a:r>
              <a:rPr lang="en-GB" dirty="0" err="1"/>
              <a:t>s.l.:Cisco</a:t>
            </a:r>
            <a:r>
              <a:rPr lang="en-GB" dirty="0"/>
              <a:t> Press.</a:t>
            </a:r>
          </a:p>
          <a:p>
            <a:pPr marL="0" indent="0">
              <a:buNone/>
            </a:pPr>
            <a:r>
              <a:rPr lang="en-GB"/>
              <a:t>   </a:t>
            </a:r>
            <a:r>
              <a:rPr lang="en-GB"/>
              <a:t>Chapter </a:t>
            </a:r>
            <a:r>
              <a:rPr lang="en-GB" smtClean="0"/>
              <a:t>1</a:t>
            </a:r>
            <a:endParaRPr lang="en-GB"/>
          </a:p>
          <a:p>
            <a:endParaRPr lang="en-GB" dirty="0"/>
          </a:p>
        </p:txBody>
      </p:sp>
    </p:spTree>
    <p:extLst>
      <p:ext uri="{BB962C8B-B14F-4D97-AF65-F5344CB8AC3E}">
        <p14:creationId xmlns:p14="http://schemas.microsoft.com/office/powerpoint/2010/main" val="13321017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69</TotalTime>
  <Words>1715</Words>
  <Application>Microsoft Office PowerPoint</Application>
  <PresentationFormat>On-screen Show (4:3)</PresentationFormat>
  <Paragraphs>122</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Data Center Technologies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Data Center Architecture contd</vt:lpstr>
      <vt:lpstr>Data Center Architecture contd</vt:lpstr>
      <vt:lpstr>Data Center Architecture contd Access Layer</vt:lpstr>
      <vt:lpstr>PowerPoint Presentation</vt:lpstr>
      <vt:lpstr>PowerPoint Presentation</vt:lpstr>
      <vt:lpstr>PowerPoint Presentation</vt:lpstr>
      <vt:lpstr>Acknowledgement</vt:lpstr>
    </vt:vector>
  </TitlesOfParts>
  <Company>ARCELIK AS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office</dc:creator>
  <cp:lastModifiedBy>Anly ChandraMohan</cp:lastModifiedBy>
  <cp:revision>11</cp:revision>
  <dcterms:created xsi:type="dcterms:W3CDTF">2017-03-13T09:55:21Z</dcterms:created>
  <dcterms:modified xsi:type="dcterms:W3CDTF">2017-04-28T11:41:29Z</dcterms:modified>
</cp:coreProperties>
</file>