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7"/>
  </p:notesMasterIdLst>
  <p:sldIdLst>
    <p:sldId id="260" r:id="rId2"/>
    <p:sldId id="277" r:id="rId3"/>
    <p:sldId id="466" r:id="rId4"/>
    <p:sldId id="374" r:id="rId5"/>
    <p:sldId id="373" r:id="rId6"/>
    <p:sldId id="497" r:id="rId7"/>
    <p:sldId id="415" r:id="rId8"/>
    <p:sldId id="284" r:id="rId9"/>
    <p:sldId id="272" r:id="rId10"/>
    <p:sldId id="498" r:id="rId11"/>
    <p:sldId id="499" r:id="rId12"/>
    <p:sldId id="500" r:id="rId13"/>
    <p:sldId id="262" r:id="rId14"/>
    <p:sldId id="263" r:id="rId15"/>
    <p:sldId id="264" r:id="rId16"/>
    <p:sldId id="265" r:id="rId17"/>
    <p:sldId id="261" r:id="rId18"/>
    <p:sldId id="268" r:id="rId19"/>
    <p:sldId id="267" r:id="rId20"/>
    <p:sldId id="270" r:id="rId21"/>
    <p:sldId id="273" r:id="rId22"/>
    <p:sldId id="274" r:id="rId23"/>
    <p:sldId id="276" r:id="rId24"/>
    <p:sldId id="288" r:id="rId25"/>
    <p:sldId id="266" r:id="rId2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8E072E7-D833-4EB6-BF5A-AD3E808D67D3}" v="6" dt="2023-10-05T20:16:30.07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3162" autoAdjust="0"/>
    <p:restoredTop sz="90167" autoAdjust="0"/>
  </p:normalViewPr>
  <p:slideViewPr>
    <p:cSldViewPr snapToGrid="0">
      <p:cViewPr varScale="1">
        <p:scale>
          <a:sx n="65" d="100"/>
          <a:sy n="65" d="100"/>
        </p:scale>
        <p:origin x="1014"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microsoft.com/office/2016/11/relationships/changesInfo" Target="changesInfos/changesInfo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notesMaster" Target="notesMasters/notesMaster1.xml"/><Relationship Id="rId30"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ane Davies" userId="ece06c1e-1fe5-4526-9740-3b5872e790df" providerId="ADAL" clId="{38E072E7-D833-4EB6-BF5A-AD3E808D67D3}"/>
    <pc:docChg chg="custSel addSld delSld modSld sldOrd">
      <pc:chgData name="Jane Davies" userId="ece06c1e-1fe5-4526-9740-3b5872e790df" providerId="ADAL" clId="{38E072E7-D833-4EB6-BF5A-AD3E808D67D3}" dt="2023-10-05T20:20:59.923" v="319" actId="47"/>
      <pc:docMkLst>
        <pc:docMk/>
      </pc:docMkLst>
      <pc:sldChg chg="modSp mod">
        <pc:chgData name="Jane Davies" userId="ece06c1e-1fe5-4526-9740-3b5872e790df" providerId="ADAL" clId="{38E072E7-D833-4EB6-BF5A-AD3E808D67D3}" dt="2023-10-05T09:50:53.479" v="7" actId="20577"/>
        <pc:sldMkLst>
          <pc:docMk/>
          <pc:sldMk cId="738405046" sldId="260"/>
        </pc:sldMkLst>
        <pc:spChg chg="mod">
          <ac:chgData name="Jane Davies" userId="ece06c1e-1fe5-4526-9740-3b5872e790df" providerId="ADAL" clId="{38E072E7-D833-4EB6-BF5A-AD3E808D67D3}" dt="2023-10-05T09:50:53.479" v="7" actId="20577"/>
          <ac:spMkLst>
            <pc:docMk/>
            <pc:sldMk cId="738405046" sldId="260"/>
            <ac:spMk id="3" creationId="{808099F1-1C63-44D1-D6C9-2D71ABBA883F}"/>
          </ac:spMkLst>
        </pc:spChg>
      </pc:sldChg>
      <pc:sldChg chg="ord">
        <pc:chgData name="Jane Davies" userId="ece06c1e-1fe5-4526-9740-3b5872e790df" providerId="ADAL" clId="{38E072E7-D833-4EB6-BF5A-AD3E808D67D3}" dt="2023-10-05T19:59:34.042" v="239"/>
        <pc:sldMkLst>
          <pc:docMk/>
          <pc:sldMk cId="3269762957" sldId="262"/>
        </pc:sldMkLst>
      </pc:sldChg>
      <pc:sldChg chg="modSp mod ord">
        <pc:chgData name="Jane Davies" userId="ece06c1e-1fe5-4526-9740-3b5872e790df" providerId="ADAL" clId="{38E072E7-D833-4EB6-BF5A-AD3E808D67D3}" dt="2023-10-05T20:18:23.387" v="310" actId="113"/>
        <pc:sldMkLst>
          <pc:docMk/>
          <pc:sldMk cId="1248069542" sldId="268"/>
        </pc:sldMkLst>
        <pc:spChg chg="mod">
          <ac:chgData name="Jane Davies" userId="ece06c1e-1fe5-4526-9740-3b5872e790df" providerId="ADAL" clId="{38E072E7-D833-4EB6-BF5A-AD3E808D67D3}" dt="2023-10-05T20:18:23.387" v="310" actId="113"/>
          <ac:spMkLst>
            <pc:docMk/>
            <pc:sldMk cId="1248069542" sldId="268"/>
            <ac:spMk id="3" creationId="{F38580F7-6BE3-D1FC-5D5E-A736278EE871}"/>
          </ac:spMkLst>
        </pc:spChg>
        <pc:picChg chg="mod">
          <ac:chgData name="Jane Davies" userId="ece06c1e-1fe5-4526-9740-3b5872e790df" providerId="ADAL" clId="{38E072E7-D833-4EB6-BF5A-AD3E808D67D3}" dt="2023-10-05T20:16:30.072" v="246" actId="1076"/>
          <ac:picMkLst>
            <pc:docMk/>
            <pc:sldMk cId="1248069542" sldId="268"/>
            <ac:picMk id="2050" creationId="{E129F3F4-A1F0-B865-E11A-02CDD144F045}"/>
          </ac:picMkLst>
        </pc:picChg>
      </pc:sldChg>
      <pc:sldChg chg="del ord">
        <pc:chgData name="Jane Davies" userId="ece06c1e-1fe5-4526-9740-3b5872e790df" providerId="ADAL" clId="{38E072E7-D833-4EB6-BF5A-AD3E808D67D3}" dt="2023-10-05T20:20:17.152" v="315" actId="47"/>
        <pc:sldMkLst>
          <pc:docMk/>
          <pc:sldMk cId="160125881" sldId="269"/>
        </pc:sldMkLst>
      </pc:sldChg>
      <pc:sldChg chg="delSp del">
        <pc:chgData name="Jane Davies" userId="ece06c1e-1fe5-4526-9740-3b5872e790df" providerId="ADAL" clId="{38E072E7-D833-4EB6-BF5A-AD3E808D67D3}" dt="2023-10-05T19:18:54.447" v="224" actId="47"/>
        <pc:sldMkLst>
          <pc:docMk/>
          <pc:sldMk cId="2815916370" sldId="271"/>
        </pc:sldMkLst>
        <pc:picChg chg="del">
          <ac:chgData name="Jane Davies" userId="ece06c1e-1fe5-4526-9740-3b5872e790df" providerId="ADAL" clId="{38E072E7-D833-4EB6-BF5A-AD3E808D67D3}" dt="2023-10-05T19:15:45.153" v="195" actId="21"/>
          <ac:picMkLst>
            <pc:docMk/>
            <pc:sldMk cId="2815916370" sldId="271"/>
            <ac:picMk id="1026" creationId="{02EF529E-A22B-2518-17C6-6AA8DAF92BB9}"/>
          </ac:picMkLst>
        </pc:picChg>
        <pc:picChg chg="del">
          <ac:chgData name="Jane Davies" userId="ece06c1e-1fe5-4526-9740-3b5872e790df" providerId="ADAL" clId="{38E072E7-D833-4EB6-BF5A-AD3E808D67D3}" dt="2023-10-05T19:15:45.153" v="195" actId="21"/>
          <ac:picMkLst>
            <pc:docMk/>
            <pc:sldMk cId="2815916370" sldId="271"/>
            <ac:picMk id="1028" creationId="{FFA15548-AB6F-C3CC-8942-AB1A6612DAC2}"/>
          </ac:picMkLst>
        </pc:picChg>
      </pc:sldChg>
      <pc:sldChg chg="addSp modSp mod setBg">
        <pc:chgData name="Jane Davies" userId="ece06c1e-1fe5-4526-9740-3b5872e790df" providerId="ADAL" clId="{38E072E7-D833-4EB6-BF5A-AD3E808D67D3}" dt="2023-10-05T19:27:23.348" v="226" actId="14100"/>
        <pc:sldMkLst>
          <pc:docMk/>
          <pc:sldMk cId="3051156704" sldId="272"/>
        </pc:sldMkLst>
        <pc:spChg chg="mod">
          <ac:chgData name="Jane Davies" userId="ece06c1e-1fe5-4526-9740-3b5872e790df" providerId="ADAL" clId="{38E072E7-D833-4EB6-BF5A-AD3E808D67D3}" dt="2023-10-05T19:16:04.762" v="201" actId="27636"/>
          <ac:spMkLst>
            <pc:docMk/>
            <pc:sldMk cId="3051156704" sldId="272"/>
            <ac:spMk id="2" creationId="{F41E6620-A5A8-DF1A-4CE8-74B53DABE4FD}"/>
          </ac:spMkLst>
        </pc:spChg>
        <pc:spChg chg="mod">
          <ac:chgData name="Jane Davies" userId="ece06c1e-1fe5-4526-9740-3b5872e790df" providerId="ADAL" clId="{38E072E7-D833-4EB6-BF5A-AD3E808D67D3}" dt="2023-10-05T19:27:23.348" v="226" actId="14100"/>
          <ac:spMkLst>
            <pc:docMk/>
            <pc:sldMk cId="3051156704" sldId="272"/>
            <ac:spMk id="3" creationId="{7E8E6413-9299-FD27-943B-E89B71321CD6}"/>
          </ac:spMkLst>
        </pc:spChg>
        <pc:spChg chg="add">
          <ac:chgData name="Jane Davies" userId="ece06c1e-1fe5-4526-9740-3b5872e790df" providerId="ADAL" clId="{38E072E7-D833-4EB6-BF5A-AD3E808D67D3}" dt="2023-10-05T19:15:56.361" v="197" actId="26606"/>
          <ac:spMkLst>
            <pc:docMk/>
            <pc:sldMk cId="3051156704" sldId="272"/>
            <ac:spMk id="10" creationId="{D2B783EE-0239-4717-BBEA-8C9EAC61C824}"/>
          </ac:spMkLst>
        </pc:spChg>
        <pc:spChg chg="add">
          <ac:chgData name="Jane Davies" userId="ece06c1e-1fe5-4526-9740-3b5872e790df" providerId="ADAL" clId="{38E072E7-D833-4EB6-BF5A-AD3E808D67D3}" dt="2023-10-05T19:15:56.361" v="197" actId="26606"/>
          <ac:spMkLst>
            <pc:docMk/>
            <pc:sldMk cId="3051156704" sldId="272"/>
            <ac:spMk id="12" creationId="{A7B99495-F43F-4D80-A44F-2CB4764EB90B}"/>
          </ac:spMkLst>
        </pc:spChg>
        <pc:spChg chg="add">
          <ac:chgData name="Jane Davies" userId="ece06c1e-1fe5-4526-9740-3b5872e790df" providerId="ADAL" clId="{38E072E7-D833-4EB6-BF5A-AD3E808D67D3}" dt="2023-10-05T19:15:56.361" v="197" actId="26606"/>
          <ac:spMkLst>
            <pc:docMk/>
            <pc:sldMk cId="3051156704" sldId="272"/>
            <ac:spMk id="14" creationId="{70BEB1E7-2F88-40BC-B73D-42E5B6F80BFC}"/>
          </ac:spMkLst>
        </pc:spChg>
        <pc:picChg chg="add mod ord">
          <ac:chgData name="Jane Davies" userId="ece06c1e-1fe5-4526-9740-3b5872e790df" providerId="ADAL" clId="{38E072E7-D833-4EB6-BF5A-AD3E808D67D3}" dt="2023-10-05T19:15:56.361" v="197" actId="26606"/>
          <ac:picMkLst>
            <pc:docMk/>
            <pc:sldMk cId="3051156704" sldId="272"/>
            <ac:picMk id="4" creationId="{3FD894D7-8FE3-75F3-8102-96FCE8704755}"/>
          </ac:picMkLst>
        </pc:picChg>
        <pc:picChg chg="add mod">
          <ac:chgData name="Jane Davies" userId="ece06c1e-1fe5-4526-9740-3b5872e790df" providerId="ADAL" clId="{38E072E7-D833-4EB6-BF5A-AD3E808D67D3}" dt="2023-10-05T19:15:56.361" v="197" actId="26606"/>
          <ac:picMkLst>
            <pc:docMk/>
            <pc:sldMk cId="3051156704" sldId="272"/>
            <ac:picMk id="5" creationId="{6B5D88EE-A783-0C32-D58C-551BA95A0263}"/>
          </ac:picMkLst>
        </pc:picChg>
      </pc:sldChg>
      <pc:sldChg chg="del">
        <pc:chgData name="Jane Davies" userId="ece06c1e-1fe5-4526-9740-3b5872e790df" providerId="ADAL" clId="{38E072E7-D833-4EB6-BF5A-AD3E808D67D3}" dt="2023-10-05T20:20:20.711" v="318" actId="47"/>
        <pc:sldMkLst>
          <pc:docMk/>
          <pc:sldMk cId="492219072" sldId="275"/>
        </pc:sldMkLst>
      </pc:sldChg>
      <pc:sldChg chg="ord">
        <pc:chgData name="Jane Davies" userId="ece06c1e-1fe5-4526-9740-3b5872e790df" providerId="ADAL" clId="{38E072E7-D833-4EB6-BF5A-AD3E808D67D3}" dt="2023-10-05T20:20:02.502" v="314"/>
        <pc:sldMkLst>
          <pc:docMk/>
          <pc:sldMk cId="997478331" sldId="276"/>
        </pc:sldMkLst>
      </pc:sldChg>
      <pc:sldChg chg="modSp mod">
        <pc:chgData name="Jane Davies" userId="ece06c1e-1fe5-4526-9740-3b5872e790df" providerId="ADAL" clId="{38E072E7-D833-4EB6-BF5A-AD3E808D67D3}" dt="2023-10-05T08:49:08.011" v="0" actId="313"/>
        <pc:sldMkLst>
          <pc:docMk/>
          <pc:sldMk cId="2894416584" sldId="277"/>
        </pc:sldMkLst>
        <pc:spChg chg="mod">
          <ac:chgData name="Jane Davies" userId="ece06c1e-1fe5-4526-9740-3b5872e790df" providerId="ADAL" clId="{38E072E7-D833-4EB6-BF5A-AD3E808D67D3}" dt="2023-10-05T08:49:08.011" v="0" actId="313"/>
          <ac:spMkLst>
            <pc:docMk/>
            <pc:sldMk cId="2894416584" sldId="277"/>
            <ac:spMk id="3" creationId="{DE0AA740-FB04-680D-7F15-30552A75144B}"/>
          </ac:spMkLst>
        </pc:spChg>
      </pc:sldChg>
      <pc:sldChg chg="add">
        <pc:chgData name="Jane Davies" userId="ece06c1e-1fe5-4526-9740-3b5872e790df" providerId="ADAL" clId="{38E072E7-D833-4EB6-BF5A-AD3E808D67D3}" dt="2023-10-05T08:49:49.116" v="2"/>
        <pc:sldMkLst>
          <pc:docMk/>
          <pc:sldMk cId="3999336080" sldId="284"/>
        </pc:sldMkLst>
      </pc:sldChg>
      <pc:sldChg chg="ord">
        <pc:chgData name="Jane Davies" userId="ece06c1e-1fe5-4526-9740-3b5872e790df" providerId="ADAL" clId="{38E072E7-D833-4EB6-BF5A-AD3E808D67D3}" dt="2023-10-05T20:20:19.325" v="317"/>
        <pc:sldMkLst>
          <pc:docMk/>
          <pc:sldMk cId="45876783" sldId="288"/>
        </pc:sldMkLst>
      </pc:sldChg>
      <pc:sldChg chg="del">
        <pc:chgData name="Jane Davies" userId="ece06c1e-1fe5-4526-9740-3b5872e790df" providerId="ADAL" clId="{38E072E7-D833-4EB6-BF5A-AD3E808D67D3}" dt="2023-10-05T19:02:23.406" v="191" actId="47"/>
        <pc:sldMkLst>
          <pc:docMk/>
          <pc:sldMk cId="779378844" sldId="410"/>
        </pc:sldMkLst>
      </pc:sldChg>
      <pc:sldChg chg="modSp mod">
        <pc:chgData name="Jane Davies" userId="ece06c1e-1fe5-4526-9740-3b5872e790df" providerId="ADAL" clId="{38E072E7-D833-4EB6-BF5A-AD3E808D67D3}" dt="2023-10-05T19:01:56.538" v="190" actId="113"/>
        <pc:sldMkLst>
          <pc:docMk/>
          <pc:sldMk cId="1885645998" sldId="415"/>
        </pc:sldMkLst>
        <pc:spChg chg="mod">
          <ac:chgData name="Jane Davies" userId="ece06c1e-1fe5-4526-9740-3b5872e790df" providerId="ADAL" clId="{38E072E7-D833-4EB6-BF5A-AD3E808D67D3}" dt="2023-10-05T19:01:56.538" v="190" actId="113"/>
          <ac:spMkLst>
            <pc:docMk/>
            <pc:sldMk cId="1885645998" sldId="415"/>
            <ac:spMk id="3" creationId="{D533DF31-8372-4E72-BD13-4EA8A8D70D9C}"/>
          </ac:spMkLst>
        </pc:spChg>
      </pc:sldChg>
      <pc:sldChg chg="ord">
        <pc:chgData name="Jane Davies" userId="ece06c1e-1fe5-4526-9740-3b5872e790df" providerId="ADAL" clId="{38E072E7-D833-4EB6-BF5A-AD3E808D67D3}" dt="2023-10-05T19:36:01.911" v="230"/>
        <pc:sldMkLst>
          <pc:docMk/>
          <pc:sldMk cId="2466248289" sldId="498"/>
        </pc:sldMkLst>
      </pc:sldChg>
      <pc:sldChg chg="ord">
        <pc:chgData name="Jane Davies" userId="ece06c1e-1fe5-4526-9740-3b5872e790df" providerId="ADAL" clId="{38E072E7-D833-4EB6-BF5A-AD3E808D67D3}" dt="2023-10-05T19:40:25.957" v="232"/>
        <pc:sldMkLst>
          <pc:docMk/>
          <pc:sldMk cId="741802045" sldId="499"/>
        </pc:sldMkLst>
      </pc:sldChg>
      <pc:sldChg chg="ord">
        <pc:chgData name="Jane Davies" userId="ece06c1e-1fe5-4526-9740-3b5872e790df" providerId="ADAL" clId="{38E072E7-D833-4EB6-BF5A-AD3E808D67D3}" dt="2023-10-05T19:41:40.537" v="234"/>
        <pc:sldMkLst>
          <pc:docMk/>
          <pc:sldMk cId="1052955343" sldId="500"/>
        </pc:sldMkLst>
      </pc:sldChg>
      <pc:sldChg chg="del ord">
        <pc:chgData name="Jane Davies" userId="ece06c1e-1fe5-4526-9740-3b5872e790df" providerId="ADAL" clId="{38E072E7-D833-4EB6-BF5A-AD3E808D67D3}" dt="2023-10-05T19:46:52.218" v="237" actId="47"/>
        <pc:sldMkLst>
          <pc:docMk/>
          <pc:sldMk cId="3769480114" sldId="501"/>
        </pc:sldMkLst>
      </pc:sldChg>
      <pc:sldChg chg="new del ord">
        <pc:chgData name="Jane Davies" userId="ece06c1e-1fe5-4526-9740-3b5872e790df" providerId="ADAL" clId="{38E072E7-D833-4EB6-BF5A-AD3E808D67D3}" dt="2023-10-05T20:20:59.923" v="319" actId="47"/>
        <pc:sldMkLst>
          <pc:docMk/>
          <pc:sldMk cId="803929904" sldId="502"/>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97B8BD4-242B-4563-9E9C-D555A0CF688F}" type="datetimeFigureOut">
              <a:rPr lang="en-GB" smtClean="0"/>
              <a:t>05/10/2023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9B71A2C-1831-4C60-800A-D0F7BFD1C2B9}" type="slidenum">
              <a:rPr lang="en-GB" smtClean="0"/>
              <a:t>‹#›</a:t>
            </a:fld>
            <a:endParaRPr lang="en-GB"/>
          </a:p>
        </p:txBody>
      </p:sp>
    </p:spTree>
    <p:extLst>
      <p:ext uri="{BB962C8B-B14F-4D97-AF65-F5344CB8AC3E}">
        <p14:creationId xmlns:p14="http://schemas.microsoft.com/office/powerpoint/2010/main" val="271692827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3" Type="http://schemas.openxmlformats.org/officeDocument/2006/relationships/hyperlink" Target="https://www.gov.uk/guidance/equality-act-2010-guidance" TargetMode="External"/><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3" Type="http://schemas.openxmlformats.org/officeDocument/2006/relationships/hyperlink" Target="https://s3.eu-central-1.amazonaws.com/eu-st01.ext.exlibrisgroup.com/44SUR_INST/storage/alma/C8/DD/25/95/1C/A1/4E/FB/51/02/B5/B3/F9/71/F8/D3/hate%20crime.pdf?response-content-type=application%2Fpdf&amp;X-Amz-Algorithm=AWS4-HMAC-SHA256&amp;X-Amz-Date=20230927T195715Z&amp;X-Amz-SignedHeaders=host&amp;X-Amz-Expires=119&amp;X-Amz-Credential=AKIAJN6NPMNGJALPPWAQ%2F20230927%2Feu-central-1%2Fs3%2Faws4_request&amp;X-Amz-Signature=4a3728181f3ae0d7091a4e3f5b8d476a1d40dbc77e46c4dd287b54fddebdbf54" TargetMode="External"/><Relationship Id="rId2" Type="http://schemas.openxmlformats.org/officeDocument/2006/relationships/slide" Target="../slides/slide8.xml"/><Relationship Id="rId1" Type="http://schemas.openxmlformats.org/officeDocument/2006/relationships/notesMaster" Target="../notesMasters/notesMaster1.xml"/><Relationship Id="rId4" Type="http://schemas.openxmlformats.org/officeDocument/2006/relationships/hyperlink" Target="https://librarysearch.uwtsd.ac.uk/discovery/fulldisplay?docid=cdi_proquest_miscellaneous_1551033292&amp;context=PC&amp;vid=44WHELF_UWTSD:44WHELF_UWTSD_VU1&amp;lang=en&amp;search_scope=MyInst_and_CI&amp;adaptor=Primo%20Central&amp;tab=Everything&amp;query=any,contains,garland%20and%20hodkinson&amp;offset=0" TargetMode="External"/></Relationships>
</file>

<file path=ppt/notesSlides/_rels/notesSlide7.xml.rels><?xml version="1.0" encoding="UTF-8" standalone="yes"?>
<Relationships xmlns="http://schemas.openxmlformats.org/package/2006/relationships"><Relationship Id="rId3" Type="http://schemas.openxmlformats.org/officeDocument/2006/relationships/hyperlink" Target="https://www.youtube.com/watch?v=g5kQhhgK6T8" TargetMode="External"/><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1" dirty="0"/>
              <a:t>Direct discrimination </a:t>
            </a:r>
            <a:r>
              <a:rPr lang="en-GB" dirty="0"/>
              <a:t>This is when you’re treated less favourably because of a protected characteristic</a:t>
            </a:r>
          </a:p>
          <a:p>
            <a:pPr marL="0" marR="0" lvl="0" indent="0" algn="l" defTabSz="914400" rtl="0" eaLnBrk="1" fontAlgn="auto" latinLnBrk="0" hangingPunct="1">
              <a:lnSpc>
                <a:spcPct val="100000"/>
              </a:lnSpc>
              <a:spcBef>
                <a:spcPts val="0"/>
              </a:spcBef>
              <a:spcAft>
                <a:spcPts val="0"/>
              </a:spcAft>
              <a:buClrTx/>
              <a:buSzTx/>
              <a:buFontTx/>
              <a:buNone/>
              <a:tabLst/>
              <a:defRPr/>
            </a:pPr>
            <a:r>
              <a:rPr lang="en-GB" b="1" dirty="0"/>
              <a:t>Indirect discrimination </a:t>
            </a:r>
            <a:r>
              <a:rPr lang="en-GB" dirty="0"/>
              <a:t>- This is when a service has criteria which have the effect of being discriminatory against a person because of a protected characteristic</a:t>
            </a:r>
          </a:p>
          <a:p>
            <a:r>
              <a:rPr lang="en-GB" b="1" dirty="0"/>
              <a:t>Harassment</a:t>
            </a:r>
            <a:r>
              <a:rPr lang="en-GB" dirty="0"/>
              <a:t> - experience behaviour that makes you feel intimidated, humiliated, or degraded, or that creates a hostile environment</a:t>
            </a:r>
          </a:p>
          <a:p>
            <a:r>
              <a:rPr lang="en-GB" b="1" dirty="0"/>
              <a:t>Victimisation</a:t>
            </a:r>
            <a:r>
              <a:rPr lang="en-GB" dirty="0"/>
              <a:t> - Treated unfairly as a result of making a complaint about discrimination or giving evidence when someone else makes a complaint.</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https://www.equalityhumanrights.com/en/advice-and-guidance/what-direct-and-indirect-discrimination</a:t>
            </a:r>
          </a:p>
        </p:txBody>
      </p:sp>
      <p:sp>
        <p:nvSpPr>
          <p:cNvPr id="4" name="Slide Number Placeholder 3"/>
          <p:cNvSpPr>
            <a:spLocks noGrp="1"/>
          </p:cNvSpPr>
          <p:nvPr>
            <p:ph type="sldNum" sz="quarter" idx="5"/>
          </p:nvPr>
        </p:nvSpPr>
        <p:spPr/>
        <p:txBody>
          <a:bodyPr/>
          <a:lstStyle/>
          <a:p>
            <a:fld id="{4DE0FC52-B713-423C-9F36-BA4B041A2061}" type="slidenum">
              <a:rPr lang="en-GB" smtClean="0"/>
              <a:t>3</a:t>
            </a:fld>
            <a:endParaRPr lang="en-GB" dirty="0"/>
          </a:p>
        </p:txBody>
      </p:sp>
    </p:spTree>
    <p:extLst>
      <p:ext uri="{BB962C8B-B14F-4D97-AF65-F5344CB8AC3E}">
        <p14:creationId xmlns:p14="http://schemas.microsoft.com/office/powerpoint/2010/main" val="338259481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r>
              <a:rPr lang="en-GB" dirty="0"/>
              <a:t>Like most of these Iceberg models it is the hidden element of our differences that can affect a diverse society. </a:t>
            </a:r>
          </a:p>
          <a:p>
            <a:r>
              <a:rPr lang="en-GB" dirty="0"/>
              <a:t>Trying to understand these unseen differences will always be a challenge for many police officers. Our actions &amp; behaviour must consider these differences in people. </a:t>
            </a:r>
          </a:p>
          <a:p>
            <a:r>
              <a:rPr lang="en-GB" dirty="0"/>
              <a:t>Inclusion is not just about what we can see it is valuing all our differences including the ‘hidden’ elements. </a:t>
            </a:r>
          </a:p>
        </p:txBody>
      </p:sp>
      <p:sp>
        <p:nvSpPr>
          <p:cNvPr id="4" name="Slide Number Placeholder 3"/>
          <p:cNvSpPr>
            <a:spLocks noGrp="1"/>
          </p:cNvSpPr>
          <p:nvPr>
            <p:ph type="sldNum" sz="quarter" idx="5"/>
          </p:nvPr>
        </p:nvSpPr>
        <p:spPr/>
        <p:txBody>
          <a:bodyPr/>
          <a:lstStyle/>
          <a:p>
            <a:fld id="{4DE0FC52-B713-423C-9F36-BA4B041A2061}" type="slidenum">
              <a:rPr lang="en-GB" smtClean="0"/>
              <a:t>4</a:t>
            </a:fld>
            <a:endParaRPr lang="en-GB" dirty="0"/>
          </a:p>
        </p:txBody>
      </p:sp>
    </p:spTree>
    <p:extLst>
      <p:ext uri="{BB962C8B-B14F-4D97-AF65-F5344CB8AC3E}">
        <p14:creationId xmlns:p14="http://schemas.microsoft.com/office/powerpoint/2010/main" val="236427850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Equality Act came into force 1 October 2010, as a legal framework to protect individuals from discriminatory and unfair treatment</a:t>
            </a:r>
          </a:p>
          <a:p>
            <a:r>
              <a:rPr lang="en-GB" dirty="0"/>
              <a:t>It brings together over 116 separate pieces of legislation into one Act, simplifying and strengthening the law.</a:t>
            </a:r>
          </a:p>
          <a:p>
            <a:r>
              <a:rPr lang="en-GB" dirty="0"/>
              <a:t>The main legislation’s that merged include:</a:t>
            </a:r>
          </a:p>
          <a:p>
            <a:r>
              <a:rPr lang="en-GB" dirty="0"/>
              <a:t>Sex Discrimination Act 1975</a:t>
            </a:r>
          </a:p>
          <a:p>
            <a:r>
              <a:rPr lang="en-GB" dirty="0"/>
              <a:t>Race Relations Act 1976</a:t>
            </a:r>
          </a:p>
          <a:p>
            <a:r>
              <a:rPr lang="en-GB" dirty="0"/>
              <a:t>Disability Discrimination Act 1995</a:t>
            </a:r>
          </a:p>
          <a:p>
            <a:r>
              <a:rPr lang="en-GB" dirty="0"/>
              <a:t>Equal Pay Act 1970</a:t>
            </a:r>
          </a:p>
          <a:p>
            <a:r>
              <a:rPr lang="en-GB" dirty="0"/>
              <a:t>Employment Equality (Religion or Belief) Regulations 2003</a:t>
            </a:r>
          </a:p>
          <a:p>
            <a:r>
              <a:rPr lang="en-GB" dirty="0"/>
              <a:t>Employment Equality (Sexual Orientation) Regulations 2003</a:t>
            </a:r>
          </a:p>
          <a:p>
            <a:r>
              <a:rPr lang="en-GB" dirty="0"/>
              <a:t>Employment Equality (Age) Regulations 2003</a:t>
            </a:r>
          </a:p>
          <a:p>
            <a:r>
              <a:rPr lang="en-GB" dirty="0"/>
              <a:t>Equality Act 2006, Part 2</a:t>
            </a:r>
          </a:p>
          <a:p>
            <a:r>
              <a:rPr lang="en-GB" dirty="0"/>
              <a:t>Equality Act (Sexual Orientation) Regulations 2007</a:t>
            </a:r>
          </a:p>
          <a:p>
            <a:r>
              <a:rPr lang="en-GB" dirty="0"/>
              <a:t>Access to the Act can be found here: https://www.legislation.gov.uk/ukpga/2010/15/contents</a:t>
            </a:r>
          </a:p>
          <a:p>
            <a:endParaRPr lang="en-GB" dirty="0"/>
          </a:p>
        </p:txBody>
      </p:sp>
      <p:sp>
        <p:nvSpPr>
          <p:cNvPr id="4" name="Slide Number Placeholder 3"/>
          <p:cNvSpPr>
            <a:spLocks noGrp="1"/>
          </p:cNvSpPr>
          <p:nvPr>
            <p:ph type="sldNum" sz="quarter" idx="10"/>
          </p:nvPr>
        </p:nvSpPr>
        <p:spPr/>
        <p:txBody>
          <a:bodyPr/>
          <a:lstStyle/>
          <a:p>
            <a:pPr defTabSz="941100">
              <a:defRPr/>
            </a:pPr>
            <a:fld id="{B0B5EF69-6282-41D6-98DF-E801433ABD80}" type="slidenum">
              <a:rPr lang="en-GB">
                <a:solidFill>
                  <a:prstClr val="black"/>
                </a:solidFill>
                <a:latin typeface="Calibri" panose="020F0502020204030204"/>
              </a:rPr>
              <a:pPr defTabSz="941100">
                <a:defRPr/>
              </a:pPr>
              <a:t>5</a:t>
            </a:fld>
            <a:endParaRPr lang="en-GB" dirty="0">
              <a:solidFill>
                <a:prstClr val="black"/>
              </a:solidFill>
              <a:latin typeface="Calibri" panose="020F0502020204030204"/>
            </a:endParaRPr>
          </a:p>
        </p:txBody>
      </p:sp>
    </p:spTree>
    <p:extLst>
      <p:ext uri="{BB962C8B-B14F-4D97-AF65-F5344CB8AC3E}">
        <p14:creationId xmlns:p14="http://schemas.microsoft.com/office/powerpoint/2010/main" val="241170515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https://www.gov.uk/guidance/equality-act-2010-guidance</a:t>
            </a:r>
            <a:endParaRPr lang="en-GB" dirty="0"/>
          </a:p>
        </p:txBody>
      </p:sp>
      <p:sp>
        <p:nvSpPr>
          <p:cNvPr id="4" name="Slide Number Placeholder 3"/>
          <p:cNvSpPr>
            <a:spLocks noGrp="1"/>
          </p:cNvSpPr>
          <p:nvPr>
            <p:ph type="sldNum" sz="quarter" idx="5"/>
          </p:nvPr>
        </p:nvSpPr>
        <p:spPr/>
        <p:txBody>
          <a:bodyPr/>
          <a:lstStyle/>
          <a:p>
            <a:fld id="{49259BA7-1FF5-4595-A61B-BFC70F493746}" type="slidenum">
              <a:rPr lang="en-GB" smtClean="0"/>
              <a:t>6</a:t>
            </a:fld>
            <a:endParaRPr lang="en-GB"/>
          </a:p>
        </p:txBody>
      </p:sp>
    </p:spTree>
    <p:extLst>
      <p:ext uri="{BB962C8B-B14F-4D97-AF65-F5344CB8AC3E}">
        <p14:creationId xmlns:p14="http://schemas.microsoft.com/office/powerpoint/2010/main" val="148464473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Introduction:</a:t>
            </a:r>
          </a:p>
          <a:p>
            <a:r>
              <a:rPr lang="en-GB" dirty="0"/>
              <a:t>7 Principles of public life came from an overview of the 'Nolan principles', which are the basis of the ethical standards expected of public office holders.  This includes people who are elected or appointed to public office, nationally and locally, and all people appointed to work in:</a:t>
            </a:r>
          </a:p>
          <a:p>
            <a:r>
              <a:rPr lang="en-GB" dirty="0"/>
              <a:t>the civil service, local government, the police, the courts and probation services, non-departmental public bodies and health, education, social and care services</a:t>
            </a:r>
          </a:p>
          <a:p>
            <a:r>
              <a:rPr lang="en-GB" dirty="0"/>
              <a:t>The principles also apply to all those in other sectors that deliver public services.</a:t>
            </a:r>
          </a:p>
          <a:p>
            <a:endParaRPr lang="en-GB" dirty="0"/>
          </a:p>
          <a:p>
            <a:r>
              <a:rPr lang="en-GB" dirty="0"/>
              <a:t>In 1994, the UK government established a Committee on Standards in Public Life. The committee was chaired by Lord Michael Nolan QC, and was tasked with making recommendations to improve standards of behaviour in public life.</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Although 27 years old its role has broadly remained the same – to advise the Prime Minister, national and local government and the public on trends, issues and concerns about standards in public life.</a:t>
            </a:r>
          </a:p>
          <a:p>
            <a:r>
              <a:rPr lang="en-GB" dirty="0"/>
              <a:t>Please see Notal Report Here: https://www.gov.uk/government/publications/the-7-principles-of-public-life/the-7-principles-of-public-life--2</a:t>
            </a:r>
          </a:p>
          <a:p>
            <a:pPr fontAlgn="base"/>
            <a:endParaRPr lang="en-GB" b="1" dirty="0"/>
          </a:p>
          <a:p>
            <a:pPr fontAlgn="base"/>
            <a:endParaRPr lang="en-GB" b="1" dirty="0"/>
          </a:p>
          <a:p>
            <a:pPr fontAlgn="base"/>
            <a:r>
              <a:rPr lang="en-GB" b="1" dirty="0"/>
              <a:t>1. Selflessness</a:t>
            </a:r>
          </a:p>
          <a:p>
            <a:r>
              <a:rPr lang="en-GB" dirty="0"/>
              <a:t>Holders of public office should act solely in terms of the public interest.</a:t>
            </a:r>
          </a:p>
          <a:p>
            <a:pPr fontAlgn="base"/>
            <a:r>
              <a:rPr lang="en-GB" b="1" dirty="0"/>
              <a:t>2. Integrity</a:t>
            </a:r>
          </a:p>
          <a:p>
            <a:r>
              <a:rPr lang="en-GB" dirty="0"/>
              <a:t>Holders of public office must avoid placing themselves under any obligation to people or organisations that might try inappropriately to influence them in their work. They should not act or take decisions in order to gain financial or other material benefits for themselves, their family, or their friends. They must declare and resolve any interests and relationships.</a:t>
            </a:r>
          </a:p>
          <a:p>
            <a:pPr fontAlgn="base"/>
            <a:r>
              <a:rPr lang="en-GB" b="1" dirty="0"/>
              <a:t>3. Objectivity</a:t>
            </a:r>
          </a:p>
          <a:p>
            <a:r>
              <a:rPr lang="en-GB" dirty="0"/>
              <a:t>Holders of public office must act and take decisions impartially, fairly and on merit, using the best evidence and without discrimination or bias.</a:t>
            </a:r>
          </a:p>
          <a:p>
            <a:pPr fontAlgn="base"/>
            <a:r>
              <a:rPr lang="en-GB" b="1" dirty="0"/>
              <a:t>4. Accountability</a:t>
            </a:r>
          </a:p>
          <a:p>
            <a:r>
              <a:rPr lang="en-GB" dirty="0"/>
              <a:t>Holders of public office are accountable to the public for their decisions and actions and must submit themselves to the scrutiny necessary to ensure this.</a:t>
            </a:r>
          </a:p>
          <a:p>
            <a:pPr fontAlgn="base"/>
            <a:r>
              <a:rPr lang="en-GB" b="1" dirty="0"/>
              <a:t>5. Openness</a:t>
            </a:r>
          </a:p>
          <a:p>
            <a:r>
              <a:rPr lang="en-GB" dirty="0"/>
              <a:t>Holders of public office should act and take decisions in an open and transparent manner. Information should not be withheld from the public unless there are clear and lawful reasons for so doing.</a:t>
            </a:r>
          </a:p>
          <a:p>
            <a:pPr fontAlgn="base"/>
            <a:r>
              <a:rPr lang="en-GB" b="1" dirty="0"/>
              <a:t>6. Honesty</a:t>
            </a:r>
          </a:p>
          <a:p>
            <a:r>
              <a:rPr lang="en-GB" dirty="0"/>
              <a:t>Holders of public office should be truthful.</a:t>
            </a:r>
          </a:p>
          <a:p>
            <a:pPr fontAlgn="base"/>
            <a:r>
              <a:rPr lang="en-GB" b="1" dirty="0"/>
              <a:t>7. Leadership</a:t>
            </a:r>
          </a:p>
          <a:p>
            <a:r>
              <a:rPr lang="en-GB" dirty="0"/>
              <a:t>Holders of public office should exhibit these principles in their own behaviour. They should actively promote and robustly support the principles and be willing to challenge poor behaviour wherever it occurs.</a:t>
            </a:r>
          </a:p>
          <a:p>
            <a:endParaRPr lang="en-GB" dirty="0"/>
          </a:p>
          <a:p>
            <a:r>
              <a:rPr lang="en-GB" dirty="0"/>
              <a:t>Links:</a:t>
            </a:r>
          </a:p>
          <a:p>
            <a:r>
              <a:rPr lang="en-GB" dirty="0"/>
              <a:t>https://www.gov.uk/government/publications/the-7-principles-of-public-life</a:t>
            </a:r>
          </a:p>
          <a:p>
            <a:endParaRPr lang="en-GB" dirty="0"/>
          </a:p>
          <a:p>
            <a:r>
              <a:rPr lang="en-GB" dirty="0"/>
              <a:t>https://lordsappointments.independent.gov.uk/the-seven-principles-of-public-life</a:t>
            </a:r>
          </a:p>
          <a:p>
            <a:endParaRPr lang="en-GB" dirty="0"/>
          </a:p>
        </p:txBody>
      </p:sp>
      <p:sp>
        <p:nvSpPr>
          <p:cNvPr id="4" name="Slide Number Placeholder 3"/>
          <p:cNvSpPr>
            <a:spLocks noGrp="1"/>
          </p:cNvSpPr>
          <p:nvPr>
            <p:ph type="sldNum" sz="quarter" idx="5"/>
          </p:nvPr>
        </p:nvSpPr>
        <p:spPr/>
        <p:txBody>
          <a:bodyPr/>
          <a:lstStyle/>
          <a:p>
            <a:fld id="{4DE0FC52-B713-423C-9F36-BA4B041A2061}" type="slidenum">
              <a:rPr lang="en-GB" smtClean="0"/>
              <a:t>7</a:t>
            </a:fld>
            <a:endParaRPr lang="en-GB" dirty="0"/>
          </a:p>
        </p:txBody>
      </p:sp>
    </p:spTree>
    <p:extLst>
      <p:ext uri="{BB962C8B-B14F-4D97-AF65-F5344CB8AC3E}">
        <p14:creationId xmlns:p14="http://schemas.microsoft.com/office/powerpoint/2010/main" val="176634557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Microsoft Word - hate crime.docx</a:t>
            </a:r>
            <a:endParaRPr lang="en-GB" dirty="0"/>
          </a:p>
          <a:p>
            <a:endParaRPr lang="en-GB" dirty="0"/>
          </a:p>
          <a:p>
            <a:r>
              <a:rPr lang="en-GB" dirty="0">
                <a:hlinkClick r:id="rId4"/>
              </a:rPr>
              <a:t>'FKING FREAK! WHAT THE HELL DO YOU THINK YOU LOOK LIKE?': Experiences of Targeted Victimization Among Goths and Developing Notions of Hate Crime - University of Wales Trinity Saint David (uwtsd.ac.uk)</a:t>
            </a:r>
            <a:endParaRPr lang="en-GB" dirty="0"/>
          </a:p>
        </p:txBody>
      </p:sp>
      <p:sp>
        <p:nvSpPr>
          <p:cNvPr id="4" name="Slide Number Placeholder 3"/>
          <p:cNvSpPr>
            <a:spLocks noGrp="1"/>
          </p:cNvSpPr>
          <p:nvPr>
            <p:ph type="sldNum" sz="quarter" idx="5"/>
          </p:nvPr>
        </p:nvSpPr>
        <p:spPr/>
        <p:txBody>
          <a:bodyPr/>
          <a:lstStyle/>
          <a:p>
            <a:fld id="{49259BA7-1FF5-4595-A61B-BFC70F493746}" type="slidenum">
              <a:rPr lang="en-GB" smtClean="0"/>
              <a:t>8</a:t>
            </a:fld>
            <a:endParaRPr lang="en-GB"/>
          </a:p>
        </p:txBody>
      </p:sp>
    </p:spTree>
    <p:extLst>
      <p:ext uri="{BB962C8B-B14F-4D97-AF65-F5344CB8AC3E}">
        <p14:creationId xmlns:p14="http://schemas.microsoft.com/office/powerpoint/2010/main" val="370706864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Rishi Sunak: 'A man is a man and a woman is a woman, that’s just common sense' - YouTube</a:t>
            </a:r>
            <a:endParaRPr lang="en-GB" dirty="0"/>
          </a:p>
        </p:txBody>
      </p:sp>
      <p:sp>
        <p:nvSpPr>
          <p:cNvPr id="4" name="Slide Number Placeholder 3"/>
          <p:cNvSpPr>
            <a:spLocks noGrp="1"/>
          </p:cNvSpPr>
          <p:nvPr>
            <p:ph type="sldNum" sz="quarter" idx="5"/>
          </p:nvPr>
        </p:nvSpPr>
        <p:spPr/>
        <p:txBody>
          <a:bodyPr/>
          <a:lstStyle/>
          <a:p>
            <a:fld id="{69B71A2C-1831-4C60-800A-D0F7BFD1C2B9}" type="slidenum">
              <a:rPr lang="en-GB" smtClean="0"/>
              <a:t>23</a:t>
            </a:fld>
            <a:endParaRPr lang="en-GB"/>
          </a:p>
        </p:txBody>
      </p:sp>
    </p:spTree>
    <p:extLst>
      <p:ext uri="{BB962C8B-B14F-4D97-AF65-F5344CB8AC3E}">
        <p14:creationId xmlns:p14="http://schemas.microsoft.com/office/powerpoint/2010/main" val="94006023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3E569C-5BA7-C7D8-45B6-CBAA5AEBF63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A9320525-D0D5-6DA9-4155-B7940084AD0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BF5FAAAB-7F86-3E76-3E84-747189791D32}"/>
              </a:ext>
            </a:extLst>
          </p:cNvPr>
          <p:cNvSpPr>
            <a:spLocks noGrp="1"/>
          </p:cNvSpPr>
          <p:nvPr>
            <p:ph type="dt" sz="half" idx="10"/>
          </p:nvPr>
        </p:nvSpPr>
        <p:spPr/>
        <p:txBody>
          <a:bodyPr/>
          <a:lstStyle/>
          <a:p>
            <a:fld id="{FE3BC371-7631-4E70-BCD4-3BC3F97A5184}" type="datetimeFigureOut">
              <a:rPr lang="en-GB" smtClean="0"/>
              <a:t>05/10/2023</a:t>
            </a:fld>
            <a:endParaRPr lang="en-GB"/>
          </a:p>
        </p:txBody>
      </p:sp>
      <p:sp>
        <p:nvSpPr>
          <p:cNvPr id="5" name="Footer Placeholder 4">
            <a:extLst>
              <a:ext uri="{FF2B5EF4-FFF2-40B4-BE49-F238E27FC236}">
                <a16:creationId xmlns:a16="http://schemas.microsoft.com/office/drawing/2014/main" id="{26C47C7A-B0B9-7EB7-5220-BFE415997FC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F40D7D5-2886-AFA7-2C7F-353E3BC29BD5}"/>
              </a:ext>
            </a:extLst>
          </p:cNvPr>
          <p:cNvSpPr>
            <a:spLocks noGrp="1"/>
          </p:cNvSpPr>
          <p:nvPr>
            <p:ph type="sldNum" sz="quarter" idx="12"/>
          </p:nvPr>
        </p:nvSpPr>
        <p:spPr/>
        <p:txBody>
          <a:bodyPr/>
          <a:lstStyle/>
          <a:p>
            <a:fld id="{94AE1E72-E938-467C-9C72-D3D6DBD2FF33}" type="slidenum">
              <a:rPr lang="en-GB" smtClean="0"/>
              <a:t>‹#›</a:t>
            </a:fld>
            <a:endParaRPr lang="en-GB"/>
          </a:p>
        </p:txBody>
      </p:sp>
    </p:spTree>
    <p:extLst>
      <p:ext uri="{BB962C8B-B14F-4D97-AF65-F5344CB8AC3E}">
        <p14:creationId xmlns:p14="http://schemas.microsoft.com/office/powerpoint/2010/main" val="216524825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319445-20B7-2F45-0C0F-0CD4F6DA188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0B6573B-5EDD-723D-A561-397E596F6C1F}"/>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D1EF2C7-AD16-7009-1AFB-C250F32CE900}"/>
              </a:ext>
            </a:extLst>
          </p:cNvPr>
          <p:cNvSpPr>
            <a:spLocks noGrp="1"/>
          </p:cNvSpPr>
          <p:nvPr>
            <p:ph type="dt" sz="half" idx="10"/>
          </p:nvPr>
        </p:nvSpPr>
        <p:spPr/>
        <p:txBody>
          <a:bodyPr/>
          <a:lstStyle/>
          <a:p>
            <a:fld id="{FE3BC371-7631-4E70-BCD4-3BC3F97A5184}" type="datetimeFigureOut">
              <a:rPr lang="en-GB" smtClean="0"/>
              <a:t>05/10/2023</a:t>
            </a:fld>
            <a:endParaRPr lang="en-GB"/>
          </a:p>
        </p:txBody>
      </p:sp>
      <p:sp>
        <p:nvSpPr>
          <p:cNvPr id="5" name="Footer Placeholder 4">
            <a:extLst>
              <a:ext uri="{FF2B5EF4-FFF2-40B4-BE49-F238E27FC236}">
                <a16:creationId xmlns:a16="http://schemas.microsoft.com/office/drawing/2014/main" id="{9B90E74A-E119-321F-B0BF-64CB58F3A11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03FD391-4829-12E3-49A6-0360687ED806}"/>
              </a:ext>
            </a:extLst>
          </p:cNvPr>
          <p:cNvSpPr>
            <a:spLocks noGrp="1"/>
          </p:cNvSpPr>
          <p:nvPr>
            <p:ph type="sldNum" sz="quarter" idx="12"/>
          </p:nvPr>
        </p:nvSpPr>
        <p:spPr/>
        <p:txBody>
          <a:bodyPr/>
          <a:lstStyle/>
          <a:p>
            <a:fld id="{94AE1E72-E938-467C-9C72-D3D6DBD2FF33}" type="slidenum">
              <a:rPr lang="en-GB" smtClean="0"/>
              <a:t>‹#›</a:t>
            </a:fld>
            <a:endParaRPr lang="en-GB"/>
          </a:p>
        </p:txBody>
      </p:sp>
    </p:spTree>
    <p:extLst>
      <p:ext uri="{BB962C8B-B14F-4D97-AF65-F5344CB8AC3E}">
        <p14:creationId xmlns:p14="http://schemas.microsoft.com/office/powerpoint/2010/main" val="391663170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8DA927-D838-687C-57F8-F1C34FC64A2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C7253724-9348-CC99-B36A-4B92AA597A5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B45744B-31D3-FACF-922B-DE67F44FA1D5}"/>
              </a:ext>
            </a:extLst>
          </p:cNvPr>
          <p:cNvSpPr>
            <a:spLocks noGrp="1"/>
          </p:cNvSpPr>
          <p:nvPr>
            <p:ph type="dt" sz="half" idx="10"/>
          </p:nvPr>
        </p:nvSpPr>
        <p:spPr/>
        <p:txBody>
          <a:bodyPr/>
          <a:lstStyle/>
          <a:p>
            <a:fld id="{FE3BC371-7631-4E70-BCD4-3BC3F97A5184}" type="datetimeFigureOut">
              <a:rPr lang="en-GB" smtClean="0"/>
              <a:t>05/10/2023</a:t>
            </a:fld>
            <a:endParaRPr lang="en-GB"/>
          </a:p>
        </p:txBody>
      </p:sp>
      <p:sp>
        <p:nvSpPr>
          <p:cNvPr id="5" name="Footer Placeholder 4">
            <a:extLst>
              <a:ext uri="{FF2B5EF4-FFF2-40B4-BE49-F238E27FC236}">
                <a16:creationId xmlns:a16="http://schemas.microsoft.com/office/drawing/2014/main" id="{C65853A0-72F0-81DE-C09B-9216192756D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CB5D844-6B55-7EB4-7DF7-F20198988C87}"/>
              </a:ext>
            </a:extLst>
          </p:cNvPr>
          <p:cNvSpPr>
            <a:spLocks noGrp="1"/>
          </p:cNvSpPr>
          <p:nvPr>
            <p:ph type="sldNum" sz="quarter" idx="12"/>
          </p:nvPr>
        </p:nvSpPr>
        <p:spPr/>
        <p:txBody>
          <a:bodyPr/>
          <a:lstStyle/>
          <a:p>
            <a:fld id="{94AE1E72-E938-467C-9C72-D3D6DBD2FF33}" type="slidenum">
              <a:rPr lang="en-GB" smtClean="0"/>
              <a:t>‹#›</a:t>
            </a:fld>
            <a:endParaRPr lang="en-GB"/>
          </a:p>
        </p:txBody>
      </p:sp>
    </p:spTree>
    <p:extLst>
      <p:ext uri="{BB962C8B-B14F-4D97-AF65-F5344CB8AC3E}">
        <p14:creationId xmlns:p14="http://schemas.microsoft.com/office/powerpoint/2010/main" val="148746352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1B75CB-8F07-24CF-501B-2B5599DE6BC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1F457B9-79B7-AE58-145F-9DCC9CF4A557}"/>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3AF8456A-4F17-BE38-5A1D-6FA9AFADFB70}"/>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5CFDF2A4-BD91-663E-AE56-567FD5C6C011}"/>
              </a:ext>
            </a:extLst>
          </p:cNvPr>
          <p:cNvSpPr>
            <a:spLocks noGrp="1"/>
          </p:cNvSpPr>
          <p:nvPr>
            <p:ph type="dt" sz="half" idx="10"/>
          </p:nvPr>
        </p:nvSpPr>
        <p:spPr/>
        <p:txBody>
          <a:bodyPr/>
          <a:lstStyle/>
          <a:p>
            <a:fld id="{FE3BC371-7631-4E70-BCD4-3BC3F97A5184}" type="datetimeFigureOut">
              <a:rPr lang="en-GB" smtClean="0"/>
              <a:t>05/10/2023</a:t>
            </a:fld>
            <a:endParaRPr lang="en-GB"/>
          </a:p>
        </p:txBody>
      </p:sp>
      <p:sp>
        <p:nvSpPr>
          <p:cNvPr id="6" name="Footer Placeholder 5">
            <a:extLst>
              <a:ext uri="{FF2B5EF4-FFF2-40B4-BE49-F238E27FC236}">
                <a16:creationId xmlns:a16="http://schemas.microsoft.com/office/drawing/2014/main" id="{B3B15EAB-8E69-E15F-C404-B0C9D667B21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5D4123C-3539-E57B-1489-759DF56E0AF8}"/>
              </a:ext>
            </a:extLst>
          </p:cNvPr>
          <p:cNvSpPr>
            <a:spLocks noGrp="1"/>
          </p:cNvSpPr>
          <p:nvPr>
            <p:ph type="sldNum" sz="quarter" idx="12"/>
          </p:nvPr>
        </p:nvSpPr>
        <p:spPr/>
        <p:txBody>
          <a:bodyPr/>
          <a:lstStyle/>
          <a:p>
            <a:fld id="{94AE1E72-E938-467C-9C72-D3D6DBD2FF33}" type="slidenum">
              <a:rPr lang="en-GB" smtClean="0"/>
              <a:t>‹#›</a:t>
            </a:fld>
            <a:endParaRPr lang="en-GB"/>
          </a:p>
        </p:txBody>
      </p:sp>
    </p:spTree>
    <p:extLst>
      <p:ext uri="{BB962C8B-B14F-4D97-AF65-F5344CB8AC3E}">
        <p14:creationId xmlns:p14="http://schemas.microsoft.com/office/powerpoint/2010/main" val="22298268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4B186E-6EA4-1033-D20F-459F700D4D57}"/>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B343B88-BBC2-1B41-D0AF-CB0A2D52DE2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1E55C32-BC0E-D105-2447-FD107B9313AF}"/>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C5E3D535-8D31-88E3-8D80-03F10FFFC85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9B62892-4266-D244-EF2C-D42A27E413E8}"/>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4D9901F-D732-9A44-C760-C14CCDD4C025}"/>
              </a:ext>
            </a:extLst>
          </p:cNvPr>
          <p:cNvSpPr>
            <a:spLocks noGrp="1"/>
          </p:cNvSpPr>
          <p:nvPr>
            <p:ph type="dt" sz="half" idx="10"/>
          </p:nvPr>
        </p:nvSpPr>
        <p:spPr/>
        <p:txBody>
          <a:bodyPr/>
          <a:lstStyle/>
          <a:p>
            <a:fld id="{FE3BC371-7631-4E70-BCD4-3BC3F97A5184}" type="datetimeFigureOut">
              <a:rPr lang="en-GB" smtClean="0"/>
              <a:t>05/10/2023</a:t>
            </a:fld>
            <a:endParaRPr lang="en-GB"/>
          </a:p>
        </p:txBody>
      </p:sp>
      <p:sp>
        <p:nvSpPr>
          <p:cNvPr id="8" name="Footer Placeholder 7">
            <a:extLst>
              <a:ext uri="{FF2B5EF4-FFF2-40B4-BE49-F238E27FC236}">
                <a16:creationId xmlns:a16="http://schemas.microsoft.com/office/drawing/2014/main" id="{6BD57598-A464-6EF4-0E89-7EB82646EA45}"/>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D8C0CBE9-D224-21D3-7474-5001B2F03E1B}"/>
              </a:ext>
            </a:extLst>
          </p:cNvPr>
          <p:cNvSpPr>
            <a:spLocks noGrp="1"/>
          </p:cNvSpPr>
          <p:nvPr>
            <p:ph type="sldNum" sz="quarter" idx="12"/>
          </p:nvPr>
        </p:nvSpPr>
        <p:spPr/>
        <p:txBody>
          <a:bodyPr/>
          <a:lstStyle/>
          <a:p>
            <a:fld id="{94AE1E72-E938-467C-9C72-D3D6DBD2FF33}" type="slidenum">
              <a:rPr lang="en-GB" smtClean="0"/>
              <a:t>‹#›</a:t>
            </a:fld>
            <a:endParaRPr lang="en-GB"/>
          </a:p>
        </p:txBody>
      </p:sp>
    </p:spTree>
    <p:extLst>
      <p:ext uri="{BB962C8B-B14F-4D97-AF65-F5344CB8AC3E}">
        <p14:creationId xmlns:p14="http://schemas.microsoft.com/office/powerpoint/2010/main" val="68664788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014D35-6E4D-3DF0-1BEA-5710359A64D8}"/>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20676EDE-EF3C-E625-B95B-C7A028A29D78}"/>
              </a:ext>
            </a:extLst>
          </p:cNvPr>
          <p:cNvSpPr>
            <a:spLocks noGrp="1"/>
          </p:cNvSpPr>
          <p:nvPr>
            <p:ph type="dt" sz="half" idx="10"/>
          </p:nvPr>
        </p:nvSpPr>
        <p:spPr/>
        <p:txBody>
          <a:bodyPr/>
          <a:lstStyle/>
          <a:p>
            <a:fld id="{FE3BC371-7631-4E70-BCD4-3BC3F97A5184}" type="datetimeFigureOut">
              <a:rPr lang="en-GB" smtClean="0"/>
              <a:t>05/10/2023</a:t>
            </a:fld>
            <a:endParaRPr lang="en-GB"/>
          </a:p>
        </p:txBody>
      </p:sp>
      <p:sp>
        <p:nvSpPr>
          <p:cNvPr id="4" name="Footer Placeholder 3">
            <a:extLst>
              <a:ext uri="{FF2B5EF4-FFF2-40B4-BE49-F238E27FC236}">
                <a16:creationId xmlns:a16="http://schemas.microsoft.com/office/drawing/2014/main" id="{3E173AD0-C9FC-D3A7-7746-5670087F2621}"/>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E2836D3B-31D3-6408-0554-7160A0BA9F34}"/>
              </a:ext>
            </a:extLst>
          </p:cNvPr>
          <p:cNvSpPr>
            <a:spLocks noGrp="1"/>
          </p:cNvSpPr>
          <p:nvPr>
            <p:ph type="sldNum" sz="quarter" idx="12"/>
          </p:nvPr>
        </p:nvSpPr>
        <p:spPr/>
        <p:txBody>
          <a:bodyPr/>
          <a:lstStyle/>
          <a:p>
            <a:fld id="{94AE1E72-E938-467C-9C72-D3D6DBD2FF33}" type="slidenum">
              <a:rPr lang="en-GB" smtClean="0"/>
              <a:t>‹#›</a:t>
            </a:fld>
            <a:endParaRPr lang="en-GB"/>
          </a:p>
        </p:txBody>
      </p:sp>
    </p:spTree>
    <p:extLst>
      <p:ext uri="{BB962C8B-B14F-4D97-AF65-F5344CB8AC3E}">
        <p14:creationId xmlns:p14="http://schemas.microsoft.com/office/powerpoint/2010/main" val="250642594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B26742F-E8D2-8E27-3FFA-E79538FE7EA3}"/>
              </a:ext>
            </a:extLst>
          </p:cNvPr>
          <p:cNvSpPr>
            <a:spLocks noGrp="1"/>
          </p:cNvSpPr>
          <p:nvPr>
            <p:ph type="dt" sz="half" idx="10"/>
          </p:nvPr>
        </p:nvSpPr>
        <p:spPr/>
        <p:txBody>
          <a:bodyPr/>
          <a:lstStyle/>
          <a:p>
            <a:fld id="{FE3BC371-7631-4E70-BCD4-3BC3F97A5184}" type="datetimeFigureOut">
              <a:rPr lang="en-GB" smtClean="0"/>
              <a:t>05/10/2023</a:t>
            </a:fld>
            <a:endParaRPr lang="en-GB"/>
          </a:p>
        </p:txBody>
      </p:sp>
      <p:sp>
        <p:nvSpPr>
          <p:cNvPr id="3" name="Footer Placeholder 2">
            <a:extLst>
              <a:ext uri="{FF2B5EF4-FFF2-40B4-BE49-F238E27FC236}">
                <a16:creationId xmlns:a16="http://schemas.microsoft.com/office/drawing/2014/main" id="{AC3DFF40-B613-926D-1432-FD38971A13F3}"/>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A230D7B1-7144-0542-6FAB-35113CFFE6B8}"/>
              </a:ext>
            </a:extLst>
          </p:cNvPr>
          <p:cNvSpPr>
            <a:spLocks noGrp="1"/>
          </p:cNvSpPr>
          <p:nvPr>
            <p:ph type="sldNum" sz="quarter" idx="12"/>
          </p:nvPr>
        </p:nvSpPr>
        <p:spPr/>
        <p:txBody>
          <a:bodyPr/>
          <a:lstStyle/>
          <a:p>
            <a:fld id="{94AE1E72-E938-467C-9C72-D3D6DBD2FF33}" type="slidenum">
              <a:rPr lang="en-GB" smtClean="0"/>
              <a:t>‹#›</a:t>
            </a:fld>
            <a:endParaRPr lang="en-GB"/>
          </a:p>
        </p:txBody>
      </p:sp>
    </p:spTree>
    <p:extLst>
      <p:ext uri="{BB962C8B-B14F-4D97-AF65-F5344CB8AC3E}">
        <p14:creationId xmlns:p14="http://schemas.microsoft.com/office/powerpoint/2010/main" val="320058627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936BDA-22AC-14F2-8A14-9F2455AD5CD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897DEDD4-4DD4-A3F8-6E6B-A8873C8F52F8}"/>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6D1B53C1-27F0-6FC8-C3BA-19FC518F51D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F5C5C63-72C7-1FB9-54E5-EE95ABD20172}"/>
              </a:ext>
            </a:extLst>
          </p:cNvPr>
          <p:cNvSpPr>
            <a:spLocks noGrp="1"/>
          </p:cNvSpPr>
          <p:nvPr>
            <p:ph type="dt" sz="half" idx="10"/>
          </p:nvPr>
        </p:nvSpPr>
        <p:spPr/>
        <p:txBody>
          <a:bodyPr/>
          <a:lstStyle/>
          <a:p>
            <a:fld id="{FE3BC371-7631-4E70-BCD4-3BC3F97A5184}" type="datetimeFigureOut">
              <a:rPr lang="en-GB" smtClean="0"/>
              <a:t>05/10/2023</a:t>
            </a:fld>
            <a:endParaRPr lang="en-GB"/>
          </a:p>
        </p:txBody>
      </p:sp>
      <p:sp>
        <p:nvSpPr>
          <p:cNvPr id="6" name="Footer Placeholder 5">
            <a:extLst>
              <a:ext uri="{FF2B5EF4-FFF2-40B4-BE49-F238E27FC236}">
                <a16:creationId xmlns:a16="http://schemas.microsoft.com/office/drawing/2014/main" id="{F0582F7C-682B-AB8F-584D-987442B6835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08EDF4B-1131-90AA-85C4-73524B292C6A}"/>
              </a:ext>
            </a:extLst>
          </p:cNvPr>
          <p:cNvSpPr>
            <a:spLocks noGrp="1"/>
          </p:cNvSpPr>
          <p:nvPr>
            <p:ph type="sldNum" sz="quarter" idx="12"/>
          </p:nvPr>
        </p:nvSpPr>
        <p:spPr/>
        <p:txBody>
          <a:bodyPr/>
          <a:lstStyle/>
          <a:p>
            <a:fld id="{94AE1E72-E938-467C-9C72-D3D6DBD2FF33}" type="slidenum">
              <a:rPr lang="en-GB" smtClean="0"/>
              <a:t>‹#›</a:t>
            </a:fld>
            <a:endParaRPr lang="en-GB"/>
          </a:p>
        </p:txBody>
      </p:sp>
    </p:spTree>
    <p:extLst>
      <p:ext uri="{BB962C8B-B14F-4D97-AF65-F5344CB8AC3E}">
        <p14:creationId xmlns:p14="http://schemas.microsoft.com/office/powerpoint/2010/main" val="178320950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33685B-60C6-7CA3-A357-61841AB6778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95E1ECDB-7389-9AEB-82BE-2D4A68FF5AC5}"/>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8C90BA6F-1F00-54CB-83BF-A98BE6E5725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F75A6DF-D479-B7E5-6066-797851F0B2B9}"/>
              </a:ext>
            </a:extLst>
          </p:cNvPr>
          <p:cNvSpPr>
            <a:spLocks noGrp="1"/>
          </p:cNvSpPr>
          <p:nvPr>
            <p:ph type="dt" sz="half" idx="10"/>
          </p:nvPr>
        </p:nvSpPr>
        <p:spPr/>
        <p:txBody>
          <a:bodyPr/>
          <a:lstStyle/>
          <a:p>
            <a:fld id="{FE3BC371-7631-4E70-BCD4-3BC3F97A5184}" type="datetimeFigureOut">
              <a:rPr lang="en-GB" smtClean="0"/>
              <a:t>05/10/2023</a:t>
            </a:fld>
            <a:endParaRPr lang="en-GB"/>
          </a:p>
        </p:txBody>
      </p:sp>
      <p:sp>
        <p:nvSpPr>
          <p:cNvPr id="6" name="Footer Placeholder 5">
            <a:extLst>
              <a:ext uri="{FF2B5EF4-FFF2-40B4-BE49-F238E27FC236}">
                <a16:creationId xmlns:a16="http://schemas.microsoft.com/office/drawing/2014/main" id="{C0FE9840-AECE-BACD-46D5-5AC2C2A95AB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5A2B45B-1135-7752-D4C3-23C44F5B4CB6}"/>
              </a:ext>
            </a:extLst>
          </p:cNvPr>
          <p:cNvSpPr>
            <a:spLocks noGrp="1"/>
          </p:cNvSpPr>
          <p:nvPr>
            <p:ph type="sldNum" sz="quarter" idx="12"/>
          </p:nvPr>
        </p:nvSpPr>
        <p:spPr/>
        <p:txBody>
          <a:bodyPr/>
          <a:lstStyle/>
          <a:p>
            <a:fld id="{94AE1E72-E938-467C-9C72-D3D6DBD2FF33}" type="slidenum">
              <a:rPr lang="en-GB" smtClean="0"/>
              <a:t>‹#›</a:t>
            </a:fld>
            <a:endParaRPr lang="en-GB"/>
          </a:p>
        </p:txBody>
      </p:sp>
    </p:spTree>
    <p:extLst>
      <p:ext uri="{BB962C8B-B14F-4D97-AF65-F5344CB8AC3E}">
        <p14:creationId xmlns:p14="http://schemas.microsoft.com/office/powerpoint/2010/main" val="148850048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B27A2F-9E0F-BEC4-AE29-FF206EFC909A}"/>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D9990E3-AB73-DA98-9A91-7F5639762088}"/>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0DD2847-1CD6-7DAA-DBB0-7481AEC027A6}"/>
              </a:ext>
            </a:extLst>
          </p:cNvPr>
          <p:cNvSpPr>
            <a:spLocks noGrp="1"/>
          </p:cNvSpPr>
          <p:nvPr>
            <p:ph type="dt" sz="half" idx="10"/>
          </p:nvPr>
        </p:nvSpPr>
        <p:spPr/>
        <p:txBody>
          <a:bodyPr/>
          <a:lstStyle/>
          <a:p>
            <a:fld id="{FE3BC371-7631-4E70-BCD4-3BC3F97A5184}" type="datetimeFigureOut">
              <a:rPr lang="en-GB" smtClean="0"/>
              <a:t>05/10/2023</a:t>
            </a:fld>
            <a:endParaRPr lang="en-GB"/>
          </a:p>
        </p:txBody>
      </p:sp>
      <p:sp>
        <p:nvSpPr>
          <p:cNvPr id="5" name="Footer Placeholder 4">
            <a:extLst>
              <a:ext uri="{FF2B5EF4-FFF2-40B4-BE49-F238E27FC236}">
                <a16:creationId xmlns:a16="http://schemas.microsoft.com/office/drawing/2014/main" id="{46EA3838-185D-FB8D-6DC5-5ABA9201373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967CFF5-2642-AD27-71DA-A3AF880CA9C1}"/>
              </a:ext>
            </a:extLst>
          </p:cNvPr>
          <p:cNvSpPr>
            <a:spLocks noGrp="1"/>
          </p:cNvSpPr>
          <p:nvPr>
            <p:ph type="sldNum" sz="quarter" idx="12"/>
          </p:nvPr>
        </p:nvSpPr>
        <p:spPr/>
        <p:txBody>
          <a:bodyPr/>
          <a:lstStyle/>
          <a:p>
            <a:fld id="{94AE1E72-E938-467C-9C72-D3D6DBD2FF33}" type="slidenum">
              <a:rPr lang="en-GB" smtClean="0"/>
              <a:t>‹#›</a:t>
            </a:fld>
            <a:endParaRPr lang="en-GB"/>
          </a:p>
        </p:txBody>
      </p:sp>
    </p:spTree>
    <p:extLst>
      <p:ext uri="{BB962C8B-B14F-4D97-AF65-F5344CB8AC3E}">
        <p14:creationId xmlns:p14="http://schemas.microsoft.com/office/powerpoint/2010/main" val="178430225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78E9DD2-ED0E-E0D6-1AFC-B9D68003BED4}"/>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D5FAAE33-4FA9-8CB3-6F99-DAD5B72E7EAD}"/>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EE6317D-AC79-C42B-F5C6-016846D1897E}"/>
              </a:ext>
            </a:extLst>
          </p:cNvPr>
          <p:cNvSpPr>
            <a:spLocks noGrp="1"/>
          </p:cNvSpPr>
          <p:nvPr>
            <p:ph type="dt" sz="half" idx="10"/>
          </p:nvPr>
        </p:nvSpPr>
        <p:spPr/>
        <p:txBody>
          <a:bodyPr/>
          <a:lstStyle/>
          <a:p>
            <a:fld id="{FE3BC371-7631-4E70-BCD4-3BC3F97A5184}" type="datetimeFigureOut">
              <a:rPr lang="en-GB" smtClean="0"/>
              <a:t>05/10/2023</a:t>
            </a:fld>
            <a:endParaRPr lang="en-GB"/>
          </a:p>
        </p:txBody>
      </p:sp>
      <p:sp>
        <p:nvSpPr>
          <p:cNvPr id="5" name="Footer Placeholder 4">
            <a:extLst>
              <a:ext uri="{FF2B5EF4-FFF2-40B4-BE49-F238E27FC236}">
                <a16:creationId xmlns:a16="http://schemas.microsoft.com/office/drawing/2014/main" id="{CCB45411-C925-68D6-FCA3-AACBF2D1090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72DB0EA-4EED-5785-E01B-7F0C6FFA2F2D}"/>
              </a:ext>
            </a:extLst>
          </p:cNvPr>
          <p:cNvSpPr>
            <a:spLocks noGrp="1"/>
          </p:cNvSpPr>
          <p:nvPr>
            <p:ph type="sldNum" sz="quarter" idx="12"/>
          </p:nvPr>
        </p:nvSpPr>
        <p:spPr/>
        <p:txBody>
          <a:bodyPr/>
          <a:lstStyle/>
          <a:p>
            <a:fld id="{94AE1E72-E938-467C-9C72-D3D6DBD2FF33}" type="slidenum">
              <a:rPr lang="en-GB" smtClean="0"/>
              <a:t>‹#›</a:t>
            </a:fld>
            <a:endParaRPr lang="en-GB"/>
          </a:p>
        </p:txBody>
      </p:sp>
    </p:spTree>
    <p:extLst>
      <p:ext uri="{BB962C8B-B14F-4D97-AF65-F5344CB8AC3E}">
        <p14:creationId xmlns:p14="http://schemas.microsoft.com/office/powerpoint/2010/main" val="200265488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cSld name="Fullscreen Objec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a:xfrm>
            <a:off x="9635189" y="6492877"/>
            <a:ext cx="683339" cy="365125"/>
          </a:xfrm>
        </p:spPr>
        <p:txBody>
          <a:bodyPr/>
          <a:lstStyle/>
          <a:p>
            <a:fld id="{5DFEDB64-84C3-4240-BCBA-134AE1D9082C}" type="slidenum">
              <a:rPr lang="en-GB" smtClean="0"/>
              <a:t>‹#›</a:t>
            </a:fld>
            <a:endParaRPr lang="en-GB" dirty="0"/>
          </a:p>
        </p:txBody>
      </p:sp>
      <p:sp>
        <p:nvSpPr>
          <p:cNvPr id="3" name="Content Placeholder 2"/>
          <p:cNvSpPr>
            <a:spLocks noGrp="1"/>
          </p:cNvSpPr>
          <p:nvPr>
            <p:ph sz="quarter" idx="14"/>
          </p:nvPr>
        </p:nvSpPr>
        <p:spPr>
          <a:xfrm>
            <a:off x="461475" y="478566"/>
            <a:ext cx="11246264" cy="5896599"/>
          </a:xfrm>
        </p:spPr>
        <p:txBody>
          <a:bodyPr/>
          <a:lstStyle>
            <a:lvl1pPr marL="0" indent="0">
              <a:buNone/>
              <a:defRPr/>
            </a:lvl1pPr>
          </a:lstStyle>
          <a:p>
            <a:pPr lvl="0"/>
            <a:r>
              <a:rPr lang="en-US"/>
              <a:t>Edit Master text styles</a:t>
            </a:r>
          </a:p>
        </p:txBody>
      </p:sp>
    </p:spTree>
    <p:extLst>
      <p:ext uri="{BB962C8B-B14F-4D97-AF65-F5344CB8AC3E}">
        <p14:creationId xmlns:p14="http://schemas.microsoft.com/office/powerpoint/2010/main" val="1782915042"/>
      </p:ext>
    </p:extLst>
  </p:cSld>
  <p:clrMapOvr>
    <a:masterClrMapping/>
  </p:clrMapOvr>
  <p:hf hdr="0" ftr="0" dt="0"/>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EAC0DDDD-19B0-8A2E-9F51-6B97A8DA4788}"/>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2BF0628-15FE-D011-AB56-640528204638}"/>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A642665-4036-3B1D-50B6-7BB246CC7B4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E3BC371-7631-4E70-BCD4-3BC3F97A5184}" type="datetimeFigureOut">
              <a:rPr lang="en-GB" smtClean="0"/>
              <a:t>05/10/2023</a:t>
            </a:fld>
            <a:endParaRPr lang="en-GB"/>
          </a:p>
        </p:txBody>
      </p:sp>
      <p:sp>
        <p:nvSpPr>
          <p:cNvPr id="5" name="Footer Placeholder 4">
            <a:extLst>
              <a:ext uri="{FF2B5EF4-FFF2-40B4-BE49-F238E27FC236}">
                <a16:creationId xmlns:a16="http://schemas.microsoft.com/office/drawing/2014/main" id="{EA794BF9-B2EE-E704-1343-43E8C063683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413BC57E-128C-B8A7-CB22-27DD6C99636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4AE1E72-E938-467C-9C72-D3D6DBD2FF33}" type="slidenum">
              <a:rPr lang="en-GB" smtClean="0"/>
              <a:t>‹#›</a:t>
            </a:fld>
            <a:endParaRPr lang="en-GB"/>
          </a:p>
        </p:txBody>
      </p:sp>
    </p:spTree>
    <p:extLst>
      <p:ext uri="{BB962C8B-B14F-4D97-AF65-F5344CB8AC3E}">
        <p14:creationId xmlns:p14="http://schemas.microsoft.com/office/powerpoint/2010/main" val="247308319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12.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hyperlink" Target="https://www.youtube.com/watch?v=g5kQhhgK6T8" TargetMode="External"/><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Diversity and inclusion at WeWork | Careers at WeWork">
            <a:extLst>
              <a:ext uri="{FF2B5EF4-FFF2-40B4-BE49-F238E27FC236}">
                <a16:creationId xmlns:a16="http://schemas.microsoft.com/office/drawing/2014/main" id="{38D05A65-B677-BC69-D2ED-62F69FB6A2F6}"/>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002" t="1086" r="13979"/>
          <a:stretch/>
        </p:blipFill>
        <p:spPr bwMode="auto">
          <a:xfrm>
            <a:off x="3523488" y="10"/>
            <a:ext cx="8668512" cy="685799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C4E22413-F106-C2E8-0C39-FE5637212107}"/>
              </a:ext>
            </a:extLst>
          </p:cNvPr>
          <p:cNvSpPr>
            <a:spLocks noGrp="1"/>
          </p:cNvSpPr>
          <p:nvPr>
            <p:ph type="ctrTitle"/>
          </p:nvPr>
        </p:nvSpPr>
        <p:spPr>
          <a:xfrm>
            <a:off x="477981" y="1122363"/>
            <a:ext cx="3245880" cy="3204134"/>
          </a:xfrm>
        </p:spPr>
        <p:txBody>
          <a:bodyPr anchor="b">
            <a:normAutofit/>
          </a:bodyPr>
          <a:lstStyle/>
          <a:p>
            <a:pPr algn="l"/>
            <a:r>
              <a:rPr lang="en-GB" sz="4800" dirty="0"/>
              <a:t>Gender, Race, Religion and Crime</a:t>
            </a:r>
          </a:p>
        </p:txBody>
      </p:sp>
      <p:sp>
        <p:nvSpPr>
          <p:cNvPr id="3" name="Subtitle 2">
            <a:extLst>
              <a:ext uri="{FF2B5EF4-FFF2-40B4-BE49-F238E27FC236}">
                <a16:creationId xmlns:a16="http://schemas.microsoft.com/office/drawing/2014/main" id="{808099F1-1C63-44D1-D6C9-2D71ABBA883F}"/>
              </a:ext>
            </a:extLst>
          </p:cNvPr>
          <p:cNvSpPr>
            <a:spLocks noGrp="1"/>
          </p:cNvSpPr>
          <p:nvPr>
            <p:ph type="subTitle" idx="1"/>
          </p:nvPr>
        </p:nvSpPr>
        <p:spPr>
          <a:xfrm>
            <a:off x="477980" y="4872922"/>
            <a:ext cx="4023359" cy="1208141"/>
          </a:xfrm>
        </p:spPr>
        <p:txBody>
          <a:bodyPr>
            <a:normAutofit/>
          </a:bodyPr>
          <a:lstStyle/>
          <a:p>
            <a:pPr algn="l"/>
            <a:r>
              <a:rPr lang="en-GB" sz="2000" dirty="0"/>
              <a:t>Workshop: week 1</a:t>
            </a:r>
          </a:p>
          <a:p>
            <a:pPr algn="l"/>
            <a:r>
              <a:rPr lang="en-GB" sz="2000" dirty="0"/>
              <a:t>Jane Davies</a:t>
            </a:r>
          </a:p>
          <a:p>
            <a:pPr algn="l"/>
            <a:r>
              <a:rPr lang="en-GB" sz="2000" dirty="0"/>
              <a:t>j.davies2@UWTSD.ac.uk</a:t>
            </a:r>
          </a:p>
        </p:txBody>
      </p:sp>
    </p:spTree>
    <p:extLst>
      <p:ext uri="{BB962C8B-B14F-4D97-AF65-F5344CB8AC3E}">
        <p14:creationId xmlns:p14="http://schemas.microsoft.com/office/powerpoint/2010/main" val="73840504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CA46E6-E014-1282-F344-C00F03B1034B}"/>
              </a:ext>
            </a:extLst>
          </p:cNvPr>
          <p:cNvSpPr>
            <a:spLocks noGrp="1"/>
          </p:cNvSpPr>
          <p:nvPr>
            <p:ph type="title"/>
          </p:nvPr>
        </p:nvSpPr>
        <p:spPr/>
        <p:txBody>
          <a:bodyPr/>
          <a:lstStyle/>
          <a:p>
            <a:r>
              <a:rPr lang="en-GB" dirty="0">
                <a:solidFill>
                  <a:srgbClr val="FF0000"/>
                </a:solidFill>
              </a:rPr>
              <a:t>Workshop Plan</a:t>
            </a:r>
          </a:p>
        </p:txBody>
      </p:sp>
      <p:sp>
        <p:nvSpPr>
          <p:cNvPr id="3" name="Content Placeholder 2">
            <a:extLst>
              <a:ext uri="{FF2B5EF4-FFF2-40B4-BE49-F238E27FC236}">
                <a16:creationId xmlns:a16="http://schemas.microsoft.com/office/drawing/2014/main" id="{DE0AA740-FB04-680D-7F15-30552A75144B}"/>
              </a:ext>
            </a:extLst>
          </p:cNvPr>
          <p:cNvSpPr>
            <a:spLocks noGrp="1"/>
          </p:cNvSpPr>
          <p:nvPr>
            <p:ph idx="1"/>
          </p:nvPr>
        </p:nvSpPr>
        <p:spPr/>
        <p:txBody>
          <a:bodyPr>
            <a:normAutofit/>
          </a:bodyPr>
          <a:lstStyle/>
          <a:p>
            <a:r>
              <a:rPr lang="en-GB" dirty="0"/>
              <a:t>Finish off Tuesday’s PP – Equality Act / Ways of discrimination</a:t>
            </a:r>
          </a:p>
          <a:p>
            <a:r>
              <a:rPr lang="en-GB" dirty="0"/>
              <a:t>Explore more theories and interpretations that will expand your understanding of identity, othering and how these effect gender, race, religion and crime</a:t>
            </a:r>
          </a:p>
          <a:p>
            <a:r>
              <a:rPr lang="en-GB" dirty="0"/>
              <a:t>Discuss your understanding and examples from the real world of how some of these concepts and theories might be visible</a:t>
            </a:r>
          </a:p>
          <a:p>
            <a:r>
              <a:rPr lang="en-GB" dirty="0"/>
              <a:t>Interrogate some quotes from prominent theorists around ideas of identity, othering, </a:t>
            </a:r>
            <a:r>
              <a:rPr lang="en-GB" dirty="0" err="1"/>
              <a:t>heirarchies</a:t>
            </a:r>
            <a:r>
              <a:rPr lang="en-GB" dirty="0"/>
              <a:t>, ideologies, domination and lots more!</a:t>
            </a:r>
          </a:p>
        </p:txBody>
      </p:sp>
    </p:spTree>
    <p:extLst>
      <p:ext uri="{BB962C8B-B14F-4D97-AF65-F5344CB8AC3E}">
        <p14:creationId xmlns:p14="http://schemas.microsoft.com/office/powerpoint/2010/main" val="289441658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E777E6-A9C1-43A8-BEC3-2B12E756BD27}"/>
              </a:ext>
            </a:extLst>
          </p:cNvPr>
          <p:cNvSpPr>
            <a:spLocks noGrp="1"/>
          </p:cNvSpPr>
          <p:nvPr>
            <p:ph type="title"/>
          </p:nvPr>
        </p:nvSpPr>
        <p:spPr>
          <a:xfrm>
            <a:off x="1981200" y="274638"/>
            <a:ext cx="8229600" cy="778098"/>
          </a:xfrm>
        </p:spPr>
        <p:txBody>
          <a:bodyPr>
            <a:normAutofit/>
          </a:bodyPr>
          <a:lstStyle/>
          <a:p>
            <a:r>
              <a:rPr lang="en-GB" sz="3200" b="1" dirty="0"/>
              <a:t>How you can be discriminative against</a:t>
            </a:r>
          </a:p>
        </p:txBody>
      </p:sp>
      <p:sp>
        <p:nvSpPr>
          <p:cNvPr id="3" name="Content Placeholder 2">
            <a:extLst>
              <a:ext uri="{FF2B5EF4-FFF2-40B4-BE49-F238E27FC236}">
                <a16:creationId xmlns:a16="http://schemas.microsoft.com/office/drawing/2014/main" id="{67CC1EE7-13F3-47C5-ACC3-6FB91C56946C}"/>
              </a:ext>
            </a:extLst>
          </p:cNvPr>
          <p:cNvSpPr>
            <a:spLocks noGrp="1"/>
          </p:cNvSpPr>
          <p:nvPr>
            <p:ph idx="1"/>
          </p:nvPr>
        </p:nvSpPr>
        <p:spPr>
          <a:xfrm>
            <a:off x="914400" y="1268761"/>
            <a:ext cx="9875520" cy="5314601"/>
          </a:xfrm>
        </p:spPr>
        <p:txBody>
          <a:bodyPr>
            <a:normAutofit/>
          </a:bodyPr>
          <a:lstStyle/>
          <a:p>
            <a:r>
              <a:rPr lang="en-GB" sz="2400" b="1" dirty="0"/>
              <a:t>Direct discrimination </a:t>
            </a:r>
            <a:r>
              <a:rPr lang="en-GB" sz="2400" dirty="0"/>
              <a:t>– This is when you’re treated less favourably because of a protected characteristic</a:t>
            </a:r>
          </a:p>
          <a:p>
            <a:r>
              <a:rPr lang="en-GB" sz="2400" b="1" dirty="0"/>
              <a:t>Indirect discrimination </a:t>
            </a:r>
            <a:r>
              <a:rPr lang="en-GB" sz="2400" dirty="0"/>
              <a:t>–</a:t>
            </a:r>
            <a:r>
              <a:rPr lang="en-GB" sz="2400" dirty="0">
                <a:solidFill>
                  <a:srgbClr val="FF0000"/>
                </a:solidFill>
              </a:rPr>
              <a:t> </a:t>
            </a:r>
            <a:r>
              <a:rPr lang="en-GB" sz="2400" dirty="0"/>
              <a:t>This is when a service has criteria which have the effect of being discriminatory against a person because of a protected characteristic</a:t>
            </a:r>
            <a:endParaRPr lang="en-GB" sz="2400" dirty="0">
              <a:solidFill>
                <a:srgbClr val="FF0000"/>
              </a:solidFill>
            </a:endParaRPr>
          </a:p>
          <a:p>
            <a:r>
              <a:rPr lang="en-GB" sz="2400" b="1" dirty="0"/>
              <a:t>Harassment</a:t>
            </a:r>
            <a:r>
              <a:rPr lang="en-GB" sz="2400" dirty="0"/>
              <a:t> – experience behaviour that makes you feel intimidated, humiliated, or degraded, or that creates a hostile environment</a:t>
            </a:r>
          </a:p>
          <a:p>
            <a:r>
              <a:rPr lang="en-GB" sz="2400" b="1" dirty="0"/>
              <a:t>Victimisation</a:t>
            </a:r>
            <a:r>
              <a:rPr lang="en-GB" sz="2400" dirty="0"/>
              <a:t> - Treated unfairly as a result of making a complaint about discrimination or giving evidence when someone else makes a complaint.</a:t>
            </a:r>
          </a:p>
          <a:p>
            <a:endParaRPr lang="en-GB" sz="2400" dirty="0"/>
          </a:p>
          <a:p>
            <a:r>
              <a:rPr lang="en-GB" sz="2000" dirty="0"/>
              <a:t>further reading on this webpage:  https://www.equalityhumanrights.com/en/advice-and-guidance/what-direct-and-indirect-discrimination</a:t>
            </a:r>
          </a:p>
          <a:p>
            <a:endParaRPr lang="en-GB" sz="2800" dirty="0">
              <a:solidFill>
                <a:srgbClr val="FF0000"/>
              </a:solidFill>
            </a:endParaRPr>
          </a:p>
          <a:p>
            <a:endParaRPr lang="en-GB" dirty="0"/>
          </a:p>
        </p:txBody>
      </p:sp>
    </p:spTree>
    <p:extLst>
      <p:ext uri="{BB962C8B-B14F-4D97-AF65-F5344CB8AC3E}">
        <p14:creationId xmlns:p14="http://schemas.microsoft.com/office/powerpoint/2010/main" val="20500458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Slide Number Placeholder 1">
            <a:extLst>
              <a:ext uri="{FF2B5EF4-FFF2-40B4-BE49-F238E27FC236}">
                <a16:creationId xmlns:a16="http://schemas.microsoft.com/office/drawing/2014/main" id="{1FD9A7D6-8609-48D9-9C2C-D4584BE94CAD}"/>
              </a:ext>
            </a:extLst>
          </p:cNvPr>
          <p:cNvSpPr>
            <a:spLocks noGrp="1"/>
          </p:cNvSpPr>
          <p:nvPr>
            <p:ph type="sldNum" sz="quarter" idx="12"/>
          </p:nvPr>
        </p:nvSpPr>
        <p:spPr>
          <a:xfrm>
            <a:off x="8750392" y="6492877"/>
            <a:ext cx="512504" cy="365125"/>
          </a:xfrm>
        </p:spPr>
        <p:txBody>
          <a:bodyPr/>
          <a:lstStyle/>
          <a:p>
            <a:pPr>
              <a:spcAft>
                <a:spcPts val="600"/>
              </a:spcAft>
            </a:pPr>
            <a:fld id="{5DFEDB64-84C3-4240-BCBA-134AE1D9082C}" type="slidenum">
              <a:rPr lang="en-GB" smtClean="0"/>
              <a:pPr>
                <a:spcAft>
                  <a:spcPts val="600"/>
                </a:spcAft>
              </a:pPr>
              <a:t>4</a:t>
            </a:fld>
            <a:endParaRPr lang="en-GB" dirty="0"/>
          </a:p>
        </p:txBody>
      </p:sp>
      <p:pic>
        <p:nvPicPr>
          <p:cNvPr id="2" name="Picture 1">
            <a:extLst>
              <a:ext uri="{FF2B5EF4-FFF2-40B4-BE49-F238E27FC236}">
                <a16:creationId xmlns:a16="http://schemas.microsoft.com/office/drawing/2014/main" id="{69FA2A2D-E21D-4275-939E-4275811F858C}"/>
              </a:ext>
            </a:extLst>
          </p:cNvPr>
          <p:cNvPicPr>
            <a:picLocks noChangeAspect="1"/>
          </p:cNvPicPr>
          <p:nvPr/>
        </p:nvPicPr>
        <p:blipFill>
          <a:blip r:embed="rId3"/>
          <a:stretch>
            <a:fillRect/>
          </a:stretch>
        </p:blipFill>
        <p:spPr>
          <a:xfrm>
            <a:off x="2048689" y="478566"/>
            <a:ext cx="8077533" cy="5896599"/>
          </a:xfrm>
          <a:prstGeom prst="rect">
            <a:avLst/>
          </a:prstGeom>
          <a:noFill/>
        </p:spPr>
      </p:pic>
    </p:spTree>
    <p:extLst>
      <p:ext uri="{BB962C8B-B14F-4D97-AF65-F5344CB8AC3E}">
        <p14:creationId xmlns:p14="http://schemas.microsoft.com/office/powerpoint/2010/main" val="225694578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8" name="Picture 4" descr="Image result for protected characteristics">
            <a:extLst>
              <a:ext uri="{FF2B5EF4-FFF2-40B4-BE49-F238E27FC236}">
                <a16:creationId xmlns:a16="http://schemas.microsoft.com/office/drawing/2014/main" id="{A8345EE0-B837-4B15-9D84-8B49F354400C}"/>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1919536" y="0"/>
            <a:ext cx="8352928" cy="6437376"/>
          </a:xfrm>
          <a:prstGeom prst="rect">
            <a:avLst/>
          </a:prstGeom>
          <a:noFill/>
          <a:extLst>
            <a:ext uri="{909E8E84-426E-40DD-AFC4-6F175D3DCCD1}">
              <a14:hiddenFill xmlns:a14="http://schemas.microsoft.com/office/drawing/2010/main">
                <a:solidFill>
                  <a:srgbClr val="FFFFFF"/>
                </a:solidFill>
              </a14:hiddenFill>
            </a:ext>
          </a:extLst>
        </p:spPr>
      </p:pic>
      <p:sp>
        <p:nvSpPr>
          <p:cNvPr id="4" name="Slide Number Placeholder 3">
            <a:extLst>
              <a:ext uri="{FF2B5EF4-FFF2-40B4-BE49-F238E27FC236}">
                <a16:creationId xmlns:a16="http://schemas.microsoft.com/office/drawing/2014/main" id="{8B72A023-EFD7-409E-AA7B-020BBDA90F54}"/>
              </a:ext>
            </a:extLst>
          </p:cNvPr>
          <p:cNvSpPr>
            <a:spLocks noGrp="1"/>
          </p:cNvSpPr>
          <p:nvPr>
            <p:ph type="sldNum" sz="quarter" idx="12"/>
          </p:nvPr>
        </p:nvSpPr>
        <p:spPr>
          <a:xfrm>
            <a:off x="9672896" y="5665965"/>
            <a:ext cx="512504" cy="273844"/>
          </a:xfrm>
        </p:spPr>
        <p:txBody>
          <a:bodyPr vert="horz" lIns="68580" tIns="34290" rIns="68580" bIns="34290" rtlCol="0" anchor="ctr">
            <a:normAutofit/>
          </a:bodyPr>
          <a:lstStyle/>
          <a:p>
            <a:pPr defTabSz="342900">
              <a:spcAft>
                <a:spcPts val="450"/>
              </a:spcAft>
              <a:defRPr/>
            </a:pPr>
            <a:fld id="{5DFEDB64-84C3-4240-BCBA-134AE1D9082C}" type="slidenum">
              <a:rPr lang="en-US">
                <a:solidFill>
                  <a:srgbClr val="FFFFFF"/>
                </a:solidFill>
              </a:rPr>
              <a:pPr defTabSz="342900">
                <a:spcAft>
                  <a:spcPts val="450"/>
                </a:spcAft>
                <a:defRPr/>
              </a:pPr>
              <a:t>5</a:t>
            </a:fld>
            <a:endParaRPr lang="en-US" dirty="0">
              <a:solidFill>
                <a:srgbClr val="FFFFFF"/>
              </a:solidFill>
            </a:endParaRPr>
          </a:p>
        </p:txBody>
      </p:sp>
    </p:spTree>
    <p:extLst>
      <p:ext uri="{BB962C8B-B14F-4D97-AF65-F5344CB8AC3E}">
        <p14:creationId xmlns:p14="http://schemas.microsoft.com/office/powerpoint/2010/main" val="7297501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487E9C-92FB-4581-1A6E-DC9E1DA07CCD}"/>
              </a:ext>
            </a:extLst>
          </p:cNvPr>
          <p:cNvSpPr>
            <a:spLocks noGrp="1"/>
          </p:cNvSpPr>
          <p:nvPr>
            <p:ph type="title"/>
          </p:nvPr>
        </p:nvSpPr>
        <p:spPr>
          <a:xfrm>
            <a:off x="1024129" y="548640"/>
            <a:ext cx="9720072" cy="866092"/>
          </a:xfrm>
        </p:spPr>
        <p:txBody>
          <a:bodyPr>
            <a:normAutofit/>
          </a:bodyPr>
          <a:lstStyle/>
          <a:p>
            <a:r>
              <a:rPr lang="en-GB" sz="2800" dirty="0">
                <a:latin typeface="Arial" panose="020B0604020202020204" pitchFamily="34" charset="0"/>
                <a:cs typeface="Arial" panose="020B0604020202020204" pitchFamily="34" charset="0"/>
              </a:rPr>
              <a:t>How the Equality Act 2010 works:</a:t>
            </a:r>
          </a:p>
        </p:txBody>
      </p:sp>
      <p:sp>
        <p:nvSpPr>
          <p:cNvPr id="3" name="Content Placeholder 2">
            <a:extLst>
              <a:ext uri="{FF2B5EF4-FFF2-40B4-BE49-F238E27FC236}">
                <a16:creationId xmlns:a16="http://schemas.microsoft.com/office/drawing/2014/main" id="{A88C7DCD-E993-989C-89C1-50D802600309}"/>
              </a:ext>
            </a:extLst>
          </p:cNvPr>
          <p:cNvSpPr>
            <a:spLocks noGrp="1"/>
          </p:cNvSpPr>
          <p:nvPr>
            <p:ph idx="1"/>
          </p:nvPr>
        </p:nvSpPr>
        <p:spPr>
          <a:xfrm>
            <a:off x="1024128" y="1639019"/>
            <a:ext cx="9720073" cy="4670341"/>
          </a:xfrm>
        </p:spPr>
        <p:txBody>
          <a:bodyPr>
            <a:normAutofit fontScale="77500" lnSpcReduction="20000"/>
          </a:bodyPr>
          <a:lstStyle/>
          <a:p>
            <a:r>
              <a:rPr lang="en-GB" dirty="0"/>
              <a:t>A</a:t>
            </a:r>
            <a:r>
              <a:rPr lang="en-GB" dirty="0">
                <a:latin typeface="Arial" panose="020B0604020202020204" pitchFamily="34" charset="0"/>
                <a:cs typeface="Arial" panose="020B0604020202020204" pitchFamily="34" charset="0"/>
              </a:rPr>
              <a:t>. It prohibits certain types of conduct towards individuals who have certain characteristics protected by the legislation. These protected characteristics include – age, disability, gender reassignment, marriage and civil partnership, Pregnancy and maternity, race, religion and belief, Sexual orientation</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B. Requires public bodies to consider how their policies and service delivery will affect people with the protected characteristics.</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C. Enabling positive action to support those individuals under-represented society.</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Also </a:t>
            </a:r>
            <a:r>
              <a:rPr lang="en-GB" b="1" u="sng" dirty="0">
                <a:latin typeface="Arial" panose="020B0604020202020204" pitchFamily="34" charset="0"/>
                <a:cs typeface="Arial" panose="020B0604020202020204" pitchFamily="34" charset="0"/>
              </a:rPr>
              <a:t>a  Public Sector Equality Duty </a:t>
            </a:r>
            <a:r>
              <a:rPr lang="en-GB" b="0" u="none" dirty="0">
                <a:latin typeface="Arial" panose="020B0604020202020204" pitchFamily="34" charset="0"/>
                <a:cs typeface="Arial" panose="020B0604020202020204" pitchFamily="34" charset="0"/>
              </a:rPr>
              <a:t>which means that </a:t>
            </a:r>
            <a:r>
              <a:rPr lang="en-GB" dirty="0">
                <a:latin typeface="Arial" panose="020B0604020202020204" pitchFamily="34" charset="0"/>
                <a:cs typeface="Arial" panose="020B0604020202020204" pitchFamily="34" charset="0"/>
              </a:rPr>
              <a:t>public bodies, such as local authorities, hospital trusts and police authorities now have to prevent discrimination. </a:t>
            </a:r>
          </a:p>
          <a:p>
            <a:endParaRPr lang="en-GB" dirty="0"/>
          </a:p>
        </p:txBody>
      </p:sp>
    </p:spTree>
    <p:extLst>
      <p:ext uri="{BB962C8B-B14F-4D97-AF65-F5344CB8AC3E}">
        <p14:creationId xmlns:p14="http://schemas.microsoft.com/office/powerpoint/2010/main" val="338460547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E58776-8A10-4660-8D2D-CAB9F0A13225}"/>
              </a:ext>
            </a:extLst>
          </p:cNvPr>
          <p:cNvSpPr>
            <a:spLocks noGrp="1"/>
          </p:cNvSpPr>
          <p:nvPr>
            <p:ph type="title"/>
          </p:nvPr>
        </p:nvSpPr>
        <p:spPr>
          <a:xfrm>
            <a:off x="1981200" y="260649"/>
            <a:ext cx="8229600" cy="448799"/>
          </a:xfrm>
        </p:spPr>
        <p:txBody>
          <a:bodyPr>
            <a:normAutofit/>
          </a:bodyPr>
          <a:lstStyle/>
          <a:p>
            <a:r>
              <a:rPr lang="en-GB" sz="2000" dirty="0">
                <a:latin typeface="Arial" panose="020B0604020202020204" pitchFamily="34" charset="0"/>
                <a:cs typeface="Arial" panose="020B0604020202020204" pitchFamily="34" charset="0"/>
              </a:rPr>
              <a:t>7 Principles of Public Life</a:t>
            </a:r>
          </a:p>
        </p:txBody>
      </p:sp>
      <p:sp>
        <p:nvSpPr>
          <p:cNvPr id="3" name="Content Placeholder 2">
            <a:extLst>
              <a:ext uri="{FF2B5EF4-FFF2-40B4-BE49-F238E27FC236}">
                <a16:creationId xmlns:a16="http://schemas.microsoft.com/office/drawing/2014/main" id="{D533DF31-8372-4E72-BD13-4EA8A8D70D9C}"/>
              </a:ext>
            </a:extLst>
          </p:cNvPr>
          <p:cNvSpPr>
            <a:spLocks noGrp="1"/>
          </p:cNvSpPr>
          <p:nvPr>
            <p:ph idx="1"/>
          </p:nvPr>
        </p:nvSpPr>
        <p:spPr>
          <a:xfrm>
            <a:off x="749808" y="908720"/>
            <a:ext cx="11082528" cy="5506828"/>
          </a:xfrm>
        </p:spPr>
        <p:txBody>
          <a:bodyPr>
            <a:normAutofit fontScale="47500" lnSpcReduction="20000"/>
          </a:bodyPr>
          <a:lstStyle/>
          <a:p>
            <a:pPr marL="0" indent="0" fontAlgn="base">
              <a:buNone/>
            </a:pPr>
            <a:r>
              <a:rPr lang="en-GB" sz="4200" dirty="0"/>
              <a:t>Holders of public office should:</a:t>
            </a:r>
            <a:endParaRPr lang="en-GB" sz="4200" b="1" dirty="0"/>
          </a:p>
          <a:p>
            <a:pPr fontAlgn="base"/>
            <a:r>
              <a:rPr lang="en-GB" sz="4200" b="1" dirty="0"/>
              <a:t>Selflessness</a:t>
            </a:r>
          </a:p>
          <a:p>
            <a:pPr lvl="1" fontAlgn="base"/>
            <a:r>
              <a:rPr lang="en-GB" sz="4200" dirty="0"/>
              <a:t>act solely in terms of the public interest.</a:t>
            </a:r>
          </a:p>
          <a:p>
            <a:pPr fontAlgn="base"/>
            <a:r>
              <a:rPr lang="en-GB" sz="4200" b="1" dirty="0"/>
              <a:t>Integrity</a:t>
            </a:r>
          </a:p>
          <a:p>
            <a:pPr lvl="1" fontAlgn="base"/>
            <a:r>
              <a:rPr lang="en-GB" sz="4200" dirty="0"/>
              <a:t>Not placing themselves under any obligation that might try inappropriately to influence them in their work.</a:t>
            </a:r>
          </a:p>
          <a:p>
            <a:pPr fontAlgn="base"/>
            <a:r>
              <a:rPr lang="en-GB" sz="4200" b="1" dirty="0"/>
              <a:t>Objectivity</a:t>
            </a:r>
          </a:p>
          <a:p>
            <a:pPr lvl="1" fontAlgn="base"/>
            <a:r>
              <a:rPr lang="en-GB" sz="4200" dirty="0"/>
              <a:t>take decisions impartially, fairly on merit, without discrimination.</a:t>
            </a:r>
          </a:p>
          <a:p>
            <a:r>
              <a:rPr lang="en-GB" sz="4200" b="1" dirty="0"/>
              <a:t>Accountability</a:t>
            </a:r>
          </a:p>
          <a:p>
            <a:pPr lvl="1"/>
            <a:r>
              <a:rPr lang="en-GB" sz="4200" dirty="0"/>
              <a:t>accountable to the public</a:t>
            </a:r>
          </a:p>
          <a:p>
            <a:pPr fontAlgn="base"/>
            <a:r>
              <a:rPr lang="en-GB" sz="4200" b="1" dirty="0"/>
              <a:t>Openness</a:t>
            </a:r>
          </a:p>
          <a:p>
            <a:pPr lvl="1" fontAlgn="base"/>
            <a:r>
              <a:rPr lang="en-GB" sz="4200" dirty="0"/>
              <a:t>act and take decisions in an open and transparent manner.</a:t>
            </a:r>
          </a:p>
          <a:p>
            <a:r>
              <a:rPr lang="en-GB" sz="4200" b="1" dirty="0"/>
              <a:t>Honesty</a:t>
            </a:r>
          </a:p>
          <a:p>
            <a:pPr lvl="1"/>
            <a:r>
              <a:rPr lang="en-GB" sz="4200" dirty="0"/>
              <a:t>truthful.</a:t>
            </a:r>
          </a:p>
          <a:p>
            <a:pPr fontAlgn="base"/>
            <a:r>
              <a:rPr lang="en-GB" sz="4200" b="1" dirty="0"/>
              <a:t>Leadership</a:t>
            </a:r>
          </a:p>
          <a:p>
            <a:pPr lvl="1" fontAlgn="base"/>
            <a:r>
              <a:rPr lang="en-GB" sz="4200" dirty="0"/>
              <a:t>exhibit these principles to challenge any poor behaviour. </a:t>
            </a:r>
          </a:p>
          <a:p>
            <a:pPr lvl="1" fontAlgn="base"/>
            <a:r>
              <a:rPr lang="en-GB" sz="4200" b="1" dirty="0"/>
              <a:t>Police Code of Ethics / Doctors GMP/ Nurses NMC/ Youth workers registered in Wales with Education workforce / Teachers QTS / Ministers Ministerial Code </a:t>
            </a:r>
          </a:p>
          <a:p>
            <a:pPr lvl="1" fontAlgn="base"/>
            <a:endParaRPr lang="en-GB" sz="4200" dirty="0"/>
          </a:p>
          <a:p>
            <a:pPr lvl="1"/>
            <a:endParaRPr lang="en-GB" dirty="0"/>
          </a:p>
        </p:txBody>
      </p:sp>
    </p:spTree>
    <p:extLst>
      <p:ext uri="{BB962C8B-B14F-4D97-AF65-F5344CB8AC3E}">
        <p14:creationId xmlns:p14="http://schemas.microsoft.com/office/powerpoint/2010/main" val="188564599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539449-4733-F77D-F2A7-2979581E2647}"/>
              </a:ext>
            </a:extLst>
          </p:cNvPr>
          <p:cNvSpPr>
            <a:spLocks noGrp="1"/>
          </p:cNvSpPr>
          <p:nvPr>
            <p:ph type="title"/>
          </p:nvPr>
        </p:nvSpPr>
        <p:spPr>
          <a:xfrm>
            <a:off x="1024128" y="585216"/>
            <a:ext cx="9720072" cy="1097810"/>
          </a:xfrm>
        </p:spPr>
        <p:txBody>
          <a:bodyPr/>
          <a:lstStyle/>
          <a:p>
            <a:r>
              <a:rPr lang="en-GB" dirty="0"/>
              <a:t>Hate Crime</a:t>
            </a:r>
          </a:p>
        </p:txBody>
      </p:sp>
      <p:sp>
        <p:nvSpPr>
          <p:cNvPr id="3" name="Content Placeholder 2">
            <a:extLst>
              <a:ext uri="{FF2B5EF4-FFF2-40B4-BE49-F238E27FC236}">
                <a16:creationId xmlns:a16="http://schemas.microsoft.com/office/drawing/2014/main" id="{A037CBAD-5A74-37C2-A14A-492C9025A12E}"/>
              </a:ext>
            </a:extLst>
          </p:cNvPr>
          <p:cNvSpPr>
            <a:spLocks noGrp="1"/>
          </p:cNvSpPr>
          <p:nvPr>
            <p:ph idx="1"/>
          </p:nvPr>
        </p:nvSpPr>
        <p:spPr>
          <a:xfrm>
            <a:off x="1024129" y="2286000"/>
            <a:ext cx="5992248" cy="4023360"/>
          </a:xfrm>
        </p:spPr>
        <p:txBody>
          <a:bodyPr/>
          <a:lstStyle/>
          <a:p>
            <a:r>
              <a:rPr lang="en-GB" dirty="0"/>
              <a:t>Task:</a:t>
            </a:r>
          </a:p>
          <a:p>
            <a:r>
              <a:rPr lang="en-GB" b="0" i="0" dirty="0">
                <a:solidFill>
                  <a:srgbClr val="364546"/>
                </a:solidFill>
                <a:effectLst/>
                <a:latin typeface="Roboto" panose="02000000000000000000" pitchFamily="2" charset="0"/>
              </a:rPr>
              <a:t>For Friday ready the Journal </a:t>
            </a:r>
          </a:p>
          <a:p>
            <a:r>
              <a:rPr lang="en-GB" dirty="0">
                <a:solidFill>
                  <a:srgbClr val="364546"/>
                </a:solidFill>
                <a:latin typeface="Roboto" panose="02000000000000000000" pitchFamily="2" charset="0"/>
              </a:rPr>
              <a:t>Summarise and evaluate what</a:t>
            </a:r>
          </a:p>
          <a:p>
            <a:r>
              <a:rPr lang="en-GB" dirty="0">
                <a:solidFill>
                  <a:srgbClr val="364546"/>
                </a:solidFill>
                <a:latin typeface="Roboto" panose="02000000000000000000" pitchFamily="2" charset="0"/>
              </a:rPr>
              <a:t> the authors are </a:t>
            </a:r>
            <a:r>
              <a:rPr lang="en-GB" b="0" i="0" dirty="0">
                <a:solidFill>
                  <a:srgbClr val="364546"/>
                </a:solidFill>
                <a:effectLst/>
                <a:latin typeface="Roboto" panose="02000000000000000000" pitchFamily="2" charset="0"/>
              </a:rPr>
              <a:t>saying – </a:t>
            </a:r>
          </a:p>
          <a:p>
            <a:r>
              <a:rPr lang="en-GB" dirty="0">
                <a:solidFill>
                  <a:srgbClr val="364546"/>
                </a:solidFill>
                <a:latin typeface="Roboto" panose="02000000000000000000" pitchFamily="2" charset="0"/>
              </a:rPr>
              <a:t>To discuss on Friday</a:t>
            </a:r>
            <a:endParaRPr lang="en-GB" b="0" i="0" dirty="0">
              <a:solidFill>
                <a:srgbClr val="364546"/>
              </a:solidFill>
              <a:effectLst/>
              <a:latin typeface="Roboto" panose="02000000000000000000" pitchFamily="2" charset="0"/>
            </a:endParaRPr>
          </a:p>
        </p:txBody>
      </p:sp>
      <p:pic>
        <p:nvPicPr>
          <p:cNvPr id="5" name="Picture 4" descr="Text&#10;&#10;Description automatically generated">
            <a:extLst>
              <a:ext uri="{FF2B5EF4-FFF2-40B4-BE49-F238E27FC236}">
                <a16:creationId xmlns:a16="http://schemas.microsoft.com/office/drawing/2014/main" id="{23798E7A-9692-EBAB-2F32-99DA0426C307}"/>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991724" y="548640"/>
            <a:ext cx="6450747" cy="5800165"/>
          </a:xfrm>
          <a:prstGeom prst="rect">
            <a:avLst/>
          </a:prstGeom>
        </p:spPr>
      </p:pic>
    </p:spTree>
    <p:extLst>
      <p:ext uri="{BB962C8B-B14F-4D97-AF65-F5344CB8AC3E}">
        <p14:creationId xmlns:p14="http://schemas.microsoft.com/office/powerpoint/2010/main" val="399933608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D2B783EE-0239-4717-BBEA-8C9EAC61C8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41E6620-A5A8-DF1A-4CE8-74B53DABE4FD}"/>
              </a:ext>
            </a:extLst>
          </p:cNvPr>
          <p:cNvSpPr>
            <a:spLocks noGrp="1"/>
          </p:cNvSpPr>
          <p:nvPr>
            <p:ph type="title"/>
          </p:nvPr>
        </p:nvSpPr>
        <p:spPr>
          <a:xfrm>
            <a:off x="838201" y="345811"/>
            <a:ext cx="5120561" cy="627584"/>
          </a:xfrm>
        </p:spPr>
        <p:txBody>
          <a:bodyPr>
            <a:normAutofit/>
          </a:bodyPr>
          <a:lstStyle/>
          <a:p>
            <a:r>
              <a:rPr lang="en-GB" sz="3200" dirty="0"/>
              <a:t>Critical Theory</a:t>
            </a:r>
          </a:p>
        </p:txBody>
      </p:sp>
      <p:sp>
        <p:nvSpPr>
          <p:cNvPr id="3" name="Content Placeholder 2">
            <a:extLst>
              <a:ext uri="{FF2B5EF4-FFF2-40B4-BE49-F238E27FC236}">
                <a16:creationId xmlns:a16="http://schemas.microsoft.com/office/drawing/2014/main" id="{7E8E6413-9299-FD27-943B-E89B71321CD6}"/>
              </a:ext>
            </a:extLst>
          </p:cNvPr>
          <p:cNvSpPr>
            <a:spLocks noGrp="1"/>
          </p:cNvSpPr>
          <p:nvPr>
            <p:ph idx="1"/>
          </p:nvPr>
        </p:nvSpPr>
        <p:spPr>
          <a:xfrm>
            <a:off x="838201" y="1637071"/>
            <a:ext cx="5092194" cy="4539892"/>
          </a:xfrm>
        </p:spPr>
        <p:txBody>
          <a:bodyPr>
            <a:normAutofit/>
          </a:bodyPr>
          <a:lstStyle/>
          <a:p>
            <a:pPr marL="0" indent="0">
              <a:buNone/>
            </a:pPr>
            <a:r>
              <a:rPr lang="en-GB" sz="2000" dirty="0"/>
              <a:t>Frankfurt School (1918-1939)</a:t>
            </a:r>
          </a:p>
          <a:p>
            <a:r>
              <a:rPr lang="en-GB" sz="2000" dirty="0"/>
              <a:t>Horkheimer (1895-1973)</a:t>
            </a:r>
          </a:p>
          <a:p>
            <a:r>
              <a:rPr lang="en-GB" sz="2000" dirty="0"/>
              <a:t>Adorno (1903-1969)</a:t>
            </a:r>
          </a:p>
          <a:p>
            <a:r>
              <a:rPr lang="en-GB" sz="2000" dirty="0"/>
              <a:t>Critical Theory aims to challenge, critique and change society by identifying the underlying assumptions of social life, and addressing the political and social issues which shape our lives.</a:t>
            </a:r>
          </a:p>
          <a:p>
            <a:endParaRPr lang="en-GB" sz="2000" dirty="0"/>
          </a:p>
          <a:p>
            <a:r>
              <a:rPr lang="en-GB" sz="2000" dirty="0"/>
              <a:t>Critical theory always tries to ask, who is this theory for, who does it serve and who does it not subjugate </a:t>
            </a:r>
          </a:p>
          <a:p>
            <a:endParaRPr lang="en-GB" sz="1800" dirty="0"/>
          </a:p>
          <a:p>
            <a:pPr lvl="1"/>
            <a:endParaRPr lang="en-GB" sz="1800" dirty="0"/>
          </a:p>
          <a:p>
            <a:pPr lvl="1"/>
            <a:endParaRPr lang="en-GB" sz="1800" dirty="0"/>
          </a:p>
          <a:p>
            <a:endParaRPr lang="en-GB" sz="1100" dirty="0"/>
          </a:p>
        </p:txBody>
      </p:sp>
      <p:sp>
        <p:nvSpPr>
          <p:cNvPr id="12" name="Oval 11">
            <a:extLst>
              <a:ext uri="{FF2B5EF4-FFF2-40B4-BE49-F238E27FC236}">
                <a16:creationId xmlns:a16="http://schemas.microsoft.com/office/drawing/2014/main" id="{A7B99495-F43F-4D80-A44F-2CB4764EB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20569" y="1364732"/>
            <a:ext cx="947488" cy="921785"/>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pic>
        <p:nvPicPr>
          <p:cNvPr id="5" name="Picture 4">
            <a:extLst>
              <a:ext uri="{FF2B5EF4-FFF2-40B4-BE49-F238E27FC236}">
                <a16:creationId xmlns:a16="http://schemas.microsoft.com/office/drawing/2014/main" id="{6B5D88EE-A783-0C32-D58C-551BA95A0263}"/>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5351" r="-2" b="22123"/>
          <a:stretch/>
        </p:blipFill>
        <p:spPr bwMode="auto">
          <a:xfrm>
            <a:off x="7901259" y="2727729"/>
            <a:ext cx="4290741" cy="4130271"/>
          </a:xfrm>
          <a:custGeom>
            <a:avLst/>
            <a:gdLst/>
            <a:ahLst/>
            <a:cxnLst/>
            <a:rect l="l" t="t" r="r" b="b"/>
            <a:pathLst>
              <a:path w="4290741" h="4130271">
                <a:moveTo>
                  <a:pt x="2503809" y="0"/>
                </a:moveTo>
                <a:cubicBezTo>
                  <a:pt x="3157405" y="0"/>
                  <a:pt x="3752509" y="250434"/>
                  <a:pt x="4198398" y="660580"/>
                </a:cubicBezTo>
                <a:lnTo>
                  <a:pt x="4290741" y="751286"/>
                </a:lnTo>
                <a:lnTo>
                  <a:pt x="4290741" y="4130271"/>
                </a:lnTo>
                <a:lnTo>
                  <a:pt x="604508" y="4130271"/>
                </a:lnTo>
                <a:lnTo>
                  <a:pt x="461940" y="3953232"/>
                </a:lnTo>
                <a:cubicBezTo>
                  <a:pt x="171051" y="3544183"/>
                  <a:pt x="0" y="3043971"/>
                  <a:pt x="0" y="2503809"/>
                </a:cubicBezTo>
                <a:cubicBezTo>
                  <a:pt x="0" y="1120992"/>
                  <a:pt x="1120992" y="0"/>
                  <a:pt x="2503809" y="0"/>
                </a:cubicBezTo>
                <a:close/>
              </a:path>
            </a:pathLst>
          </a:custGeom>
          <a:noFill/>
          <a:extLst>
            <a:ext uri="{909E8E84-426E-40DD-AFC4-6F175D3DCCD1}">
              <a14:hiddenFill xmlns:a14="http://schemas.microsoft.com/office/drawing/2010/main">
                <a:solidFill>
                  <a:srgbClr val="FFFFFF"/>
                </a:solidFill>
              </a14:hiddenFill>
            </a:ext>
          </a:extLst>
        </p:spPr>
      </p:pic>
      <p:sp>
        <p:nvSpPr>
          <p:cNvPr id="14" name="Arc 13">
            <a:extLst>
              <a:ext uri="{FF2B5EF4-FFF2-40B4-BE49-F238E27FC236}">
                <a16:creationId xmlns:a16="http://schemas.microsoft.com/office/drawing/2014/main" id="{70BEB1E7-2F88-40BC-B73D-42E5B6F80B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4759070" flipV="1">
            <a:off x="6034138" y="-673140"/>
            <a:ext cx="4021193" cy="4021193"/>
          </a:xfrm>
          <a:prstGeom prst="arc">
            <a:avLst>
              <a:gd name="adj1" fmla="val 16200000"/>
              <a:gd name="adj2" fmla="val 20093138"/>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pic>
        <p:nvPicPr>
          <p:cNvPr id="4" name="Picture 2">
            <a:extLst>
              <a:ext uri="{FF2B5EF4-FFF2-40B4-BE49-F238E27FC236}">
                <a16:creationId xmlns:a16="http://schemas.microsoft.com/office/drawing/2014/main" id="{3FD894D7-8FE3-75F3-8102-96FCE8704755}"/>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15647" r="-4" b="10802"/>
          <a:stretch/>
        </p:blipFill>
        <p:spPr bwMode="auto">
          <a:xfrm>
            <a:off x="6261607" y="1"/>
            <a:ext cx="3519312" cy="3007909"/>
          </a:xfrm>
          <a:custGeom>
            <a:avLst/>
            <a:gdLst/>
            <a:ahLst/>
            <a:cxnLst/>
            <a:rect l="l" t="t" r="r" b="b"/>
            <a:pathLst>
              <a:path w="3519312" h="3007909">
                <a:moveTo>
                  <a:pt x="519780" y="0"/>
                </a:moveTo>
                <a:lnTo>
                  <a:pt x="2999532" y="0"/>
                </a:lnTo>
                <a:lnTo>
                  <a:pt x="3003921" y="3989"/>
                </a:lnTo>
                <a:cubicBezTo>
                  <a:pt x="3322356" y="322424"/>
                  <a:pt x="3519312" y="762338"/>
                  <a:pt x="3519312" y="1248253"/>
                </a:cubicBezTo>
                <a:cubicBezTo>
                  <a:pt x="3519312" y="2220084"/>
                  <a:pt x="2731487" y="3007909"/>
                  <a:pt x="1759656" y="3007909"/>
                </a:cubicBezTo>
                <a:cubicBezTo>
                  <a:pt x="787826" y="3007909"/>
                  <a:pt x="0" y="2220084"/>
                  <a:pt x="0" y="1248253"/>
                </a:cubicBezTo>
                <a:cubicBezTo>
                  <a:pt x="0" y="762338"/>
                  <a:pt x="196957" y="322424"/>
                  <a:pt x="515392" y="3989"/>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5115670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4E0D5F-A47C-2269-48AA-3544938333B4}"/>
              </a:ext>
            </a:extLst>
          </p:cNvPr>
          <p:cNvSpPr>
            <a:spLocks noGrp="1"/>
          </p:cNvSpPr>
          <p:nvPr>
            <p:ph type="title"/>
          </p:nvPr>
        </p:nvSpPr>
        <p:spPr/>
        <p:txBody>
          <a:bodyPr/>
          <a:lstStyle/>
          <a:p>
            <a:r>
              <a:rPr lang="en-GB" dirty="0"/>
              <a:t>Definitions of identities - Discussion</a:t>
            </a:r>
          </a:p>
        </p:txBody>
      </p:sp>
      <p:sp>
        <p:nvSpPr>
          <p:cNvPr id="3" name="Content Placeholder 2">
            <a:extLst>
              <a:ext uri="{FF2B5EF4-FFF2-40B4-BE49-F238E27FC236}">
                <a16:creationId xmlns:a16="http://schemas.microsoft.com/office/drawing/2014/main" id="{04CBEBED-D06B-94DE-6EA0-897AAF93B3ED}"/>
              </a:ext>
            </a:extLst>
          </p:cNvPr>
          <p:cNvSpPr>
            <a:spLocks noGrp="1"/>
          </p:cNvSpPr>
          <p:nvPr>
            <p:ph idx="1"/>
          </p:nvPr>
        </p:nvSpPr>
        <p:spPr/>
        <p:txBody>
          <a:bodyPr/>
          <a:lstStyle/>
          <a:p>
            <a:r>
              <a:rPr lang="en-GB" dirty="0"/>
              <a:t>Can you define “race”?</a:t>
            </a:r>
          </a:p>
          <a:p>
            <a:endParaRPr lang="en-GB" dirty="0"/>
          </a:p>
          <a:p>
            <a:r>
              <a:rPr lang="en-GB" dirty="0"/>
              <a:t>Can you define “women”?</a:t>
            </a:r>
          </a:p>
          <a:p>
            <a:endParaRPr lang="en-GB" dirty="0"/>
          </a:p>
          <a:p>
            <a:r>
              <a:rPr lang="en-GB" dirty="0"/>
              <a:t>Can you define a “Christian”?</a:t>
            </a:r>
          </a:p>
          <a:p>
            <a:endParaRPr lang="en-GB" dirty="0"/>
          </a:p>
          <a:p>
            <a:r>
              <a:rPr lang="en-GB" dirty="0"/>
              <a:t>Can you define a “Man”?</a:t>
            </a:r>
          </a:p>
        </p:txBody>
      </p:sp>
    </p:spTree>
    <p:extLst>
      <p:ext uri="{BB962C8B-B14F-4D97-AF65-F5344CB8AC3E}">
        <p14:creationId xmlns:p14="http://schemas.microsoft.com/office/powerpoint/2010/main" val="246624828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EC499C-E1FC-199C-7DAA-AAE1C999E436}"/>
              </a:ext>
            </a:extLst>
          </p:cNvPr>
          <p:cNvSpPr>
            <a:spLocks noGrp="1"/>
          </p:cNvSpPr>
          <p:nvPr>
            <p:ph type="title"/>
          </p:nvPr>
        </p:nvSpPr>
        <p:spPr/>
        <p:txBody>
          <a:bodyPr/>
          <a:lstStyle/>
          <a:p>
            <a:r>
              <a:rPr lang="en-GB" dirty="0"/>
              <a:t>Identity - Group Discussion</a:t>
            </a:r>
          </a:p>
        </p:txBody>
      </p:sp>
      <p:sp>
        <p:nvSpPr>
          <p:cNvPr id="3" name="Content Placeholder 2">
            <a:extLst>
              <a:ext uri="{FF2B5EF4-FFF2-40B4-BE49-F238E27FC236}">
                <a16:creationId xmlns:a16="http://schemas.microsoft.com/office/drawing/2014/main" id="{79D5FA23-F0CE-62A0-EC9F-399D775BAC33}"/>
              </a:ext>
            </a:extLst>
          </p:cNvPr>
          <p:cNvSpPr>
            <a:spLocks noGrp="1"/>
          </p:cNvSpPr>
          <p:nvPr>
            <p:ph idx="1"/>
          </p:nvPr>
        </p:nvSpPr>
        <p:spPr/>
        <p:txBody>
          <a:bodyPr/>
          <a:lstStyle/>
          <a:p>
            <a:r>
              <a:rPr lang="en-GB" dirty="0"/>
              <a:t>Think about the following extracts.</a:t>
            </a:r>
          </a:p>
          <a:p>
            <a:endParaRPr lang="en-GB" dirty="0"/>
          </a:p>
          <a:p>
            <a:r>
              <a:rPr lang="en-GB" dirty="0"/>
              <a:t>Do you agree with these ideas, do you identify with the points being made?</a:t>
            </a:r>
          </a:p>
          <a:p>
            <a:endParaRPr lang="en-GB" dirty="0"/>
          </a:p>
          <a:p>
            <a:r>
              <a:rPr lang="en-GB" dirty="0"/>
              <a:t>Can you identify the difference “persons” which make up your identity? Are some more important than the others? To whom are they more important?</a:t>
            </a:r>
          </a:p>
        </p:txBody>
      </p:sp>
    </p:spTree>
    <p:extLst>
      <p:ext uri="{BB962C8B-B14F-4D97-AF65-F5344CB8AC3E}">
        <p14:creationId xmlns:p14="http://schemas.microsoft.com/office/powerpoint/2010/main" val="74180204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4068D0AF-99E0-514D-4EC5-387CAF33205F}"/>
              </a:ext>
            </a:extLst>
          </p:cNvPr>
          <p:cNvSpPr/>
          <p:nvPr/>
        </p:nvSpPr>
        <p:spPr>
          <a:xfrm>
            <a:off x="659567" y="1690688"/>
            <a:ext cx="11152682" cy="4486275"/>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endParaRPr lang="en-GB"/>
          </a:p>
        </p:txBody>
      </p:sp>
      <p:sp>
        <p:nvSpPr>
          <p:cNvPr id="2" name="Title 1">
            <a:extLst>
              <a:ext uri="{FF2B5EF4-FFF2-40B4-BE49-F238E27FC236}">
                <a16:creationId xmlns:a16="http://schemas.microsoft.com/office/drawing/2014/main" id="{F3FF931B-9F1E-DB09-5B2F-4982C09901CE}"/>
              </a:ext>
            </a:extLst>
          </p:cNvPr>
          <p:cNvSpPr>
            <a:spLocks noGrp="1"/>
          </p:cNvSpPr>
          <p:nvPr>
            <p:ph type="title"/>
          </p:nvPr>
        </p:nvSpPr>
        <p:spPr/>
        <p:txBody>
          <a:bodyPr/>
          <a:lstStyle/>
          <a:p>
            <a:r>
              <a:rPr lang="en-GB" dirty="0"/>
              <a:t>Identity - Group Discussion</a:t>
            </a:r>
          </a:p>
        </p:txBody>
      </p:sp>
      <p:sp>
        <p:nvSpPr>
          <p:cNvPr id="3" name="Content Placeholder 2">
            <a:extLst>
              <a:ext uri="{FF2B5EF4-FFF2-40B4-BE49-F238E27FC236}">
                <a16:creationId xmlns:a16="http://schemas.microsoft.com/office/drawing/2014/main" id="{9276E0F7-E45F-DF96-D500-2FAB9B0831F0}"/>
              </a:ext>
            </a:extLst>
          </p:cNvPr>
          <p:cNvSpPr>
            <a:spLocks noGrp="1"/>
          </p:cNvSpPr>
          <p:nvPr>
            <p:ph idx="1"/>
          </p:nvPr>
        </p:nvSpPr>
        <p:spPr/>
        <p:txBody>
          <a:bodyPr>
            <a:normAutofit fontScale="92500" lnSpcReduction="10000"/>
          </a:bodyPr>
          <a:lstStyle/>
          <a:p>
            <a:r>
              <a:rPr lang="en-GB" dirty="0"/>
              <a:t>“I may feel like a king but I won’t be treated like one at the bank”</a:t>
            </a:r>
          </a:p>
          <a:p>
            <a:endParaRPr lang="en-GB" dirty="0"/>
          </a:p>
          <a:p>
            <a:r>
              <a:rPr lang="en-GB" dirty="0"/>
              <a:t>“It becomes immediately clear that one problem with the term ‘identity’ is that it can be used to refer to a range of phenomena. My sense of myself, others’ perceptions of me, my reactions to others’ perceptions, the social categories that attach themselves to me and to which I attach myself – all may be referred to as ‘identity’ yet clearly there are important differences between them. Any discussion of identity always means we are in the presence of not one but many persons – or perceptions of a person”</a:t>
            </a:r>
          </a:p>
          <a:p>
            <a:pPr algn="r"/>
            <a:endParaRPr lang="en-GB" b="0" i="0" dirty="0">
              <a:solidFill>
                <a:srgbClr val="333333"/>
              </a:solidFill>
              <a:effectLst/>
              <a:latin typeface="avenir-regular-class"/>
            </a:endParaRPr>
          </a:p>
          <a:p>
            <a:pPr algn="r"/>
            <a:r>
              <a:rPr lang="en-GB" sz="2200" b="0" i="0" dirty="0">
                <a:solidFill>
                  <a:srgbClr val="333333"/>
                </a:solidFill>
                <a:effectLst/>
                <a:latin typeface="avenir-regular-class"/>
              </a:rPr>
              <a:t>Lawler, S. (2014)  </a:t>
            </a:r>
            <a:r>
              <a:rPr lang="en-GB" sz="2200" b="0" i="1" dirty="0">
                <a:solidFill>
                  <a:srgbClr val="333333"/>
                </a:solidFill>
                <a:effectLst/>
                <a:latin typeface="avenir-regular-class"/>
              </a:rPr>
              <a:t>Identity : sociological perspectives</a:t>
            </a:r>
            <a:r>
              <a:rPr lang="en-GB" sz="2200" b="0" i="0" dirty="0">
                <a:solidFill>
                  <a:srgbClr val="333333"/>
                </a:solidFill>
                <a:effectLst/>
                <a:latin typeface="avenir-regular-class"/>
              </a:rPr>
              <a:t>. 2</a:t>
            </a:r>
            <a:r>
              <a:rPr lang="en-GB" sz="2200" b="0" i="0" baseline="30000" dirty="0">
                <a:solidFill>
                  <a:srgbClr val="333333"/>
                </a:solidFill>
                <a:effectLst/>
                <a:latin typeface="avenir-regular-class"/>
              </a:rPr>
              <a:t>nd</a:t>
            </a:r>
            <a:r>
              <a:rPr lang="en-GB" sz="2200" b="0" i="0" dirty="0">
                <a:solidFill>
                  <a:srgbClr val="333333"/>
                </a:solidFill>
                <a:effectLst/>
                <a:latin typeface="avenir-regular-class"/>
              </a:rPr>
              <a:t> </a:t>
            </a:r>
            <a:r>
              <a:rPr lang="en-GB" sz="2200" b="0" i="0" dirty="0" err="1">
                <a:solidFill>
                  <a:srgbClr val="333333"/>
                </a:solidFill>
                <a:effectLst/>
                <a:latin typeface="avenir-regular-class"/>
              </a:rPr>
              <a:t>Edn</a:t>
            </a:r>
            <a:r>
              <a:rPr lang="en-GB" sz="2200" b="0" i="0" dirty="0">
                <a:solidFill>
                  <a:srgbClr val="333333"/>
                </a:solidFill>
                <a:effectLst/>
                <a:latin typeface="avenir-regular-class"/>
              </a:rPr>
              <a:t>. Cambridge: Polity Press.</a:t>
            </a:r>
          </a:p>
          <a:p>
            <a:pPr algn="r"/>
            <a:endParaRPr lang="en-GB" dirty="0"/>
          </a:p>
        </p:txBody>
      </p:sp>
    </p:spTree>
    <p:extLst>
      <p:ext uri="{BB962C8B-B14F-4D97-AF65-F5344CB8AC3E}">
        <p14:creationId xmlns:p14="http://schemas.microsoft.com/office/powerpoint/2010/main" val="105295534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917B352A-AC35-7B1B-83FD-676AD778028E}"/>
              </a:ext>
            </a:extLst>
          </p:cNvPr>
          <p:cNvSpPr/>
          <p:nvPr/>
        </p:nvSpPr>
        <p:spPr>
          <a:xfrm>
            <a:off x="656492" y="1535723"/>
            <a:ext cx="5323418" cy="5064369"/>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endParaRPr lang="en-GB"/>
          </a:p>
        </p:txBody>
      </p:sp>
      <p:sp>
        <p:nvSpPr>
          <p:cNvPr id="2" name="Title 1">
            <a:extLst>
              <a:ext uri="{FF2B5EF4-FFF2-40B4-BE49-F238E27FC236}">
                <a16:creationId xmlns:a16="http://schemas.microsoft.com/office/drawing/2014/main" id="{F7750B4B-AE4B-ACAA-0E4F-626093D11854}"/>
              </a:ext>
            </a:extLst>
          </p:cNvPr>
          <p:cNvSpPr>
            <a:spLocks noGrp="1"/>
          </p:cNvSpPr>
          <p:nvPr>
            <p:ph type="title"/>
          </p:nvPr>
        </p:nvSpPr>
        <p:spPr/>
        <p:txBody>
          <a:bodyPr/>
          <a:lstStyle/>
          <a:p>
            <a:r>
              <a:rPr lang="en-GB" dirty="0"/>
              <a:t>Discussion </a:t>
            </a:r>
          </a:p>
        </p:txBody>
      </p:sp>
      <p:sp>
        <p:nvSpPr>
          <p:cNvPr id="3" name="Content Placeholder 2">
            <a:extLst>
              <a:ext uri="{FF2B5EF4-FFF2-40B4-BE49-F238E27FC236}">
                <a16:creationId xmlns:a16="http://schemas.microsoft.com/office/drawing/2014/main" id="{A360A116-1826-6500-7B1F-01A939FE5963}"/>
              </a:ext>
            </a:extLst>
          </p:cNvPr>
          <p:cNvSpPr>
            <a:spLocks noGrp="1"/>
          </p:cNvSpPr>
          <p:nvPr>
            <p:ph idx="1"/>
          </p:nvPr>
        </p:nvSpPr>
        <p:spPr>
          <a:xfrm>
            <a:off x="838201" y="1825625"/>
            <a:ext cx="5040962" cy="4667250"/>
          </a:xfrm>
        </p:spPr>
        <p:txBody>
          <a:bodyPr>
            <a:normAutofit fontScale="85000" lnSpcReduction="20000"/>
          </a:bodyPr>
          <a:lstStyle/>
          <a:p>
            <a:r>
              <a:rPr lang="en-GB" dirty="0"/>
              <a:t>“…the distinction between the self and other is arbitrarily defined in that it is fleeting and shifts with what is convenient, whether it be race, religion, class, ethnicity, or geography. This arbitrariness is most evident in spaces of exception and liminality where the process of othering does not quite map onto conventional notions of othering… while the process of othering might be considered arbitrary, the consequences are very real and tangible…”</a:t>
            </a:r>
          </a:p>
          <a:p>
            <a:endParaRPr lang="en-GB" dirty="0"/>
          </a:p>
          <a:p>
            <a:pPr algn="r"/>
            <a:r>
              <a:rPr lang="en-GB" sz="2000" dirty="0" err="1"/>
              <a:t>Sonnis</a:t>
            </a:r>
            <a:r>
              <a:rPr lang="en-GB" sz="2000" dirty="0"/>
              <a:t>-Bell, M. (2018, p.2)</a:t>
            </a:r>
          </a:p>
        </p:txBody>
      </p:sp>
      <p:sp>
        <p:nvSpPr>
          <p:cNvPr id="4" name="Content Placeholder 2">
            <a:extLst>
              <a:ext uri="{FF2B5EF4-FFF2-40B4-BE49-F238E27FC236}">
                <a16:creationId xmlns:a16="http://schemas.microsoft.com/office/drawing/2014/main" id="{985B40D5-FE55-6600-EE0D-162694719698}"/>
              </a:ext>
            </a:extLst>
          </p:cNvPr>
          <p:cNvSpPr txBox="1">
            <a:spLocks/>
          </p:cNvSpPr>
          <p:nvPr/>
        </p:nvSpPr>
        <p:spPr>
          <a:xfrm>
            <a:off x="5979910" y="1757096"/>
            <a:ext cx="5593285" cy="4667250"/>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2000" dirty="0"/>
              <a:t>Q1. What do you think she means when she says distinction between the self and other is “fleeting” and “shifts with what is convenient”?</a:t>
            </a:r>
          </a:p>
          <a:p>
            <a:r>
              <a:rPr lang="en-GB" sz="2000" dirty="0"/>
              <a:t>Q2. Can you think of “spaces of exception”, odd or out of the ordinary places in every day life, where these differences between the self and other become very important?</a:t>
            </a:r>
          </a:p>
          <a:p>
            <a:r>
              <a:rPr lang="en-GB" sz="2000" dirty="0"/>
              <a:t>Q3. What “real and tangible” consequences can you suggest about arbitrary identities being constructed in exceptional spaces?</a:t>
            </a:r>
          </a:p>
        </p:txBody>
      </p:sp>
    </p:spTree>
    <p:extLst>
      <p:ext uri="{BB962C8B-B14F-4D97-AF65-F5344CB8AC3E}">
        <p14:creationId xmlns:p14="http://schemas.microsoft.com/office/powerpoint/2010/main" val="326976295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943B91-83ED-2293-9AD5-90D746391134}"/>
              </a:ext>
            </a:extLst>
          </p:cNvPr>
          <p:cNvSpPr>
            <a:spLocks noGrp="1"/>
          </p:cNvSpPr>
          <p:nvPr>
            <p:ph type="title"/>
          </p:nvPr>
        </p:nvSpPr>
        <p:spPr/>
        <p:txBody>
          <a:bodyPr/>
          <a:lstStyle/>
          <a:p>
            <a:r>
              <a:rPr lang="en-GB" dirty="0"/>
              <a:t>Hegemony</a:t>
            </a:r>
          </a:p>
        </p:txBody>
      </p:sp>
      <p:sp>
        <p:nvSpPr>
          <p:cNvPr id="3" name="Content Placeholder 2">
            <a:extLst>
              <a:ext uri="{FF2B5EF4-FFF2-40B4-BE49-F238E27FC236}">
                <a16:creationId xmlns:a16="http://schemas.microsoft.com/office/drawing/2014/main" id="{79644D16-CF27-FB39-646E-D7DD344D8EBB}"/>
              </a:ext>
            </a:extLst>
          </p:cNvPr>
          <p:cNvSpPr>
            <a:spLocks noGrp="1"/>
          </p:cNvSpPr>
          <p:nvPr>
            <p:ph idx="1"/>
          </p:nvPr>
        </p:nvSpPr>
        <p:spPr/>
        <p:txBody>
          <a:bodyPr/>
          <a:lstStyle/>
          <a:p>
            <a:r>
              <a:rPr lang="en-GB" dirty="0"/>
              <a:t>Task 1: </a:t>
            </a:r>
          </a:p>
          <a:p>
            <a:pPr lvl="1"/>
            <a:r>
              <a:rPr lang="en-GB" dirty="0"/>
              <a:t>Look up definitions of hegemony</a:t>
            </a:r>
          </a:p>
          <a:p>
            <a:pPr lvl="1"/>
            <a:r>
              <a:rPr lang="en-GB" dirty="0"/>
              <a:t>Discuss what you have found with the people next to you:</a:t>
            </a:r>
          </a:p>
          <a:p>
            <a:pPr lvl="2"/>
            <a:r>
              <a:rPr lang="en-GB" dirty="0"/>
              <a:t>Did you know this word before?</a:t>
            </a:r>
          </a:p>
          <a:p>
            <a:pPr lvl="2"/>
            <a:r>
              <a:rPr lang="en-GB" dirty="0"/>
              <a:t>What do you understand by these definitions?</a:t>
            </a:r>
          </a:p>
          <a:p>
            <a:pPr lvl="2"/>
            <a:r>
              <a:rPr lang="en-GB" dirty="0"/>
              <a:t>Does this sound like any other concept or idea from the social world?</a:t>
            </a:r>
          </a:p>
          <a:p>
            <a:pPr lvl="2"/>
            <a:r>
              <a:rPr lang="en-GB" dirty="0"/>
              <a:t>Can you think of any examples of hegemony in the real world?</a:t>
            </a:r>
          </a:p>
        </p:txBody>
      </p:sp>
    </p:spTree>
    <p:extLst>
      <p:ext uri="{BB962C8B-B14F-4D97-AF65-F5344CB8AC3E}">
        <p14:creationId xmlns:p14="http://schemas.microsoft.com/office/powerpoint/2010/main" val="363253940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15B164-F060-E098-AFAA-1EBEF6B0D900}"/>
              </a:ext>
            </a:extLst>
          </p:cNvPr>
          <p:cNvSpPr>
            <a:spLocks noGrp="1"/>
          </p:cNvSpPr>
          <p:nvPr>
            <p:ph type="title"/>
          </p:nvPr>
        </p:nvSpPr>
        <p:spPr/>
        <p:txBody>
          <a:bodyPr/>
          <a:lstStyle/>
          <a:p>
            <a:r>
              <a:rPr lang="en-GB" dirty="0"/>
              <a:t>Hegemony</a:t>
            </a:r>
          </a:p>
        </p:txBody>
      </p:sp>
      <p:sp>
        <p:nvSpPr>
          <p:cNvPr id="3" name="Content Placeholder 2">
            <a:extLst>
              <a:ext uri="{FF2B5EF4-FFF2-40B4-BE49-F238E27FC236}">
                <a16:creationId xmlns:a16="http://schemas.microsoft.com/office/drawing/2014/main" id="{819F393A-31C0-7737-57E8-DCDE7ECAD2EE}"/>
              </a:ext>
            </a:extLst>
          </p:cNvPr>
          <p:cNvSpPr>
            <a:spLocks noGrp="1"/>
          </p:cNvSpPr>
          <p:nvPr>
            <p:ph idx="1"/>
          </p:nvPr>
        </p:nvSpPr>
        <p:spPr>
          <a:xfrm>
            <a:off x="838200" y="1825625"/>
            <a:ext cx="6501714" cy="4351338"/>
          </a:xfrm>
        </p:spPr>
        <p:txBody>
          <a:bodyPr/>
          <a:lstStyle/>
          <a:p>
            <a:r>
              <a:rPr lang="en-GB" dirty="0"/>
              <a:t>Antonio Gramsci (1891-1937)</a:t>
            </a:r>
          </a:p>
          <a:p>
            <a:endParaRPr lang="en-GB" dirty="0"/>
          </a:p>
          <a:p>
            <a:endParaRPr lang="en-GB" dirty="0"/>
          </a:p>
          <a:p>
            <a:r>
              <a:rPr lang="en-GB" dirty="0"/>
              <a:t>Karl Marx (1818-1883)</a:t>
            </a:r>
          </a:p>
          <a:p>
            <a:pPr lvl="1"/>
            <a:r>
              <a:rPr lang="en-GB" dirty="0"/>
              <a:t>Influenced by ideas of the ‘Base and Superstructure’ model designed by Marx</a:t>
            </a:r>
          </a:p>
          <a:p>
            <a:pPr lvl="1"/>
            <a:r>
              <a:rPr lang="en-GB" dirty="0"/>
              <a:t>Dominant classes in society who control the means of production, also control the political and ideological institution of society</a:t>
            </a:r>
          </a:p>
        </p:txBody>
      </p:sp>
      <p:pic>
        <p:nvPicPr>
          <p:cNvPr id="1026" name="Picture 2" descr="What Is Cultural Hegemony?">
            <a:extLst>
              <a:ext uri="{FF2B5EF4-FFF2-40B4-BE49-F238E27FC236}">
                <a16:creationId xmlns:a16="http://schemas.microsoft.com/office/drawing/2014/main" id="{D4BB2B42-96FB-E627-9F16-65FEEFABAD8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214539" y="581819"/>
            <a:ext cx="1943100" cy="2352675"/>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a:extLst>
              <a:ext uri="{FF2B5EF4-FFF2-40B4-BE49-F238E27FC236}">
                <a16:creationId xmlns:a16="http://schemas.microsoft.com/office/drawing/2014/main" id="{0E50235B-A26A-5A46-3E67-60BD41B6094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686162" y="3166794"/>
            <a:ext cx="1937435" cy="277786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2710849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288B4946-EFE8-AF09-7DF2-45B8BE82DA22}"/>
              </a:ext>
            </a:extLst>
          </p:cNvPr>
          <p:cNvSpPr/>
          <p:nvPr/>
        </p:nvSpPr>
        <p:spPr>
          <a:xfrm>
            <a:off x="1184222" y="3525863"/>
            <a:ext cx="9818557" cy="648325"/>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endParaRPr lang="en-GB"/>
          </a:p>
        </p:txBody>
      </p:sp>
      <p:sp>
        <p:nvSpPr>
          <p:cNvPr id="4" name="Rectangle 3">
            <a:extLst>
              <a:ext uri="{FF2B5EF4-FFF2-40B4-BE49-F238E27FC236}">
                <a16:creationId xmlns:a16="http://schemas.microsoft.com/office/drawing/2014/main" id="{CA4C2397-316D-AADE-812D-9202CC353CA0}"/>
              </a:ext>
            </a:extLst>
          </p:cNvPr>
          <p:cNvSpPr/>
          <p:nvPr/>
        </p:nvSpPr>
        <p:spPr>
          <a:xfrm>
            <a:off x="1184223" y="2293495"/>
            <a:ext cx="9818557" cy="764498"/>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endParaRPr lang="en-GB"/>
          </a:p>
        </p:txBody>
      </p:sp>
      <p:sp>
        <p:nvSpPr>
          <p:cNvPr id="2" name="Title 1">
            <a:extLst>
              <a:ext uri="{FF2B5EF4-FFF2-40B4-BE49-F238E27FC236}">
                <a16:creationId xmlns:a16="http://schemas.microsoft.com/office/drawing/2014/main" id="{BECA5BC4-59CB-FEC9-9420-06B5617E9837}"/>
              </a:ext>
            </a:extLst>
          </p:cNvPr>
          <p:cNvSpPr>
            <a:spLocks noGrp="1"/>
          </p:cNvSpPr>
          <p:nvPr>
            <p:ph type="title"/>
          </p:nvPr>
        </p:nvSpPr>
        <p:spPr/>
        <p:txBody>
          <a:bodyPr/>
          <a:lstStyle/>
          <a:p>
            <a:r>
              <a:rPr lang="en-GB" dirty="0"/>
              <a:t>Gramsci’s understanding of Hegemony</a:t>
            </a:r>
          </a:p>
        </p:txBody>
      </p:sp>
      <p:sp>
        <p:nvSpPr>
          <p:cNvPr id="3" name="Content Placeholder 2">
            <a:extLst>
              <a:ext uri="{FF2B5EF4-FFF2-40B4-BE49-F238E27FC236}">
                <a16:creationId xmlns:a16="http://schemas.microsoft.com/office/drawing/2014/main" id="{7F8E8C1B-AA1F-FEC3-30C0-E818797167F0}"/>
              </a:ext>
            </a:extLst>
          </p:cNvPr>
          <p:cNvSpPr>
            <a:spLocks noGrp="1"/>
          </p:cNvSpPr>
          <p:nvPr>
            <p:ph idx="1"/>
          </p:nvPr>
        </p:nvSpPr>
        <p:spPr/>
        <p:txBody>
          <a:bodyPr/>
          <a:lstStyle/>
          <a:p>
            <a:r>
              <a:rPr lang="en-GB" dirty="0"/>
              <a:t>Defined</a:t>
            </a:r>
          </a:p>
          <a:p>
            <a:pPr lvl="1"/>
            <a:r>
              <a:rPr lang="en-GB" dirty="0"/>
              <a:t>“asymmetrical interdependence of political-economic-cultural relations between and among social classes within a nation” (Lull, 1995)</a:t>
            </a:r>
          </a:p>
          <a:p>
            <a:r>
              <a:rPr lang="en-GB" dirty="0"/>
              <a:t>Gramsci </a:t>
            </a:r>
          </a:p>
          <a:p>
            <a:pPr lvl="1"/>
            <a:r>
              <a:rPr lang="en-GB" dirty="0"/>
              <a:t>“Hegemony is part Force and part Consent” (Klein, 2016)</a:t>
            </a:r>
          </a:p>
        </p:txBody>
      </p:sp>
    </p:spTree>
    <p:extLst>
      <p:ext uri="{BB962C8B-B14F-4D97-AF65-F5344CB8AC3E}">
        <p14:creationId xmlns:p14="http://schemas.microsoft.com/office/powerpoint/2010/main" val="418219899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2BB5F9-68DC-2119-40A8-7FDF4413EE2E}"/>
              </a:ext>
            </a:extLst>
          </p:cNvPr>
          <p:cNvSpPr>
            <a:spLocks noGrp="1"/>
          </p:cNvSpPr>
          <p:nvPr>
            <p:ph type="title"/>
          </p:nvPr>
        </p:nvSpPr>
        <p:spPr/>
        <p:txBody>
          <a:bodyPr/>
          <a:lstStyle/>
          <a:p>
            <a:r>
              <a:rPr lang="en-GB" dirty="0"/>
              <a:t>Group task</a:t>
            </a:r>
          </a:p>
        </p:txBody>
      </p:sp>
      <p:sp>
        <p:nvSpPr>
          <p:cNvPr id="3" name="Content Placeholder 2">
            <a:extLst>
              <a:ext uri="{FF2B5EF4-FFF2-40B4-BE49-F238E27FC236}">
                <a16:creationId xmlns:a16="http://schemas.microsoft.com/office/drawing/2014/main" id="{E52B945A-D903-154A-C1E6-47BEE15087C7}"/>
              </a:ext>
            </a:extLst>
          </p:cNvPr>
          <p:cNvSpPr>
            <a:spLocks noGrp="1"/>
          </p:cNvSpPr>
          <p:nvPr>
            <p:ph idx="1"/>
          </p:nvPr>
        </p:nvSpPr>
        <p:spPr/>
        <p:txBody>
          <a:bodyPr>
            <a:normAutofit lnSpcReduction="10000"/>
          </a:bodyPr>
          <a:lstStyle/>
          <a:p>
            <a:r>
              <a:rPr lang="en-GB" dirty="0"/>
              <a:t>Search online for a media article which you think involves a discussion of identity and diversity. This can include any gender, sex, race, religion, nationality, class etc.</a:t>
            </a:r>
          </a:p>
          <a:p>
            <a:endParaRPr lang="en-GB" dirty="0"/>
          </a:p>
          <a:p>
            <a:r>
              <a:rPr lang="en-GB" dirty="0"/>
              <a:t>How are representations of identity made in the media?</a:t>
            </a:r>
          </a:p>
          <a:p>
            <a:endParaRPr lang="en-GB" dirty="0"/>
          </a:p>
          <a:p>
            <a:r>
              <a:rPr lang="en-GB" dirty="0"/>
              <a:t>Can you spot stereotypes or tropes assigned to that identity marker?</a:t>
            </a:r>
          </a:p>
          <a:p>
            <a:endParaRPr lang="en-GB" dirty="0"/>
          </a:p>
          <a:p>
            <a:r>
              <a:rPr lang="en-GB" dirty="0"/>
              <a:t>What sorts of effects do you think this media representation has on people who identify with this group?</a:t>
            </a:r>
          </a:p>
        </p:txBody>
      </p:sp>
    </p:spTree>
    <p:extLst>
      <p:ext uri="{BB962C8B-B14F-4D97-AF65-F5344CB8AC3E}">
        <p14:creationId xmlns:p14="http://schemas.microsoft.com/office/powerpoint/2010/main" val="280237350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F45B5E-F70C-C5D0-03EE-E49C38FD8C0B}"/>
              </a:ext>
            </a:extLst>
          </p:cNvPr>
          <p:cNvSpPr>
            <a:spLocks noGrp="1"/>
          </p:cNvSpPr>
          <p:nvPr>
            <p:ph type="title"/>
          </p:nvPr>
        </p:nvSpPr>
        <p:spPr/>
        <p:txBody>
          <a:bodyPr/>
          <a:lstStyle/>
          <a:p>
            <a:r>
              <a:rPr lang="en-GB" dirty="0"/>
              <a:t>Stewart Hall (1932-2014)</a:t>
            </a:r>
          </a:p>
        </p:txBody>
      </p:sp>
      <p:sp>
        <p:nvSpPr>
          <p:cNvPr id="3" name="Content Placeholder 2">
            <a:extLst>
              <a:ext uri="{FF2B5EF4-FFF2-40B4-BE49-F238E27FC236}">
                <a16:creationId xmlns:a16="http://schemas.microsoft.com/office/drawing/2014/main" id="{F38580F7-6BE3-D1FC-5D5E-A736278EE871}"/>
              </a:ext>
            </a:extLst>
          </p:cNvPr>
          <p:cNvSpPr>
            <a:spLocks noGrp="1"/>
          </p:cNvSpPr>
          <p:nvPr>
            <p:ph idx="1"/>
          </p:nvPr>
        </p:nvSpPr>
        <p:spPr/>
        <p:txBody>
          <a:bodyPr>
            <a:normAutofit lnSpcReduction="10000"/>
          </a:bodyPr>
          <a:lstStyle/>
          <a:p>
            <a:pPr marL="0" indent="0">
              <a:buNone/>
            </a:pPr>
            <a:endParaRPr lang="en-GB" dirty="0"/>
          </a:p>
          <a:p>
            <a:pPr marL="0" indent="0">
              <a:buNone/>
            </a:pPr>
            <a:r>
              <a:rPr lang="en-GB" dirty="0"/>
              <a:t>Ideological counter-tendencies regularly appear in the seams and cracks of dominant forms…challenging central political positions and cultural assumptions.</a:t>
            </a:r>
          </a:p>
          <a:p>
            <a:pPr lvl="1"/>
            <a:r>
              <a:rPr lang="en-GB" dirty="0"/>
              <a:t>Rap music </a:t>
            </a:r>
          </a:p>
          <a:p>
            <a:pPr lvl="1"/>
            <a:r>
              <a:rPr lang="en-GB" dirty="0"/>
              <a:t>Rock music </a:t>
            </a:r>
          </a:p>
          <a:p>
            <a:pPr lvl="1"/>
            <a:r>
              <a:rPr lang="en-GB" dirty="0"/>
              <a:t>Graffiti</a:t>
            </a:r>
          </a:p>
          <a:p>
            <a:pPr lvl="1"/>
            <a:endParaRPr lang="en-GB" dirty="0"/>
          </a:p>
          <a:p>
            <a:pPr marL="457200" lvl="1" indent="0">
              <a:buNone/>
            </a:pPr>
            <a:r>
              <a:rPr lang="en-GB" b="1" i="0" dirty="0">
                <a:effectLst/>
                <a:latin typeface="Google Sans"/>
              </a:rPr>
              <a:t>The idea media texts contain a variety of messages that are made by producers and then decoded or understood by audiences. </a:t>
            </a:r>
          </a:p>
          <a:p>
            <a:pPr marL="457200" lvl="1" indent="0">
              <a:buNone/>
            </a:pPr>
            <a:r>
              <a:rPr lang="en-GB" b="1" i="0" dirty="0">
                <a:effectLst/>
                <a:latin typeface="Google Sans"/>
              </a:rPr>
              <a:t>Therefore, what we see is simply a 're-presentation' of what producers want us to see.</a:t>
            </a:r>
            <a:endParaRPr lang="en-GB" b="1" dirty="0"/>
          </a:p>
        </p:txBody>
      </p:sp>
      <p:pic>
        <p:nvPicPr>
          <p:cNvPr id="2050" name="Picture 2" descr="Remembering Stuart Hall - OpenLearn - Open University">
            <a:extLst>
              <a:ext uri="{FF2B5EF4-FFF2-40B4-BE49-F238E27FC236}">
                <a16:creationId xmlns:a16="http://schemas.microsoft.com/office/drawing/2014/main" id="{E129F3F4-A1F0-B865-E11A-02CDD144F04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721438" y="365125"/>
            <a:ext cx="2632362" cy="195829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4806954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993DFA47-D964-6B47-D5D6-6E2BF700BE83}"/>
              </a:ext>
            </a:extLst>
          </p:cNvPr>
          <p:cNvSpPr/>
          <p:nvPr/>
        </p:nvSpPr>
        <p:spPr>
          <a:xfrm>
            <a:off x="838200" y="3267856"/>
            <a:ext cx="10515600" cy="2696069"/>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endParaRPr lang="en-GB"/>
          </a:p>
        </p:txBody>
      </p:sp>
      <p:sp>
        <p:nvSpPr>
          <p:cNvPr id="2" name="Title 1">
            <a:extLst>
              <a:ext uri="{FF2B5EF4-FFF2-40B4-BE49-F238E27FC236}">
                <a16:creationId xmlns:a16="http://schemas.microsoft.com/office/drawing/2014/main" id="{E1F45B5E-F70C-C5D0-03EE-E49C38FD8C0B}"/>
              </a:ext>
            </a:extLst>
          </p:cNvPr>
          <p:cNvSpPr>
            <a:spLocks noGrp="1"/>
          </p:cNvSpPr>
          <p:nvPr>
            <p:ph type="title"/>
          </p:nvPr>
        </p:nvSpPr>
        <p:spPr/>
        <p:txBody>
          <a:bodyPr/>
          <a:lstStyle/>
          <a:p>
            <a:r>
              <a:rPr lang="en-GB" dirty="0"/>
              <a:t>Stewart Hall (1932-2014)</a:t>
            </a:r>
          </a:p>
        </p:txBody>
      </p:sp>
      <p:sp>
        <p:nvSpPr>
          <p:cNvPr id="3" name="Content Placeholder 2">
            <a:extLst>
              <a:ext uri="{FF2B5EF4-FFF2-40B4-BE49-F238E27FC236}">
                <a16:creationId xmlns:a16="http://schemas.microsoft.com/office/drawing/2014/main" id="{F38580F7-6BE3-D1FC-5D5E-A736278EE871}"/>
              </a:ext>
            </a:extLst>
          </p:cNvPr>
          <p:cNvSpPr>
            <a:spLocks noGrp="1"/>
          </p:cNvSpPr>
          <p:nvPr>
            <p:ph idx="1"/>
          </p:nvPr>
        </p:nvSpPr>
        <p:spPr/>
        <p:txBody>
          <a:bodyPr/>
          <a:lstStyle/>
          <a:p>
            <a:pPr algn="ctr"/>
            <a:endParaRPr lang="en-GB" dirty="0"/>
          </a:p>
          <a:p>
            <a:pPr algn="ctr"/>
            <a:endParaRPr lang="en-GB" dirty="0"/>
          </a:p>
          <a:p>
            <a:pPr algn="ctr"/>
            <a:endParaRPr lang="en-GB" dirty="0"/>
          </a:p>
          <a:p>
            <a:pPr algn="ctr"/>
            <a:r>
              <a:rPr lang="en-GB" dirty="0"/>
              <a:t>“framing of all competing definitions of reality within (the dominant </a:t>
            </a:r>
            <a:r>
              <a:rPr lang="en-GB" dirty="0" err="1"/>
              <a:t>class’</a:t>
            </a:r>
            <a:r>
              <a:rPr lang="en-GB" dirty="0"/>
              <a:t>) range bringing all alternatives within their horizons of thought. (The dominant class) sets the limits – mental and structural --- within which subordinate classes ‘live’ and make sense of their subordination in such a way as to sustain the dominance of those ruling over them”</a:t>
            </a:r>
          </a:p>
        </p:txBody>
      </p:sp>
      <p:pic>
        <p:nvPicPr>
          <p:cNvPr id="2050" name="Picture 2" descr="Remembering Stuart Hall - OpenLearn - Open University">
            <a:extLst>
              <a:ext uri="{FF2B5EF4-FFF2-40B4-BE49-F238E27FC236}">
                <a16:creationId xmlns:a16="http://schemas.microsoft.com/office/drawing/2014/main" id="{E129F3F4-A1F0-B865-E11A-02CDD144F04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105135" y="325867"/>
            <a:ext cx="3624091" cy="269606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1887926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BA8B5D-FE54-A9CA-F88F-95BCA0F08C33}"/>
              </a:ext>
            </a:extLst>
          </p:cNvPr>
          <p:cNvSpPr>
            <a:spLocks noGrp="1"/>
          </p:cNvSpPr>
          <p:nvPr>
            <p:ph type="title"/>
          </p:nvPr>
        </p:nvSpPr>
        <p:spPr/>
        <p:txBody>
          <a:bodyPr/>
          <a:lstStyle/>
          <a:p>
            <a:r>
              <a:rPr lang="en-GB" dirty="0"/>
              <a:t>Us Vs Them</a:t>
            </a:r>
          </a:p>
        </p:txBody>
      </p:sp>
      <p:sp>
        <p:nvSpPr>
          <p:cNvPr id="3" name="Content Placeholder 2">
            <a:extLst>
              <a:ext uri="{FF2B5EF4-FFF2-40B4-BE49-F238E27FC236}">
                <a16:creationId xmlns:a16="http://schemas.microsoft.com/office/drawing/2014/main" id="{3ED59FAA-B6A1-4CE7-AC24-1F744A764A47}"/>
              </a:ext>
            </a:extLst>
          </p:cNvPr>
          <p:cNvSpPr>
            <a:spLocks noGrp="1"/>
          </p:cNvSpPr>
          <p:nvPr>
            <p:ph idx="1"/>
          </p:nvPr>
        </p:nvSpPr>
        <p:spPr/>
        <p:txBody>
          <a:bodyPr/>
          <a:lstStyle/>
          <a:p>
            <a:r>
              <a:rPr lang="en-GB" dirty="0"/>
              <a:t>What examples can you think of where an “us vs them” mentality comes into play?</a:t>
            </a:r>
          </a:p>
          <a:p>
            <a:endParaRPr lang="en-GB" dirty="0"/>
          </a:p>
          <a:p>
            <a:r>
              <a:rPr lang="en-GB" dirty="0"/>
              <a:t>Why do you think it happens in those instances?</a:t>
            </a:r>
          </a:p>
        </p:txBody>
      </p:sp>
    </p:spTree>
    <p:extLst>
      <p:ext uri="{BB962C8B-B14F-4D97-AF65-F5344CB8AC3E}">
        <p14:creationId xmlns:p14="http://schemas.microsoft.com/office/powerpoint/2010/main" val="340146613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8809E7-7DBB-BD24-1EBA-575CB5269F39}"/>
              </a:ext>
            </a:extLst>
          </p:cNvPr>
          <p:cNvSpPr>
            <a:spLocks noGrp="1"/>
          </p:cNvSpPr>
          <p:nvPr>
            <p:ph type="title"/>
          </p:nvPr>
        </p:nvSpPr>
        <p:spPr/>
        <p:txBody>
          <a:bodyPr/>
          <a:lstStyle/>
          <a:p>
            <a:r>
              <a:rPr lang="en-GB" dirty="0"/>
              <a:t>Disciplinary Power</a:t>
            </a:r>
          </a:p>
        </p:txBody>
      </p:sp>
      <p:sp>
        <p:nvSpPr>
          <p:cNvPr id="3" name="Content Placeholder 2">
            <a:extLst>
              <a:ext uri="{FF2B5EF4-FFF2-40B4-BE49-F238E27FC236}">
                <a16:creationId xmlns:a16="http://schemas.microsoft.com/office/drawing/2014/main" id="{25749AA7-AE5C-66AC-A413-CBAC6C9AB7C0}"/>
              </a:ext>
            </a:extLst>
          </p:cNvPr>
          <p:cNvSpPr>
            <a:spLocks noGrp="1"/>
          </p:cNvSpPr>
          <p:nvPr>
            <p:ph idx="1"/>
          </p:nvPr>
        </p:nvSpPr>
        <p:spPr>
          <a:xfrm>
            <a:off x="838200" y="1825625"/>
            <a:ext cx="3698631" cy="4024190"/>
          </a:xfrm>
        </p:spPr>
        <p:txBody>
          <a:bodyPr>
            <a:normAutofit fontScale="85000" lnSpcReduction="20000"/>
          </a:bodyPr>
          <a:lstStyle/>
          <a:p>
            <a:r>
              <a:rPr lang="en-GB" dirty="0"/>
              <a:t>Michel Foucault</a:t>
            </a:r>
          </a:p>
          <a:p>
            <a:endParaRPr lang="en-GB" dirty="0"/>
          </a:p>
          <a:p>
            <a:r>
              <a:rPr lang="en-GB" dirty="0"/>
              <a:t>Disciplinary power is a kind of power which a person exerts over themselves. Similar to the idea of a conscience (but more social) we enforce rules of conduct and behaviour on ourselves and those rules are reinforced and displayed to us through the social world.</a:t>
            </a:r>
          </a:p>
          <a:p>
            <a:endParaRPr lang="en-GB" dirty="0"/>
          </a:p>
        </p:txBody>
      </p:sp>
      <p:pic>
        <p:nvPicPr>
          <p:cNvPr id="2050" name="Picture 2" descr="Why Foucault's work on power is more important than ever | Aeon Essays">
            <a:extLst>
              <a:ext uri="{FF2B5EF4-FFF2-40B4-BE49-F238E27FC236}">
                <a16:creationId xmlns:a16="http://schemas.microsoft.com/office/drawing/2014/main" id="{C0638236-7730-0561-F4D1-078EBEA5ADD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743144" y="1825625"/>
            <a:ext cx="6610656" cy="413824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7542294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86ECC1-C933-D234-0CEE-BB37BC75AF76}"/>
              </a:ext>
            </a:extLst>
          </p:cNvPr>
          <p:cNvSpPr>
            <a:spLocks noGrp="1"/>
          </p:cNvSpPr>
          <p:nvPr>
            <p:ph type="title"/>
          </p:nvPr>
        </p:nvSpPr>
        <p:spPr/>
        <p:txBody>
          <a:bodyPr/>
          <a:lstStyle/>
          <a:p>
            <a:r>
              <a:rPr lang="en-GB" dirty="0"/>
              <a:t>Disciplinary Power - Discussion</a:t>
            </a:r>
          </a:p>
        </p:txBody>
      </p:sp>
      <p:sp>
        <p:nvSpPr>
          <p:cNvPr id="3" name="Content Placeholder 2">
            <a:extLst>
              <a:ext uri="{FF2B5EF4-FFF2-40B4-BE49-F238E27FC236}">
                <a16:creationId xmlns:a16="http://schemas.microsoft.com/office/drawing/2014/main" id="{C1E9DD18-6BDB-6D4A-C1EE-24DC32CAEB6C}"/>
              </a:ext>
            </a:extLst>
          </p:cNvPr>
          <p:cNvSpPr>
            <a:spLocks noGrp="1"/>
          </p:cNvSpPr>
          <p:nvPr>
            <p:ph idx="1"/>
          </p:nvPr>
        </p:nvSpPr>
        <p:spPr/>
        <p:txBody>
          <a:bodyPr/>
          <a:lstStyle/>
          <a:p>
            <a:r>
              <a:rPr lang="en-GB" dirty="0"/>
              <a:t>Where do you see disciplinary power exerting itself in the world?</a:t>
            </a:r>
          </a:p>
          <a:p>
            <a:endParaRPr lang="en-GB" dirty="0"/>
          </a:p>
          <a:p>
            <a:r>
              <a:rPr lang="en-GB" dirty="0"/>
              <a:t>Can you see examples of disciplinary power being exerted differently for different members of society?</a:t>
            </a:r>
          </a:p>
          <a:p>
            <a:pPr lvl="1"/>
            <a:r>
              <a:rPr lang="en-GB" dirty="0"/>
              <a:t>Are men, women and non binary people subject to the same disciplinary power?</a:t>
            </a:r>
          </a:p>
          <a:p>
            <a:pPr lvl="1"/>
            <a:r>
              <a:rPr lang="en-GB" dirty="0"/>
              <a:t>Are people of different ethnicities or races subject to the same disciplinary power?</a:t>
            </a:r>
          </a:p>
          <a:p>
            <a:pPr lvl="1"/>
            <a:r>
              <a:rPr lang="en-GB" dirty="0"/>
              <a:t>Are people of different religions subject to the same disciplinary power?</a:t>
            </a:r>
          </a:p>
          <a:p>
            <a:pPr lvl="1"/>
            <a:r>
              <a:rPr lang="en-GB" dirty="0"/>
              <a:t>Can you think of examples you have seen in the media of this?</a:t>
            </a:r>
          </a:p>
        </p:txBody>
      </p:sp>
    </p:spTree>
    <p:extLst>
      <p:ext uri="{BB962C8B-B14F-4D97-AF65-F5344CB8AC3E}">
        <p14:creationId xmlns:p14="http://schemas.microsoft.com/office/powerpoint/2010/main" val="207192764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E1F2C6-8545-1AF7-51B0-F65EA99E4C91}"/>
              </a:ext>
            </a:extLst>
          </p:cNvPr>
          <p:cNvSpPr>
            <a:spLocks noGrp="1"/>
          </p:cNvSpPr>
          <p:nvPr>
            <p:ph type="title"/>
          </p:nvPr>
        </p:nvSpPr>
        <p:spPr/>
        <p:txBody>
          <a:bodyPr/>
          <a:lstStyle/>
          <a:p>
            <a:r>
              <a:rPr lang="en-GB" dirty="0"/>
              <a:t>Thank you for coming!</a:t>
            </a:r>
          </a:p>
        </p:txBody>
      </p:sp>
      <p:sp>
        <p:nvSpPr>
          <p:cNvPr id="3" name="Content Placeholder 2">
            <a:extLst>
              <a:ext uri="{FF2B5EF4-FFF2-40B4-BE49-F238E27FC236}">
                <a16:creationId xmlns:a16="http://schemas.microsoft.com/office/drawing/2014/main" id="{FD5CA9BC-2EDB-7B3D-D9E5-FFFDA1F8765D}"/>
              </a:ext>
            </a:extLst>
          </p:cNvPr>
          <p:cNvSpPr>
            <a:spLocks noGrp="1"/>
          </p:cNvSpPr>
          <p:nvPr>
            <p:ph idx="1"/>
          </p:nvPr>
        </p:nvSpPr>
        <p:spPr/>
        <p:txBody>
          <a:bodyPr>
            <a:normAutofit fontScale="77500" lnSpcReduction="20000"/>
          </a:bodyPr>
          <a:lstStyle/>
          <a:p>
            <a:pPr marL="0" indent="0">
              <a:buNone/>
            </a:pPr>
            <a:r>
              <a:rPr lang="en-GB" dirty="0">
                <a:latin typeface="Arial" panose="020B0604020202020204" pitchFamily="34" charset="0"/>
                <a:cs typeface="Arial" panose="020B0604020202020204" pitchFamily="34" charset="0"/>
              </a:rPr>
              <a:t>Task for next week:</a:t>
            </a:r>
          </a:p>
          <a:p>
            <a:pPr marL="0" indent="0">
              <a:buNone/>
            </a:pPr>
            <a:endParaRPr lang="en-GB" dirty="0">
              <a:latin typeface="Arial" panose="020B0604020202020204" pitchFamily="34" charset="0"/>
              <a:cs typeface="Arial" panose="020B0604020202020204" pitchFamily="34" charset="0"/>
            </a:endParaRPr>
          </a:p>
          <a:p>
            <a:pPr marL="0" indent="0">
              <a:buNone/>
            </a:pPr>
            <a:r>
              <a:rPr lang="en-GB" dirty="0">
                <a:latin typeface="Arial" panose="020B0604020202020204" pitchFamily="34" charset="0"/>
                <a:cs typeface="Arial" panose="020B0604020202020204" pitchFamily="34" charset="0"/>
              </a:rPr>
              <a:t>Look at the remarks from various groups around Rishi Sunak’s speech at the </a:t>
            </a:r>
            <a:r>
              <a:rPr lang="en-GB" b="0" i="0" dirty="0">
                <a:effectLst/>
                <a:latin typeface="Arial" panose="020B0604020202020204" pitchFamily="34" charset="0"/>
                <a:cs typeface="Arial" panose="020B0604020202020204" pitchFamily="34" charset="0"/>
              </a:rPr>
              <a:t>Conservative Party conference to underscore his government’s views on gender:</a:t>
            </a:r>
          </a:p>
          <a:p>
            <a:pPr marL="0" indent="0">
              <a:buNone/>
            </a:pPr>
            <a:r>
              <a:rPr lang="en-GB" dirty="0">
                <a:hlinkClick r:id="rId3"/>
              </a:rPr>
              <a:t>Rishi Sunak: 'A man is a man and a woman is a woman, that’s just common sense' - YouTube</a:t>
            </a:r>
            <a:endParaRPr lang="en-GB" dirty="0">
              <a:latin typeface="Arial" panose="020B0604020202020204" pitchFamily="34" charset="0"/>
              <a:cs typeface="Arial" panose="020B0604020202020204" pitchFamily="34" charset="0"/>
            </a:endParaRPr>
          </a:p>
          <a:p>
            <a:pPr lvl="1"/>
            <a:r>
              <a:rPr lang="en-GB" dirty="0">
                <a:latin typeface="Arial" panose="020B0604020202020204" pitchFamily="34" charset="0"/>
                <a:cs typeface="Arial" panose="020B0604020202020204" pitchFamily="34" charset="0"/>
              </a:rPr>
              <a:t>Might want to consider other Conservative members thoughts</a:t>
            </a:r>
          </a:p>
          <a:p>
            <a:pPr lvl="1"/>
            <a:r>
              <a:rPr lang="en-GB" dirty="0">
                <a:latin typeface="Arial" panose="020B0604020202020204" pitchFamily="34" charset="0"/>
                <a:cs typeface="Arial" panose="020B0604020202020204" pitchFamily="34" charset="0"/>
              </a:rPr>
              <a:t>Where does this leave the Party?</a:t>
            </a:r>
          </a:p>
          <a:p>
            <a:pPr lvl="1"/>
            <a:r>
              <a:rPr lang="en-GB" dirty="0">
                <a:latin typeface="Arial" panose="020B0604020202020204" pitchFamily="34" charset="0"/>
                <a:cs typeface="Arial" panose="020B0604020202020204" pitchFamily="34" charset="0"/>
              </a:rPr>
              <a:t>What about LGBTQ+ groups? – what their opinion?</a:t>
            </a:r>
          </a:p>
          <a:p>
            <a:pPr lvl="1"/>
            <a:r>
              <a:rPr lang="en-GB" dirty="0">
                <a:latin typeface="Arial" panose="020B0604020202020204" pitchFamily="34" charset="0"/>
                <a:cs typeface="Arial" panose="020B0604020202020204" pitchFamily="34" charset="0"/>
              </a:rPr>
              <a:t>Social Media?</a:t>
            </a:r>
          </a:p>
          <a:p>
            <a:pPr lvl="1"/>
            <a:r>
              <a:rPr lang="en-GB" dirty="0">
                <a:latin typeface="Arial" panose="020B0604020202020204" pitchFamily="34" charset="0"/>
                <a:cs typeface="Arial" panose="020B0604020202020204" pitchFamily="34" charset="0"/>
              </a:rPr>
              <a:t>Good / Bad / Fall out of this comment! </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See you all next week!</a:t>
            </a:r>
          </a:p>
        </p:txBody>
      </p:sp>
    </p:spTree>
    <p:extLst>
      <p:ext uri="{BB962C8B-B14F-4D97-AF65-F5344CB8AC3E}">
        <p14:creationId xmlns:p14="http://schemas.microsoft.com/office/powerpoint/2010/main" val="99747833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3D3D28-A18B-B237-291A-910E74DBC384}"/>
              </a:ext>
            </a:extLst>
          </p:cNvPr>
          <p:cNvSpPr>
            <a:spLocks noGrp="1"/>
          </p:cNvSpPr>
          <p:nvPr>
            <p:ph type="title"/>
          </p:nvPr>
        </p:nvSpPr>
        <p:spPr/>
        <p:txBody>
          <a:bodyPr/>
          <a:lstStyle/>
          <a:p>
            <a:r>
              <a:rPr lang="en-GB" dirty="0"/>
              <a:t>Concluding Thoughts</a:t>
            </a:r>
          </a:p>
        </p:txBody>
      </p:sp>
      <p:sp>
        <p:nvSpPr>
          <p:cNvPr id="3" name="Content Placeholder 2">
            <a:extLst>
              <a:ext uri="{FF2B5EF4-FFF2-40B4-BE49-F238E27FC236}">
                <a16:creationId xmlns:a16="http://schemas.microsoft.com/office/drawing/2014/main" id="{C24F6819-E322-A136-3974-69C4375816AA}"/>
              </a:ext>
            </a:extLst>
          </p:cNvPr>
          <p:cNvSpPr>
            <a:spLocks noGrp="1"/>
          </p:cNvSpPr>
          <p:nvPr>
            <p:ph idx="1"/>
          </p:nvPr>
        </p:nvSpPr>
        <p:spPr/>
        <p:txBody>
          <a:bodyPr>
            <a:normAutofit fontScale="92500" lnSpcReduction="10000"/>
          </a:bodyPr>
          <a:lstStyle/>
          <a:p>
            <a:r>
              <a:rPr lang="en-GB" dirty="0"/>
              <a:t>There are a lot of concepts we take for granted. We know what they are when we see them, but we often struggle to find a clear way of explaining them.</a:t>
            </a:r>
          </a:p>
          <a:p>
            <a:endParaRPr lang="en-GB" dirty="0"/>
          </a:p>
          <a:p>
            <a:r>
              <a:rPr lang="en-GB" dirty="0"/>
              <a:t>Identity, Race, Gender, Sex, Religion, Class are all concepts and categories we know and use everyday and although they are hard to define they are important and have real impact.</a:t>
            </a:r>
          </a:p>
          <a:p>
            <a:endParaRPr lang="en-GB" dirty="0"/>
          </a:p>
          <a:p>
            <a:r>
              <a:rPr lang="en-GB" dirty="0"/>
              <a:t>Each of these categories has a consequence for crime; how we define crime, who perpetrates crime, who is a victim of crime, and how institutions respond to crime.</a:t>
            </a:r>
          </a:p>
        </p:txBody>
      </p:sp>
    </p:spTree>
    <p:extLst>
      <p:ext uri="{BB962C8B-B14F-4D97-AF65-F5344CB8AC3E}">
        <p14:creationId xmlns:p14="http://schemas.microsoft.com/office/powerpoint/2010/main" val="4587678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AE2970-0519-482C-A8C2-9480A8806B9E}"/>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0540F64F-C3A3-8852-D380-6B24AD9D952F}"/>
              </a:ext>
            </a:extLst>
          </p:cNvPr>
          <p:cNvSpPr>
            <a:spLocks noGrp="1"/>
          </p:cNvSpPr>
          <p:nvPr>
            <p:ph idx="1"/>
          </p:nvPr>
        </p:nvSpPr>
        <p:spPr/>
        <p:txBody>
          <a:bodyPr/>
          <a:lstStyle/>
          <a:p>
            <a:r>
              <a:rPr lang="en-GB" dirty="0"/>
              <a:t> Lull, J. (1995). </a:t>
            </a:r>
            <a:r>
              <a:rPr lang="en-GB" i="1" dirty="0"/>
              <a:t>Media, communication, culture: A global approach</a:t>
            </a:r>
            <a:r>
              <a:rPr lang="en-GB" dirty="0"/>
              <a:t>. Cambridge, UK: Polity</a:t>
            </a:r>
          </a:p>
          <a:p>
            <a:r>
              <a:rPr lang="en-GB" dirty="0"/>
              <a:t>Klein, A. (2016). Using the “wife-beater” shirt to teach about hegemony and counterhegemony, Communication Teacher, 30:2, 100-105, DOI: 10.1080/17404622.2016.1139149</a:t>
            </a:r>
          </a:p>
          <a:p>
            <a:r>
              <a:rPr lang="en-GB" dirty="0"/>
              <a:t>Hall, S. (1995) 'The Whites of Their Eyes: Racist ideologies and the media', in G. Dines, </a:t>
            </a:r>
            <a:r>
              <a:rPr lang="en-GB" dirty="0" err="1"/>
              <a:t>Humez</a:t>
            </a:r>
            <a:r>
              <a:rPr lang="en-GB" dirty="0"/>
              <a:t>, J.M. (ed.) Gender, race and class in media : a text reader. </a:t>
            </a:r>
            <a:r>
              <a:rPr lang="en-GB"/>
              <a:t>London: Sage, 81-84.</a:t>
            </a:r>
            <a:endParaRPr lang="en-GB" dirty="0"/>
          </a:p>
        </p:txBody>
      </p:sp>
    </p:spTree>
    <p:extLst>
      <p:ext uri="{BB962C8B-B14F-4D97-AF65-F5344CB8AC3E}">
        <p14:creationId xmlns:p14="http://schemas.microsoft.com/office/powerpoint/2010/main" val="273266150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793</TotalTime>
  <Words>2611</Words>
  <Application>Microsoft Office PowerPoint</Application>
  <PresentationFormat>Widescreen</PresentationFormat>
  <Paragraphs>228</Paragraphs>
  <Slides>25</Slides>
  <Notes>7</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25</vt:i4>
      </vt:variant>
    </vt:vector>
  </HeadingPairs>
  <TitlesOfParts>
    <vt:vector size="32" baseType="lpstr">
      <vt:lpstr>avenir-regular-class</vt:lpstr>
      <vt:lpstr>Google Sans</vt:lpstr>
      <vt:lpstr>Arial</vt:lpstr>
      <vt:lpstr>Calibri</vt:lpstr>
      <vt:lpstr>Calibri Light</vt:lpstr>
      <vt:lpstr>Roboto</vt:lpstr>
      <vt:lpstr>Office Theme</vt:lpstr>
      <vt:lpstr>Gender, Race, Religion and Crime</vt:lpstr>
      <vt:lpstr>Workshop Plan</vt:lpstr>
      <vt:lpstr>How you can be discriminative against</vt:lpstr>
      <vt:lpstr>PowerPoint Presentation</vt:lpstr>
      <vt:lpstr>PowerPoint Presentation</vt:lpstr>
      <vt:lpstr>How the Equality Act 2010 works:</vt:lpstr>
      <vt:lpstr>7 Principles of Public Life</vt:lpstr>
      <vt:lpstr>Hate Crime</vt:lpstr>
      <vt:lpstr>Critical Theory</vt:lpstr>
      <vt:lpstr>Definitions of identities - Discussion</vt:lpstr>
      <vt:lpstr>Identity - Group Discussion</vt:lpstr>
      <vt:lpstr>Identity - Group Discussion</vt:lpstr>
      <vt:lpstr>Discussion </vt:lpstr>
      <vt:lpstr>Hegemony</vt:lpstr>
      <vt:lpstr>Hegemony</vt:lpstr>
      <vt:lpstr>Gramsci’s understanding of Hegemony</vt:lpstr>
      <vt:lpstr>Group task</vt:lpstr>
      <vt:lpstr>Stewart Hall (1932-2014)</vt:lpstr>
      <vt:lpstr>Stewart Hall (1932-2014)</vt:lpstr>
      <vt:lpstr>Us Vs Them</vt:lpstr>
      <vt:lpstr>Disciplinary Power</vt:lpstr>
      <vt:lpstr>Disciplinary Power - Discussion</vt:lpstr>
      <vt:lpstr>Thank you for coming!</vt:lpstr>
      <vt:lpstr>Concluding Thoughts</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Gender, Race, Religion and Crime</dc:title>
  <dc:creator>Jane Davies</dc:creator>
  <cp:lastModifiedBy>Jane Davies</cp:lastModifiedBy>
  <cp:revision>1</cp:revision>
  <dcterms:created xsi:type="dcterms:W3CDTF">2023-10-05T07:08:01Z</dcterms:created>
  <dcterms:modified xsi:type="dcterms:W3CDTF">2023-10-05T20:21:01Z</dcterms:modified>
</cp:coreProperties>
</file>