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0"/>
  </p:notesMasterIdLst>
  <p:sldIdLst>
    <p:sldId id="256" r:id="rId2"/>
    <p:sldId id="257" r:id="rId3"/>
    <p:sldId id="258" r:id="rId4"/>
    <p:sldId id="276" r:id="rId5"/>
    <p:sldId id="260" r:id="rId6"/>
    <p:sldId id="277" r:id="rId7"/>
    <p:sldId id="264" r:id="rId8"/>
    <p:sldId id="278" r:id="rId9"/>
    <p:sldId id="272" r:id="rId10"/>
    <p:sldId id="270" r:id="rId11"/>
    <p:sldId id="271" r:id="rId12"/>
    <p:sldId id="269" r:id="rId13"/>
    <p:sldId id="280" r:id="rId14"/>
    <p:sldId id="281" r:id="rId15"/>
    <p:sldId id="266" r:id="rId16"/>
    <p:sldId id="273" r:id="rId17"/>
    <p:sldId id="279" r:id="rId18"/>
    <p:sldId id="267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588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EF4C92-DB63-43BF-B9F9-5C35C7378E8A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D73A52AA-27CC-4450-9813-48A1EA151938}">
      <dgm:prSet phldrT="[Text]" custT="1"/>
      <dgm:spPr/>
      <dgm:t>
        <a:bodyPr/>
        <a:lstStyle/>
        <a:p>
          <a:r>
            <a:rPr lang="en-GB" sz="2000" dirty="0"/>
            <a:t>Enquiry Learning </a:t>
          </a:r>
        </a:p>
      </dgm:t>
    </dgm:pt>
    <dgm:pt modelId="{A49E1F4F-765E-402E-A4BE-69BBE5C39F1C}" type="parTrans" cxnId="{C582C0C6-AB8D-4C73-A0C6-CCA330512F47}">
      <dgm:prSet/>
      <dgm:spPr/>
      <dgm:t>
        <a:bodyPr/>
        <a:lstStyle/>
        <a:p>
          <a:endParaRPr lang="en-GB"/>
        </a:p>
      </dgm:t>
    </dgm:pt>
    <dgm:pt modelId="{BCBF9253-C7C3-41CC-A991-31006DA47345}" type="sibTrans" cxnId="{C582C0C6-AB8D-4C73-A0C6-CCA330512F47}">
      <dgm:prSet/>
      <dgm:spPr/>
      <dgm:t>
        <a:bodyPr/>
        <a:lstStyle/>
        <a:p>
          <a:endParaRPr lang="en-GB"/>
        </a:p>
      </dgm:t>
    </dgm:pt>
    <dgm:pt modelId="{4953DD0A-065A-4089-8F93-A3BC898BCE8C}">
      <dgm:prSet phldrT="[Text]" custT="1"/>
      <dgm:spPr/>
      <dgm:t>
        <a:bodyPr/>
        <a:lstStyle/>
        <a:p>
          <a:r>
            <a:rPr lang="en-GB" sz="2000" dirty="0"/>
            <a:t>Expert Framing </a:t>
          </a:r>
        </a:p>
      </dgm:t>
    </dgm:pt>
    <dgm:pt modelId="{A70BDB81-BD80-49D5-81C6-462B37D959DF}" type="parTrans" cxnId="{3804DC3E-E896-4199-A46D-4A3DB9D6D88C}">
      <dgm:prSet/>
      <dgm:spPr/>
      <dgm:t>
        <a:bodyPr/>
        <a:lstStyle/>
        <a:p>
          <a:endParaRPr lang="en-GB"/>
        </a:p>
      </dgm:t>
    </dgm:pt>
    <dgm:pt modelId="{6FC26A90-148E-4F18-9FF1-CC7CD984F4B7}" type="sibTrans" cxnId="{3804DC3E-E896-4199-A46D-4A3DB9D6D88C}">
      <dgm:prSet/>
      <dgm:spPr/>
      <dgm:t>
        <a:bodyPr/>
        <a:lstStyle/>
        <a:p>
          <a:endParaRPr lang="en-GB"/>
        </a:p>
      </dgm:t>
    </dgm:pt>
    <dgm:pt modelId="{2AEE6FD5-C196-4373-869E-F3EBCB53826F}">
      <dgm:prSet phldrT="[Text]" custT="1"/>
      <dgm:spPr/>
      <dgm:t>
        <a:bodyPr/>
        <a:lstStyle/>
        <a:p>
          <a:r>
            <a:rPr lang="en-GB" sz="2000" dirty="0"/>
            <a:t>Drama for Learning </a:t>
          </a:r>
        </a:p>
      </dgm:t>
    </dgm:pt>
    <dgm:pt modelId="{7BA2E2AD-D0E5-4FB2-9D3E-276658C55377}" type="parTrans" cxnId="{E0B15C97-C136-455F-BDF8-D6250B4DBA10}">
      <dgm:prSet/>
      <dgm:spPr/>
      <dgm:t>
        <a:bodyPr/>
        <a:lstStyle/>
        <a:p>
          <a:endParaRPr lang="en-GB"/>
        </a:p>
      </dgm:t>
    </dgm:pt>
    <dgm:pt modelId="{83D1216E-0F9C-4BC7-AD51-30EF41857F4A}" type="sibTrans" cxnId="{E0B15C97-C136-455F-BDF8-D6250B4DBA10}">
      <dgm:prSet/>
      <dgm:spPr/>
      <dgm:t>
        <a:bodyPr/>
        <a:lstStyle/>
        <a:p>
          <a:endParaRPr lang="en-GB"/>
        </a:p>
      </dgm:t>
    </dgm:pt>
    <dgm:pt modelId="{6D9B6460-7920-42A1-A501-A7DB1B7A962F}" type="pres">
      <dgm:prSet presAssocID="{BFEF4C92-DB63-43BF-B9F9-5C35C7378E8A}" presName="Name0" presStyleCnt="0">
        <dgm:presLayoutVars>
          <dgm:chMax val="7"/>
          <dgm:dir/>
          <dgm:resizeHandles val="exact"/>
        </dgm:presLayoutVars>
      </dgm:prSet>
      <dgm:spPr/>
    </dgm:pt>
    <dgm:pt modelId="{B5EAD937-E779-4773-928D-C39062E1D90A}" type="pres">
      <dgm:prSet presAssocID="{BFEF4C92-DB63-43BF-B9F9-5C35C7378E8A}" presName="ellipse1" presStyleLbl="vennNode1" presStyleIdx="0" presStyleCnt="3" custLinFactNeighborX="-1990" custLinFactNeighborY="10743">
        <dgm:presLayoutVars>
          <dgm:bulletEnabled val="1"/>
        </dgm:presLayoutVars>
      </dgm:prSet>
      <dgm:spPr/>
    </dgm:pt>
    <dgm:pt modelId="{8498B159-258E-4F1D-ADCE-FA6AFB240E23}" type="pres">
      <dgm:prSet presAssocID="{BFEF4C92-DB63-43BF-B9F9-5C35C7378E8A}" presName="ellipse2" presStyleLbl="vennNode1" presStyleIdx="1" presStyleCnt="3" custLinFactNeighborX="-420" custLinFactNeighborY="1800">
        <dgm:presLayoutVars>
          <dgm:bulletEnabled val="1"/>
        </dgm:presLayoutVars>
      </dgm:prSet>
      <dgm:spPr/>
    </dgm:pt>
    <dgm:pt modelId="{95CFF558-63E5-4650-95A0-AD8250F44C20}" type="pres">
      <dgm:prSet presAssocID="{BFEF4C92-DB63-43BF-B9F9-5C35C7378E8A}" presName="ellipse3" presStyleLbl="vennNode1" presStyleIdx="2" presStyleCnt="3" custLinFactNeighborX="-4092" custLinFactNeighborY="10743">
        <dgm:presLayoutVars>
          <dgm:bulletEnabled val="1"/>
        </dgm:presLayoutVars>
      </dgm:prSet>
      <dgm:spPr/>
    </dgm:pt>
  </dgm:ptLst>
  <dgm:cxnLst>
    <dgm:cxn modelId="{5709E033-6244-4DEE-96FB-1D1607DB8812}" type="presOf" srcId="{D73A52AA-27CC-4450-9813-48A1EA151938}" destId="{B5EAD937-E779-4773-928D-C39062E1D90A}" srcOrd="0" destOrd="0" presId="urn:microsoft.com/office/officeart/2005/8/layout/rings+Icon"/>
    <dgm:cxn modelId="{3804DC3E-E896-4199-A46D-4A3DB9D6D88C}" srcId="{BFEF4C92-DB63-43BF-B9F9-5C35C7378E8A}" destId="{4953DD0A-065A-4089-8F93-A3BC898BCE8C}" srcOrd="1" destOrd="0" parTransId="{A70BDB81-BD80-49D5-81C6-462B37D959DF}" sibTransId="{6FC26A90-148E-4F18-9FF1-CC7CD984F4B7}"/>
    <dgm:cxn modelId="{318C9E5F-A835-40B3-BDE5-7B004144712B}" type="presOf" srcId="{2AEE6FD5-C196-4373-869E-F3EBCB53826F}" destId="{95CFF558-63E5-4650-95A0-AD8250F44C20}" srcOrd="0" destOrd="0" presId="urn:microsoft.com/office/officeart/2005/8/layout/rings+Icon"/>
    <dgm:cxn modelId="{E0B15C97-C136-455F-BDF8-D6250B4DBA10}" srcId="{BFEF4C92-DB63-43BF-B9F9-5C35C7378E8A}" destId="{2AEE6FD5-C196-4373-869E-F3EBCB53826F}" srcOrd="2" destOrd="0" parTransId="{7BA2E2AD-D0E5-4FB2-9D3E-276658C55377}" sibTransId="{83D1216E-0F9C-4BC7-AD51-30EF41857F4A}"/>
    <dgm:cxn modelId="{C9C6D5A5-C653-4F58-A6E2-9D5CA51C7E8F}" type="presOf" srcId="{4953DD0A-065A-4089-8F93-A3BC898BCE8C}" destId="{8498B159-258E-4F1D-ADCE-FA6AFB240E23}" srcOrd="0" destOrd="0" presId="urn:microsoft.com/office/officeart/2005/8/layout/rings+Icon"/>
    <dgm:cxn modelId="{C582C0C6-AB8D-4C73-A0C6-CCA330512F47}" srcId="{BFEF4C92-DB63-43BF-B9F9-5C35C7378E8A}" destId="{D73A52AA-27CC-4450-9813-48A1EA151938}" srcOrd="0" destOrd="0" parTransId="{A49E1F4F-765E-402E-A4BE-69BBE5C39F1C}" sibTransId="{BCBF9253-C7C3-41CC-A991-31006DA47345}"/>
    <dgm:cxn modelId="{046646ED-FA5C-4DEB-AD3D-618435F9084C}" type="presOf" srcId="{BFEF4C92-DB63-43BF-B9F9-5C35C7378E8A}" destId="{6D9B6460-7920-42A1-A501-A7DB1B7A962F}" srcOrd="0" destOrd="0" presId="urn:microsoft.com/office/officeart/2005/8/layout/rings+Icon"/>
    <dgm:cxn modelId="{5511F3A1-B86F-4A80-9BF1-80D0D568B7A6}" type="presParOf" srcId="{6D9B6460-7920-42A1-A501-A7DB1B7A962F}" destId="{B5EAD937-E779-4773-928D-C39062E1D90A}" srcOrd="0" destOrd="0" presId="urn:microsoft.com/office/officeart/2005/8/layout/rings+Icon"/>
    <dgm:cxn modelId="{BD81493B-8B89-40D5-AE92-05C5D03D99AB}" type="presParOf" srcId="{6D9B6460-7920-42A1-A501-A7DB1B7A962F}" destId="{8498B159-258E-4F1D-ADCE-FA6AFB240E23}" srcOrd="1" destOrd="0" presId="urn:microsoft.com/office/officeart/2005/8/layout/rings+Icon"/>
    <dgm:cxn modelId="{4D68FC85-BBF1-4E41-85EB-B4D3D40C2DC1}" type="presParOf" srcId="{6D9B6460-7920-42A1-A501-A7DB1B7A962F}" destId="{95CFF558-63E5-4650-95A0-AD8250F44C20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EAD937-E779-4773-928D-C39062E1D90A}">
      <dsp:nvSpPr>
        <dsp:cNvPr id="0" name=""/>
        <dsp:cNvSpPr/>
      </dsp:nvSpPr>
      <dsp:spPr>
        <a:xfrm>
          <a:off x="1306494" y="291685"/>
          <a:ext cx="2715163" cy="27151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Enquiry Learning </a:t>
          </a:r>
        </a:p>
      </dsp:txBody>
      <dsp:txXfrm>
        <a:off x="1704120" y="689306"/>
        <a:ext cx="1919911" cy="1919882"/>
      </dsp:txXfrm>
    </dsp:sp>
    <dsp:sp modelId="{8498B159-258E-4F1D-ADCE-FA6AFB240E23}">
      <dsp:nvSpPr>
        <dsp:cNvPr id="0" name=""/>
        <dsp:cNvSpPr/>
      </dsp:nvSpPr>
      <dsp:spPr>
        <a:xfrm>
          <a:off x="2746640" y="1810837"/>
          <a:ext cx="2715163" cy="27151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Expert Framing </a:t>
          </a:r>
        </a:p>
      </dsp:txBody>
      <dsp:txXfrm>
        <a:off x="3144266" y="2208458"/>
        <a:ext cx="1919911" cy="1919882"/>
      </dsp:txXfrm>
    </dsp:sp>
    <dsp:sp modelId="{95CFF558-63E5-4650-95A0-AD8250F44C20}">
      <dsp:nvSpPr>
        <dsp:cNvPr id="0" name=""/>
        <dsp:cNvSpPr/>
      </dsp:nvSpPr>
      <dsp:spPr>
        <a:xfrm>
          <a:off x="4042806" y="291685"/>
          <a:ext cx="2715163" cy="27151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Drama for Learning </a:t>
          </a:r>
        </a:p>
      </dsp:txBody>
      <dsp:txXfrm>
        <a:off x="4440432" y="689306"/>
        <a:ext cx="1919911" cy="19198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725BD33-A6DE-4037-B74A-F3F7E04B2475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23F7C47F-8675-4063-8635-CF6A5C9556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844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Week 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7938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Overall aims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3489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Leonardo effect – is an approach to teaching that focuses on the integration of all subjects</a:t>
            </a:r>
          </a:p>
          <a:p>
            <a:endParaRPr lang="en-GB" dirty="0"/>
          </a:p>
          <a:p>
            <a:r>
              <a:rPr lang="en-GB" dirty="0"/>
              <a:t>A bit emphasis on the arts and sciences and creativity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Encourages experiential learning </a:t>
            </a:r>
          </a:p>
          <a:p>
            <a:endParaRPr lang="en-GB" dirty="0"/>
          </a:p>
          <a:p>
            <a:r>
              <a:rPr lang="en-GB" dirty="0"/>
              <a:t>Teacher facilitates – pupils become more confident and eager to learn as education is based on their ideas and concepts</a:t>
            </a:r>
          </a:p>
          <a:p>
            <a:endParaRPr lang="en-GB" dirty="0"/>
          </a:p>
          <a:p>
            <a:r>
              <a:rPr lang="en-GB" dirty="0"/>
              <a:t>Great emphasis on the importance of play based activities throughout all phases – exploration linked to play (children are likely to be more engaged and interested in playing)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8725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Tx/>
              <a:buChar char="-"/>
            </a:pPr>
            <a:r>
              <a:rPr lang="en-GB" dirty="0"/>
              <a:t>Research funded by Paul</a:t>
            </a:r>
            <a:r>
              <a:rPr lang="en-GB" baseline="0" dirty="0"/>
              <a:t> Hamlin and </a:t>
            </a:r>
            <a:r>
              <a:rPr lang="en-GB" baseline="0" dirty="0" err="1"/>
              <a:t>ESCalate</a:t>
            </a:r>
            <a:r>
              <a:rPr lang="en-GB" baseline="0" dirty="0"/>
              <a:t>.  NESTA funded project in British Isles in 2006-2007 – </a:t>
            </a:r>
            <a:r>
              <a:rPr lang="en-GB" baseline="0" dirty="0" err="1"/>
              <a:t>ESCalate</a:t>
            </a:r>
            <a:r>
              <a:rPr lang="en-GB" baseline="0" dirty="0"/>
              <a:t> = the education subject centre for</a:t>
            </a:r>
            <a:r>
              <a:rPr lang="en-GB" dirty="0"/>
              <a:t> advanced learning and teaching in education</a:t>
            </a:r>
          </a:p>
          <a:p>
            <a:pPr marL="168347" indent="-168347">
              <a:buFontTx/>
              <a:buChar char="-"/>
            </a:pPr>
            <a:endParaRPr lang="en-GB" baseline="0" dirty="0"/>
          </a:p>
          <a:p>
            <a:pPr marL="168347" indent="-168347">
              <a:buFontTx/>
              <a:buChar char="-"/>
            </a:pPr>
            <a:r>
              <a:rPr lang="en-GB" dirty="0"/>
              <a:t>NESTA </a:t>
            </a:r>
            <a:r>
              <a:rPr lang="en-GB" b="1" i="1" dirty="0">
                <a:effectLst/>
              </a:rPr>
              <a:t>National Endowment for Science, Technology and the Arts</a:t>
            </a:r>
            <a:endParaRPr lang="en-GB" dirty="0"/>
          </a:p>
          <a:p>
            <a:pPr marL="168347" indent="-168347">
              <a:buFontTx/>
              <a:buChar char="-"/>
            </a:pPr>
            <a:endParaRPr lang="en-GB" baseline="0" dirty="0"/>
          </a:p>
          <a:p>
            <a:pPr marL="168347" indent="-168347">
              <a:buFontTx/>
              <a:buChar char="-"/>
            </a:pPr>
            <a:r>
              <a:rPr lang="en-GB" dirty="0"/>
              <a:t>- geographical locations allowed the impact of the approach to be assessed in schools using  related but not identical curricula. Schools selected were from a variety of environments (large cities, small towns, rural settings) – both affluent and deprived areas. Two SEN schools were included  - pilots lasted 6-12 weeks – overall schools saw improvement in learning </a:t>
            </a:r>
            <a:endParaRPr lang="en-GB" baseline="0" dirty="0"/>
          </a:p>
          <a:p>
            <a:pPr marL="168347" indent="-168347">
              <a:buFontTx/>
              <a:buChar char="-"/>
            </a:pPr>
            <a:endParaRPr lang="en-GB" dirty="0"/>
          </a:p>
          <a:p>
            <a:pPr marL="168347" indent="-168347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0545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Developed by Dorothy Heathcote in at the University of Newcastle upon Tyne in 1980’s =</a:t>
            </a:r>
            <a:r>
              <a:rPr lang="en-GB" baseline="0" dirty="0"/>
              <a:t> Dorothy was a drama teacher and academic.  She had no initial qualifications and failed her 11 +  - a test to decide whether you got into grammar school or elementary school. </a:t>
            </a:r>
          </a:p>
          <a:p>
            <a:endParaRPr lang="en-GB" baseline="0" dirty="0"/>
          </a:p>
          <a:p>
            <a:r>
              <a:rPr lang="en-GB" baseline="0" dirty="0"/>
              <a:t>Main idea of approach is to get class to complete work as if they are ‘experts’ on the subject</a:t>
            </a:r>
            <a:r>
              <a:rPr lang="en-GB" dirty="0"/>
              <a:t> (could be scientists, archaeologists </a:t>
            </a:r>
            <a:r>
              <a:rPr lang="en-GB" dirty="0" err="1"/>
              <a:t>etc</a:t>
            </a:r>
            <a:r>
              <a:rPr lang="en-GB" dirty="0"/>
              <a:t>).  -  Because they behave like the experts children work from a specific point of view as they explore their learning - this brings special responsibilities, language needs and social behaviours.  </a:t>
            </a:r>
          </a:p>
          <a:p>
            <a:endParaRPr lang="en-GB" dirty="0"/>
          </a:p>
          <a:p>
            <a:r>
              <a:rPr lang="en-GB" dirty="0"/>
              <a:t>Real</a:t>
            </a:r>
            <a:r>
              <a:rPr lang="en-GB" baseline="0" dirty="0"/>
              <a:t> world thinking – problem solving skills, communication skills</a:t>
            </a:r>
            <a:endParaRPr lang="en-GB" dirty="0"/>
          </a:p>
          <a:p>
            <a:endParaRPr lang="en-GB" baseline="0" dirty="0"/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5232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Child</a:t>
            </a:r>
            <a:r>
              <a:rPr lang="en-GB" baseline="0" dirty="0"/>
              <a:t> is at the centre of learning</a:t>
            </a:r>
          </a:p>
          <a:p>
            <a:endParaRPr lang="en-GB" baseline="0" dirty="0"/>
          </a:p>
          <a:p>
            <a:r>
              <a:rPr lang="en-GB" baseline="0" dirty="0"/>
              <a:t>The </a:t>
            </a:r>
            <a:r>
              <a:rPr lang="en-GB" baseline="0" dirty="0" err="1"/>
              <a:t>MoE</a:t>
            </a:r>
            <a:r>
              <a:rPr lang="en-GB" baseline="0" dirty="0"/>
              <a:t> draws on three teaching modalities: enquiry learning, drama for learning and expert framing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Enquiry learning – problem solving, involves asking questions and conducting research</a:t>
            </a:r>
          </a:p>
          <a:p>
            <a:endParaRPr lang="en-GB" dirty="0"/>
          </a:p>
          <a:p>
            <a:r>
              <a:rPr lang="en-GB" dirty="0"/>
              <a:t>Drama for learning – both students and teachers are working in and out of a role – requires students to think beyond their own points of view.</a:t>
            </a:r>
          </a:p>
          <a:p>
            <a:endParaRPr lang="en-GB" dirty="0"/>
          </a:p>
          <a:p>
            <a:r>
              <a:rPr lang="en-GB" dirty="0"/>
              <a:t>Expert framing - - this frame asks children to think about their learning in a new way. </a:t>
            </a:r>
          </a:p>
          <a:p>
            <a:endParaRPr lang="en-GB" baseline="0" dirty="0"/>
          </a:p>
          <a:p>
            <a:r>
              <a:rPr lang="en-GB" baseline="0" dirty="0"/>
              <a:t>The teacher needs to be conscious of all three modes of learning in order for learning to work best.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474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Types of</a:t>
            </a:r>
            <a:r>
              <a:rPr lang="en-GB" baseline="0" dirty="0"/>
              <a:t> enterprise – ecological, service, manufacturing, research.</a:t>
            </a:r>
          </a:p>
          <a:p>
            <a:endParaRPr lang="en-GB" baseline="0" dirty="0"/>
          </a:p>
          <a:p>
            <a:r>
              <a:rPr lang="en-GB" baseline="0" dirty="0"/>
              <a:t>Pupil is at centre of learning but learning is not child led as the teacher plans the initial idea of the session and the learning session has a clear direction (where the teacher wants it to go) </a:t>
            </a:r>
          </a:p>
          <a:p>
            <a:endParaRPr lang="en-GB" baseline="0" dirty="0"/>
          </a:p>
          <a:p>
            <a:r>
              <a:rPr lang="en-GB" baseline="0" dirty="0"/>
              <a:t>Better suited to older children rather than younger children as it takes time and maturity to build up expertise. </a:t>
            </a:r>
          </a:p>
          <a:p>
            <a:endParaRPr lang="en-GB" baseline="0" dirty="0"/>
          </a:p>
          <a:p>
            <a:r>
              <a:rPr lang="en-GB" baseline="0" dirty="0"/>
              <a:t>Pupil led- teachers role is either as one of the ‘experts’ or the co-ordinator of experts.  Important for teacher not to give any knowledge of subject away and must let students take responsibility of their learning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0229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Big in practice</a:t>
            </a:r>
            <a:r>
              <a:rPr lang="en-GB" baseline="0" dirty="0"/>
              <a:t> in New Zealand</a:t>
            </a:r>
          </a:p>
          <a:p>
            <a:endParaRPr lang="en-GB" dirty="0"/>
          </a:p>
          <a:p>
            <a:r>
              <a:rPr lang="en-GB" baseline="0" dirty="0"/>
              <a:t>Research has shown that overall</a:t>
            </a:r>
            <a:r>
              <a:rPr lang="en-GB" dirty="0"/>
              <a:t> </a:t>
            </a:r>
            <a:r>
              <a:rPr lang="en-GB" dirty="0" err="1"/>
              <a:t>MoE</a:t>
            </a:r>
            <a:r>
              <a:rPr lang="en-GB" dirty="0"/>
              <a:t> conquers disengagement through experiential learning.</a:t>
            </a:r>
          </a:p>
          <a:p>
            <a:endParaRPr lang="en-GB" baseline="0" dirty="0"/>
          </a:p>
          <a:p>
            <a:r>
              <a:rPr lang="en-GB" dirty="0"/>
              <a:t>Improves key skills  - communication, literacy, numeracy , working with others and problem solving – feedback from pupils was that they were improving numeracy </a:t>
            </a:r>
            <a:r>
              <a:rPr lang="en-GB" dirty="0" err="1"/>
              <a:t>etc</a:t>
            </a:r>
            <a:r>
              <a:rPr lang="en-GB" dirty="0"/>
              <a:t> . Without even noticing and they were more focused on the ‘real life’ situation</a:t>
            </a:r>
          </a:p>
          <a:p>
            <a:endParaRPr lang="en-GB" dirty="0"/>
          </a:p>
          <a:p>
            <a:r>
              <a:rPr lang="en-GB" dirty="0"/>
              <a:t>Pupil attainment enhanced because all pupils are engaged and interested in what they are doing.  If not engaged in overall topic pupils should still be able to play a role project that interested them – </a:t>
            </a:r>
            <a:r>
              <a:rPr lang="en-GB" dirty="0" err="1"/>
              <a:t>e.g</a:t>
            </a:r>
            <a:r>
              <a:rPr lang="en-GB" dirty="0"/>
              <a:t> calculating costs or drawing plans/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8494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  <a:p>
            <a:r>
              <a:rPr lang="en-GB" dirty="0"/>
              <a:t>Dorothy Heathcote</a:t>
            </a:r>
            <a:r>
              <a:rPr lang="en-GB" baseline="0" dirty="0"/>
              <a:t> – founder of Mantle of the Expert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813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95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t" latinLnBrk="0" hangingPunct="1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Similarities</a:t>
            </a:r>
            <a:r>
              <a:rPr lang="en-GB" sz="1200" b="1" i="0" u="none" strike="noStrike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Integrate all areas of the curriculum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Child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centre of learning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Teacher is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facilitator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Experiential learning</a:t>
            </a:r>
          </a:p>
          <a:p>
            <a:pPr rtl="0" eaLnBrk="1" fontAlgn="t" latinLnBrk="0" hangingPunct="1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Encourages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student engagement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Clear process with results</a:t>
            </a:r>
          </a:p>
          <a:p>
            <a:endParaRPr lang="en-GB" dirty="0"/>
          </a:p>
          <a:p>
            <a:pPr rtl="0" eaLnBrk="1" fontAlgn="t" latinLnBrk="0" hangingPunct="1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Differences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Pupils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are involved from the initial idea in the Leonardo Effect but not in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MoE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 emphasis on Art and Science in Leonardo Effect and on Drama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MoE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6027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F7C47F-8675-4063-8635-CF6A5C9556A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98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>
            <a:alpha val="5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93DAB86-201C-4C3A-8770-F150A0CD812E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73CEBBE-5942-4932-9388-33B284BA38E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styn.gov.wales/improvement-resources/innovative-approach-to-supporting-more-able-and-talented-pupil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styn.llyw.cymru/adnoddau-gwella/dull-blaengar-o-gefnogi-disgyblion-mwy-galluog-a-dawnus/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www.tes.com/news/leonardo-effect-takes-flight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www.mantleoftheexpert.com/video/an-introduction-to-mantle-of-the-expert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BzSYEY9eQs" TargetMode="External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hyperlink" Target="https://www.youtube.com/watch?v=jGvOuEan6go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mantleoftheexpert.com/blog-post/the-paradox-of-mantle-of-the-expert-how-can-children-be-experts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Y Meddwl </a:t>
            </a:r>
            <a:r>
              <a:rPr lang="en-GB" dirty="0" err="1"/>
              <a:t>Ymholgar</a:t>
            </a:r>
            <a:br>
              <a:rPr lang="en-GB" dirty="0"/>
            </a:br>
            <a:r>
              <a:rPr lang="en-GB" dirty="0"/>
              <a:t>The Enquiring Mind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43608" y="3861048"/>
            <a:ext cx="7772400" cy="1199704"/>
          </a:xfrm>
        </p:spPr>
        <p:txBody>
          <a:bodyPr>
            <a:normAutofit/>
          </a:bodyPr>
          <a:lstStyle/>
          <a:p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a </a:t>
            </a:r>
            <a:r>
              <a:rPr lang="en-GB" dirty="0" err="1"/>
              <a:t>Dylunio</a:t>
            </a:r>
            <a:r>
              <a:rPr lang="en-GB" dirty="0"/>
              <a:t> </a:t>
            </a:r>
            <a:r>
              <a:rPr lang="en-GB" dirty="0" err="1"/>
              <a:t>Cwricwlwm</a:t>
            </a:r>
            <a:endParaRPr lang="en-GB" dirty="0"/>
          </a:p>
          <a:p>
            <a:r>
              <a:rPr lang="en-GB" dirty="0"/>
              <a:t>Creative Approaches and Curriculum Design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8640"/>
            <a:ext cx="2892166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048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556793"/>
            <a:ext cx="4258816" cy="4248472"/>
          </a:xfrm>
        </p:spPr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r>
              <a:rPr lang="en-GB" sz="2400" b="1" u="sng" dirty="0"/>
              <a:t>Nod</a:t>
            </a:r>
          </a:p>
          <a:p>
            <a:pPr marL="109728" indent="0">
              <a:buNone/>
            </a:pPr>
            <a:endParaRPr lang="en-GB" sz="2400" dirty="0"/>
          </a:p>
          <a:p>
            <a:r>
              <a:rPr lang="en-GB" sz="2400" dirty="0" err="1"/>
              <a:t>Ymchwilio</a:t>
            </a:r>
            <a:r>
              <a:rPr lang="en-GB" sz="2400" dirty="0"/>
              <a:t> i’r gwahanol </a:t>
            </a:r>
            <a:r>
              <a:rPr lang="en-GB" sz="2400" dirty="0" err="1"/>
              <a:t>fathau</a:t>
            </a:r>
            <a:r>
              <a:rPr lang="en-GB" sz="2400" dirty="0"/>
              <a:t> o </a:t>
            </a:r>
            <a:r>
              <a:rPr lang="en-GB" sz="2400" dirty="0" err="1"/>
              <a:t>ddyluniad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sy’n berthnasol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ymholiad</a:t>
            </a:r>
            <a:r>
              <a:rPr lang="en-GB" sz="2400" dirty="0"/>
              <a:t> </a:t>
            </a:r>
            <a:r>
              <a:rPr lang="en-GB" sz="2400" dirty="0" err="1"/>
              <a:t>gwyddonol</a:t>
            </a:r>
            <a:r>
              <a:rPr lang="en-GB" sz="2400" dirty="0"/>
              <a:t> a </a:t>
            </a:r>
            <a:r>
              <a:rPr lang="en-GB" sz="2400" dirty="0" err="1"/>
              <a:t>chreadigol</a:t>
            </a:r>
            <a:endParaRPr lang="en-GB" sz="2400" dirty="0"/>
          </a:p>
          <a:p>
            <a:pPr marL="109728" indent="0">
              <a:buNone/>
            </a:pPr>
            <a:endParaRPr lang="en-GB" sz="2400" dirty="0"/>
          </a:p>
          <a:p>
            <a:pPr marL="109728" indent="0">
              <a:buNone/>
            </a:pPr>
            <a:r>
              <a:rPr lang="en-GB" sz="2400" b="1" u="sng" dirty="0" err="1"/>
              <a:t>Amcanion</a:t>
            </a:r>
            <a:r>
              <a:rPr lang="en-GB" sz="2400" b="1" u="sng" dirty="0"/>
              <a:t>:</a:t>
            </a:r>
          </a:p>
          <a:p>
            <a:pPr marL="109728" indent="0">
              <a:buNone/>
            </a:pPr>
            <a:endParaRPr lang="en-GB" sz="2400" dirty="0"/>
          </a:p>
          <a:p>
            <a:pPr lvl="0"/>
            <a:r>
              <a:rPr lang="en-GB" sz="2400" dirty="0"/>
              <a:t>I </a:t>
            </a:r>
            <a:r>
              <a:rPr lang="en-GB" sz="2400" dirty="0" err="1"/>
              <a:t>ddatblygu</a:t>
            </a:r>
            <a:r>
              <a:rPr lang="en-GB" sz="2400" dirty="0"/>
              <a:t> ymwybyddiaeth o sut y gellir </a:t>
            </a:r>
            <a:r>
              <a:rPr lang="en-GB" sz="2400" dirty="0" err="1"/>
              <a:t>cyflwyno</a:t>
            </a:r>
            <a:r>
              <a:rPr lang="en-GB" sz="2400" dirty="0"/>
              <a:t> </a:t>
            </a:r>
            <a:r>
              <a:rPr lang="en-GB" sz="2400" dirty="0" err="1"/>
              <a:t>creadigrwydd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ddyluniad</a:t>
            </a:r>
            <a:r>
              <a:rPr lang="en-GB" sz="2400" dirty="0"/>
              <a:t> </a:t>
            </a:r>
            <a:r>
              <a:rPr lang="en-GB" sz="2400" dirty="0" err="1"/>
              <a:t>cwriwcwlwm</a:t>
            </a:r>
            <a:endParaRPr lang="en-GB" sz="2400" dirty="0"/>
          </a:p>
          <a:p>
            <a:pPr lvl="0"/>
            <a:r>
              <a:rPr lang="en-GB" sz="2400" dirty="0"/>
              <a:t>I </a:t>
            </a:r>
            <a:r>
              <a:rPr lang="en-GB" sz="2400" dirty="0" err="1"/>
              <a:t>werthuso’r</a:t>
            </a:r>
            <a:r>
              <a:rPr lang="en-GB" sz="2400" dirty="0"/>
              <a:t> </a:t>
            </a:r>
            <a:r>
              <a:rPr lang="en-GB" sz="2400" dirty="0" err="1"/>
              <a:t>gwahaniaethau</a:t>
            </a:r>
            <a:r>
              <a:rPr lang="en-GB" sz="2400" dirty="0"/>
              <a:t> rhwng </a:t>
            </a:r>
            <a:r>
              <a:rPr lang="en-GB" sz="2400" dirty="0" err="1"/>
              <a:t>ddau</a:t>
            </a:r>
            <a:r>
              <a:rPr lang="en-GB" sz="2400" dirty="0"/>
              <a:t> </a:t>
            </a:r>
            <a:r>
              <a:rPr lang="en-GB" sz="2400" dirty="0" err="1"/>
              <a:t>ddull</a:t>
            </a:r>
            <a:r>
              <a:rPr lang="en-GB" sz="2400" dirty="0"/>
              <a:t> </a:t>
            </a:r>
            <a:r>
              <a:rPr lang="en-GB" sz="2400" dirty="0" err="1"/>
              <a:t>creadigol</a:t>
            </a:r>
            <a:r>
              <a:rPr lang="en-GB" sz="2400" dirty="0"/>
              <a:t> o </a:t>
            </a:r>
            <a:r>
              <a:rPr lang="en-GB" sz="2400" dirty="0" err="1"/>
              <a:t>ddysgu</a:t>
            </a:r>
            <a:endParaRPr lang="en-GB" sz="2400" dirty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Nod ac </a:t>
            </a:r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Aim and Objectives 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4580384" y="1633728"/>
            <a:ext cx="4258816" cy="4525963"/>
          </a:xfrm>
          <a:prstGeom prst="rect">
            <a:avLst/>
          </a:prstGeom>
        </p:spPr>
        <p:txBody>
          <a:bodyPr vert="horz">
            <a:normAutofit fontScale="62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109728" indent="0">
              <a:buFont typeface="Wingdings 3"/>
              <a:buNone/>
            </a:pPr>
            <a:r>
              <a:rPr lang="en-GB" b="1" u="sng" dirty="0"/>
              <a:t>Aim:</a:t>
            </a:r>
          </a:p>
          <a:p>
            <a:pPr marL="109728" indent="0">
              <a:buFont typeface="Wingdings 3"/>
              <a:buNone/>
            </a:pPr>
            <a:endParaRPr lang="en-GB" dirty="0"/>
          </a:p>
          <a:p>
            <a:r>
              <a:rPr lang="en-GB" dirty="0"/>
              <a:t>To investigate the different types of curriculum design that relate to scientific and creative enquiry</a:t>
            </a:r>
          </a:p>
          <a:p>
            <a:pPr marL="109728" indent="0">
              <a:buFont typeface="Wingdings 3"/>
              <a:buNone/>
            </a:pPr>
            <a:endParaRPr lang="en-GB" dirty="0"/>
          </a:p>
          <a:p>
            <a:pPr marL="109728" indent="0">
              <a:buFont typeface="Wingdings 3"/>
              <a:buNone/>
            </a:pPr>
            <a:endParaRPr lang="en-GB" dirty="0"/>
          </a:p>
          <a:p>
            <a:pPr marL="109728" indent="0">
              <a:buFont typeface="Wingdings 3"/>
              <a:buNone/>
            </a:pPr>
            <a:r>
              <a:rPr lang="en-GB" b="1" u="sng" dirty="0"/>
              <a:t>Objectives:</a:t>
            </a:r>
          </a:p>
          <a:p>
            <a:pPr marL="109728" indent="0">
              <a:buFont typeface="Wingdings 3"/>
              <a:buNone/>
            </a:pPr>
            <a:endParaRPr lang="en-GB" dirty="0"/>
          </a:p>
          <a:p>
            <a:r>
              <a:rPr lang="en-GB" dirty="0"/>
              <a:t>To develop an awareness of how creativity can be introduced to the curriculum design</a:t>
            </a:r>
          </a:p>
          <a:p>
            <a:pPr marL="109728" indent="0">
              <a:buFont typeface="Wingdings 3"/>
              <a:buNone/>
            </a:pPr>
            <a:endParaRPr lang="en-GB" dirty="0"/>
          </a:p>
          <a:p>
            <a:r>
              <a:rPr lang="en-GB" dirty="0"/>
              <a:t>To evaluate the differences between two creative methods of learning </a:t>
            </a:r>
          </a:p>
          <a:p>
            <a:pPr marL="109728" indent="0">
              <a:buFont typeface="Wingdings 3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795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99992" y="1916832"/>
            <a:ext cx="4464496" cy="4752528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/>
              <a:t>A teaching methodology that integrates subjects and develops pupils skills</a:t>
            </a:r>
          </a:p>
          <a:p>
            <a:pPr marL="109728" indent="0">
              <a:buNone/>
            </a:pPr>
            <a:endParaRPr lang="en-GB" sz="1800" dirty="0"/>
          </a:p>
          <a:p>
            <a:r>
              <a:rPr lang="en-GB" sz="1800" dirty="0"/>
              <a:t>Literature writes about the similarities between art and science, the Leonardo Effect demonstrates this at curricular level</a:t>
            </a:r>
          </a:p>
          <a:p>
            <a:pPr marL="109728" indent="0">
              <a:buNone/>
            </a:pPr>
            <a:endParaRPr lang="en-GB" sz="1800" dirty="0"/>
          </a:p>
          <a:p>
            <a:r>
              <a:rPr lang="en-GB" sz="1800" dirty="0"/>
              <a:t>Philosophy - to allow children to fully participate in the planning process</a:t>
            </a:r>
          </a:p>
          <a:p>
            <a:pPr marL="109728" indent="0">
              <a:buNone/>
            </a:pPr>
            <a:endParaRPr lang="en-GB" sz="1800" dirty="0"/>
          </a:p>
          <a:p>
            <a:r>
              <a:rPr lang="en-GB" sz="1800" dirty="0"/>
              <a:t>Emphasis on play</a:t>
            </a:r>
          </a:p>
          <a:p>
            <a:pPr marL="109728" indent="0">
              <a:buNone/>
            </a:pPr>
            <a:endParaRPr lang="en-GB" sz="1800" dirty="0"/>
          </a:p>
          <a:p>
            <a:r>
              <a:rPr lang="en-GB" sz="1800" dirty="0"/>
              <a:t>Teacher is a facilitator that guides</a:t>
            </a:r>
          </a:p>
          <a:p>
            <a:endParaRPr lang="en-GB" sz="1800" dirty="0"/>
          </a:p>
          <a:p>
            <a:pPr marL="109728" indent="0">
              <a:buNone/>
            </a:pPr>
            <a:endParaRPr lang="en-GB" sz="1600" dirty="0"/>
          </a:p>
          <a:p>
            <a:pPr marL="109728" indent="0">
              <a:buNone/>
            </a:pPr>
            <a:r>
              <a:rPr lang="en-GB" sz="1600" dirty="0"/>
              <a:t>Hickey and Robinson (2013) 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>
                <a:hlinkClick r:id="rId3"/>
              </a:rPr>
              <a:t>Leonardo Effect - </a:t>
            </a:r>
            <a:r>
              <a:rPr lang="en-GB" sz="2000" dirty="0" err="1">
                <a:hlinkClick r:id="rId3"/>
              </a:rPr>
              <a:t>Ynystawe</a:t>
            </a:r>
            <a:endParaRPr lang="en-GB" sz="2000" dirty="0"/>
          </a:p>
          <a:p>
            <a:endParaRPr lang="en-GB" sz="2000" dirty="0"/>
          </a:p>
          <a:p>
            <a:pPr marL="109728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4221" y="26064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Effaith Leonardo</a:t>
            </a:r>
            <a:br>
              <a:rPr lang="en-GB" dirty="0"/>
            </a:br>
            <a:r>
              <a:rPr lang="en-GB" dirty="0"/>
              <a:t>The Leonardo Effect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260648"/>
            <a:ext cx="1512168" cy="1512168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179512" y="1752891"/>
            <a:ext cx="4464496" cy="4365104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sz="1800" dirty="0" err="1"/>
              <a:t>Methodoleg</a:t>
            </a:r>
            <a:r>
              <a:rPr lang="en-GB" sz="1800" dirty="0"/>
              <a:t> addysgu sy'n </a:t>
            </a:r>
            <a:r>
              <a:rPr lang="en-GB" sz="1800" dirty="0" err="1"/>
              <a:t>integreiddio</a:t>
            </a:r>
            <a:r>
              <a:rPr lang="en-GB" sz="1800" dirty="0"/>
              <a:t> </a:t>
            </a:r>
            <a:r>
              <a:rPr lang="en-GB" sz="1800" dirty="0" err="1"/>
              <a:t>pynciau</a:t>
            </a:r>
            <a:r>
              <a:rPr lang="en-GB" sz="1800" dirty="0"/>
              <a:t> ac yn datblygu sgiliau disgyblion</a:t>
            </a:r>
          </a:p>
          <a:p>
            <a:endParaRPr lang="en-GB" sz="1800" dirty="0"/>
          </a:p>
          <a:p>
            <a:r>
              <a:rPr lang="en-GB" sz="1800" dirty="0"/>
              <a:t>Llenyddiaeth yn ysgrifennu am y </a:t>
            </a:r>
            <a:r>
              <a:rPr lang="en-GB" sz="1800" dirty="0" err="1"/>
              <a:t>tebygrwydd</a:t>
            </a:r>
            <a:r>
              <a:rPr lang="en-GB" sz="1800" dirty="0"/>
              <a:t> rhwng </a:t>
            </a:r>
            <a:r>
              <a:rPr lang="en-GB" sz="1800" dirty="0" err="1"/>
              <a:t>celf</a:t>
            </a:r>
            <a:r>
              <a:rPr lang="en-GB" sz="1800" dirty="0"/>
              <a:t> a </a:t>
            </a:r>
            <a:r>
              <a:rPr lang="en-GB" sz="1800" dirty="0" err="1"/>
              <a:t>gwyddoniaeth</a:t>
            </a:r>
            <a:r>
              <a:rPr lang="en-GB" sz="1800" dirty="0"/>
              <a:t>, </a:t>
            </a:r>
            <a:r>
              <a:rPr lang="en-GB" sz="1800" dirty="0" err="1"/>
              <a:t>mae</a:t>
            </a:r>
            <a:r>
              <a:rPr lang="en-GB" sz="1800" dirty="0"/>
              <a:t> Effaith Leonardo yn </a:t>
            </a:r>
            <a:r>
              <a:rPr lang="en-GB" sz="1800" dirty="0" err="1"/>
              <a:t>dangos</a:t>
            </a:r>
            <a:r>
              <a:rPr lang="en-GB" sz="1800" dirty="0"/>
              <a:t> hyn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lefel</a:t>
            </a:r>
            <a:r>
              <a:rPr lang="en-GB" sz="1800" dirty="0"/>
              <a:t> </a:t>
            </a:r>
            <a:r>
              <a:rPr lang="en-GB" sz="1800" dirty="0" err="1"/>
              <a:t>gwricwlwm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 err="1"/>
              <a:t>Athroniaeth</a:t>
            </a:r>
            <a:r>
              <a:rPr lang="en-GB" sz="1800" dirty="0"/>
              <a:t> -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ganiatáu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blant</a:t>
            </a:r>
            <a:r>
              <a:rPr lang="en-GB" sz="1800" dirty="0"/>
              <a:t> </a:t>
            </a:r>
            <a:r>
              <a:rPr lang="en-GB" sz="1800" dirty="0" err="1"/>
              <a:t>gymryd</a:t>
            </a:r>
            <a:r>
              <a:rPr lang="en-GB" sz="1800" dirty="0"/>
              <a:t> rhan lawn yn y broses </a:t>
            </a:r>
            <a:r>
              <a:rPr lang="en-GB" sz="1800" dirty="0" err="1"/>
              <a:t>gynllunio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 err="1"/>
              <a:t>Pwyslais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chwarae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Mae'r </a:t>
            </a:r>
            <a:r>
              <a:rPr lang="en-GB" sz="1800" dirty="0" err="1"/>
              <a:t>athro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hwylysudd</a:t>
            </a:r>
            <a:r>
              <a:rPr lang="en-GB" sz="1800" dirty="0"/>
              <a:t> sy'n </a:t>
            </a:r>
            <a:r>
              <a:rPr lang="en-GB" sz="1800" dirty="0" err="1"/>
              <a:t>arwain</a:t>
            </a:r>
            <a:endParaRPr lang="en-GB" sz="1800" dirty="0"/>
          </a:p>
          <a:p>
            <a:pPr marL="109728" indent="0">
              <a:buFont typeface="Wingdings 3"/>
              <a:buNone/>
            </a:pPr>
            <a:endParaRPr lang="en-GB" sz="1600" dirty="0"/>
          </a:p>
          <a:p>
            <a:pPr marL="109728" indent="0">
              <a:buFont typeface="Wingdings 3"/>
              <a:buNone/>
            </a:pPr>
            <a:r>
              <a:rPr lang="en-GB" sz="1600" dirty="0"/>
              <a:t>Hickey and Robinson (2013) </a:t>
            </a:r>
          </a:p>
          <a:p>
            <a:pPr marL="109728" indent="0">
              <a:buFont typeface="Wingdings 3"/>
              <a:buNone/>
            </a:pPr>
            <a:endParaRPr lang="en-GB" sz="1600" dirty="0"/>
          </a:p>
          <a:p>
            <a:r>
              <a:rPr lang="en-GB" sz="2000" dirty="0">
                <a:hlinkClick r:id="rId5"/>
              </a:rPr>
              <a:t>Effaith Leonardo – </a:t>
            </a:r>
            <a:r>
              <a:rPr lang="en-GB" sz="2000" dirty="0" err="1">
                <a:hlinkClick r:id="rId5"/>
              </a:rPr>
              <a:t>Ynystawe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910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349896"/>
            <a:ext cx="3980899" cy="4662264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Yn </a:t>
            </a:r>
            <a:r>
              <a:rPr lang="en-GB" dirty="0" err="1"/>
              <a:t>hybu</a:t>
            </a:r>
            <a:r>
              <a:rPr lang="en-GB" dirty="0"/>
              <a:t> dysgu </a:t>
            </a:r>
            <a:r>
              <a:rPr lang="en-GB" dirty="0" err="1"/>
              <a:t>annibynnol</a:t>
            </a:r>
            <a:r>
              <a:rPr lang="en-GB" dirty="0"/>
              <a:t>, drwy sicrhau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 wneud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y </a:t>
            </a:r>
            <a:r>
              <a:rPr lang="en-GB" dirty="0" err="1"/>
              <a:t>cwricwlwm</a:t>
            </a:r>
            <a:r>
              <a:rPr lang="en-GB" dirty="0"/>
              <a:t> a </a:t>
            </a:r>
            <a:r>
              <a:rPr lang="en-GB" dirty="0" err="1"/>
              <a:t>thu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.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b="1" u="sng" dirty="0"/>
              <a:t>4 cam</a:t>
            </a:r>
            <a:r>
              <a:rPr lang="en-GB" b="1" dirty="0"/>
              <a:t>:</a:t>
            </a:r>
          </a:p>
          <a:p>
            <a:r>
              <a:rPr lang="en-GB" dirty="0"/>
              <a:t>1. Cam </a:t>
            </a:r>
            <a:r>
              <a:rPr lang="en-GB" dirty="0" err="1"/>
              <a:t>ymchwilio</a:t>
            </a:r>
            <a:r>
              <a:rPr lang="en-GB" dirty="0"/>
              <a:t>/</a:t>
            </a:r>
            <a:r>
              <a:rPr lang="en-GB" dirty="0" err="1"/>
              <a:t>arsylwi</a:t>
            </a:r>
            <a:r>
              <a:rPr lang="en-GB" dirty="0"/>
              <a:t> </a:t>
            </a:r>
            <a:r>
              <a:rPr lang="en-GB" dirty="0" err="1"/>
              <a:t>thema</a:t>
            </a:r>
            <a:r>
              <a:rPr lang="en-GB" dirty="0"/>
              <a:t> newydd</a:t>
            </a:r>
          </a:p>
          <a:p>
            <a:r>
              <a:rPr lang="en-GB" dirty="0"/>
              <a:t>2. Cam </a:t>
            </a:r>
            <a:r>
              <a:rPr lang="en-GB" dirty="0" err="1"/>
              <a:t>arbrofi</a:t>
            </a:r>
            <a:r>
              <a:rPr lang="en-GB" dirty="0"/>
              <a:t>/</a:t>
            </a:r>
            <a:r>
              <a:rPr lang="en-GB" dirty="0" err="1"/>
              <a:t>delweddu</a:t>
            </a:r>
            <a:r>
              <a:rPr lang="en-GB" dirty="0"/>
              <a:t>/</a:t>
            </a:r>
          </a:p>
          <a:p>
            <a:r>
              <a:rPr lang="en-GB" dirty="0" err="1"/>
              <a:t>dychmygu</a:t>
            </a:r>
            <a:endParaRPr lang="en-GB" dirty="0"/>
          </a:p>
          <a:p>
            <a:r>
              <a:rPr lang="en-GB" dirty="0"/>
              <a:t>3. </a:t>
            </a:r>
            <a:r>
              <a:rPr lang="en-GB" dirty="0" err="1"/>
              <a:t>Cymhwyso</a:t>
            </a:r>
            <a:r>
              <a:rPr lang="en-GB" dirty="0"/>
              <a:t> gwybodaeth a sgiliau </a:t>
            </a:r>
            <a:r>
              <a:rPr lang="en-GB" dirty="0" err="1"/>
              <a:t>blaenorol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dasg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disgyblion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fynegi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mewn </a:t>
            </a:r>
            <a:r>
              <a:rPr lang="en-GB" dirty="0" err="1"/>
              <a:t>ffyrdd</a:t>
            </a:r>
            <a:r>
              <a:rPr lang="en-GB" dirty="0"/>
              <a:t> gwahanol</a:t>
            </a:r>
          </a:p>
          <a:p>
            <a:r>
              <a:rPr lang="en-GB" dirty="0"/>
              <a:t>4. </a:t>
            </a:r>
            <a:r>
              <a:rPr lang="en-GB" dirty="0" err="1"/>
              <a:t>Gwerthusiad</a:t>
            </a:r>
            <a:r>
              <a:rPr lang="en-GB" dirty="0"/>
              <a:t> beirniadol o </a:t>
            </a:r>
            <a:r>
              <a:rPr lang="en-GB" dirty="0" err="1"/>
              <a:t>berfformiad</a:t>
            </a:r>
            <a:r>
              <a:rPr lang="en-GB" dirty="0"/>
              <a:t> gan </a:t>
            </a:r>
            <a:r>
              <a:rPr lang="en-GB" dirty="0" err="1"/>
              <a:t>ddisgyblion</a:t>
            </a:r>
            <a:r>
              <a:rPr lang="en-GB" dirty="0"/>
              <a:t> ac </a:t>
            </a:r>
            <a:r>
              <a:rPr lang="en-GB" dirty="0" err="1"/>
              <a:t>adnabyddiaeth</a:t>
            </a:r>
            <a:r>
              <a:rPr lang="en-GB" dirty="0"/>
              <a:t> o sgiliau newydd a </a:t>
            </a:r>
            <a:r>
              <a:rPr lang="en-GB" dirty="0" err="1"/>
              <a:t>ddatblygwyd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0"/>
            <a:ext cx="8892480" cy="1143000"/>
          </a:xfrm>
        </p:spPr>
        <p:txBody>
          <a:bodyPr>
            <a:noAutofit/>
          </a:bodyPr>
          <a:lstStyle/>
          <a:p>
            <a:r>
              <a:rPr lang="en-GB" sz="3400" dirty="0"/>
              <a:t>Effaith Leonardo/The Leonardo Effect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4572000" y="1349896"/>
            <a:ext cx="4196923" cy="5157192"/>
          </a:xfrm>
          <a:prstGeom prst="rect">
            <a:avLst/>
          </a:prstGeom>
        </p:spPr>
        <p:txBody>
          <a:bodyPr vert="horz">
            <a:normAutofit fontScale="700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/>
              <a:t>Stimulates autonomous learning, critically enabling children to make connections across the learning landscape. </a:t>
            </a:r>
          </a:p>
          <a:p>
            <a:endParaRPr lang="en-GB" dirty="0"/>
          </a:p>
          <a:p>
            <a:r>
              <a:rPr lang="en-GB" b="1" u="sng" dirty="0"/>
              <a:t>4 stages</a:t>
            </a:r>
            <a:r>
              <a:rPr lang="en-GB" b="1" dirty="0"/>
              <a:t>:</a:t>
            </a:r>
          </a:p>
          <a:p>
            <a:r>
              <a:rPr lang="en-GB" dirty="0"/>
              <a:t>1. Research/observation of new topic stage </a:t>
            </a:r>
          </a:p>
          <a:p>
            <a:r>
              <a:rPr lang="en-GB" dirty="0"/>
              <a:t>2. Experimentation stage to experiment, visualise, imagine</a:t>
            </a:r>
          </a:p>
          <a:p>
            <a:r>
              <a:rPr lang="en-GB" dirty="0"/>
              <a:t>3. Applying previous knowledge and skills to new task allowing pupils to express themselves in different ways</a:t>
            </a:r>
          </a:p>
          <a:p>
            <a:r>
              <a:rPr lang="en-GB" dirty="0"/>
              <a:t>4. Critical evaluation of performance by pupils and identification of new skills developed</a:t>
            </a:r>
          </a:p>
        </p:txBody>
      </p:sp>
    </p:spTree>
    <p:extLst>
      <p:ext uri="{BB962C8B-B14F-4D97-AF65-F5344CB8AC3E}">
        <p14:creationId xmlns:p14="http://schemas.microsoft.com/office/powerpoint/2010/main" val="3329599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383180"/>
            <a:ext cx="4536504" cy="5214172"/>
          </a:xfrm>
        </p:spPr>
        <p:txBody>
          <a:bodyPr>
            <a:normAutofit fontScale="62500" lnSpcReduction="20000"/>
          </a:bodyPr>
          <a:lstStyle/>
          <a:p>
            <a:r>
              <a:rPr lang="en-GB" i="1" dirty="0" err="1"/>
              <a:t>Methodoleg</a:t>
            </a:r>
            <a:r>
              <a:rPr lang="en-GB" i="1" dirty="0"/>
              <a:t> wedi ei </a:t>
            </a:r>
            <a:r>
              <a:rPr lang="en-GB" i="1" dirty="0" err="1"/>
              <a:t>brofi</a:t>
            </a:r>
            <a:r>
              <a:rPr lang="en-GB" i="1" dirty="0"/>
              <a:t> </a:t>
            </a:r>
            <a:r>
              <a:rPr lang="en-GB" i="1" dirty="0" err="1"/>
              <a:t>gyntaf</a:t>
            </a:r>
            <a:r>
              <a:rPr lang="en-GB" i="1" dirty="0"/>
              <a:t> ym </a:t>
            </a:r>
            <a:r>
              <a:rPr lang="en-GB" i="1" dirty="0" err="1"/>
              <a:t>Melfast</a:t>
            </a:r>
            <a:r>
              <a:rPr lang="en-GB" i="1" dirty="0"/>
              <a:t> yn ystod  2004-2005 (Flights of Imagination: Synchronised Integration of Art and Science in the Primary School)   </a:t>
            </a:r>
          </a:p>
          <a:p>
            <a:pPr marL="109728" indent="0">
              <a:buNone/>
            </a:pPr>
            <a:endParaRPr lang="en-GB" i="1" dirty="0"/>
          </a:p>
          <a:p>
            <a:r>
              <a:rPr lang="en-GB" i="1" dirty="0"/>
              <a:t>Wedi </a:t>
            </a:r>
            <a:r>
              <a:rPr lang="en-GB" i="1" dirty="0" err="1"/>
              <a:t>peilota</a:t>
            </a:r>
            <a:r>
              <a:rPr lang="en-GB" i="1" dirty="0"/>
              <a:t> wedyn ym </a:t>
            </a:r>
            <a:r>
              <a:rPr lang="en-GB" i="1" dirty="0" err="1"/>
              <a:t>Mhrydain</a:t>
            </a:r>
            <a:r>
              <a:rPr lang="en-GB" i="1" dirty="0"/>
              <a:t> rhwng 2006-2007</a:t>
            </a:r>
          </a:p>
          <a:p>
            <a:endParaRPr lang="en-GB" i="1" dirty="0"/>
          </a:p>
          <a:p>
            <a:r>
              <a:rPr lang="en-GB" i="1" dirty="0"/>
              <a:t>Y </a:t>
            </a:r>
            <a:r>
              <a:rPr lang="en-GB" i="1" dirty="0" err="1"/>
              <a:t>peilot</a:t>
            </a:r>
            <a:r>
              <a:rPr lang="en-GB" i="1" dirty="0"/>
              <a:t> wedi cynnwys 1100 </a:t>
            </a:r>
            <a:r>
              <a:rPr lang="en-GB" i="1" dirty="0" err="1"/>
              <a:t>disbybl</a:t>
            </a:r>
            <a:r>
              <a:rPr lang="en-GB" i="1" dirty="0"/>
              <a:t> o 18 ysgol </a:t>
            </a:r>
            <a:r>
              <a:rPr lang="en-GB" i="1" dirty="0" err="1"/>
              <a:t>gynradd</a:t>
            </a:r>
            <a:r>
              <a:rPr lang="en-GB" i="1" dirty="0"/>
              <a:t> a 179 </a:t>
            </a:r>
            <a:r>
              <a:rPr lang="en-GB" i="1" dirty="0" err="1"/>
              <a:t>disgybl</a:t>
            </a:r>
            <a:r>
              <a:rPr lang="en-GB" i="1" dirty="0"/>
              <a:t> o un ysgol </a:t>
            </a:r>
            <a:r>
              <a:rPr lang="en-GB" i="1" dirty="0" err="1"/>
              <a:t>uwchradd</a:t>
            </a:r>
            <a:endParaRPr lang="en-GB" i="1" dirty="0"/>
          </a:p>
          <a:p>
            <a:pPr marL="109728" indent="0">
              <a:buNone/>
            </a:pPr>
            <a:endParaRPr lang="en-GB" i="1" dirty="0"/>
          </a:p>
          <a:p>
            <a:r>
              <a:rPr lang="en-GB" i="1" dirty="0" err="1"/>
              <a:t>Deilliannau</a:t>
            </a:r>
            <a:r>
              <a:rPr lang="en-GB" i="1" dirty="0"/>
              <a:t> </a:t>
            </a:r>
            <a:r>
              <a:rPr lang="en-GB" i="1" dirty="0" err="1"/>
              <a:t>positif</a:t>
            </a:r>
            <a:r>
              <a:rPr lang="en-GB" i="1" dirty="0"/>
              <a:t> iawn wedi </a:t>
            </a:r>
            <a:r>
              <a:rPr lang="en-GB" i="1" dirty="0" err="1"/>
              <a:t>eu</a:t>
            </a:r>
            <a:r>
              <a:rPr lang="en-GB" i="1" dirty="0"/>
              <a:t> </a:t>
            </a:r>
            <a:r>
              <a:rPr lang="en-GB" i="1" dirty="0" err="1"/>
              <a:t>harddangos</a:t>
            </a:r>
            <a:r>
              <a:rPr lang="en-GB" i="1" dirty="0"/>
              <a:t> am </a:t>
            </a:r>
            <a:r>
              <a:rPr lang="en-GB" i="1" dirty="0" err="1"/>
              <a:t>gynnydd</a:t>
            </a:r>
            <a:r>
              <a:rPr lang="en-GB" i="1" dirty="0"/>
              <a:t> disgyblion gyda un </a:t>
            </a:r>
            <a:r>
              <a:rPr lang="en-GB" i="1" dirty="0" err="1"/>
              <a:t>pennaeth</a:t>
            </a:r>
            <a:r>
              <a:rPr lang="en-GB" i="1" dirty="0"/>
              <a:t> yn awgrymu </a:t>
            </a:r>
            <a:r>
              <a:rPr lang="en-GB" i="1" dirty="0" err="1"/>
              <a:t>cynnydd</a:t>
            </a:r>
            <a:r>
              <a:rPr lang="en-GB" i="1" dirty="0"/>
              <a:t> mewn wythnos </a:t>
            </a:r>
            <a:r>
              <a:rPr lang="en-GB" i="1" dirty="0" err="1"/>
              <a:t>cystal</a:t>
            </a:r>
            <a:r>
              <a:rPr lang="en-GB" i="1" dirty="0"/>
              <a:t> a </a:t>
            </a:r>
            <a:r>
              <a:rPr lang="en-GB" i="1" dirty="0" err="1"/>
              <a:t>chynnydd</a:t>
            </a:r>
            <a:r>
              <a:rPr lang="en-GB" i="1" dirty="0"/>
              <a:t> dros </a:t>
            </a:r>
            <a:r>
              <a:rPr lang="en-GB" i="1" dirty="0" err="1"/>
              <a:t>tymor</a:t>
            </a:r>
            <a:r>
              <a:rPr lang="en-GB" i="1" dirty="0"/>
              <a:t> yn </a:t>
            </a:r>
            <a:r>
              <a:rPr lang="en-GB" i="1" dirty="0" err="1"/>
              <a:t>flaenorol</a:t>
            </a:r>
            <a:r>
              <a:rPr lang="en-GB" i="1" dirty="0"/>
              <a:t>.</a:t>
            </a:r>
          </a:p>
          <a:p>
            <a:endParaRPr lang="en-GB" dirty="0"/>
          </a:p>
          <a:p>
            <a:r>
              <a:rPr lang="en-GB" dirty="0"/>
              <a:t>      (Hickey and Robinson 2013)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Rhagarweiniol</a:t>
            </a:r>
            <a:br>
              <a:rPr lang="en-GB" dirty="0"/>
            </a:br>
            <a:r>
              <a:rPr lang="en-GB" dirty="0"/>
              <a:t>Preliminary Study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4376089" y="1486811"/>
            <a:ext cx="4536504" cy="4966525"/>
          </a:xfrm>
          <a:prstGeom prst="rect">
            <a:avLst/>
          </a:prstGeom>
        </p:spPr>
        <p:txBody>
          <a:bodyPr vert="horz">
            <a:normAutofit fontScale="62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/>
              <a:t>Methodology first tested in Belfast during 2004-2005 (titled – Flights of Imagination: Synchronised Integration of Art and Science in the Primary School)   </a:t>
            </a:r>
          </a:p>
          <a:p>
            <a:pPr marL="109728" indent="0">
              <a:buFont typeface="Wingdings 3"/>
              <a:buNone/>
            </a:pPr>
            <a:endParaRPr lang="en-GB" dirty="0"/>
          </a:p>
          <a:p>
            <a:r>
              <a:rPr lang="en-GB" dirty="0"/>
              <a:t>Subsequently piloted in Britain in 2006-2007</a:t>
            </a:r>
          </a:p>
          <a:p>
            <a:endParaRPr lang="en-GB" dirty="0"/>
          </a:p>
          <a:p>
            <a:r>
              <a:rPr lang="en-GB" dirty="0"/>
              <a:t>The pilot involved 1100 pupils from 18 primary schools and 179 pupils from one secondary school</a:t>
            </a:r>
          </a:p>
          <a:p>
            <a:pPr marL="109728" indent="0">
              <a:buFont typeface="Wingdings 3"/>
              <a:buNone/>
            </a:pPr>
            <a:endParaRPr lang="en-GB" dirty="0"/>
          </a:p>
          <a:p>
            <a:r>
              <a:rPr lang="en-GB" dirty="0"/>
              <a:t>Very positive outcomes demonstrated regarding pupil progress with one </a:t>
            </a:r>
            <a:r>
              <a:rPr lang="en-GB" dirty="0" err="1"/>
              <a:t>headteacher</a:t>
            </a:r>
            <a:r>
              <a:rPr lang="en-GB" dirty="0"/>
              <a:t> suggesting progress in 1 week equivalent to previous progress over a term.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Font typeface="Wingdings 3"/>
              <a:buNone/>
            </a:pPr>
            <a:r>
              <a:rPr lang="en-GB" dirty="0"/>
              <a:t>      (Hickey and Robinson 2013)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815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71600" y="3501008"/>
            <a:ext cx="6779096" cy="4525963"/>
          </a:xfrm>
        </p:spPr>
        <p:txBody>
          <a:bodyPr/>
          <a:lstStyle/>
          <a:p>
            <a:r>
              <a:rPr lang="en-GB" dirty="0">
                <a:hlinkClick r:id="rId2"/>
              </a:rPr>
              <a:t>The Leonardo Effect Takes Flight (Hepburn, 2008)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1319389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i="1" dirty="0" err="1"/>
              <a:t>Darllenwch</a:t>
            </a:r>
            <a:r>
              <a:rPr lang="en-GB" sz="2800" i="1" dirty="0"/>
              <a:t> a </a:t>
            </a:r>
            <a:r>
              <a:rPr lang="en-GB" sz="2800" i="1" dirty="0" err="1"/>
              <a:t>thrafodwch</a:t>
            </a:r>
            <a:r>
              <a:rPr lang="en-GB" sz="2800" i="1" dirty="0"/>
              <a:t> y </a:t>
            </a:r>
            <a:r>
              <a:rPr lang="en-GB" sz="2800" i="1" dirty="0" err="1"/>
              <a:t>buddiannau</a:t>
            </a:r>
            <a:r>
              <a:rPr lang="en-GB" sz="2800" i="1" dirty="0"/>
              <a:t> a’r </a:t>
            </a:r>
            <a:r>
              <a:rPr lang="en-GB" sz="2800" i="1" dirty="0" err="1"/>
              <a:t>heriau</a:t>
            </a:r>
            <a:r>
              <a:rPr lang="en-GB" sz="2800" i="1" dirty="0"/>
              <a:t> o’r dull yma. </a:t>
            </a:r>
            <a:r>
              <a:rPr lang="en-GB" sz="2800" i="1" dirty="0" err="1"/>
              <a:t>Byddwch</a:t>
            </a:r>
            <a:r>
              <a:rPr lang="en-GB" sz="2800" i="1" dirty="0"/>
              <a:t> yn </a:t>
            </a:r>
            <a:r>
              <a:rPr lang="en-GB" sz="2800" i="1" dirty="0" err="1"/>
              <a:t>barod</a:t>
            </a:r>
            <a:r>
              <a:rPr lang="en-GB" sz="2800" i="1" dirty="0"/>
              <a:t> </a:t>
            </a:r>
            <a:r>
              <a:rPr lang="en-GB" sz="2800" i="1" dirty="0" err="1"/>
              <a:t>i</a:t>
            </a:r>
            <a:r>
              <a:rPr lang="en-GB" sz="2800" i="1" dirty="0"/>
              <a:t> </a:t>
            </a:r>
            <a:r>
              <a:rPr lang="en-GB" sz="2800" i="1" dirty="0" err="1"/>
              <a:t>roi</a:t>
            </a:r>
            <a:r>
              <a:rPr lang="en-GB" sz="2800" i="1" dirty="0"/>
              <a:t> adborth.</a:t>
            </a:r>
            <a:br>
              <a:rPr lang="en-GB" sz="2800" dirty="0"/>
            </a:br>
            <a:r>
              <a:rPr lang="en-GB" sz="2800" dirty="0"/>
              <a:t>Read and discuss the benefits and challenges of this approach. Prepare to provide feedback.</a:t>
            </a:r>
          </a:p>
        </p:txBody>
      </p:sp>
      <p:pic>
        <p:nvPicPr>
          <p:cNvPr id="4" name="Picture 3" descr="Times Educational Supplement’s Support Team of the year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272290"/>
            <a:ext cx="2895600" cy="15811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99992" y="594928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Times Education Supplement</a:t>
            </a:r>
          </a:p>
        </p:txBody>
      </p:sp>
    </p:spTree>
    <p:extLst>
      <p:ext uri="{BB962C8B-B14F-4D97-AF65-F5344CB8AC3E}">
        <p14:creationId xmlns:p14="http://schemas.microsoft.com/office/powerpoint/2010/main" val="2253926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44008" y="1481328"/>
            <a:ext cx="4042792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 dramatic enquiry based approach to teaching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Invented and developed by Professor Dorothy Heathcote in 1980’s</a:t>
            </a:r>
          </a:p>
          <a:p>
            <a:endParaRPr lang="en-GB" dirty="0"/>
          </a:p>
          <a:p>
            <a:r>
              <a:rPr lang="en-GB" dirty="0"/>
              <a:t>Main concept: pupils do all their curriculum work as imagined ‘experts’ </a:t>
            </a:r>
          </a:p>
          <a:p>
            <a:endParaRPr lang="en-GB" dirty="0"/>
          </a:p>
          <a:p>
            <a:r>
              <a:rPr lang="en-GB" dirty="0"/>
              <a:t>Relates to ‘real world’ thinking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Mantell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Arbenigwr</a:t>
            </a:r>
            <a:br>
              <a:rPr lang="en-GB" dirty="0"/>
            </a:br>
            <a:r>
              <a:rPr lang="en-GB" dirty="0"/>
              <a:t>The Mantle of the Expert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683568" y="1628800"/>
            <a:ext cx="4042792" cy="4525963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/>
              <a:t>Dull </a:t>
            </a:r>
            <a:r>
              <a:rPr lang="en-GB" dirty="0" err="1"/>
              <a:t>dramatig</a:t>
            </a:r>
            <a:r>
              <a:rPr lang="en-GB" dirty="0"/>
              <a:t> sy'n seiliedig </a:t>
            </a:r>
            <a:r>
              <a:rPr lang="en-GB" dirty="0" err="1"/>
              <a:t>ar</a:t>
            </a:r>
            <a:r>
              <a:rPr lang="en-GB" dirty="0"/>
              <a:t> addysgu drwy </a:t>
            </a:r>
            <a:r>
              <a:rPr lang="en-GB" dirty="0" err="1"/>
              <a:t>ymholiad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Dyfeisiwyd</a:t>
            </a:r>
            <a:r>
              <a:rPr lang="en-GB" dirty="0"/>
              <a:t> a </a:t>
            </a:r>
            <a:r>
              <a:rPr lang="en-GB" dirty="0" err="1"/>
              <a:t>datblygwyd</a:t>
            </a:r>
            <a:r>
              <a:rPr lang="en-GB" dirty="0"/>
              <a:t> gan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Dorothy Heathcote yn </a:t>
            </a:r>
            <a:r>
              <a:rPr lang="en-GB" dirty="0" err="1"/>
              <a:t>yr</a:t>
            </a:r>
            <a:r>
              <a:rPr lang="en-GB" dirty="0"/>
              <a:t> 1980au</a:t>
            </a:r>
          </a:p>
          <a:p>
            <a:endParaRPr lang="en-GB" dirty="0"/>
          </a:p>
          <a:p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gysyniad</a:t>
            </a:r>
            <a:r>
              <a:rPr lang="en-GB" dirty="0"/>
              <a:t>: disgyblion yn gwneud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waith </a:t>
            </a:r>
            <a:r>
              <a:rPr lang="en-GB" dirty="0" err="1"/>
              <a:t>cwricwlwm</a:t>
            </a:r>
            <a:r>
              <a:rPr lang="en-GB" dirty="0"/>
              <a:t> fel '</a:t>
            </a:r>
            <a:r>
              <a:rPr lang="en-GB" dirty="0" err="1"/>
              <a:t>arbenigwyr</a:t>
            </a:r>
            <a:r>
              <a:rPr lang="en-GB" dirty="0"/>
              <a:t>' </a:t>
            </a:r>
            <a:r>
              <a:rPr lang="en-GB" dirty="0" err="1"/>
              <a:t>dychmygol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Yn ymwneud â meddwl '</a:t>
            </a:r>
            <a:r>
              <a:rPr lang="en-GB" dirty="0" err="1"/>
              <a:t>byd</a:t>
            </a:r>
            <a:r>
              <a:rPr lang="en-GB" dirty="0"/>
              <a:t> go iawn'</a:t>
            </a:r>
          </a:p>
        </p:txBody>
      </p:sp>
    </p:spTree>
    <p:extLst>
      <p:ext uri="{BB962C8B-B14F-4D97-AF65-F5344CB8AC3E}">
        <p14:creationId xmlns:p14="http://schemas.microsoft.com/office/powerpoint/2010/main" val="3282158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576" y="3506806"/>
            <a:ext cx="8229600" cy="1224136"/>
          </a:xfrm>
        </p:spPr>
        <p:txBody>
          <a:bodyPr/>
          <a:lstStyle/>
          <a:p>
            <a:pPr marL="109728" indent="0">
              <a:buNone/>
            </a:pP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Beth </a:t>
            </a:r>
            <a:r>
              <a:rPr lang="en-GB" dirty="0" err="1">
                <a:hlinkClick r:id="rId2"/>
              </a:rPr>
              <a:t>yw</a:t>
            </a:r>
            <a:r>
              <a:rPr lang="en-GB" dirty="0">
                <a:hlinkClick r:id="rId2"/>
              </a:rPr>
              <a:t> / What is Mantle of the Expert?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Gwyliwch</a:t>
            </a:r>
            <a:r>
              <a:rPr lang="en-GB" dirty="0"/>
              <a:t> / Watch</a:t>
            </a:r>
          </a:p>
        </p:txBody>
      </p:sp>
      <p:pic>
        <p:nvPicPr>
          <p:cNvPr id="5" name="Picture 4" descr="Press Play: Using Video for Meetings and Events | Smart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683104"/>
            <a:ext cx="3438724" cy="1558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5447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4035076"/>
              </p:ext>
            </p:extLst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Addysgegol</a:t>
            </a:r>
            <a:br>
              <a:rPr lang="en-GB" dirty="0"/>
            </a:br>
            <a:r>
              <a:rPr lang="en-GB" dirty="0"/>
              <a:t>Pedagogical Structure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411760" y="2060848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Dysgu drwy </a:t>
            </a:r>
            <a:r>
              <a:rPr lang="en-GB" i="1" dirty="0" err="1"/>
              <a:t>Ymholiad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5220072" y="2056073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Drama </a:t>
            </a:r>
            <a:r>
              <a:rPr lang="en-GB" i="1" dirty="0" err="1"/>
              <a:t>ar</a:t>
            </a:r>
            <a:r>
              <a:rPr lang="en-GB" i="1" dirty="0"/>
              <a:t> gyfer Dysgu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95936" y="5157192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/>
              <a:t>Fframio’r</a:t>
            </a:r>
            <a:r>
              <a:rPr lang="en-GB" i="1" dirty="0"/>
              <a:t> </a:t>
            </a:r>
            <a:r>
              <a:rPr lang="en-GB" i="1" dirty="0" err="1"/>
              <a:t>Arbenigwr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99058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1481328"/>
            <a:ext cx="3682752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Used as an approach to the whole curriculum</a:t>
            </a:r>
          </a:p>
          <a:p>
            <a:endParaRPr lang="en-GB" dirty="0"/>
          </a:p>
          <a:p>
            <a:r>
              <a:rPr lang="en-GB" dirty="0"/>
              <a:t>It encounters many aspects of school curriculum</a:t>
            </a:r>
          </a:p>
          <a:p>
            <a:endParaRPr lang="en-GB" dirty="0"/>
          </a:p>
          <a:p>
            <a:r>
              <a:rPr lang="en-GB" dirty="0"/>
              <a:t>Focus on ‘enterprise’ </a:t>
            </a:r>
          </a:p>
          <a:p>
            <a:endParaRPr lang="en-GB" dirty="0"/>
          </a:p>
          <a:p>
            <a:r>
              <a:rPr lang="en-GB" dirty="0"/>
              <a:t>Pupil at centre of learning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sz="2100" dirty="0"/>
              <a:t>(Prendiville and </a:t>
            </a:r>
            <a:r>
              <a:rPr lang="en-GB" sz="2100" dirty="0" err="1"/>
              <a:t>Toye</a:t>
            </a:r>
            <a:r>
              <a:rPr lang="en-GB" sz="2100" dirty="0"/>
              <a:t> 2013)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Y </a:t>
            </a:r>
            <a:r>
              <a:rPr lang="en-GB" dirty="0" err="1"/>
              <a:t>prif</a:t>
            </a:r>
            <a:r>
              <a:rPr lang="en-GB" dirty="0"/>
              <a:t> gysyniadau</a:t>
            </a:r>
            <a:br>
              <a:rPr lang="en-GB" dirty="0"/>
            </a:br>
            <a:r>
              <a:rPr lang="en-GB" dirty="0"/>
              <a:t>The main concepts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39552" y="1556792"/>
            <a:ext cx="3907006" cy="4525963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err="1"/>
              <a:t>Defnyddir</a:t>
            </a:r>
            <a:r>
              <a:rPr lang="en-GB" dirty="0"/>
              <a:t> fel dull o </a:t>
            </a:r>
            <a:r>
              <a:rPr lang="en-GB" dirty="0" err="1"/>
              <a:t>ymdrin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cyfan</a:t>
            </a:r>
          </a:p>
          <a:p>
            <a:endParaRPr lang="en-GB" dirty="0"/>
          </a:p>
          <a:p>
            <a:r>
              <a:rPr lang="en-GB" dirty="0"/>
              <a:t>Mae’n </a:t>
            </a:r>
            <a:r>
              <a:rPr lang="en-GB" dirty="0" err="1"/>
              <a:t>cwrdd</a:t>
            </a: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ȃ</a:t>
            </a:r>
            <a:r>
              <a:rPr lang="en-GB" dirty="0"/>
              <a:t> </a:t>
            </a:r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agwedd</a:t>
            </a:r>
            <a:r>
              <a:rPr lang="en-GB" dirty="0"/>
              <a:t> o </a:t>
            </a:r>
            <a:r>
              <a:rPr lang="en-GB" dirty="0" err="1"/>
              <a:t>gwricwlwm</a:t>
            </a:r>
            <a:r>
              <a:rPr lang="en-GB" dirty="0"/>
              <a:t> </a:t>
            </a:r>
            <a:r>
              <a:rPr lang="en-GB" dirty="0" err="1"/>
              <a:t>ysgolion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'</a:t>
            </a:r>
            <a:r>
              <a:rPr lang="en-GB" dirty="0" err="1"/>
              <a:t>fenter</a:t>
            </a:r>
            <a:r>
              <a:rPr lang="en-GB" dirty="0"/>
              <a:t>' </a:t>
            </a:r>
          </a:p>
          <a:p>
            <a:endParaRPr lang="en-GB" dirty="0"/>
          </a:p>
          <a:p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nghanol</a:t>
            </a:r>
            <a:r>
              <a:rPr lang="en-GB" dirty="0"/>
              <a:t> y dysgu</a:t>
            </a:r>
          </a:p>
          <a:p>
            <a:endParaRPr lang="en-GB" dirty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Font typeface="Wingdings 3"/>
              <a:buNone/>
            </a:pPr>
            <a:r>
              <a:rPr lang="en-GB" sz="1900" dirty="0"/>
              <a:t>(</a:t>
            </a:r>
            <a:r>
              <a:rPr lang="en-GB" sz="1900" dirty="0" err="1"/>
              <a:t>Prendiville</a:t>
            </a:r>
            <a:r>
              <a:rPr lang="en-GB" sz="1900" dirty="0"/>
              <a:t> and </a:t>
            </a:r>
            <a:r>
              <a:rPr lang="en-GB" sz="1900" dirty="0" err="1"/>
              <a:t>Toye</a:t>
            </a:r>
            <a:r>
              <a:rPr lang="en-GB" sz="1900" dirty="0"/>
              <a:t> 2013) </a:t>
            </a:r>
          </a:p>
        </p:txBody>
      </p:sp>
    </p:spTree>
    <p:extLst>
      <p:ext uri="{BB962C8B-B14F-4D97-AF65-F5344CB8AC3E}">
        <p14:creationId xmlns:p14="http://schemas.microsoft.com/office/powerpoint/2010/main" val="2473405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1628800"/>
            <a:ext cx="3312368" cy="425192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Increases levels of engagement – children are in charge of controlling their own learning path.  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Improves key skills</a:t>
            </a:r>
          </a:p>
          <a:p>
            <a:endParaRPr lang="en-GB" dirty="0"/>
          </a:p>
          <a:p>
            <a:r>
              <a:rPr lang="en-GB" dirty="0"/>
              <a:t>Enhances pupil attainment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/>
              <a:t>(</a:t>
            </a:r>
            <a:r>
              <a:rPr lang="en-GB" dirty="0" err="1"/>
              <a:t>McGuinn</a:t>
            </a:r>
            <a:r>
              <a:rPr lang="en-GB" dirty="0"/>
              <a:t> 2014)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Mewn Ymarfer / In Practice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611560" y="1556792"/>
            <a:ext cx="3898776" cy="4525963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/>
              <a:t>Yn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ymgysylltu – plant yn </a:t>
            </a:r>
            <a:r>
              <a:rPr lang="en-GB" dirty="0" err="1"/>
              <a:t>gyfrifol</a:t>
            </a:r>
            <a:r>
              <a:rPr lang="en-GB" dirty="0"/>
              <a:t> am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llwybr</a:t>
            </a:r>
            <a:r>
              <a:rPr lang="en-GB" dirty="0"/>
              <a:t> dysgu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.  </a:t>
            </a:r>
          </a:p>
          <a:p>
            <a:endParaRPr lang="en-GB" dirty="0"/>
          </a:p>
          <a:p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medrau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cyrhaeddiad</a:t>
            </a:r>
            <a:r>
              <a:rPr lang="en-GB" dirty="0"/>
              <a:t> disgyblion</a:t>
            </a:r>
          </a:p>
          <a:p>
            <a:endParaRPr lang="en-GB" dirty="0"/>
          </a:p>
          <a:p>
            <a:endParaRPr lang="en-GB" dirty="0"/>
          </a:p>
          <a:p>
            <a:pPr marL="109728" indent="0">
              <a:buFont typeface="Wingdings 3"/>
              <a:buNone/>
            </a:pPr>
            <a:r>
              <a:rPr lang="en-GB" dirty="0"/>
              <a:t>(</a:t>
            </a:r>
            <a:r>
              <a:rPr lang="en-GB" dirty="0" err="1"/>
              <a:t>McGuinn</a:t>
            </a:r>
            <a:r>
              <a:rPr lang="en-GB" dirty="0"/>
              <a:t> 2014)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489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>
                <a:hlinkClick r:id="rId3"/>
              </a:rPr>
              <a:t>http://www.youtube.com/watch?v=bBzSYEY9eQs</a:t>
            </a:r>
            <a:endParaRPr lang="en-GB" dirty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>
                <a:hlinkClick r:id="rId4"/>
              </a:rPr>
              <a:t>https://www.youtube.com/watch?v=jGvOuEan6go</a:t>
            </a:r>
            <a:endParaRPr lang="en-GB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Y </a:t>
            </a:r>
            <a:r>
              <a:rPr lang="en-GB" dirty="0" err="1"/>
              <a:t>ffatri</a:t>
            </a:r>
            <a:r>
              <a:rPr lang="en-GB" dirty="0"/>
              <a:t> </a:t>
            </a:r>
            <a:r>
              <a:rPr lang="en-GB" dirty="0" err="1"/>
              <a:t>esgidiau</a:t>
            </a:r>
            <a:r>
              <a:rPr lang="en-GB" dirty="0"/>
              <a:t>/The shoe factory</a:t>
            </a:r>
          </a:p>
        </p:txBody>
      </p:sp>
      <p:pic>
        <p:nvPicPr>
          <p:cNvPr id="1026" name="Picture 2" descr="C:\Users\ss-lp\AppData\Local\Microsoft\Windows\Temporary Internet Files\Content.IE5\PY3X2WI4\MC9004402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09120"/>
            <a:ext cx="1768475" cy="152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s-lp\AppData\Local\Microsoft\Windows\Temporary Internet Files\Content.IE5\EDIMDMAM\MC9004402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49852"/>
            <a:ext cx="1768475" cy="152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s-lp\AppData\Local\Microsoft\Windows\Temporary Internet Files\Content.IE5\LXJBG6H9\MC9004402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83719"/>
            <a:ext cx="182245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77916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1481328"/>
            <a:ext cx="3600400" cy="4467952"/>
          </a:xfrm>
        </p:spPr>
        <p:txBody>
          <a:bodyPr>
            <a:noAutofit/>
          </a:bodyPr>
          <a:lstStyle/>
          <a:p>
            <a:r>
              <a:rPr lang="en-GB" sz="1900" dirty="0"/>
              <a:t>Pre-planning: ideas are gathered to ensure that core elements of Mantle of the Expert are in place</a:t>
            </a:r>
          </a:p>
          <a:p>
            <a:r>
              <a:rPr lang="en-GB" sz="1900" dirty="0"/>
              <a:t>Mapping: plan an overall sense of where the Mantle might go</a:t>
            </a:r>
          </a:p>
          <a:p>
            <a:r>
              <a:rPr lang="en-GB" sz="1900" dirty="0"/>
              <a:t>Micro planning: drama conventions, questions and strategies are selected</a:t>
            </a:r>
          </a:p>
          <a:p>
            <a:r>
              <a:rPr lang="en-GB" sz="1900" dirty="0"/>
              <a:t>Storying: helps participants to follow the flow of the unfolding adventure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4 Cam / The Four Stages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251520" y="1627072"/>
            <a:ext cx="4032448" cy="4176464"/>
          </a:xfrm>
          <a:prstGeom prst="rect">
            <a:avLst/>
          </a:prstGeom>
        </p:spPr>
        <p:txBody>
          <a:bodyPr vert="horz">
            <a:no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sz="1900" dirty="0"/>
              <a:t>Cyn-</a:t>
            </a:r>
            <a:r>
              <a:rPr lang="en-GB" sz="1900" dirty="0" err="1"/>
              <a:t>gynllunio</a:t>
            </a:r>
            <a:r>
              <a:rPr lang="en-GB" sz="1900" dirty="0"/>
              <a:t>: </a:t>
            </a:r>
            <a:r>
              <a:rPr lang="en-GB" sz="1900" dirty="0" err="1"/>
              <a:t>casglu</a:t>
            </a:r>
            <a:r>
              <a:rPr lang="en-GB" sz="1900" dirty="0"/>
              <a:t> </a:t>
            </a:r>
            <a:r>
              <a:rPr lang="en-GB" sz="1900" dirty="0" err="1"/>
              <a:t>syniadau</a:t>
            </a:r>
            <a:r>
              <a:rPr lang="en-GB" sz="1900" dirty="0"/>
              <a:t> </a:t>
            </a:r>
            <a:r>
              <a:rPr lang="en-GB" sz="1900" dirty="0" err="1"/>
              <a:t>i</a:t>
            </a:r>
            <a:r>
              <a:rPr lang="en-GB" sz="1900" dirty="0"/>
              <a:t> sicrhau bod </a:t>
            </a:r>
            <a:r>
              <a:rPr lang="en-GB" sz="1900" dirty="0" err="1"/>
              <a:t>elfennau</a:t>
            </a:r>
            <a:r>
              <a:rPr lang="en-GB" sz="1900" dirty="0"/>
              <a:t> </a:t>
            </a:r>
            <a:r>
              <a:rPr lang="en-GB" sz="1900" dirty="0" err="1"/>
              <a:t>craidd</a:t>
            </a:r>
            <a:r>
              <a:rPr lang="en-GB" sz="1900" dirty="0"/>
              <a:t> Mantell yr </a:t>
            </a:r>
            <a:r>
              <a:rPr lang="en-GB" sz="1900" dirty="0" err="1"/>
              <a:t>Arbenigwr</a:t>
            </a:r>
            <a:r>
              <a:rPr lang="en-GB" sz="1900" dirty="0"/>
              <a:t> yn </a:t>
            </a:r>
            <a:r>
              <a:rPr lang="en-GB" sz="1900" dirty="0" err="1"/>
              <a:t>eu</a:t>
            </a:r>
            <a:r>
              <a:rPr lang="en-GB" sz="1900" dirty="0"/>
              <a:t> lle</a:t>
            </a:r>
          </a:p>
          <a:p>
            <a:r>
              <a:rPr lang="en-GB" sz="1900" dirty="0" err="1"/>
              <a:t>Mapio</a:t>
            </a:r>
            <a:r>
              <a:rPr lang="en-GB" sz="1900" dirty="0"/>
              <a:t>: </a:t>
            </a:r>
            <a:r>
              <a:rPr lang="en-GB" sz="1900" dirty="0" err="1"/>
              <a:t>cynllunio</a:t>
            </a:r>
            <a:r>
              <a:rPr lang="en-GB" sz="1900" dirty="0"/>
              <a:t> </a:t>
            </a:r>
            <a:r>
              <a:rPr lang="en-GB" sz="1900" dirty="0" err="1"/>
              <a:t>trosolwg</a:t>
            </a:r>
            <a:r>
              <a:rPr lang="en-GB" sz="1900" dirty="0"/>
              <a:t> o ble </a:t>
            </a:r>
            <a:r>
              <a:rPr lang="en-GB" sz="1900" dirty="0" err="1"/>
              <a:t>allai’r</a:t>
            </a:r>
            <a:r>
              <a:rPr lang="en-GB" sz="1900" dirty="0"/>
              <a:t> </a:t>
            </a:r>
            <a:r>
              <a:rPr lang="en-GB" sz="1900" dirty="0" err="1"/>
              <a:t>Fantell</a:t>
            </a:r>
            <a:r>
              <a:rPr lang="en-GB" sz="1900" dirty="0"/>
              <a:t> </a:t>
            </a:r>
            <a:r>
              <a:rPr lang="en-GB" sz="1900" dirty="0" err="1"/>
              <a:t>fynd</a:t>
            </a:r>
            <a:endParaRPr lang="en-GB" sz="1900" dirty="0"/>
          </a:p>
          <a:p>
            <a:r>
              <a:rPr lang="en-GB" sz="1900" dirty="0" err="1"/>
              <a:t>Meicro</a:t>
            </a:r>
            <a:r>
              <a:rPr lang="en-GB" sz="1900" dirty="0"/>
              <a:t> </a:t>
            </a:r>
            <a:r>
              <a:rPr lang="en-GB" sz="1900" dirty="0" err="1"/>
              <a:t>gynllunio</a:t>
            </a:r>
            <a:r>
              <a:rPr lang="en-GB" sz="1900" dirty="0"/>
              <a:t>: confensiynau drama, </a:t>
            </a:r>
            <a:r>
              <a:rPr lang="en-GB" sz="1900" dirty="0" err="1"/>
              <a:t>cwestiynau</a:t>
            </a:r>
            <a:r>
              <a:rPr lang="en-GB" sz="1900" dirty="0"/>
              <a:t> a strategaethau yn </a:t>
            </a:r>
            <a:r>
              <a:rPr lang="en-GB" sz="1900" dirty="0" err="1"/>
              <a:t>cael</a:t>
            </a:r>
            <a:r>
              <a:rPr lang="en-GB" sz="1900" dirty="0"/>
              <a:t> </a:t>
            </a:r>
            <a:r>
              <a:rPr lang="en-GB" sz="1900" dirty="0" err="1"/>
              <a:t>eu</a:t>
            </a:r>
            <a:r>
              <a:rPr lang="en-GB" sz="1900" dirty="0"/>
              <a:t> </a:t>
            </a:r>
            <a:r>
              <a:rPr lang="en-GB" sz="1900" dirty="0" err="1"/>
              <a:t>dewis</a:t>
            </a:r>
            <a:endParaRPr lang="en-GB" sz="1900" dirty="0"/>
          </a:p>
          <a:p>
            <a:r>
              <a:rPr lang="en-GB" sz="1900" dirty="0" err="1"/>
              <a:t>Storia</a:t>
            </a:r>
            <a:r>
              <a:rPr lang="en-GB" sz="1900" dirty="0"/>
              <a:t>: </a:t>
            </a:r>
            <a:r>
              <a:rPr lang="en-GB" sz="1900" dirty="0" err="1"/>
              <a:t>helpu</a:t>
            </a:r>
            <a:r>
              <a:rPr lang="en-GB" sz="1900" dirty="0"/>
              <a:t> </a:t>
            </a:r>
            <a:r>
              <a:rPr lang="en-GB" sz="1900" dirty="0" err="1"/>
              <a:t>cyfranogwyr</a:t>
            </a:r>
            <a:r>
              <a:rPr lang="en-GB" sz="1900" dirty="0"/>
              <a:t> </a:t>
            </a:r>
            <a:r>
              <a:rPr lang="en-GB" sz="1900" dirty="0" err="1"/>
              <a:t>i</a:t>
            </a:r>
            <a:r>
              <a:rPr lang="en-GB" sz="1900" dirty="0"/>
              <a:t> ddilyn </a:t>
            </a:r>
            <a:r>
              <a:rPr lang="en-GB" sz="1900" dirty="0" err="1"/>
              <a:t>llwybr</a:t>
            </a:r>
            <a:r>
              <a:rPr lang="en-GB" sz="1900" dirty="0"/>
              <a:t> </a:t>
            </a:r>
            <a:r>
              <a:rPr lang="en-GB" sz="1900" dirty="0" err="1"/>
              <a:t>yr</a:t>
            </a:r>
            <a:r>
              <a:rPr lang="en-GB" sz="1900" dirty="0"/>
              <a:t> </a:t>
            </a:r>
            <a:r>
              <a:rPr lang="en-GB" sz="1900" dirty="0" err="1"/>
              <a:t>antur</a:t>
            </a:r>
            <a:r>
              <a:rPr lang="en-GB" sz="1900" dirty="0"/>
              <a:t> sy’n datblygu</a:t>
            </a:r>
          </a:p>
        </p:txBody>
      </p:sp>
    </p:spTree>
    <p:extLst>
      <p:ext uri="{BB962C8B-B14F-4D97-AF65-F5344CB8AC3E}">
        <p14:creationId xmlns:p14="http://schemas.microsoft.com/office/powerpoint/2010/main" val="1050624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elfennau</a:t>
            </a:r>
            <a:r>
              <a:rPr lang="en-GB" dirty="0"/>
              <a:t> </a:t>
            </a:r>
            <a:r>
              <a:rPr lang="en-GB" dirty="0" err="1"/>
              <a:t>craidd</a:t>
            </a:r>
            <a:r>
              <a:rPr lang="en-GB"/>
              <a:t>/</a:t>
            </a:r>
            <a:br>
              <a:rPr lang="en-GB"/>
            </a:br>
            <a:r>
              <a:rPr lang="en-GB"/>
              <a:t>                        The </a:t>
            </a:r>
            <a:r>
              <a:rPr lang="en-GB" dirty="0"/>
              <a:t>core elements</a:t>
            </a:r>
          </a:p>
        </p:txBody>
      </p:sp>
      <p:pic>
        <p:nvPicPr>
          <p:cNvPr id="1026" name="Picture 2" descr="https://mantleoftheexpert.co.nz/wp-content/uploads/2020/11/Mantle-planning-process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76" y="1340768"/>
            <a:ext cx="845393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80870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88024" y="1481328"/>
            <a:ext cx="3898776" cy="4525963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pPr marL="109728" indent="0">
              <a:buNone/>
            </a:pPr>
            <a:r>
              <a:rPr lang="en-GB" dirty="0"/>
              <a:t>In groups: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Discuss the similarities and differences of the two approaches to learning</a:t>
            </a:r>
          </a:p>
          <a:p>
            <a:endParaRPr lang="en-GB" dirty="0"/>
          </a:p>
          <a:p>
            <a:r>
              <a:rPr lang="en-GB" dirty="0"/>
              <a:t>Feedback to rest of the class 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Tebygolrwydd</a:t>
            </a:r>
            <a:r>
              <a:rPr lang="en-GB" dirty="0"/>
              <a:t> a </a:t>
            </a:r>
            <a:r>
              <a:rPr lang="en-GB" dirty="0" err="1"/>
              <a:t>Gwahaniaethau</a:t>
            </a:r>
            <a:br>
              <a:rPr lang="en-GB" dirty="0"/>
            </a:br>
            <a:r>
              <a:rPr lang="en-GB" dirty="0"/>
              <a:t>Similarities and Differences 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827584" y="1545018"/>
            <a:ext cx="3898776" cy="4525963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en-GB" dirty="0"/>
          </a:p>
          <a:p>
            <a:pPr marL="109728" indent="0">
              <a:buFont typeface="Wingdings 3"/>
              <a:buNone/>
            </a:pPr>
            <a:r>
              <a:rPr lang="en-GB" dirty="0"/>
              <a:t>Mewn </a:t>
            </a:r>
            <a:r>
              <a:rPr lang="en-GB" dirty="0" err="1"/>
              <a:t>grwpiau</a:t>
            </a:r>
            <a:r>
              <a:rPr lang="en-GB" dirty="0"/>
              <a:t>:</a:t>
            </a:r>
          </a:p>
          <a:p>
            <a:pPr marL="109728" indent="0">
              <a:buFont typeface="Wingdings 3"/>
              <a:buNone/>
            </a:pPr>
            <a:endParaRPr lang="en-GB" dirty="0"/>
          </a:p>
          <a:p>
            <a:r>
              <a:rPr lang="en-GB" dirty="0" err="1"/>
              <a:t>Trafodwch</a:t>
            </a:r>
            <a:r>
              <a:rPr lang="en-GB" dirty="0"/>
              <a:t> y </a:t>
            </a:r>
            <a:r>
              <a:rPr lang="en-GB" dirty="0" err="1"/>
              <a:t>tebygolrwydd</a:t>
            </a:r>
            <a:r>
              <a:rPr lang="en-GB" dirty="0"/>
              <a:t> a’r </a:t>
            </a:r>
            <a:r>
              <a:rPr lang="en-GB" dirty="0" err="1"/>
              <a:t>gwahaniaethau</a:t>
            </a:r>
            <a:r>
              <a:rPr lang="en-GB" dirty="0"/>
              <a:t> rhwng y </a:t>
            </a:r>
            <a:r>
              <a:rPr lang="en-GB" dirty="0" err="1"/>
              <a:t>ddau</a:t>
            </a:r>
            <a:r>
              <a:rPr lang="en-GB" dirty="0"/>
              <a:t> </a:t>
            </a:r>
            <a:r>
              <a:rPr lang="en-GB" dirty="0" err="1"/>
              <a:t>ddull</a:t>
            </a:r>
            <a:r>
              <a:rPr lang="en-GB" dirty="0"/>
              <a:t> o </a:t>
            </a:r>
            <a:r>
              <a:rPr lang="en-GB" dirty="0" err="1"/>
              <a:t>ddysgu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Paratowch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adborth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weddill</a:t>
            </a:r>
            <a:r>
              <a:rPr lang="en-GB" dirty="0"/>
              <a:t> y dosbarth </a:t>
            </a:r>
          </a:p>
          <a:p>
            <a:pPr marL="109728" indent="0">
              <a:buFont typeface="Wingdings 3"/>
              <a:buNone/>
            </a:pPr>
            <a:endParaRPr lang="en-GB" dirty="0"/>
          </a:p>
          <a:p>
            <a:pPr marL="109728" indent="0">
              <a:buFont typeface="Wingdings 3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0605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7649843"/>
              </p:ext>
            </p:extLst>
          </p:nvPr>
        </p:nvGraphicFramePr>
        <p:xfrm>
          <a:off x="457200" y="1700808"/>
          <a:ext cx="8229600" cy="2671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Tebygrwydd</a:t>
                      </a:r>
                      <a:r>
                        <a:rPr lang="en-GB" dirty="0"/>
                        <a:t> / Similarities</a:t>
                      </a:r>
                      <a:r>
                        <a:rPr lang="en-GB" baseline="0" dirty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Gwahaniaethau</a:t>
                      </a:r>
                      <a:r>
                        <a:rPr lang="en-GB" baseline="0" dirty="0"/>
                        <a:t> / </a:t>
                      </a:r>
                      <a:r>
                        <a:rPr lang="en-GB" dirty="0"/>
                        <a:t>Differences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Tebygrwydd</a:t>
            </a:r>
            <a:r>
              <a:rPr lang="en-GB" dirty="0"/>
              <a:t> a </a:t>
            </a:r>
            <a:r>
              <a:rPr lang="en-GB" dirty="0" err="1"/>
              <a:t>Gwahaniaethau</a:t>
            </a:r>
            <a:br>
              <a:rPr lang="en-GB" dirty="0"/>
            </a:br>
            <a:r>
              <a:rPr lang="en-GB" dirty="0"/>
              <a:t>Similarities and Differences </a:t>
            </a:r>
          </a:p>
        </p:txBody>
      </p:sp>
    </p:spTree>
    <p:extLst>
      <p:ext uri="{BB962C8B-B14F-4D97-AF65-F5344CB8AC3E}">
        <p14:creationId xmlns:p14="http://schemas.microsoft.com/office/powerpoint/2010/main" val="3832533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560" y="1916832"/>
            <a:ext cx="8229600" cy="4525963"/>
          </a:xfrm>
        </p:spPr>
        <p:txBody>
          <a:bodyPr/>
          <a:lstStyle/>
          <a:p>
            <a:r>
              <a:rPr lang="en-GB" dirty="0">
                <a:hlinkClick r:id="rId2"/>
              </a:rPr>
              <a:t>The Paradox of Mantle of the Expert</a:t>
            </a:r>
            <a:endParaRPr lang="en-GB" dirty="0"/>
          </a:p>
          <a:p>
            <a:endParaRPr lang="en-GB" dirty="0"/>
          </a:p>
          <a:p>
            <a:r>
              <a:rPr lang="en-GB" i="1" dirty="0"/>
              <a:t>Sut gall </a:t>
            </a:r>
            <a:r>
              <a:rPr lang="en-GB" i="1" dirty="0" err="1"/>
              <a:t>blant</a:t>
            </a:r>
            <a:r>
              <a:rPr lang="en-GB" i="1" dirty="0"/>
              <a:t> fod yn </a:t>
            </a:r>
            <a:r>
              <a:rPr lang="en-GB" i="1" dirty="0" err="1"/>
              <a:t>arbenigwyr</a:t>
            </a:r>
            <a:r>
              <a:rPr lang="en-GB" i="1" dirty="0"/>
              <a:t>?</a:t>
            </a:r>
          </a:p>
          <a:p>
            <a:endParaRPr lang="en-GB" i="1" dirty="0"/>
          </a:p>
          <a:p>
            <a:r>
              <a:rPr lang="en-GB" dirty="0"/>
              <a:t>How can children be experts?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/Further Reading</a:t>
            </a:r>
          </a:p>
        </p:txBody>
      </p:sp>
      <p:pic>
        <p:nvPicPr>
          <p:cNvPr id="4" name="Picture 3" descr="File:Emblem-question.svg - Wikipedia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597971"/>
            <a:ext cx="1844824" cy="184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2549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en-GB" dirty="0"/>
          </a:p>
          <a:p>
            <a:r>
              <a:rPr lang="en-GB" dirty="0"/>
              <a:t>Hickey, I. and Robinson, D. </a:t>
            </a:r>
            <a:r>
              <a:rPr lang="en-GB" i="1" dirty="0"/>
              <a:t>The Leonardo Effect, </a:t>
            </a:r>
            <a:r>
              <a:rPr lang="en-GB" dirty="0" err="1"/>
              <a:t>Oxon:Routledge</a:t>
            </a:r>
            <a:endParaRPr lang="en-GB" dirty="0"/>
          </a:p>
          <a:p>
            <a:pPr marL="109728" indent="0">
              <a:buNone/>
            </a:pPr>
            <a:endParaRPr lang="en-GB" dirty="0"/>
          </a:p>
          <a:p>
            <a:r>
              <a:rPr lang="en-GB" dirty="0" err="1"/>
              <a:t>McGuinn</a:t>
            </a:r>
            <a:r>
              <a:rPr lang="en-GB" dirty="0"/>
              <a:t>, N. (2014) </a:t>
            </a:r>
            <a:r>
              <a:rPr lang="en-GB" i="1" dirty="0"/>
              <a:t>The English Drama Teacher’s Book, </a:t>
            </a:r>
            <a:r>
              <a:rPr lang="en-GB" dirty="0" err="1"/>
              <a:t>Oxon:Routledge</a:t>
            </a:r>
            <a:endParaRPr lang="en-GB" dirty="0"/>
          </a:p>
          <a:p>
            <a:pPr marL="109728" indent="0">
              <a:buNone/>
            </a:pPr>
            <a:endParaRPr lang="en-GB" dirty="0"/>
          </a:p>
          <a:p>
            <a:r>
              <a:rPr lang="en-GB" dirty="0" err="1"/>
              <a:t>Prendiville</a:t>
            </a:r>
            <a:r>
              <a:rPr lang="en-GB" dirty="0"/>
              <a:t>, F. and </a:t>
            </a:r>
            <a:r>
              <a:rPr lang="en-GB" dirty="0" err="1"/>
              <a:t>Toye</a:t>
            </a:r>
            <a:r>
              <a:rPr lang="en-GB" dirty="0"/>
              <a:t>, N. (2000) </a:t>
            </a:r>
            <a:r>
              <a:rPr lang="en-GB" i="1" dirty="0"/>
              <a:t>Drama and Traditional Story for the Early Years. </a:t>
            </a:r>
            <a:r>
              <a:rPr lang="en-GB" dirty="0"/>
              <a:t>Oxon: Routledge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Rhestr Gyfeirnodi/Reference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1668875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1716</TotalTime>
  <Words>1840</Words>
  <Application>Microsoft Office PowerPoint</Application>
  <PresentationFormat>On-screen Show (4:3)</PresentationFormat>
  <Paragraphs>288</Paragraphs>
  <Slides>18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Y Meddwl Ymholgar The Enquiring Mind</vt:lpstr>
      <vt:lpstr>Nod ac Amcanion Aim and Objectives </vt:lpstr>
      <vt:lpstr>Effaith Leonardo The Leonardo Effect</vt:lpstr>
      <vt:lpstr>Effaith Leonardo/The Leonardo Effect</vt:lpstr>
      <vt:lpstr>Astudiaeth Rhagarweiniol Preliminary Study</vt:lpstr>
      <vt:lpstr>Darllenwch a thrafodwch y buddiannau a’r heriau o’r dull yma. Byddwch yn barod i roi adborth. Read and discuss the benefits and challenges of this approach. Prepare to provide feedback.</vt:lpstr>
      <vt:lpstr>Mantell yr Arbenigwr The Mantle of the Expert</vt:lpstr>
      <vt:lpstr>Gwyliwch / Watch</vt:lpstr>
      <vt:lpstr>Strwythur Addysgegol Pedagogical Structure </vt:lpstr>
      <vt:lpstr>Y prif gysyniadau The main concepts</vt:lpstr>
      <vt:lpstr>Mewn Ymarfer / In Practice</vt:lpstr>
      <vt:lpstr>Y ffatri esgidiau/The shoe factory</vt:lpstr>
      <vt:lpstr>Y 4 Cam / The Four Stages</vt:lpstr>
      <vt:lpstr>Yr elfennau craidd/                         The core elements</vt:lpstr>
      <vt:lpstr>Tebygolrwydd a Gwahaniaethau Similarities and Differences </vt:lpstr>
      <vt:lpstr>Tebygrwydd a Gwahaniaethau Similarities and Differences </vt:lpstr>
      <vt:lpstr>Darllen Pellach/Further Reading</vt:lpstr>
      <vt:lpstr>Rhestr Gyfeirnodi/Reference List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Enquiring Minds</dc:title>
  <dc:creator>Phillips, Laura</dc:creator>
  <cp:lastModifiedBy>Helen A Griffiths</cp:lastModifiedBy>
  <cp:revision>68</cp:revision>
  <cp:lastPrinted>2017-11-14T12:34:16Z</cp:lastPrinted>
  <dcterms:created xsi:type="dcterms:W3CDTF">2014-10-22T07:46:27Z</dcterms:created>
  <dcterms:modified xsi:type="dcterms:W3CDTF">2025-01-23T20:06:09Z</dcterms:modified>
</cp:coreProperties>
</file>