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227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758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45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628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83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589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134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886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032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917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816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ED019B-5B1D-4255-A819-042502C0C94E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824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2656"/>
            <a:ext cx="7772400" cy="3267795"/>
          </a:xfrm>
        </p:spPr>
        <p:txBody>
          <a:bodyPr>
            <a:normAutofit/>
          </a:bodyPr>
          <a:lstStyle/>
          <a:p>
            <a:r>
              <a:rPr lang="en-GB" dirty="0" smtClean="0"/>
              <a:t>The abbots of Cistercian monasteries in Wales in the later Middle Ages</a:t>
            </a:r>
            <a:br>
              <a:rPr lang="en-GB" dirty="0" smtClean="0"/>
            </a:br>
            <a:r>
              <a:rPr lang="en-GB" dirty="0" err="1" smtClean="0"/>
              <a:t>AHSK6002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Janet Burton</a:t>
            </a:r>
          </a:p>
          <a:p>
            <a:r>
              <a:rPr lang="en-GB" dirty="0" smtClean="0"/>
              <a:t>1500007</a:t>
            </a:r>
          </a:p>
          <a:p>
            <a:r>
              <a:rPr lang="en-GB" dirty="0" err="1" smtClean="0"/>
              <a:t>SH</a:t>
            </a:r>
            <a:r>
              <a:rPr lang="en-GB" dirty="0" smtClean="0"/>
              <a:t> Medieval Studies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213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250704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To investigate the abbots of Wales in the late medieval period, focussing on a number of research questions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19" y="1700808"/>
            <a:ext cx="4800533" cy="3600400"/>
          </a:xfrm>
        </p:spPr>
      </p:pic>
    </p:spTree>
    <p:extLst>
      <p:ext uri="{BB962C8B-B14F-4D97-AF65-F5344CB8AC3E}">
        <p14:creationId xmlns:p14="http://schemas.microsoft.com/office/powerpoint/2010/main" val="697384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Origins: Do we know anything of the geographical origins or Cistercian abbots – where they came from?</a:t>
            </a:r>
          </a:p>
          <a:p>
            <a:r>
              <a:rPr lang="en-GB" dirty="0" smtClean="0"/>
              <a:t>Ethnicity: Do we know if they </a:t>
            </a:r>
            <a:r>
              <a:rPr lang="en-GB" dirty="0"/>
              <a:t>w</a:t>
            </a:r>
            <a:r>
              <a:rPr lang="en-GB" dirty="0" smtClean="0"/>
              <a:t>ere of Welsh or English origin? The significance of 1284.</a:t>
            </a:r>
          </a:p>
          <a:p>
            <a:r>
              <a:rPr lang="en-GB" dirty="0" smtClean="0"/>
              <a:t>Previous careers: Do we know what offices abbots held before their promotion?</a:t>
            </a:r>
          </a:p>
          <a:p>
            <a:r>
              <a:rPr lang="en-GB" dirty="0" smtClean="0"/>
              <a:t>Movement: Were abbots ever transferred from one monastery to another?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1404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Traditional historiography of the Cistercians in Wales sees the late medieval period as an era of decline in which unworthy abbots held office.</a:t>
            </a:r>
          </a:p>
          <a:p>
            <a:pPr marL="0" indent="0">
              <a:buNone/>
            </a:pPr>
            <a:r>
              <a:rPr lang="en-GB" dirty="0" smtClean="0"/>
              <a:t>Traditional historiography has suggested that the Edwardian Conquest culminating in 1284 saw the replacement of all Welsh abbots by English ones.</a:t>
            </a:r>
          </a:p>
          <a:p>
            <a:pPr marL="0" indent="0">
              <a:buNone/>
            </a:pPr>
            <a:r>
              <a:rPr lang="en-GB" dirty="0" smtClean="0"/>
              <a:t>It has been argued that the Cistercians ceased to operate as an ‘order’ in medieval Wales.</a:t>
            </a:r>
          </a:p>
        </p:txBody>
      </p:sp>
    </p:spTree>
    <p:extLst>
      <p:ext uri="{BB962C8B-B14F-4D97-AF65-F5344CB8AC3E}">
        <p14:creationId xmlns:p14="http://schemas.microsoft.com/office/powerpoint/2010/main" val="3049155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Starting my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Basic data on abbots found in the three volumes of </a:t>
            </a:r>
            <a:r>
              <a:rPr lang="en-GB" i="1" dirty="0" smtClean="0"/>
              <a:t>Heads of Religious Houses England and Wales.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0264" y="1600200"/>
            <a:ext cx="3394472" cy="4525963"/>
          </a:xfrm>
        </p:spPr>
      </p:pic>
    </p:spTree>
    <p:extLst>
      <p:ext uri="{BB962C8B-B14F-4D97-AF65-F5344CB8AC3E}">
        <p14:creationId xmlns:p14="http://schemas.microsoft.com/office/powerpoint/2010/main" val="1264020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6632"/>
            <a:ext cx="4932040" cy="130100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Focussing my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268760"/>
            <a:ext cx="4254624" cy="26208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The topic was too wide and I had to narrow my study to just three abbeys:</a:t>
            </a:r>
          </a:p>
          <a:p>
            <a:pPr lvl="1"/>
            <a:r>
              <a:rPr lang="en-GB" dirty="0" smtClean="0"/>
              <a:t>Strata Florida</a:t>
            </a:r>
          </a:p>
          <a:p>
            <a:pPr lvl="1"/>
            <a:r>
              <a:rPr lang="en-GB" dirty="0" smtClean="0"/>
              <a:t>Abbey </a:t>
            </a:r>
            <a:r>
              <a:rPr lang="en-GB" dirty="0" err="1" smtClean="0"/>
              <a:t>Cwmhir</a:t>
            </a:r>
            <a:endParaRPr lang="en-GB" dirty="0" smtClean="0"/>
          </a:p>
          <a:p>
            <a:pPr lvl="1"/>
            <a:r>
              <a:rPr lang="en-GB" dirty="0" smtClean="0"/>
              <a:t>Valle </a:t>
            </a:r>
            <a:r>
              <a:rPr lang="en-GB" dirty="0" err="1" smtClean="0"/>
              <a:t>Crucis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3615" y="548680"/>
            <a:ext cx="3744416" cy="2808312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814822"/>
            <a:ext cx="4254024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89040"/>
            <a:ext cx="3810000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9346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Narrative histories, such as the </a:t>
            </a:r>
            <a:r>
              <a:rPr lang="en-GB" i="1" dirty="0" smtClean="0"/>
              <a:t>Brut y </a:t>
            </a:r>
            <a:r>
              <a:rPr lang="en-GB" i="1" dirty="0" err="1" smtClean="0"/>
              <a:t>Tywysogion</a:t>
            </a:r>
            <a:endParaRPr lang="en-GB" i="1" dirty="0" smtClean="0"/>
          </a:p>
          <a:p>
            <a:r>
              <a:rPr lang="en-GB" dirty="0" smtClean="0"/>
              <a:t>Charters</a:t>
            </a:r>
          </a:p>
          <a:p>
            <a:r>
              <a:rPr lang="en-GB" dirty="0" smtClean="0"/>
              <a:t>Petitions from Welsh monasteries to the English crown</a:t>
            </a:r>
          </a:p>
          <a:p>
            <a:r>
              <a:rPr lang="en-GB" dirty="0" smtClean="0"/>
              <a:t>Other governmental records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Literary sources such as the poetry of the Welsh bards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354" y="3212976"/>
            <a:ext cx="2664296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179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Findings so far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Origins</a:t>
            </a:r>
          </a:p>
          <a:p>
            <a:pPr lvl="1"/>
            <a:r>
              <a:rPr lang="en-GB" dirty="0" smtClean="0"/>
              <a:t>Sources show that abbots were drawn from a wider geographical region</a:t>
            </a:r>
          </a:p>
          <a:p>
            <a:pPr lvl="1"/>
            <a:r>
              <a:rPr lang="en-GB" dirty="0" smtClean="0"/>
              <a:t>They suggest that the abbots of north and central Wales were likely to be of Welsh origin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1284</a:t>
            </a:r>
          </a:p>
          <a:p>
            <a:pPr lvl="1"/>
            <a:r>
              <a:rPr lang="en-GB" dirty="0" smtClean="0"/>
              <a:t>They suggest that the evidence for the replacement of Welsh abbots by English ones has been overestimated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13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There is considerable evidence to suggest that abbots were regularly promoted from one house to another, which further suggests that the Cistercians continued to think of themselves as a distinct group 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091353"/>
            <a:ext cx="4038600" cy="3543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41335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My research is showing that I can challenge traditional interpretations. It suggests that there was greater diversity in the origins, ethnicity, experience and careers of Welsh Cistercian abbots than has been thought.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My research also suggests that the Cistercian Order in Wales was alive and well right up to the Dissolution.</a:t>
            </a:r>
            <a:endParaRPr lang="en-GB" dirty="0"/>
          </a:p>
        </p:txBody>
      </p:sp>
      <p:pic>
        <p:nvPicPr>
          <p:cNvPr id="1026" name="Picture 2" descr="U:\MYDOCS\MONASTIC WALES\llanthony 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8035" y="4149080"/>
            <a:ext cx="3227851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18599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392</Words>
  <Application>Microsoft Office PowerPoint</Application>
  <PresentationFormat>On-screen Show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The abbots of Cistercian monasteries in Wales in the later Middle Ages AHSK6002</vt:lpstr>
      <vt:lpstr>Aims and Objectives</vt:lpstr>
      <vt:lpstr>Research questions</vt:lpstr>
      <vt:lpstr>Why?</vt:lpstr>
      <vt:lpstr>Starting my research</vt:lpstr>
      <vt:lpstr>Focussing my research</vt:lpstr>
      <vt:lpstr>Sources</vt:lpstr>
      <vt:lpstr>Findings so far</vt:lpstr>
      <vt:lpstr>Movement</vt:lpstr>
      <vt:lpstr>Conclusion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Lester Mason</cp:lastModifiedBy>
  <cp:revision>5</cp:revision>
  <dcterms:created xsi:type="dcterms:W3CDTF">2016-11-25T16:14:42Z</dcterms:created>
  <dcterms:modified xsi:type="dcterms:W3CDTF">2018-09-19T10:15:32Z</dcterms:modified>
</cp:coreProperties>
</file>