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1"/>
  </p:notes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424" autoAdjust="0"/>
  </p:normalViewPr>
  <p:slideViewPr>
    <p:cSldViewPr snapToGrid="0">
      <p:cViewPr varScale="1">
        <p:scale>
          <a:sx n="83" d="100"/>
          <a:sy n="83" d="100"/>
        </p:scale>
        <p:origin x="16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E4EB08-B001-451E-98D8-549BF351A2B7}" type="datetimeFigureOut">
              <a:rPr lang="en-GB" smtClean="0"/>
              <a:t>06/10/2024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E512A0-A650-4B6D-8BA8-4B8250A1731C}" type="slidenum">
              <a:rPr lang="en-GB" smtClean="0"/>
              <a:t>‹#›</a:t>
            </a:fld>
            <a:endParaRPr lang="en-GB"/>
          </a:p>
        </p:txBody>
      </p:sp>
    </p:spTree>
    <p:extLst>
      <p:ext uri="{BB962C8B-B14F-4D97-AF65-F5344CB8AC3E}">
        <p14:creationId xmlns:p14="http://schemas.microsoft.com/office/powerpoint/2010/main" val="2507909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towards a critical conceptual inquiry through a critical review of conceptual thinking practices </a:t>
            </a:r>
          </a:p>
          <a:p>
            <a:r>
              <a:rPr lang="en-GB" dirty="0"/>
              <a:t>Component 2, a critical refection of its outcomes by Helen Sanson 2236588 for BMDP7002</a:t>
            </a:r>
          </a:p>
        </p:txBody>
      </p:sp>
      <p:sp>
        <p:nvSpPr>
          <p:cNvPr id="4" name="Slide Number Placeholder 3"/>
          <p:cNvSpPr>
            <a:spLocks noGrp="1"/>
          </p:cNvSpPr>
          <p:nvPr>
            <p:ph type="sldNum" sz="quarter" idx="5"/>
          </p:nvPr>
        </p:nvSpPr>
        <p:spPr/>
        <p:txBody>
          <a:bodyPr/>
          <a:lstStyle/>
          <a:p>
            <a:fld id="{F2E512A0-A650-4B6D-8BA8-4B8250A1731C}" type="slidenum">
              <a:rPr lang="en-GB" smtClean="0"/>
              <a:t>1</a:t>
            </a:fld>
            <a:endParaRPr lang="en-GB"/>
          </a:p>
        </p:txBody>
      </p:sp>
    </p:spTree>
    <p:extLst>
      <p:ext uri="{BB962C8B-B14F-4D97-AF65-F5344CB8AC3E}">
        <p14:creationId xmlns:p14="http://schemas.microsoft.com/office/powerpoint/2010/main" val="778277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Throughout this </a:t>
            </a:r>
            <a:r>
              <a:rPr lang="en-US" sz="1800" b="0" i="0" u="none" strike="noStrike" dirty="0" err="1">
                <a:solidFill>
                  <a:srgbClr val="000000"/>
                </a:solidFill>
                <a:effectLst/>
                <a:latin typeface="Arial" panose="020B0604020202020204" pitchFamily="34" charset="0"/>
              </a:rPr>
              <a:t>DProf</a:t>
            </a:r>
            <a:r>
              <a:rPr lang="en-US" sz="1800" b="0" i="0" u="none" strike="noStrike" dirty="0">
                <a:solidFill>
                  <a:srgbClr val="000000"/>
                </a:solidFill>
                <a:effectLst/>
                <a:latin typeface="Arial" panose="020B0604020202020204" pitchFamily="34" charset="0"/>
              </a:rPr>
              <a:t>, I planned to use each assessment to test and shape my thoughts to lead me to the end goal—a </a:t>
            </a:r>
            <a:r>
              <a:rPr lang="en-US" sz="1800" b="0" i="0" u="none" strike="noStrike" dirty="0" err="1">
                <a:solidFill>
                  <a:srgbClr val="000000"/>
                </a:solidFill>
                <a:effectLst/>
                <a:latin typeface="Arial" panose="020B0604020202020204" pitchFamily="34" charset="0"/>
              </a:rPr>
              <a:t>formalised</a:t>
            </a:r>
            <a:r>
              <a:rPr lang="en-US" sz="1800" b="0" i="0" u="none" strike="noStrike" dirty="0">
                <a:solidFill>
                  <a:srgbClr val="000000"/>
                </a:solidFill>
                <a:effectLst/>
                <a:latin typeface="Arial" panose="020B0604020202020204" pitchFamily="34" charset="0"/>
              </a:rPr>
              <a:t> theme and topic for my thesis. This assessment was the same. I even answered Laura’s call in June to share our ideas. I said I would like to use it for another aspect of systems thinking I'm interested in, i.e. melding related practices together so you end up with one that works. </a:t>
            </a:r>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2</a:t>
            </a:fld>
            <a:endParaRPr lang="en-GB"/>
          </a:p>
        </p:txBody>
      </p:sp>
    </p:spTree>
    <p:extLst>
      <p:ext uri="{BB962C8B-B14F-4D97-AF65-F5344CB8AC3E}">
        <p14:creationId xmlns:p14="http://schemas.microsoft.com/office/powerpoint/2010/main" val="139618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July, I was fatigued and couldn’t concentrate on the assessment despite having some time to do so before I went on my summer holiday. I knew what I wanted to do, so I started collecting papers and my thoughts, but no matter how hard I tried, I couldn’t commit anything to paper. Why? because of my paradoxical situation, I couldn’t reconcile the two spaces I occupied.</a:t>
            </a:r>
          </a:p>
          <a:p>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3</a:t>
            </a:fld>
            <a:endParaRPr lang="en-GB"/>
          </a:p>
        </p:txBody>
      </p:sp>
    </p:spTree>
    <p:extLst>
      <p:ext uri="{BB962C8B-B14F-4D97-AF65-F5344CB8AC3E}">
        <p14:creationId xmlns:p14="http://schemas.microsoft.com/office/powerpoint/2010/main" val="1202087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On the one hand, I was consulting for an </a:t>
            </a:r>
            <a:r>
              <a:rPr lang="en-US" sz="1800" b="0" i="0" u="none" strike="noStrike" dirty="0" err="1">
                <a:solidFill>
                  <a:srgbClr val="000000"/>
                </a:solidFill>
                <a:effectLst/>
                <a:latin typeface="Arial" panose="020B0604020202020204" pitchFamily="34" charset="0"/>
              </a:rPr>
              <a:t>organisation</a:t>
            </a:r>
            <a:r>
              <a:rPr lang="en-US" sz="1800" b="0" i="0" u="none" strike="noStrike" dirty="0">
                <a:solidFill>
                  <a:srgbClr val="000000"/>
                </a:solidFill>
                <a:effectLst/>
                <a:latin typeface="Arial" panose="020B0604020202020204" pitchFamily="34" charset="0"/>
              </a:rPr>
              <a:t> engaging with my systems thinking practice. On the other hand, some work colleagues seemed intent on gaslighting and devaluing me; however, as this space takes up 90% of my time, the little joy I gain from my consultancy is drowned out. I got to the point where I even questioned my existence on this </a:t>
            </a:r>
            <a:r>
              <a:rPr lang="en-US" sz="1800" b="0" i="0" u="none" strike="noStrike" dirty="0" err="1">
                <a:solidFill>
                  <a:srgbClr val="000000"/>
                </a:solidFill>
                <a:effectLst/>
                <a:latin typeface="Arial" panose="020B0604020202020204" pitchFamily="34" charset="0"/>
              </a:rPr>
              <a:t>programme</a:t>
            </a:r>
            <a:r>
              <a:rPr lang="en-US" sz="1800" b="0" i="0" u="none" strike="noStrike" dirty="0">
                <a:solidFill>
                  <a:srgbClr val="000000"/>
                </a:solidFill>
                <a:effectLst/>
                <a:latin typeface="Arial" panose="020B0604020202020204" pitchFamily="34" charset="0"/>
              </a:rPr>
              <a:t>. Why try to write a paper to build upon systems thinking when it causes me so much pain? Living with this contradiction is complex because, within the same context, I can go from being an insider to an outsider in a whisper; however, I am the one who is burdened with making these two </a:t>
            </a:r>
            <a:r>
              <a:rPr lang="en-US" sz="1800" b="0" i="0" u="none" strike="noStrike" dirty="0" err="1">
                <a:solidFill>
                  <a:srgbClr val="000000"/>
                </a:solidFill>
                <a:effectLst/>
                <a:latin typeface="Arial" panose="020B0604020202020204" pitchFamily="34" charset="0"/>
              </a:rPr>
              <a:t>polarised</a:t>
            </a:r>
            <a:r>
              <a:rPr lang="en-US" sz="1800" b="0" i="0" u="none" strike="noStrike" dirty="0">
                <a:solidFill>
                  <a:srgbClr val="000000"/>
                </a:solidFill>
                <a:effectLst/>
                <a:latin typeface="Arial" panose="020B0604020202020204" pitchFamily="34" charset="0"/>
              </a:rPr>
              <a:t> positions coexist in harmony, and it takes its toll, especially as I am solely supporting this course.</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4</a:t>
            </a:fld>
            <a:endParaRPr lang="en-GB"/>
          </a:p>
        </p:txBody>
      </p:sp>
    </p:spTree>
    <p:extLst>
      <p:ext uri="{BB962C8B-B14F-4D97-AF65-F5344CB8AC3E}">
        <p14:creationId xmlns:p14="http://schemas.microsoft.com/office/powerpoint/2010/main" val="1178931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During this time of flux, I was befriended by someone in the systems thinking community who had reached out via LinkedIn, who I’ll call “G”. We had met before, but I thought he seemed arrogant and sexist. Out of curiosity and with nothing to lose, I agreed to talk. Well, it was an hour well spent that changed everything. “G” had been in the same position a long time ago. He took me back to where I was before the apprenticeship and academia, and I remembered that I was doing just fine. He asked me to reconsider my life and focus on deepening how we think conceptually to allow people to understand how they see critically. He advised me to stick to the “brief” and signed off with “keep fighting the good fight”. So, with a newfound sense of purpose, I went away on holiday knowing that I had this- or so I thought.</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5</a:t>
            </a:fld>
            <a:endParaRPr lang="en-GB"/>
          </a:p>
        </p:txBody>
      </p:sp>
    </p:spTree>
    <p:extLst>
      <p:ext uri="{BB962C8B-B14F-4D97-AF65-F5344CB8AC3E}">
        <p14:creationId xmlns:p14="http://schemas.microsoft.com/office/powerpoint/2010/main" val="917207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When I returned, I had the holiday blues, followed by COVID and more challenging times at work. Whenever I opened the assignment, the same tired sentence sat there, staring back at me and going nowhere fast. I couldn’t focus, I was drained, and time was moving quickly, and I was scared of not completing in time. I even asked about an extension, which is very uncharacteristic. Then, out of adversity came an opportunity. Despite being at my lowest ebb, I opened up my document, looked at my research, and everything started to come together. However, I needed to pivot because I had tried to compare and contrast practices, leading me nowhere. </a:t>
            </a:r>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6</a:t>
            </a:fld>
            <a:endParaRPr lang="en-GB"/>
          </a:p>
        </p:txBody>
      </p:sp>
    </p:spTree>
    <p:extLst>
      <p:ext uri="{BB962C8B-B14F-4D97-AF65-F5344CB8AC3E}">
        <p14:creationId xmlns:p14="http://schemas.microsoft.com/office/powerpoint/2010/main" val="1322552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I started re-reading an old book called “Unbound Mind” that “G” gave me, which put me on the right track, i.e. focusing on </a:t>
            </a:r>
            <a:r>
              <a:rPr lang="en-US" sz="1800" b="0" i="0" u="none" strike="noStrike" dirty="0" err="1">
                <a:solidFill>
                  <a:srgbClr val="000000"/>
                </a:solidFill>
                <a:effectLst/>
                <a:latin typeface="Arial" panose="020B0604020202020204" pitchFamily="34" charset="0"/>
              </a:rPr>
              <a:t>conceptualisation</a:t>
            </a:r>
            <a:r>
              <a:rPr lang="en-US" sz="1800" b="0" i="0" u="none" strike="noStrike" dirty="0">
                <a:solidFill>
                  <a:srgbClr val="000000"/>
                </a:solidFill>
                <a:effectLst/>
                <a:latin typeface="Arial" panose="020B0604020202020204" pitchFamily="34" charset="0"/>
              </a:rPr>
              <a:t>. As I wrote, the more I could see how much of the old systems thinking knowledge that resonated with me and my practice had become lost. The newer articles on practice fail to acknowledge how we think and how this affects problem-solving. From this, I could see how my way of </a:t>
            </a:r>
            <a:r>
              <a:rPr lang="en-US" sz="1800" b="0" i="0" u="none" strike="noStrike" dirty="0" err="1">
                <a:solidFill>
                  <a:srgbClr val="000000"/>
                </a:solidFill>
                <a:effectLst/>
                <a:latin typeface="Arial" panose="020B0604020202020204" pitchFamily="34" charset="0"/>
              </a:rPr>
              <a:t>practising</a:t>
            </a:r>
            <a:r>
              <a:rPr lang="en-US" sz="1800" b="0" i="0" u="none" strike="noStrike" dirty="0">
                <a:solidFill>
                  <a:srgbClr val="000000"/>
                </a:solidFill>
                <a:effectLst/>
                <a:latin typeface="Arial" panose="020B0604020202020204" pitchFamily="34" charset="0"/>
              </a:rPr>
              <a:t> ST was disconnected from the more populist versions or even my colleagues. My project's outcomes mirror how I simultaneously feel like an insider and outsider in the same context. If I can create a new critical conceptual inquiry practice, those involved will have to grapple with the fact that systems are just a perception of our reality, which can alter depending on time, space and ideology. We need to recognise that this affects how each of us sees problems.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7</a:t>
            </a:fld>
            <a:endParaRPr lang="en-GB"/>
          </a:p>
        </p:txBody>
      </p:sp>
    </p:spTree>
    <p:extLst>
      <p:ext uri="{BB962C8B-B14F-4D97-AF65-F5344CB8AC3E}">
        <p14:creationId xmlns:p14="http://schemas.microsoft.com/office/powerpoint/2010/main" val="3994745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Arial" panose="020B0604020202020204" pitchFamily="34" charset="0"/>
              </a:rPr>
              <a:t>This project has made me think about who I am and who I am not within the systems thinking field. As part of the practice, we espouse that practitioners should become confident in their abilities to reflect and be reflexive; however, this is usually positioned to build your competencies and capabilities. What is overlooked is that if you are constantly in flux, you develop a lack of self-confidence in your ability to practice, thus understanding systems thinking. This project has given me a chance to overcome this. Writing as an insider who feels like an outsider to an audience of outsiders has helped me think carefully about what I want to get from my </a:t>
            </a:r>
            <a:r>
              <a:rPr lang="en-US" sz="1200" b="0" i="0" u="none" strike="noStrike" dirty="0" err="1">
                <a:solidFill>
                  <a:srgbClr val="000000"/>
                </a:solidFill>
                <a:effectLst/>
                <a:latin typeface="Arial" panose="020B0604020202020204" pitchFamily="34" charset="0"/>
              </a:rPr>
              <a:t>DProf</a:t>
            </a:r>
            <a:r>
              <a:rPr lang="en-US" sz="1200" b="0" i="0" u="none" strike="noStrike" dirty="0">
                <a:solidFill>
                  <a:srgbClr val="000000"/>
                </a:solidFill>
                <a:effectLst/>
                <a:latin typeface="Arial" panose="020B0604020202020204" pitchFamily="34" charset="0"/>
              </a:rPr>
              <a:t>. I started it to further my writing, which occurred outside of systems thinking and academia but was well-received by laypeople and academics alike. Therefore, this project has helped me rediscover and reconnect with this side of me and my writing and develop a bond with the originators of systems thinking I hadn’t before. Speaking to “G” has helped me see that having advocates and allies connected with me and my work is more important as they are the ones who will help me push through. </a:t>
            </a:r>
            <a:endParaRPr lang="en-US" b="0" dirty="0">
              <a:effectLst/>
            </a:endParaRPr>
          </a:p>
          <a:p>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8</a:t>
            </a:fld>
            <a:endParaRPr lang="en-GB"/>
          </a:p>
        </p:txBody>
      </p:sp>
    </p:spTree>
    <p:extLst>
      <p:ext uri="{BB962C8B-B14F-4D97-AF65-F5344CB8AC3E}">
        <p14:creationId xmlns:p14="http://schemas.microsoft.com/office/powerpoint/2010/main" val="368989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“systems thinking” community is small and close-knit, and I am an outlier because there are few black females in the field. Despite being systems thinkers, many of those at the top of their game fail to </a:t>
            </a:r>
            <a:r>
              <a:rPr lang="en-US" sz="1800" b="0" i="0" u="none" strike="noStrike" dirty="0" err="1">
                <a:solidFill>
                  <a:srgbClr val="000000"/>
                </a:solidFill>
                <a:effectLst/>
                <a:latin typeface="Arial" panose="020B0604020202020204" pitchFamily="34" charset="0"/>
              </a:rPr>
              <a:t>realise</a:t>
            </a:r>
            <a:r>
              <a:rPr lang="en-US" sz="1800" b="0" i="0" u="none" strike="noStrike" dirty="0">
                <a:solidFill>
                  <a:srgbClr val="000000"/>
                </a:solidFill>
                <a:effectLst/>
                <a:latin typeface="Arial" panose="020B0604020202020204" pitchFamily="34" charset="0"/>
              </a:rPr>
              <a:t> they perpetuate what they claim to be self-aware of, i.e. bias, discrimination and prejudice. It is knowing I am part of this world that makes me retreat and get depressed. Although I have privileges as a doctoral student, an academic, and a consultant, this power is useless if those around me in the field continually treat anyone who doesn’t “fit” with contempt. Therefore, as an insider researcher, I know that even when I have finished my doctorate, getting the community to accept what I have done will be challenging because it won’t have been rubber-stamped by what I call  “name-brand” systems thinkers or presented at one of the community’s conferences.  Although I might work in the field of systems thinking and consider myself a practitioner, this is not enough to make me feel like I belong. Therefore, I am an insider researcher who feels like an outsider. However, when I’m situated outside the community, I think I can be me. </a:t>
            </a:r>
            <a:endParaRPr lang="en-GB" dirty="0"/>
          </a:p>
        </p:txBody>
      </p:sp>
      <p:sp>
        <p:nvSpPr>
          <p:cNvPr id="4" name="Slide Number Placeholder 3"/>
          <p:cNvSpPr>
            <a:spLocks noGrp="1"/>
          </p:cNvSpPr>
          <p:nvPr>
            <p:ph type="sldNum" sz="quarter" idx="5"/>
          </p:nvPr>
        </p:nvSpPr>
        <p:spPr/>
        <p:txBody>
          <a:bodyPr/>
          <a:lstStyle/>
          <a:p>
            <a:fld id="{F2E512A0-A650-4B6D-8BA8-4B8250A1731C}" type="slidenum">
              <a:rPr lang="en-GB" smtClean="0"/>
              <a:t>9</a:t>
            </a:fld>
            <a:endParaRPr lang="en-GB"/>
          </a:p>
        </p:txBody>
      </p:sp>
    </p:spTree>
    <p:extLst>
      <p:ext uri="{BB962C8B-B14F-4D97-AF65-F5344CB8AC3E}">
        <p14:creationId xmlns:p14="http://schemas.microsoft.com/office/powerpoint/2010/main" val="2634089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10/6/2024</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193128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56969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46546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099634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6900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148687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38067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688598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31513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59629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10/6/2024</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62955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10/6/2024</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18156722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2194C-5C32-4FF0-898E-D9B65F71BB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1464D-6AD7-4FDC-AC8A-4DAA6E34ED41}"/>
              </a:ext>
            </a:extLst>
          </p:cNvPr>
          <p:cNvSpPr>
            <a:spLocks noGrp="1"/>
          </p:cNvSpPr>
          <p:nvPr>
            <p:ph type="ctrTitle"/>
          </p:nvPr>
        </p:nvSpPr>
        <p:spPr>
          <a:xfrm>
            <a:off x="173736" y="422044"/>
            <a:ext cx="4883097" cy="2686916"/>
          </a:xfrm>
        </p:spPr>
        <p:txBody>
          <a:bodyPr anchor="t">
            <a:normAutofit fontScale="90000"/>
          </a:bodyPr>
          <a:lstStyle/>
          <a:p>
            <a:pPr rtl="0">
              <a:spcBef>
                <a:spcPts val="0"/>
              </a:spcBef>
              <a:spcAft>
                <a:spcPts val="0"/>
              </a:spcAft>
            </a:pPr>
            <a:r>
              <a:rPr lang="en-US" sz="3200" b="1" i="0" u="none" strike="noStrike" dirty="0">
                <a:solidFill>
                  <a:srgbClr val="000000"/>
                </a:solidFill>
                <a:effectLst/>
                <a:latin typeface="Avenir Next LT Pro Demi" panose="020F0502020204030204" pitchFamily="34" charset="0"/>
              </a:rPr>
              <a:t>Moving Towards a Critical Conceptual Inquiry Through a Critical Review of Conceptual Thinking Practices </a:t>
            </a:r>
            <a:br>
              <a:rPr lang="en-US" b="0" dirty="0">
                <a:effectLst/>
              </a:rPr>
            </a:br>
            <a:br>
              <a:rPr lang="en-US" dirty="0"/>
            </a:br>
            <a:endParaRPr lang="en-GB" dirty="0"/>
          </a:p>
        </p:txBody>
      </p:sp>
      <p:sp>
        <p:nvSpPr>
          <p:cNvPr id="3" name="Subtitle 2">
            <a:extLst>
              <a:ext uri="{FF2B5EF4-FFF2-40B4-BE49-F238E27FC236}">
                <a16:creationId xmlns:a16="http://schemas.microsoft.com/office/drawing/2014/main" id="{C6FA9983-D0B9-69EF-1685-F8C7C134923D}"/>
              </a:ext>
            </a:extLst>
          </p:cNvPr>
          <p:cNvSpPr>
            <a:spLocks noGrp="1"/>
          </p:cNvSpPr>
          <p:nvPr>
            <p:ph type="subTitle" idx="1"/>
          </p:nvPr>
        </p:nvSpPr>
        <p:spPr>
          <a:xfrm>
            <a:off x="106119" y="2936462"/>
            <a:ext cx="5056833" cy="1832308"/>
          </a:xfrm>
        </p:spPr>
        <p:txBody>
          <a:bodyPr anchor="b">
            <a:normAutofit/>
          </a:bodyPr>
          <a:lstStyle/>
          <a:p>
            <a:r>
              <a:rPr lang="en-GB" dirty="0"/>
              <a:t>Component 2: </a:t>
            </a:r>
          </a:p>
          <a:p>
            <a:r>
              <a:rPr lang="en-GB" dirty="0"/>
              <a:t>A Critical Reflection of its Outcomes</a:t>
            </a:r>
          </a:p>
          <a:p>
            <a:r>
              <a:rPr lang="en-GB" dirty="0"/>
              <a:t>By Helen Sanson 2236588</a:t>
            </a:r>
          </a:p>
          <a:p>
            <a:r>
              <a:rPr lang="en-GB" dirty="0"/>
              <a:t>For BMDP7002</a:t>
            </a:r>
          </a:p>
        </p:txBody>
      </p:sp>
      <p:sp>
        <p:nvSpPr>
          <p:cNvPr id="11" name="Freeform: Shape 10">
            <a:extLst>
              <a:ext uri="{FF2B5EF4-FFF2-40B4-BE49-F238E27FC236}">
                <a16:creationId xmlns:a16="http://schemas.microsoft.com/office/drawing/2014/main" id="{71776ED6-F0C9-44DC-8CB5-8EC765E62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097" y="0"/>
            <a:ext cx="6967702" cy="6858000"/>
          </a:xfrm>
          <a:custGeom>
            <a:avLst/>
            <a:gdLst>
              <a:gd name="connsiteX0" fmla="*/ 0 w 6967702"/>
              <a:gd name="connsiteY0" fmla="*/ 0 h 6858000"/>
              <a:gd name="connsiteX1" fmla="*/ 6967702 w 6967702"/>
              <a:gd name="connsiteY1" fmla="*/ 0 h 6858000"/>
              <a:gd name="connsiteX2" fmla="*/ 6609336 w 6967702"/>
              <a:gd name="connsiteY2" fmla="*/ 8919 h 6858000"/>
              <a:gd name="connsiteX3" fmla="*/ 0 w 69677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967702" h="6858000">
                <a:moveTo>
                  <a:pt x="0" y="0"/>
                </a:moveTo>
                <a:lnTo>
                  <a:pt x="6967702" y="0"/>
                </a:lnTo>
                <a:lnTo>
                  <a:pt x="6609336" y="8919"/>
                </a:lnTo>
                <a:cubicBezTo>
                  <a:pt x="2927707" y="192598"/>
                  <a:pt x="0" y="3188792"/>
                  <a:pt x="0" y="6858000"/>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lorized light photo effects">
            <a:extLst>
              <a:ext uri="{FF2B5EF4-FFF2-40B4-BE49-F238E27FC236}">
                <a16:creationId xmlns:a16="http://schemas.microsoft.com/office/drawing/2014/main" id="{26460A08-D091-F774-CA47-54BB31A6FD87}"/>
              </a:ext>
            </a:extLst>
          </p:cNvPr>
          <p:cNvPicPr>
            <a:picLocks noChangeAspect="1"/>
          </p:cNvPicPr>
          <p:nvPr/>
        </p:nvPicPr>
        <p:blipFill>
          <a:blip r:embed="rId5"/>
          <a:srcRect l="5477" r="26702" b="-2"/>
          <a:stretch/>
        </p:blipFill>
        <p:spPr>
          <a:xfrm>
            <a:off x="5224099" y="2"/>
            <a:ext cx="6967903" cy="6858005"/>
          </a:xfrm>
          <a:custGeom>
            <a:avLst/>
            <a:gdLst/>
            <a:ahLst/>
            <a:cxnLst/>
            <a:rect l="l" t="t" r="r" b="b"/>
            <a:pathLst>
              <a:path w="6967903" h="6858005">
                <a:moveTo>
                  <a:pt x="6967903" y="0"/>
                </a:moveTo>
                <a:lnTo>
                  <a:pt x="6967903" y="6858005"/>
                </a:lnTo>
                <a:lnTo>
                  <a:pt x="0" y="6858005"/>
                </a:lnTo>
                <a:cubicBezTo>
                  <a:pt x="0" y="3070435"/>
                  <a:pt x="3119637" y="0"/>
                  <a:pt x="6967903" y="0"/>
                </a:cubicBezTo>
                <a:close/>
              </a:path>
            </a:pathLst>
          </a:custGeom>
        </p:spPr>
      </p:pic>
      <p:pic>
        <p:nvPicPr>
          <p:cNvPr id="7" name="Video 6">
            <a:hlinkClick r:id="" action="ppaction://media"/>
            <a:extLst>
              <a:ext uri="{FF2B5EF4-FFF2-40B4-BE49-F238E27FC236}">
                <a16:creationId xmlns:a16="http://schemas.microsoft.com/office/drawing/2014/main" id="{559827A4-CA5A-0756-FD76-3BB10F56C15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2910724" y="4768770"/>
            <a:ext cx="2057400" cy="2057400"/>
          </a:xfrm>
          <a:prstGeom prst="ellipse">
            <a:avLst/>
          </a:prstGeom>
        </p:spPr>
      </p:pic>
    </p:spTree>
    <p:extLst>
      <p:ext uri="{BB962C8B-B14F-4D97-AF65-F5344CB8AC3E}">
        <p14:creationId xmlns:p14="http://schemas.microsoft.com/office/powerpoint/2010/main" val="754192354"/>
      </p:ext>
    </p:extLst>
  </p:cSld>
  <p:clrMapOvr>
    <a:masterClrMapping/>
  </p:clrMapOvr>
  <mc:AlternateContent xmlns:mc="http://schemas.openxmlformats.org/markup-compatibility/2006">
    <mc:Choice xmlns:p14="http://schemas.microsoft.com/office/powerpoint/2010/main" Requires="p14">
      <p:transition spd="slow" p14:dur="2000" advTm="22965"/>
    </mc:Choice>
    <mc:Fallback>
      <p:transition spd="slow" advTm="22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with her hand to her mouth&#10;&#10;Description automatically generated">
            <a:extLst>
              <a:ext uri="{FF2B5EF4-FFF2-40B4-BE49-F238E27FC236}">
                <a16:creationId xmlns:a16="http://schemas.microsoft.com/office/drawing/2014/main" id="{A48E7C42-8682-B877-AA37-3030D0179714}"/>
              </a:ext>
            </a:extLst>
          </p:cNvPr>
          <p:cNvPicPr>
            <a:picLocks noChangeAspect="1"/>
          </p:cNvPicPr>
          <p:nvPr/>
        </p:nvPicPr>
        <p:blipFill>
          <a:blip r:embed="rId5"/>
          <a:srcRect r="-1" b="21238"/>
          <a:stretch/>
        </p:blipFill>
        <p:spPr>
          <a:xfrm>
            <a:off x="20" y="10"/>
            <a:ext cx="8707311" cy="6857990"/>
          </a:xfrm>
          <a:prstGeom prst="rect">
            <a:avLst/>
          </a:prstGeom>
        </p:spPr>
      </p:pic>
      <p:sp>
        <p:nvSpPr>
          <p:cNvPr id="9" name="Rectangle 8">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TextBox 2">
            <a:extLst>
              <a:ext uri="{FF2B5EF4-FFF2-40B4-BE49-F238E27FC236}">
                <a16:creationId xmlns:a16="http://schemas.microsoft.com/office/drawing/2014/main" id="{FC3174D6-7398-0798-2221-96507D5BA238}"/>
              </a:ext>
            </a:extLst>
          </p:cNvPr>
          <p:cNvSpPr txBox="1"/>
          <p:nvPr/>
        </p:nvSpPr>
        <p:spPr>
          <a:xfrm>
            <a:off x="9375494" y="607375"/>
            <a:ext cx="2268638" cy="2246769"/>
          </a:xfrm>
          <a:prstGeom prst="rect">
            <a:avLst/>
          </a:prstGeom>
          <a:noFill/>
        </p:spPr>
        <p:txBody>
          <a:bodyPr wrap="square" rtlCol="0">
            <a:spAutoFit/>
          </a:bodyPr>
          <a:lstStyle/>
          <a:p>
            <a:pPr algn="ctr"/>
            <a:r>
              <a:rPr lang="en-GB" sz="2800" b="1" dirty="0"/>
              <a:t>My Learning:</a:t>
            </a:r>
          </a:p>
          <a:p>
            <a:pPr algn="ctr"/>
            <a:r>
              <a:rPr lang="en-GB" sz="2800" b="1" dirty="0"/>
              <a:t>Testing and Shaping my Thoughts</a:t>
            </a:r>
          </a:p>
        </p:txBody>
      </p:sp>
      <p:pic>
        <p:nvPicPr>
          <p:cNvPr id="6" name="Video 5">
            <a:hlinkClick r:id="" action="ppaction://media"/>
            <a:extLst>
              <a:ext uri="{FF2B5EF4-FFF2-40B4-BE49-F238E27FC236}">
                <a16:creationId xmlns:a16="http://schemas.microsoft.com/office/drawing/2014/main" id="{63B0BE9C-C1FB-E9CE-5549-BA3A929A83F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98494" y="3830714"/>
            <a:ext cx="2057400" cy="2057400"/>
          </a:xfrm>
          <a:prstGeom prst="ellipse">
            <a:avLst/>
          </a:prstGeom>
        </p:spPr>
      </p:pic>
    </p:spTree>
    <p:extLst>
      <p:ext uri="{BB962C8B-B14F-4D97-AF65-F5344CB8AC3E}">
        <p14:creationId xmlns:p14="http://schemas.microsoft.com/office/powerpoint/2010/main" val="1922451447"/>
      </p:ext>
    </p:extLst>
  </p:cSld>
  <p:clrMapOvr>
    <a:masterClrMapping/>
  </p:clrMapOvr>
  <mc:AlternateContent xmlns:mc="http://schemas.openxmlformats.org/markup-compatibility/2006">
    <mc:Choice xmlns:p14="http://schemas.microsoft.com/office/powerpoint/2010/main" Requires="p14">
      <p:transition spd="slow" p14:dur="2000" advTm="31952"/>
    </mc:Choice>
    <mc:Fallback>
      <p:transition spd="slow" advTm="31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sitting at a desk with a computer and a cup of coffee&#10;&#10;Description automatically generated">
            <a:extLst>
              <a:ext uri="{FF2B5EF4-FFF2-40B4-BE49-F238E27FC236}">
                <a16:creationId xmlns:a16="http://schemas.microsoft.com/office/drawing/2014/main" id="{BFE44085-E244-4E3C-4877-CD25E4CA6891}"/>
              </a:ext>
            </a:extLst>
          </p:cNvPr>
          <p:cNvPicPr>
            <a:picLocks noChangeAspect="1"/>
          </p:cNvPicPr>
          <p:nvPr/>
        </p:nvPicPr>
        <p:blipFill>
          <a:blip r:embed="rId5"/>
          <a:srcRect l="1498" r="3278"/>
          <a:stretch/>
        </p:blipFill>
        <p:spPr>
          <a:xfrm>
            <a:off x="20" y="10"/>
            <a:ext cx="8707311" cy="6857990"/>
          </a:xfrm>
          <a:prstGeom prst="rect">
            <a:avLst/>
          </a:prstGeom>
        </p:spPr>
      </p:pic>
      <p:sp>
        <p:nvSpPr>
          <p:cNvPr id="9" name="Rectangle 8">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TextBox 2">
            <a:extLst>
              <a:ext uri="{FF2B5EF4-FFF2-40B4-BE49-F238E27FC236}">
                <a16:creationId xmlns:a16="http://schemas.microsoft.com/office/drawing/2014/main" id="{012C5C28-5A81-FCF0-F278-C2FCA3AA1AC6}"/>
              </a:ext>
            </a:extLst>
          </p:cNvPr>
          <p:cNvSpPr txBox="1"/>
          <p:nvPr/>
        </p:nvSpPr>
        <p:spPr>
          <a:xfrm>
            <a:off x="9328064" y="838374"/>
            <a:ext cx="2268638" cy="2246769"/>
          </a:xfrm>
          <a:prstGeom prst="rect">
            <a:avLst/>
          </a:prstGeom>
          <a:noFill/>
        </p:spPr>
        <p:txBody>
          <a:bodyPr wrap="square" rtlCol="0">
            <a:spAutoFit/>
          </a:bodyPr>
          <a:lstStyle/>
          <a:p>
            <a:pPr algn="ctr"/>
            <a:r>
              <a:rPr lang="en-GB" sz="2800" b="1" dirty="0"/>
              <a:t>My Learning:</a:t>
            </a:r>
          </a:p>
          <a:p>
            <a:pPr algn="ctr"/>
            <a:r>
              <a:rPr lang="en-GB" sz="2800" b="1" dirty="0"/>
              <a:t>My Paradoxical Situation</a:t>
            </a:r>
          </a:p>
        </p:txBody>
      </p:sp>
      <p:pic>
        <p:nvPicPr>
          <p:cNvPr id="6" name="Video 5">
            <a:hlinkClick r:id="" action="ppaction://media"/>
            <a:extLst>
              <a:ext uri="{FF2B5EF4-FFF2-40B4-BE49-F238E27FC236}">
                <a16:creationId xmlns:a16="http://schemas.microsoft.com/office/drawing/2014/main" id="{50061503-1A45-77AC-8E5D-CF13CC15AE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870100"/>
            <a:ext cx="2057400" cy="2057400"/>
          </a:xfrm>
          <a:prstGeom prst="ellipse">
            <a:avLst/>
          </a:prstGeom>
        </p:spPr>
      </p:pic>
    </p:spTree>
    <p:extLst>
      <p:ext uri="{BB962C8B-B14F-4D97-AF65-F5344CB8AC3E}">
        <p14:creationId xmlns:p14="http://schemas.microsoft.com/office/powerpoint/2010/main" val="3826352647"/>
      </p:ext>
    </p:extLst>
  </p:cSld>
  <p:clrMapOvr>
    <a:masterClrMapping/>
  </p:clrMapOvr>
  <mc:AlternateContent xmlns:mc="http://schemas.openxmlformats.org/markup-compatibility/2006">
    <mc:Choice xmlns:p14="http://schemas.microsoft.com/office/powerpoint/2010/main" Requires="p14">
      <p:transition spd="slow" p14:dur="2000" advTm="29816"/>
    </mc:Choice>
    <mc:Fallback>
      <p:transition spd="slow" advTm="29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260+ Tired Black Woman At Work Stock Illustrations, Royalty-Free Vector  Graphics &amp; Clip Art - iStock">
            <a:extLst>
              <a:ext uri="{FF2B5EF4-FFF2-40B4-BE49-F238E27FC236}">
                <a16:creationId xmlns:a16="http://schemas.microsoft.com/office/drawing/2014/main" id="{8294B219-CDB0-25A9-36D8-63D31D741F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3211" r="-1" b="-1"/>
          <a:stretch/>
        </p:blipFill>
        <p:spPr bwMode="auto">
          <a:xfrm>
            <a:off x="20" y="10"/>
            <a:ext cx="8707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Oval 1036">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Freeform: Shape 1040">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TextBox 2">
            <a:extLst>
              <a:ext uri="{FF2B5EF4-FFF2-40B4-BE49-F238E27FC236}">
                <a16:creationId xmlns:a16="http://schemas.microsoft.com/office/drawing/2014/main" id="{526142E9-A0D6-C74B-3303-BE9CE753C91C}"/>
              </a:ext>
            </a:extLst>
          </p:cNvPr>
          <p:cNvSpPr txBox="1"/>
          <p:nvPr/>
        </p:nvSpPr>
        <p:spPr>
          <a:xfrm>
            <a:off x="9375494" y="607375"/>
            <a:ext cx="2268638" cy="2015936"/>
          </a:xfrm>
          <a:prstGeom prst="rect">
            <a:avLst/>
          </a:prstGeom>
          <a:noFill/>
        </p:spPr>
        <p:txBody>
          <a:bodyPr wrap="square" rtlCol="0">
            <a:spAutoFit/>
          </a:bodyPr>
          <a:lstStyle/>
          <a:p>
            <a:pPr algn="ctr"/>
            <a:r>
              <a:rPr lang="en-GB" sz="2500" b="1" dirty="0"/>
              <a:t>Reflection:</a:t>
            </a:r>
          </a:p>
          <a:p>
            <a:pPr algn="ctr"/>
            <a:r>
              <a:rPr lang="en-GB" sz="2500" b="1" dirty="0"/>
              <a:t>Why Write When it’s Causing so Much Pain?</a:t>
            </a:r>
          </a:p>
        </p:txBody>
      </p:sp>
      <p:pic>
        <p:nvPicPr>
          <p:cNvPr id="28" name="Video 27">
            <a:hlinkClick r:id="" action="ppaction://media"/>
            <a:extLst>
              <a:ext uri="{FF2B5EF4-FFF2-40B4-BE49-F238E27FC236}">
                <a16:creationId xmlns:a16="http://schemas.microsoft.com/office/drawing/2014/main" id="{6A07223B-4423-9542-8EF6-CFCFF90EEC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859700"/>
            <a:ext cx="2057400" cy="2057400"/>
          </a:xfrm>
          <a:prstGeom prst="ellipse">
            <a:avLst/>
          </a:prstGeom>
        </p:spPr>
      </p:pic>
    </p:spTree>
    <p:extLst>
      <p:ext uri="{BB962C8B-B14F-4D97-AF65-F5344CB8AC3E}">
        <p14:creationId xmlns:p14="http://schemas.microsoft.com/office/powerpoint/2010/main" val="1153358052"/>
      </p:ext>
    </p:extLst>
  </p:cSld>
  <p:clrMapOvr>
    <a:masterClrMapping/>
  </p:clrMapOvr>
  <mc:AlternateContent xmlns:mc="http://schemas.openxmlformats.org/markup-compatibility/2006">
    <mc:Choice xmlns:p14="http://schemas.microsoft.com/office/powerpoint/2010/main" Requires="p14">
      <p:transition spd="slow" p14:dur="2000" advTm="43745"/>
    </mc:Choice>
    <mc:Fallback>
      <p:transition spd="slow" advTm="43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lack woman with short hair. You go girl. Girl power. Strong woman jumps.  Feminism concept of gender equality and empowerment. Cartoon flat vector  illustration isolated on white. 30755643 Vector Art at Vecteezy">
            <a:extLst>
              <a:ext uri="{FF2B5EF4-FFF2-40B4-BE49-F238E27FC236}">
                <a16:creationId xmlns:a16="http://schemas.microsoft.com/office/drawing/2014/main" id="{26184D71-CD83-AA35-CA03-6C04471FE7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1972" r="-1" b="9265"/>
          <a:stretch/>
        </p:blipFill>
        <p:spPr bwMode="auto">
          <a:xfrm>
            <a:off x="20" y="10"/>
            <a:ext cx="8707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Oval 2058">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Freeform: Shape 2062">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TextBox 2">
            <a:extLst>
              <a:ext uri="{FF2B5EF4-FFF2-40B4-BE49-F238E27FC236}">
                <a16:creationId xmlns:a16="http://schemas.microsoft.com/office/drawing/2014/main" id="{C0FDB661-A5F2-AADC-2AB0-013EF868904B}"/>
              </a:ext>
            </a:extLst>
          </p:cNvPr>
          <p:cNvSpPr txBox="1"/>
          <p:nvPr/>
        </p:nvSpPr>
        <p:spPr>
          <a:xfrm>
            <a:off x="9328064" y="838374"/>
            <a:ext cx="2268638" cy="1815882"/>
          </a:xfrm>
          <a:prstGeom prst="rect">
            <a:avLst/>
          </a:prstGeom>
          <a:noFill/>
        </p:spPr>
        <p:txBody>
          <a:bodyPr wrap="square" rtlCol="0">
            <a:spAutoFit/>
          </a:bodyPr>
          <a:lstStyle/>
          <a:p>
            <a:pPr algn="ctr"/>
            <a:r>
              <a:rPr lang="en-GB" sz="2800" b="1" dirty="0"/>
              <a:t>Reflection:</a:t>
            </a:r>
          </a:p>
          <a:p>
            <a:pPr algn="ctr"/>
            <a:r>
              <a:rPr lang="en-GB" sz="2800" b="1" dirty="0"/>
              <a:t>Keep Fighting the Good Fight</a:t>
            </a:r>
          </a:p>
        </p:txBody>
      </p:sp>
      <p:pic>
        <p:nvPicPr>
          <p:cNvPr id="5" name="Video 4">
            <a:hlinkClick r:id="" action="ppaction://media"/>
            <a:extLst>
              <a:ext uri="{FF2B5EF4-FFF2-40B4-BE49-F238E27FC236}">
                <a16:creationId xmlns:a16="http://schemas.microsoft.com/office/drawing/2014/main" id="{5C015B30-5071-49C7-3A0F-DA910E0F43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774486"/>
            <a:ext cx="2057400" cy="2057400"/>
          </a:xfrm>
          <a:prstGeom prst="ellipse">
            <a:avLst/>
          </a:prstGeom>
        </p:spPr>
      </p:pic>
    </p:spTree>
    <p:extLst>
      <p:ext uri="{BB962C8B-B14F-4D97-AF65-F5344CB8AC3E}">
        <p14:creationId xmlns:p14="http://schemas.microsoft.com/office/powerpoint/2010/main" val="4073588816"/>
      </p:ext>
    </p:extLst>
  </p:cSld>
  <p:clrMapOvr>
    <a:masterClrMapping/>
  </p:clrMapOvr>
  <mc:AlternateContent xmlns:mc="http://schemas.openxmlformats.org/markup-compatibility/2006">
    <mc:Choice xmlns:p14="http://schemas.microsoft.com/office/powerpoint/2010/main" Requires="p14">
      <p:transition spd="slow" p14:dur="2000" advTm="47595"/>
    </mc:Choice>
    <mc:Fallback>
      <p:transition spd="slow" advTm="47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27,100+ Cartoon Of Happy Black Woman Stock Illustrations, Royalty-Free  Vector Graphics &amp; Clip Art - iStock">
            <a:extLst>
              <a:ext uri="{FF2B5EF4-FFF2-40B4-BE49-F238E27FC236}">
                <a16:creationId xmlns:a16="http://schemas.microsoft.com/office/drawing/2014/main" id="{8A8E6CB9-A130-B87D-57F6-CBFE5800468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48" r="-1" b="-1"/>
          <a:stretch/>
        </p:blipFill>
        <p:spPr bwMode="auto">
          <a:xfrm>
            <a:off x="20" y="10"/>
            <a:ext cx="8707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Oval 3082">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Freeform: Shape 3086">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extBox 1">
            <a:extLst>
              <a:ext uri="{FF2B5EF4-FFF2-40B4-BE49-F238E27FC236}">
                <a16:creationId xmlns:a16="http://schemas.microsoft.com/office/drawing/2014/main" id="{D7AEEE20-3BE6-C884-89D2-07270FDA94E5}"/>
              </a:ext>
            </a:extLst>
          </p:cNvPr>
          <p:cNvSpPr txBox="1"/>
          <p:nvPr/>
        </p:nvSpPr>
        <p:spPr>
          <a:xfrm>
            <a:off x="9315345" y="592153"/>
            <a:ext cx="2268638" cy="2308324"/>
          </a:xfrm>
          <a:prstGeom prst="rect">
            <a:avLst/>
          </a:prstGeom>
          <a:noFill/>
        </p:spPr>
        <p:txBody>
          <a:bodyPr wrap="square" rtlCol="0">
            <a:spAutoFit/>
          </a:bodyPr>
          <a:lstStyle/>
          <a:p>
            <a:pPr algn="ctr"/>
            <a:r>
              <a:rPr lang="en-GB" sz="2400" b="1" dirty="0"/>
              <a:t>Lessons Learnt:</a:t>
            </a:r>
          </a:p>
          <a:p>
            <a:pPr algn="ctr"/>
            <a:r>
              <a:rPr lang="en-GB" sz="2400" b="1" dirty="0"/>
              <a:t>Out of Adversity Comes Opportunities</a:t>
            </a:r>
          </a:p>
        </p:txBody>
      </p:sp>
      <p:pic>
        <p:nvPicPr>
          <p:cNvPr id="8" name="Video 7">
            <a:hlinkClick r:id="" action="ppaction://media"/>
            <a:extLst>
              <a:ext uri="{FF2B5EF4-FFF2-40B4-BE49-F238E27FC236}">
                <a16:creationId xmlns:a16="http://schemas.microsoft.com/office/drawing/2014/main" id="{4B4765ED-1123-641A-D407-607652BF4CD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774486"/>
            <a:ext cx="2057400" cy="2057400"/>
          </a:xfrm>
          <a:prstGeom prst="ellipse">
            <a:avLst/>
          </a:prstGeom>
        </p:spPr>
      </p:pic>
    </p:spTree>
    <p:extLst>
      <p:ext uri="{BB962C8B-B14F-4D97-AF65-F5344CB8AC3E}">
        <p14:creationId xmlns:p14="http://schemas.microsoft.com/office/powerpoint/2010/main" val="31313416"/>
      </p:ext>
    </p:extLst>
  </p:cSld>
  <p:clrMapOvr>
    <a:masterClrMapping/>
  </p:clrMapOvr>
  <mc:AlternateContent xmlns:mc="http://schemas.openxmlformats.org/markup-compatibility/2006">
    <mc:Choice xmlns:p14="http://schemas.microsoft.com/office/powerpoint/2010/main" Requires="p14">
      <p:transition spd="slow" p14:dur="2000" advTm="38797"/>
    </mc:Choice>
    <mc:Fallback>
      <p:transition spd="slow" advTm="38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lack Woman Studying Images - Free Download on Freepik">
            <a:extLst>
              <a:ext uri="{FF2B5EF4-FFF2-40B4-BE49-F238E27FC236}">
                <a16:creationId xmlns:a16="http://schemas.microsoft.com/office/drawing/2014/main" id="{3A8D5B5C-52C7-8A35-AD01-493EE29D41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8541" r="7027"/>
          <a:stretch/>
        </p:blipFill>
        <p:spPr bwMode="auto">
          <a:xfrm>
            <a:off x="20" y="10"/>
            <a:ext cx="8707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7" name="Oval 4106">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Freeform: Shape 4110">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extBox 1">
            <a:extLst>
              <a:ext uri="{FF2B5EF4-FFF2-40B4-BE49-F238E27FC236}">
                <a16:creationId xmlns:a16="http://schemas.microsoft.com/office/drawing/2014/main" id="{4C056208-6B23-2C34-5178-813AD5125DF6}"/>
              </a:ext>
            </a:extLst>
          </p:cNvPr>
          <p:cNvSpPr txBox="1"/>
          <p:nvPr/>
        </p:nvSpPr>
        <p:spPr>
          <a:xfrm>
            <a:off x="9315345" y="592153"/>
            <a:ext cx="2268638" cy="2246769"/>
          </a:xfrm>
          <a:prstGeom prst="rect">
            <a:avLst/>
          </a:prstGeom>
          <a:noFill/>
        </p:spPr>
        <p:txBody>
          <a:bodyPr wrap="square" rtlCol="0">
            <a:spAutoFit/>
          </a:bodyPr>
          <a:lstStyle/>
          <a:p>
            <a:pPr algn="ctr"/>
            <a:r>
              <a:rPr lang="en-GB" sz="2800" b="1" dirty="0"/>
              <a:t>Lessons Learnt:</a:t>
            </a:r>
          </a:p>
          <a:p>
            <a:pPr algn="ctr"/>
            <a:r>
              <a:rPr lang="en-GB" sz="2800" b="1" dirty="0"/>
              <a:t>My Project is a Mirror of my Reality</a:t>
            </a:r>
          </a:p>
        </p:txBody>
      </p:sp>
      <p:pic>
        <p:nvPicPr>
          <p:cNvPr id="4" name="Video 3">
            <a:hlinkClick r:id="" action="ppaction://media"/>
            <a:extLst>
              <a:ext uri="{FF2B5EF4-FFF2-40B4-BE49-F238E27FC236}">
                <a16:creationId xmlns:a16="http://schemas.microsoft.com/office/drawing/2014/main" id="{4B744CBA-3C61-AB06-6F14-B1D1C8D3F0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859700"/>
            <a:ext cx="2057400" cy="2057400"/>
          </a:xfrm>
          <a:prstGeom prst="ellipse">
            <a:avLst/>
          </a:prstGeom>
        </p:spPr>
      </p:pic>
    </p:spTree>
    <p:extLst>
      <p:ext uri="{BB962C8B-B14F-4D97-AF65-F5344CB8AC3E}">
        <p14:creationId xmlns:p14="http://schemas.microsoft.com/office/powerpoint/2010/main" val="3077181894"/>
      </p:ext>
    </p:extLst>
  </p:cSld>
  <p:clrMapOvr>
    <a:masterClrMapping/>
  </p:clrMapOvr>
  <mc:AlternateContent xmlns:mc="http://schemas.openxmlformats.org/markup-compatibility/2006">
    <mc:Choice xmlns:p14="http://schemas.microsoft.com/office/powerpoint/2010/main" Requires="p14">
      <p:transition spd="slow" p14:dur="2000" advTm="56384"/>
    </mc:Choice>
    <mc:Fallback>
      <p:transition spd="slow" advTm="56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2,300+ Black Woman Meditating Stock Illustrations, Royalty-Free Vector  Graphics &amp; Clip Art - iStock | Black woman meditating at home, Older black  woman meditating, Mature black woman meditating">
            <a:extLst>
              <a:ext uri="{FF2B5EF4-FFF2-40B4-BE49-F238E27FC236}">
                <a16:creationId xmlns:a16="http://schemas.microsoft.com/office/drawing/2014/main" id="{E2AE640B-6382-269E-CC22-1699053E0A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080" r="-1" b="6158"/>
          <a:stretch/>
        </p:blipFill>
        <p:spPr bwMode="auto">
          <a:xfrm>
            <a:off x="20" y="10"/>
            <a:ext cx="8707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7" name="Oval 6156">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1" name="Freeform: Shape 6160">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extBox 1">
            <a:extLst>
              <a:ext uri="{FF2B5EF4-FFF2-40B4-BE49-F238E27FC236}">
                <a16:creationId xmlns:a16="http://schemas.microsoft.com/office/drawing/2014/main" id="{4D77F5FA-6407-28E0-C70E-A60F0886980A}"/>
              </a:ext>
            </a:extLst>
          </p:cNvPr>
          <p:cNvSpPr txBox="1"/>
          <p:nvPr/>
        </p:nvSpPr>
        <p:spPr>
          <a:xfrm>
            <a:off x="9315345" y="407487"/>
            <a:ext cx="2268638" cy="2677656"/>
          </a:xfrm>
          <a:prstGeom prst="rect">
            <a:avLst/>
          </a:prstGeom>
          <a:noFill/>
        </p:spPr>
        <p:txBody>
          <a:bodyPr wrap="square" rtlCol="0">
            <a:spAutoFit/>
          </a:bodyPr>
          <a:lstStyle/>
          <a:p>
            <a:pPr algn="ctr"/>
            <a:r>
              <a:rPr lang="en-GB" sz="2800" b="1" dirty="0"/>
              <a:t>Insider Researcher:</a:t>
            </a:r>
          </a:p>
          <a:p>
            <a:pPr algn="ctr"/>
            <a:r>
              <a:rPr lang="en-GB" sz="2800" b="1" dirty="0"/>
              <a:t>This is who I am and </a:t>
            </a:r>
          </a:p>
          <a:p>
            <a:pPr algn="ctr"/>
            <a:r>
              <a:rPr lang="en-GB" sz="2800" b="1" dirty="0"/>
              <a:t>This is What I Need</a:t>
            </a:r>
          </a:p>
        </p:txBody>
      </p:sp>
      <p:pic>
        <p:nvPicPr>
          <p:cNvPr id="13" name="Video 12">
            <a:hlinkClick r:id="" action="ppaction://media"/>
            <a:extLst>
              <a:ext uri="{FF2B5EF4-FFF2-40B4-BE49-F238E27FC236}">
                <a16:creationId xmlns:a16="http://schemas.microsoft.com/office/drawing/2014/main" id="{EF21563E-2B9A-8F85-893A-118427F845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774486"/>
            <a:ext cx="2057400" cy="2057400"/>
          </a:xfrm>
          <a:prstGeom prst="ellipse">
            <a:avLst/>
          </a:prstGeom>
        </p:spPr>
      </p:pic>
    </p:spTree>
    <p:extLst>
      <p:ext uri="{BB962C8B-B14F-4D97-AF65-F5344CB8AC3E}">
        <p14:creationId xmlns:p14="http://schemas.microsoft.com/office/powerpoint/2010/main" val="3323745137"/>
      </p:ext>
    </p:extLst>
  </p:cSld>
  <p:clrMapOvr>
    <a:masterClrMapping/>
  </p:clrMapOvr>
  <mc:AlternateContent xmlns:mc="http://schemas.openxmlformats.org/markup-compatibility/2006">
    <mc:Choice xmlns:p14="http://schemas.microsoft.com/office/powerpoint/2010/main" Requires="p14">
      <p:transition spd="slow" p14:dur="2000" advTm="65191"/>
    </mc:Choice>
    <mc:Fallback>
      <p:transition spd="slow" advTm="65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Black Woman Cartoon Images – Browse 528,783 Stock Photos, Vectors, and  Video | Adobe Stock">
            <a:extLst>
              <a:ext uri="{FF2B5EF4-FFF2-40B4-BE49-F238E27FC236}">
                <a16:creationId xmlns:a16="http://schemas.microsoft.com/office/drawing/2014/main" id="{4DE8D6E4-590B-23D3-156F-EB2E77F7DA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5250" r="-1" b="-1"/>
          <a:stretch/>
        </p:blipFill>
        <p:spPr bwMode="auto">
          <a:xfrm>
            <a:off x="20" y="10"/>
            <a:ext cx="8707311"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30">
            <a:extLst>
              <a:ext uri="{FF2B5EF4-FFF2-40B4-BE49-F238E27FC236}">
                <a16:creationId xmlns:a16="http://schemas.microsoft.com/office/drawing/2014/main" id="{FA0BC16E-C8B9-4092-9BF6-E07982629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2" y="-794"/>
            <a:ext cx="3484667" cy="34631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Oval 5132">
            <a:extLst>
              <a:ext uri="{FF2B5EF4-FFF2-40B4-BE49-F238E27FC236}">
                <a16:creationId xmlns:a16="http://schemas.microsoft.com/office/drawing/2014/main" id="{8D5EA5CC-E298-4D87-8F90-828525D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7156" y="211088"/>
            <a:ext cx="3070455" cy="30704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7D92C553-87D5-4616-AA1F-453EFC39F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333" y="3462314"/>
            <a:ext cx="3484663" cy="340085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7" name="Freeform: Shape 5136">
            <a:extLst>
              <a:ext uri="{FF2B5EF4-FFF2-40B4-BE49-F238E27FC236}">
                <a16:creationId xmlns:a16="http://schemas.microsoft.com/office/drawing/2014/main" id="{77789B4E-5389-44D6-9AA6-EF135C55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332" y="3457143"/>
            <a:ext cx="3484667" cy="340085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extBox 1">
            <a:extLst>
              <a:ext uri="{FF2B5EF4-FFF2-40B4-BE49-F238E27FC236}">
                <a16:creationId xmlns:a16="http://schemas.microsoft.com/office/drawing/2014/main" id="{64A7C3F6-302F-3B7B-D143-C096BE7B9C98}"/>
              </a:ext>
            </a:extLst>
          </p:cNvPr>
          <p:cNvSpPr txBox="1"/>
          <p:nvPr/>
        </p:nvSpPr>
        <p:spPr>
          <a:xfrm>
            <a:off x="9328064" y="838374"/>
            <a:ext cx="2268638" cy="1815882"/>
          </a:xfrm>
          <a:prstGeom prst="rect">
            <a:avLst/>
          </a:prstGeom>
          <a:noFill/>
        </p:spPr>
        <p:txBody>
          <a:bodyPr wrap="square" rtlCol="0">
            <a:spAutoFit/>
          </a:bodyPr>
          <a:lstStyle/>
          <a:p>
            <a:pPr algn="ctr"/>
            <a:r>
              <a:rPr lang="en-GB" sz="2800" b="1" dirty="0"/>
              <a:t>Insider Researcher:</a:t>
            </a:r>
          </a:p>
          <a:p>
            <a:pPr algn="ctr"/>
            <a:r>
              <a:rPr lang="en-GB" sz="2800" b="1" dirty="0"/>
              <a:t>Outside I Can be me</a:t>
            </a:r>
          </a:p>
        </p:txBody>
      </p:sp>
      <p:pic>
        <p:nvPicPr>
          <p:cNvPr id="4" name="Video 3">
            <a:hlinkClick r:id="" action="ppaction://media"/>
            <a:extLst>
              <a:ext uri="{FF2B5EF4-FFF2-40B4-BE49-F238E27FC236}">
                <a16:creationId xmlns:a16="http://schemas.microsoft.com/office/drawing/2014/main" id="{A0775F50-E9DB-C5E9-C554-44AC12F3F3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105897" y="3962226"/>
            <a:ext cx="2057400" cy="2057400"/>
          </a:xfrm>
          <a:prstGeom prst="ellipse">
            <a:avLst/>
          </a:prstGeom>
        </p:spPr>
      </p:pic>
    </p:spTree>
    <p:extLst>
      <p:ext uri="{BB962C8B-B14F-4D97-AF65-F5344CB8AC3E}">
        <p14:creationId xmlns:p14="http://schemas.microsoft.com/office/powerpoint/2010/main" val="209266762"/>
      </p:ext>
    </p:extLst>
  </p:cSld>
  <p:clrMapOvr>
    <a:masterClrMapping/>
  </p:clrMapOvr>
  <mc:AlternateContent xmlns:mc="http://schemas.openxmlformats.org/markup-compatibility/2006">
    <mc:Choice xmlns:p14="http://schemas.microsoft.com/office/powerpoint/2010/main" Requires="p14">
      <p:transition spd="slow" p14:dur="2000" advTm="64811"/>
    </mc:Choice>
    <mc:Fallback>
      <p:transition spd="slow" advTm="64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Blocks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1392</Words>
  <Application>Microsoft Office PowerPoint</Application>
  <PresentationFormat>Widescreen</PresentationFormat>
  <Paragraphs>44</Paragraphs>
  <Slides>9</Slides>
  <Notes>9</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Avenir Next LT Pro</vt:lpstr>
      <vt:lpstr>Avenir Next LT Pro Demi</vt:lpstr>
      <vt:lpstr>Avenir Next LT Pro Light</vt:lpstr>
      <vt:lpstr>BlocksVTI</vt:lpstr>
      <vt:lpstr>Moving Towards a Critical Conceptual Inquiry Through a Critical Review of Conceptual Thinking Practices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Sanson</dc:creator>
  <cp:lastModifiedBy>Helen Sanson</cp:lastModifiedBy>
  <cp:revision>10</cp:revision>
  <dcterms:created xsi:type="dcterms:W3CDTF">2024-10-04T11:55:38Z</dcterms:created>
  <dcterms:modified xsi:type="dcterms:W3CDTF">2024-10-06T15:12:53Z</dcterms:modified>
</cp:coreProperties>
</file>