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348" r:id="rId3"/>
    <p:sldId id="383" r:id="rId4"/>
    <p:sldId id="384" r:id="rId5"/>
    <p:sldId id="325" r:id="rId6"/>
    <p:sldId id="372" r:id="rId7"/>
    <p:sldId id="381" r:id="rId8"/>
    <p:sldId id="257" r:id="rId9"/>
    <p:sldId id="259" r:id="rId10"/>
    <p:sldId id="291" r:id="rId11"/>
    <p:sldId id="382" r:id="rId12"/>
    <p:sldId id="376" r:id="rId13"/>
    <p:sldId id="373" r:id="rId14"/>
    <p:sldId id="387" r:id="rId15"/>
    <p:sldId id="328" r:id="rId16"/>
    <p:sldId id="385" r:id="rId17"/>
    <p:sldId id="377" r:id="rId18"/>
    <p:sldId id="379" r:id="rId19"/>
    <p:sldId id="388" r:id="rId20"/>
    <p:sldId id="378" r:id="rId21"/>
    <p:sldId id="374" r:id="rId22"/>
    <p:sldId id="266" r:id="rId23"/>
    <p:sldId id="271" r:id="rId24"/>
    <p:sldId id="386" r:id="rId25"/>
    <p:sldId id="37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89796" autoAdjust="0"/>
  </p:normalViewPr>
  <p:slideViewPr>
    <p:cSldViewPr snapToGrid="0">
      <p:cViewPr varScale="1">
        <p:scale>
          <a:sx n="72" d="100"/>
          <a:sy n="72" d="100"/>
        </p:scale>
        <p:origin x="576" y="66"/>
      </p:cViewPr>
      <p:guideLst/>
    </p:cSldViewPr>
  </p:slideViewPr>
  <p:outlineViewPr>
    <p:cViewPr>
      <p:scale>
        <a:sx n="33" d="100"/>
        <a:sy n="33" d="100"/>
      </p:scale>
      <p:origin x="0" y="-10104"/>
    </p:cViewPr>
  </p:outlineViewPr>
  <p:notesTextViewPr>
    <p:cViewPr>
      <p:scale>
        <a:sx n="1" d="1"/>
        <a:sy n="1" d="1"/>
      </p:scale>
      <p:origin x="0" y="0"/>
    </p:cViewPr>
  </p:notesTextViewPr>
  <p:sorterViewPr>
    <p:cViewPr>
      <p:scale>
        <a:sx n="100" d="100"/>
        <a:sy n="100" d="100"/>
      </p:scale>
      <p:origin x="0" y="-10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A4A503-DAAF-48BB-9FA2-5FA9389EC4F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0F1D336-1480-4640-9109-41F7CA9045C4}">
      <dgm:prSet/>
      <dgm:spPr/>
      <dgm:t>
        <a:bodyPr/>
        <a:lstStyle/>
        <a:p>
          <a:r>
            <a:rPr lang="en-GB"/>
            <a:t>Please see work schedule on Moodle</a:t>
          </a:r>
          <a:endParaRPr lang="en-US"/>
        </a:p>
      </dgm:t>
    </dgm:pt>
    <dgm:pt modelId="{E411958D-1562-448B-9085-C48A9FCCBA5D}" type="parTrans" cxnId="{E8D38C03-7FBB-4665-B0F6-6238858E33BC}">
      <dgm:prSet/>
      <dgm:spPr/>
      <dgm:t>
        <a:bodyPr/>
        <a:lstStyle/>
        <a:p>
          <a:endParaRPr lang="en-US"/>
        </a:p>
      </dgm:t>
    </dgm:pt>
    <dgm:pt modelId="{75BEEB55-B20D-4417-93B5-F19CDF5A1FA4}" type="sibTrans" cxnId="{E8D38C03-7FBB-4665-B0F6-6238858E33BC}">
      <dgm:prSet/>
      <dgm:spPr/>
      <dgm:t>
        <a:bodyPr/>
        <a:lstStyle/>
        <a:p>
          <a:endParaRPr lang="en-US"/>
        </a:p>
      </dgm:t>
    </dgm:pt>
    <dgm:pt modelId="{2F3ADA63-59B6-4E0E-A186-4238A681DF45}">
      <dgm:prSet/>
      <dgm:spPr/>
      <dgm:t>
        <a:bodyPr/>
        <a:lstStyle/>
        <a:p>
          <a:r>
            <a:rPr lang="en-GB"/>
            <a:t>Lectures up on Monday by 10.00am </a:t>
          </a:r>
          <a:endParaRPr lang="en-US"/>
        </a:p>
      </dgm:t>
    </dgm:pt>
    <dgm:pt modelId="{BF12A725-FA6C-47A0-96DF-C50F0B103F53}" type="parTrans" cxnId="{819A8776-22D0-4F57-99CF-E3073C202334}">
      <dgm:prSet/>
      <dgm:spPr/>
      <dgm:t>
        <a:bodyPr/>
        <a:lstStyle/>
        <a:p>
          <a:endParaRPr lang="en-US"/>
        </a:p>
      </dgm:t>
    </dgm:pt>
    <dgm:pt modelId="{726384DD-0891-4ACC-9240-6A4119BB6587}" type="sibTrans" cxnId="{819A8776-22D0-4F57-99CF-E3073C202334}">
      <dgm:prSet/>
      <dgm:spPr/>
      <dgm:t>
        <a:bodyPr/>
        <a:lstStyle/>
        <a:p>
          <a:endParaRPr lang="en-US"/>
        </a:p>
      </dgm:t>
    </dgm:pt>
    <dgm:pt modelId="{E0880682-89C6-4E85-98DE-96A6EFE99E3D}">
      <dgm:prSet/>
      <dgm:spPr/>
      <dgm:t>
        <a:bodyPr/>
        <a:lstStyle/>
        <a:p>
          <a:r>
            <a:rPr lang="en-GB"/>
            <a:t>Tutorials to be confirmed within your ‘groups’ </a:t>
          </a:r>
          <a:endParaRPr lang="en-US"/>
        </a:p>
      </dgm:t>
    </dgm:pt>
    <dgm:pt modelId="{1084B90B-F769-418A-8204-8DFD59BD31C5}" type="parTrans" cxnId="{47999BA2-9311-45E4-A6D5-E500045B1231}">
      <dgm:prSet/>
      <dgm:spPr/>
      <dgm:t>
        <a:bodyPr/>
        <a:lstStyle/>
        <a:p>
          <a:endParaRPr lang="en-US"/>
        </a:p>
      </dgm:t>
    </dgm:pt>
    <dgm:pt modelId="{17E11767-EE04-4A2E-BC33-B4770A2FA7D7}" type="sibTrans" cxnId="{47999BA2-9311-45E4-A6D5-E500045B1231}">
      <dgm:prSet/>
      <dgm:spPr/>
      <dgm:t>
        <a:bodyPr/>
        <a:lstStyle/>
        <a:p>
          <a:endParaRPr lang="en-US"/>
        </a:p>
      </dgm:t>
    </dgm:pt>
    <dgm:pt modelId="{E9AA0EDE-BA90-4120-BF51-F027D6FD175B}">
      <dgm:prSet/>
      <dgm:spPr/>
      <dgm:t>
        <a:bodyPr/>
        <a:lstStyle/>
        <a:p>
          <a:r>
            <a:rPr lang="en-GB"/>
            <a:t>Tutorials will be timetabled ‘Teams’ meetings </a:t>
          </a:r>
          <a:endParaRPr lang="en-US"/>
        </a:p>
      </dgm:t>
    </dgm:pt>
    <dgm:pt modelId="{58901C91-D3B2-4132-982B-0ECF2018EF5C}" type="parTrans" cxnId="{7A671B99-CC0F-4E3A-8971-3377DFC24C32}">
      <dgm:prSet/>
      <dgm:spPr/>
      <dgm:t>
        <a:bodyPr/>
        <a:lstStyle/>
        <a:p>
          <a:endParaRPr lang="en-US"/>
        </a:p>
      </dgm:t>
    </dgm:pt>
    <dgm:pt modelId="{3DEDD227-F4F3-4BE7-B177-C0B2C4546178}" type="sibTrans" cxnId="{7A671B99-CC0F-4E3A-8971-3377DFC24C32}">
      <dgm:prSet/>
      <dgm:spPr/>
      <dgm:t>
        <a:bodyPr/>
        <a:lstStyle/>
        <a:p>
          <a:endParaRPr lang="en-US"/>
        </a:p>
      </dgm:t>
    </dgm:pt>
    <dgm:pt modelId="{04E03D7C-8D44-4CF7-80C2-2EAEA1135C03}">
      <dgm:prSet/>
      <dgm:spPr/>
      <dgm:t>
        <a:bodyPr/>
        <a:lstStyle/>
        <a:p>
          <a:r>
            <a:rPr lang="en-GB"/>
            <a:t>Please see the task's which will be discussed in time tabled tutorial</a:t>
          </a:r>
          <a:endParaRPr lang="en-US"/>
        </a:p>
      </dgm:t>
    </dgm:pt>
    <dgm:pt modelId="{3625126E-9D12-462F-8A3E-E97DD6D940F6}" type="parTrans" cxnId="{A0E7ECA7-7FE2-4409-8781-7458B13E6848}">
      <dgm:prSet/>
      <dgm:spPr/>
      <dgm:t>
        <a:bodyPr/>
        <a:lstStyle/>
        <a:p>
          <a:endParaRPr lang="en-US"/>
        </a:p>
      </dgm:t>
    </dgm:pt>
    <dgm:pt modelId="{11591DCC-5F6B-4CBD-BC27-A9DE5CC7B633}" type="sibTrans" cxnId="{A0E7ECA7-7FE2-4409-8781-7458B13E6848}">
      <dgm:prSet/>
      <dgm:spPr/>
      <dgm:t>
        <a:bodyPr/>
        <a:lstStyle/>
        <a:p>
          <a:endParaRPr lang="en-US"/>
        </a:p>
      </dgm:t>
    </dgm:pt>
    <dgm:pt modelId="{51D62C48-ABCA-47C6-A47C-9A14E55845A3}">
      <dgm:prSet/>
      <dgm:spPr/>
      <dgm:t>
        <a:bodyPr/>
        <a:lstStyle/>
        <a:p>
          <a:r>
            <a:rPr lang="en-GB"/>
            <a:t>Participation is required</a:t>
          </a:r>
          <a:endParaRPr lang="en-US"/>
        </a:p>
      </dgm:t>
    </dgm:pt>
    <dgm:pt modelId="{CAF77946-8ABC-4736-A7F2-BD7041AAFFA0}" type="parTrans" cxnId="{F476CAAF-8F65-4607-B948-8C7F0EA18F23}">
      <dgm:prSet/>
      <dgm:spPr/>
      <dgm:t>
        <a:bodyPr/>
        <a:lstStyle/>
        <a:p>
          <a:endParaRPr lang="en-US"/>
        </a:p>
      </dgm:t>
    </dgm:pt>
    <dgm:pt modelId="{47429196-5185-47F3-A578-EFAD60F45614}" type="sibTrans" cxnId="{F476CAAF-8F65-4607-B948-8C7F0EA18F23}">
      <dgm:prSet/>
      <dgm:spPr/>
      <dgm:t>
        <a:bodyPr/>
        <a:lstStyle/>
        <a:p>
          <a:endParaRPr lang="en-US"/>
        </a:p>
      </dgm:t>
    </dgm:pt>
    <dgm:pt modelId="{30D5CE90-7ADB-4B89-A077-52DEDFCF1C3D}">
      <dgm:prSet/>
      <dgm:spPr/>
      <dgm:t>
        <a:bodyPr/>
        <a:lstStyle/>
        <a:p>
          <a:r>
            <a:rPr lang="en-GB"/>
            <a:t>Please email if you are unable to attend tutorials</a:t>
          </a:r>
          <a:endParaRPr lang="en-US"/>
        </a:p>
      </dgm:t>
    </dgm:pt>
    <dgm:pt modelId="{E6CA4AA0-3041-4428-B34F-4E24062C8EA7}" type="parTrans" cxnId="{9824D35A-A3DA-4D81-A18F-2FE0CB8E2C6C}">
      <dgm:prSet/>
      <dgm:spPr/>
      <dgm:t>
        <a:bodyPr/>
        <a:lstStyle/>
        <a:p>
          <a:endParaRPr lang="en-US"/>
        </a:p>
      </dgm:t>
    </dgm:pt>
    <dgm:pt modelId="{3257D18A-553E-4302-8D8F-7F8359DAE010}" type="sibTrans" cxnId="{9824D35A-A3DA-4D81-A18F-2FE0CB8E2C6C}">
      <dgm:prSet/>
      <dgm:spPr/>
      <dgm:t>
        <a:bodyPr/>
        <a:lstStyle/>
        <a:p>
          <a:endParaRPr lang="en-US"/>
        </a:p>
      </dgm:t>
    </dgm:pt>
    <dgm:pt modelId="{F51EBB71-D438-4903-BD94-0DE9071F97FA}">
      <dgm:prSet/>
      <dgm:spPr/>
      <dgm:t>
        <a:bodyPr/>
        <a:lstStyle/>
        <a:p>
          <a:r>
            <a:rPr lang="en-GB"/>
            <a:t>Student Rep for the course to make contact with</a:t>
          </a:r>
          <a:endParaRPr lang="en-US"/>
        </a:p>
      </dgm:t>
    </dgm:pt>
    <dgm:pt modelId="{F95144B9-9EBC-4689-8EA7-4BD094E21321}" type="parTrans" cxnId="{C86FD311-3ACE-4A15-9447-260854921CA8}">
      <dgm:prSet/>
      <dgm:spPr/>
      <dgm:t>
        <a:bodyPr/>
        <a:lstStyle/>
        <a:p>
          <a:endParaRPr lang="en-US"/>
        </a:p>
      </dgm:t>
    </dgm:pt>
    <dgm:pt modelId="{4612CD84-0258-4484-9781-6C47BCF739AD}" type="sibTrans" cxnId="{C86FD311-3ACE-4A15-9447-260854921CA8}">
      <dgm:prSet/>
      <dgm:spPr/>
      <dgm:t>
        <a:bodyPr/>
        <a:lstStyle/>
        <a:p>
          <a:endParaRPr lang="en-US"/>
        </a:p>
      </dgm:t>
    </dgm:pt>
    <dgm:pt modelId="{A64A3F28-E406-442B-8B44-64354D470306}" type="pres">
      <dgm:prSet presAssocID="{EEA4A503-DAAF-48BB-9FA2-5FA9389EC4F9}" presName="linear" presStyleCnt="0">
        <dgm:presLayoutVars>
          <dgm:animLvl val="lvl"/>
          <dgm:resizeHandles val="exact"/>
        </dgm:presLayoutVars>
      </dgm:prSet>
      <dgm:spPr/>
    </dgm:pt>
    <dgm:pt modelId="{24ECD7FA-060A-4EAB-B38A-1BE6638C3F50}" type="pres">
      <dgm:prSet presAssocID="{90F1D336-1480-4640-9109-41F7CA9045C4}" presName="parentText" presStyleLbl="node1" presStyleIdx="0" presStyleCnt="8">
        <dgm:presLayoutVars>
          <dgm:chMax val="0"/>
          <dgm:bulletEnabled val="1"/>
        </dgm:presLayoutVars>
      </dgm:prSet>
      <dgm:spPr/>
    </dgm:pt>
    <dgm:pt modelId="{E8775E46-D111-4A05-BBD5-E5E8AF36D2CB}" type="pres">
      <dgm:prSet presAssocID="{75BEEB55-B20D-4417-93B5-F19CDF5A1FA4}" presName="spacer" presStyleCnt="0"/>
      <dgm:spPr/>
    </dgm:pt>
    <dgm:pt modelId="{5A4FB5BB-FC51-46D9-98A3-BE1AB57BAF3E}" type="pres">
      <dgm:prSet presAssocID="{2F3ADA63-59B6-4E0E-A186-4238A681DF45}" presName="parentText" presStyleLbl="node1" presStyleIdx="1" presStyleCnt="8">
        <dgm:presLayoutVars>
          <dgm:chMax val="0"/>
          <dgm:bulletEnabled val="1"/>
        </dgm:presLayoutVars>
      </dgm:prSet>
      <dgm:spPr/>
    </dgm:pt>
    <dgm:pt modelId="{E4C4E338-BA6B-4815-97EA-A412EAEBEC98}" type="pres">
      <dgm:prSet presAssocID="{726384DD-0891-4ACC-9240-6A4119BB6587}" presName="spacer" presStyleCnt="0"/>
      <dgm:spPr/>
    </dgm:pt>
    <dgm:pt modelId="{28EE494B-D53C-4BD9-8B95-CDCE8AD55A08}" type="pres">
      <dgm:prSet presAssocID="{E0880682-89C6-4E85-98DE-96A6EFE99E3D}" presName="parentText" presStyleLbl="node1" presStyleIdx="2" presStyleCnt="8">
        <dgm:presLayoutVars>
          <dgm:chMax val="0"/>
          <dgm:bulletEnabled val="1"/>
        </dgm:presLayoutVars>
      </dgm:prSet>
      <dgm:spPr/>
    </dgm:pt>
    <dgm:pt modelId="{E12246A8-DD35-4729-853C-48E9DBCB0D4A}" type="pres">
      <dgm:prSet presAssocID="{17E11767-EE04-4A2E-BC33-B4770A2FA7D7}" presName="spacer" presStyleCnt="0"/>
      <dgm:spPr/>
    </dgm:pt>
    <dgm:pt modelId="{7B2B1E95-783E-41F1-9C83-062FEC8E593F}" type="pres">
      <dgm:prSet presAssocID="{E9AA0EDE-BA90-4120-BF51-F027D6FD175B}" presName="parentText" presStyleLbl="node1" presStyleIdx="3" presStyleCnt="8">
        <dgm:presLayoutVars>
          <dgm:chMax val="0"/>
          <dgm:bulletEnabled val="1"/>
        </dgm:presLayoutVars>
      </dgm:prSet>
      <dgm:spPr/>
    </dgm:pt>
    <dgm:pt modelId="{52AC99D1-552A-405E-8D26-5554CC24A20A}" type="pres">
      <dgm:prSet presAssocID="{3DEDD227-F4F3-4BE7-B177-C0B2C4546178}" presName="spacer" presStyleCnt="0"/>
      <dgm:spPr/>
    </dgm:pt>
    <dgm:pt modelId="{9089FF5D-49E3-4446-AD2D-5A894D9FB9FC}" type="pres">
      <dgm:prSet presAssocID="{04E03D7C-8D44-4CF7-80C2-2EAEA1135C03}" presName="parentText" presStyleLbl="node1" presStyleIdx="4" presStyleCnt="8">
        <dgm:presLayoutVars>
          <dgm:chMax val="0"/>
          <dgm:bulletEnabled val="1"/>
        </dgm:presLayoutVars>
      </dgm:prSet>
      <dgm:spPr/>
    </dgm:pt>
    <dgm:pt modelId="{6AE83AF6-1ACD-42B0-A493-30E8D58C8C82}" type="pres">
      <dgm:prSet presAssocID="{11591DCC-5F6B-4CBD-BC27-A9DE5CC7B633}" presName="spacer" presStyleCnt="0"/>
      <dgm:spPr/>
    </dgm:pt>
    <dgm:pt modelId="{A787D7B2-8E82-4FC1-8DF8-33AA66A54530}" type="pres">
      <dgm:prSet presAssocID="{51D62C48-ABCA-47C6-A47C-9A14E55845A3}" presName="parentText" presStyleLbl="node1" presStyleIdx="5" presStyleCnt="8">
        <dgm:presLayoutVars>
          <dgm:chMax val="0"/>
          <dgm:bulletEnabled val="1"/>
        </dgm:presLayoutVars>
      </dgm:prSet>
      <dgm:spPr/>
    </dgm:pt>
    <dgm:pt modelId="{07619460-BB91-479E-964C-8222F11507A6}" type="pres">
      <dgm:prSet presAssocID="{47429196-5185-47F3-A578-EFAD60F45614}" presName="spacer" presStyleCnt="0"/>
      <dgm:spPr/>
    </dgm:pt>
    <dgm:pt modelId="{6375E9E3-97CE-4687-9855-45B6715C3778}" type="pres">
      <dgm:prSet presAssocID="{30D5CE90-7ADB-4B89-A077-52DEDFCF1C3D}" presName="parentText" presStyleLbl="node1" presStyleIdx="6" presStyleCnt="8">
        <dgm:presLayoutVars>
          <dgm:chMax val="0"/>
          <dgm:bulletEnabled val="1"/>
        </dgm:presLayoutVars>
      </dgm:prSet>
      <dgm:spPr/>
    </dgm:pt>
    <dgm:pt modelId="{6801CA12-2D9F-47F7-B729-5EA2A5ED7FB6}" type="pres">
      <dgm:prSet presAssocID="{3257D18A-553E-4302-8D8F-7F8359DAE010}" presName="spacer" presStyleCnt="0"/>
      <dgm:spPr/>
    </dgm:pt>
    <dgm:pt modelId="{2571315D-C4D4-4B5D-ABE3-1AF88B144D76}" type="pres">
      <dgm:prSet presAssocID="{F51EBB71-D438-4903-BD94-0DE9071F97FA}" presName="parentText" presStyleLbl="node1" presStyleIdx="7" presStyleCnt="8">
        <dgm:presLayoutVars>
          <dgm:chMax val="0"/>
          <dgm:bulletEnabled val="1"/>
        </dgm:presLayoutVars>
      </dgm:prSet>
      <dgm:spPr/>
    </dgm:pt>
  </dgm:ptLst>
  <dgm:cxnLst>
    <dgm:cxn modelId="{E8D38C03-7FBB-4665-B0F6-6238858E33BC}" srcId="{EEA4A503-DAAF-48BB-9FA2-5FA9389EC4F9}" destId="{90F1D336-1480-4640-9109-41F7CA9045C4}" srcOrd="0" destOrd="0" parTransId="{E411958D-1562-448B-9085-C48A9FCCBA5D}" sibTransId="{75BEEB55-B20D-4417-93B5-F19CDF5A1FA4}"/>
    <dgm:cxn modelId="{25EBD00C-E63E-4745-A240-1C8B95497AD0}" type="presOf" srcId="{30D5CE90-7ADB-4B89-A077-52DEDFCF1C3D}" destId="{6375E9E3-97CE-4687-9855-45B6715C3778}" srcOrd="0" destOrd="0" presId="urn:microsoft.com/office/officeart/2005/8/layout/vList2"/>
    <dgm:cxn modelId="{C86FD311-3ACE-4A15-9447-260854921CA8}" srcId="{EEA4A503-DAAF-48BB-9FA2-5FA9389EC4F9}" destId="{F51EBB71-D438-4903-BD94-0DE9071F97FA}" srcOrd="7" destOrd="0" parTransId="{F95144B9-9EBC-4689-8EA7-4BD094E21321}" sibTransId="{4612CD84-0258-4484-9781-6C47BCF739AD}"/>
    <dgm:cxn modelId="{822D0D14-0704-4DE6-9B74-FF444D7C54D3}" type="presOf" srcId="{90F1D336-1480-4640-9109-41F7CA9045C4}" destId="{24ECD7FA-060A-4EAB-B38A-1BE6638C3F50}" srcOrd="0" destOrd="0" presId="urn:microsoft.com/office/officeart/2005/8/layout/vList2"/>
    <dgm:cxn modelId="{CF969A2A-9474-44E2-AD16-6E2BCCA004B3}" type="presOf" srcId="{51D62C48-ABCA-47C6-A47C-9A14E55845A3}" destId="{A787D7B2-8E82-4FC1-8DF8-33AA66A54530}" srcOrd="0" destOrd="0" presId="urn:microsoft.com/office/officeart/2005/8/layout/vList2"/>
    <dgm:cxn modelId="{554D9B30-C474-487B-9988-9CEFC81651AD}" type="presOf" srcId="{E0880682-89C6-4E85-98DE-96A6EFE99E3D}" destId="{28EE494B-D53C-4BD9-8B95-CDCE8AD55A08}" srcOrd="0" destOrd="0" presId="urn:microsoft.com/office/officeart/2005/8/layout/vList2"/>
    <dgm:cxn modelId="{11C35A62-CD5E-4145-9AB2-71D2F6FF5EE7}" type="presOf" srcId="{2F3ADA63-59B6-4E0E-A186-4238A681DF45}" destId="{5A4FB5BB-FC51-46D9-98A3-BE1AB57BAF3E}" srcOrd="0" destOrd="0" presId="urn:microsoft.com/office/officeart/2005/8/layout/vList2"/>
    <dgm:cxn modelId="{819A8776-22D0-4F57-99CF-E3073C202334}" srcId="{EEA4A503-DAAF-48BB-9FA2-5FA9389EC4F9}" destId="{2F3ADA63-59B6-4E0E-A186-4238A681DF45}" srcOrd="1" destOrd="0" parTransId="{BF12A725-FA6C-47A0-96DF-C50F0B103F53}" sibTransId="{726384DD-0891-4ACC-9240-6A4119BB6587}"/>
    <dgm:cxn modelId="{9824D35A-A3DA-4D81-A18F-2FE0CB8E2C6C}" srcId="{EEA4A503-DAAF-48BB-9FA2-5FA9389EC4F9}" destId="{30D5CE90-7ADB-4B89-A077-52DEDFCF1C3D}" srcOrd="6" destOrd="0" parTransId="{E6CA4AA0-3041-4428-B34F-4E24062C8EA7}" sibTransId="{3257D18A-553E-4302-8D8F-7F8359DAE010}"/>
    <dgm:cxn modelId="{5E766D83-125C-4AFD-9ABD-B11D83EC53E8}" type="presOf" srcId="{EEA4A503-DAAF-48BB-9FA2-5FA9389EC4F9}" destId="{A64A3F28-E406-442B-8B44-64354D470306}" srcOrd="0" destOrd="0" presId="urn:microsoft.com/office/officeart/2005/8/layout/vList2"/>
    <dgm:cxn modelId="{7A671B99-CC0F-4E3A-8971-3377DFC24C32}" srcId="{EEA4A503-DAAF-48BB-9FA2-5FA9389EC4F9}" destId="{E9AA0EDE-BA90-4120-BF51-F027D6FD175B}" srcOrd="3" destOrd="0" parTransId="{58901C91-D3B2-4132-982B-0ECF2018EF5C}" sibTransId="{3DEDD227-F4F3-4BE7-B177-C0B2C4546178}"/>
    <dgm:cxn modelId="{47999BA2-9311-45E4-A6D5-E500045B1231}" srcId="{EEA4A503-DAAF-48BB-9FA2-5FA9389EC4F9}" destId="{E0880682-89C6-4E85-98DE-96A6EFE99E3D}" srcOrd="2" destOrd="0" parTransId="{1084B90B-F769-418A-8204-8DFD59BD31C5}" sibTransId="{17E11767-EE04-4A2E-BC33-B4770A2FA7D7}"/>
    <dgm:cxn modelId="{A0E7ECA7-7FE2-4409-8781-7458B13E6848}" srcId="{EEA4A503-DAAF-48BB-9FA2-5FA9389EC4F9}" destId="{04E03D7C-8D44-4CF7-80C2-2EAEA1135C03}" srcOrd="4" destOrd="0" parTransId="{3625126E-9D12-462F-8A3E-E97DD6D940F6}" sibTransId="{11591DCC-5F6B-4CBD-BC27-A9DE5CC7B633}"/>
    <dgm:cxn modelId="{F476CAAF-8F65-4607-B948-8C7F0EA18F23}" srcId="{EEA4A503-DAAF-48BB-9FA2-5FA9389EC4F9}" destId="{51D62C48-ABCA-47C6-A47C-9A14E55845A3}" srcOrd="5" destOrd="0" parTransId="{CAF77946-8ABC-4736-A7F2-BD7041AAFFA0}" sibTransId="{47429196-5185-47F3-A578-EFAD60F45614}"/>
    <dgm:cxn modelId="{F254D1B5-3E02-42A8-9DF0-54F5E2F0D1F7}" type="presOf" srcId="{E9AA0EDE-BA90-4120-BF51-F027D6FD175B}" destId="{7B2B1E95-783E-41F1-9C83-062FEC8E593F}" srcOrd="0" destOrd="0" presId="urn:microsoft.com/office/officeart/2005/8/layout/vList2"/>
    <dgm:cxn modelId="{3608E6BE-ABAF-4393-BFB8-FC45E9B0AC6F}" type="presOf" srcId="{F51EBB71-D438-4903-BD94-0DE9071F97FA}" destId="{2571315D-C4D4-4B5D-ABE3-1AF88B144D76}" srcOrd="0" destOrd="0" presId="urn:microsoft.com/office/officeart/2005/8/layout/vList2"/>
    <dgm:cxn modelId="{83DE33BF-3FB2-44AD-9AC7-14206351214C}" type="presOf" srcId="{04E03D7C-8D44-4CF7-80C2-2EAEA1135C03}" destId="{9089FF5D-49E3-4446-AD2D-5A894D9FB9FC}" srcOrd="0" destOrd="0" presId="urn:microsoft.com/office/officeart/2005/8/layout/vList2"/>
    <dgm:cxn modelId="{65BAAEA6-6C34-49EB-9014-FE38FEA2344E}" type="presParOf" srcId="{A64A3F28-E406-442B-8B44-64354D470306}" destId="{24ECD7FA-060A-4EAB-B38A-1BE6638C3F50}" srcOrd="0" destOrd="0" presId="urn:microsoft.com/office/officeart/2005/8/layout/vList2"/>
    <dgm:cxn modelId="{D0AD7C17-5F01-4F8A-89CA-7BC428637058}" type="presParOf" srcId="{A64A3F28-E406-442B-8B44-64354D470306}" destId="{E8775E46-D111-4A05-BBD5-E5E8AF36D2CB}" srcOrd="1" destOrd="0" presId="urn:microsoft.com/office/officeart/2005/8/layout/vList2"/>
    <dgm:cxn modelId="{082F6BC1-5602-4BC6-BA8C-5875D0EE3AB8}" type="presParOf" srcId="{A64A3F28-E406-442B-8B44-64354D470306}" destId="{5A4FB5BB-FC51-46D9-98A3-BE1AB57BAF3E}" srcOrd="2" destOrd="0" presId="urn:microsoft.com/office/officeart/2005/8/layout/vList2"/>
    <dgm:cxn modelId="{1E2B6DA1-0DFE-48F9-825B-544FF920FBC2}" type="presParOf" srcId="{A64A3F28-E406-442B-8B44-64354D470306}" destId="{E4C4E338-BA6B-4815-97EA-A412EAEBEC98}" srcOrd="3" destOrd="0" presId="urn:microsoft.com/office/officeart/2005/8/layout/vList2"/>
    <dgm:cxn modelId="{058F62BA-3733-442D-A080-9841CB4C419C}" type="presParOf" srcId="{A64A3F28-E406-442B-8B44-64354D470306}" destId="{28EE494B-D53C-4BD9-8B95-CDCE8AD55A08}" srcOrd="4" destOrd="0" presId="urn:microsoft.com/office/officeart/2005/8/layout/vList2"/>
    <dgm:cxn modelId="{EB2D640B-B55F-4A81-BE3B-F984B4F46499}" type="presParOf" srcId="{A64A3F28-E406-442B-8B44-64354D470306}" destId="{E12246A8-DD35-4729-853C-48E9DBCB0D4A}" srcOrd="5" destOrd="0" presId="urn:microsoft.com/office/officeart/2005/8/layout/vList2"/>
    <dgm:cxn modelId="{D547E995-EC81-4E62-A284-60BF98162ADC}" type="presParOf" srcId="{A64A3F28-E406-442B-8B44-64354D470306}" destId="{7B2B1E95-783E-41F1-9C83-062FEC8E593F}" srcOrd="6" destOrd="0" presId="urn:microsoft.com/office/officeart/2005/8/layout/vList2"/>
    <dgm:cxn modelId="{F93363C9-AF41-45F8-9AD4-95D8820841BD}" type="presParOf" srcId="{A64A3F28-E406-442B-8B44-64354D470306}" destId="{52AC99D1-552A-405E-8D26-5554CC24A20A}" srcOrd="7" destOrd="0" presId="urn:microsoft.com/office/officeart/2005/8/layout/vList2"/>
    <dgm:cxn modelId="{BD04AB96-4146-4530-A28B-86CABD85FC8C}" type="presParOf" srcId="{A64A3F28-E406-442B-8B44-64354D470306}" destId="{9089FF5D-49E3-4446-AD2D-5A894D9FB9FC}" srcOrd="8" destOrd="0" presId="urn:microsoft.com/office/officeart/2005/8/layout/vList2"/>
    <dgm:cxn modelId="{D4B2DAFF-0274-467F-884F-0E607765D70E}" type="presParOf" srcId="{A64A3F28-E406-442B-8B44-64354D470306}" destId="{6AE83AF6-1ACD-42B0-A493-30E8D58C8C82}" srcOrd="9" destOrd="0" presId="urn:microsoft.com/office/officeart/2005/8/layout/vList2"/>
    <dgm:cxn modelId="{F73AFAF8-30B2-4528-B63B-7EAC4015428B}" type="presParOf" srcId="{A64A3F28-E406-442B-8B44-64354D470306}" destId="{A787D7B2-8E82-4FC1-8DF8-33AA66A54530}" srcOrd="10" destOrd="0" presId="urn:microsoft.com/office/officeart/2005/8/layout/vList2"/>
    <dgm:cxn modelId="{DAFC039D-7902-4C6A-8D42-C64C654F749C}" type="presParOf" srcId="{A64A3F28-E406-442B-8B44-64354D470306}" destId="{07619460-BB91-479E-964C-8222F11507A6}" srcOrd="11" destOrd="0" presId="urn:microsoft.com/office/officeart/2005/8/layout/vList2"/>
    <dgm:cxn modelId="{8DCF53DA-7040-4D0C-8D0C-8A173E95A98B}" type="presParOf" srcId="{A64A3F28-E406-442B-8B44-64354D470306}" destId="{6375E9E3-97CE-4687-9855-45B6715C3778}" srcOrd="12" destOrd="0" presId="urn:microsoft.com/office/officeart/2005/8/layout/vList2"/>
    <dgm:cxn modelId="{4D179090-3943-4952-A60E-B3C82487EB6A}" type="presParOf" srcId="{A64A3F28-E406-442B-8B44-64354D470306}" destId="{6801CA12-2D9F-47F7-B729-5EA2A5ED7FB6}" srcOrd="13" destOrd="0" presId="urn:microsoft.com/office/officeart/2005/8/layout/vList2"/>
    <dgm:cxn modelId="{4CB822ED-BFD7-47A4-9F47-D84B0F2EADC2}" type="presParOf" srcId="{A64A3F28-E406-442B-8B44-64354D470306}" destId="{2571315D-C4D4-4B5D-ABE3-1AF88B144D76}"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A830DD-0FE0-4DBF-A178-0A8429F1A23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D4CA5AC-0A7B-4453-8B27-64EE100E95BB}">
      <dgm:prSet/>
      <dgm:spPr/>
      <dgm:t>
        <a:bodyPr/>
        <a:lstStyle/>
        <a:p>
          <a:r>
            <a:rPr lang="en-GB"/>
            <a:t>Process of treating someone in an intentionally unfair way</a:t>
          </a:r>
          <a:endParaRPr lang="en-US"/>
        </a:p>
      </dgm:t>
    </dgm:pt>
    <dgm:pt modelId="{761EB07B-AE70-4473-BEE3-3AF2C46ED6AB}" type="parTrans" cxnId="{114757D2-1562-4A9D-AB00-6E180755048F}">
      <dgm:prSet/>
      <dgm:spPr/>
      <dgm:t>
        <a:bodyPr/>
        <a:lstStyle/>
        <a:p>
          <a:endParaRPr lang="en-US"/>
        </a:p>
      </dgm:t>
    </dgm:pt>
    <dgm:pt modelId="{AB2A3480-3C1A-4FCA-BBFA-84D61DAABA9B}" type="sibTrans" cxnId="{114757D2-1562-4A9D-AB00-6E180755048F}">
      <dgm:prSet/>
      <dgm:spPr/>
      <dgm:t>
        <a:bodyPr/>
        <a:lstStyle/>
        <a:p>
          <a:endParaRPr lang="en-US"/>
        </a:p>
      </dgm:t>
    </dgm:pt>
    <dgm:pt modelId="{D06C367A-0250-4132-97E8-F02809E4485C}">
      <dgm:prSet/>
      <dgm:spPr/>
      <dgm:t>
        <a:bodyPr/>
        <a:lstStyle/>
        <a:p>
          <a:r>
            <a:rPr lang="en-GB"/>
            <a:t>Today – victim war disease, power</a:t>
          </a:r>
          <a:endParaRPr lang="en-US"/>
        </a:p>
      </dgm:t>
    </dgm:pt>
    <dgm:pt modelId="{E87DB078-A9C3-4F32-943D-9D9199DD2F04}" type="parTrans" cxnId="{736F7ECB-2E18-4E5D-9205-3B38219DCBE8}">
      <dgm:prSet/>
      <dgm:spPr/>
      <dgm:t>
        <a:bodyPr/>
        <a:lstStyle/>
        <a:p>
          <a:endParaRPr lang="en-US"/>
        </a:p>
      </dgm:t>
    </dgm:pt>
    <dgm:pt modelId="{0F8E5E34-5BBB-4A7B-BB74-C3A6AA486171}" type="sibTrans" cxnId="{736F7ECB-2E18-4E5D-9205-3B38219DCBE8}">
      <dgm:prSet/>
      <dgm:spPr/>
      <dgm:t>
        <a:bodyPr/>
        <a:lstStyle/>
        <a:p>
          <a:endParaRPr lang="en-US"/>
        </a:p>
      </dgm:t>
    </dgm:pt>
    <dgm:pt modelId="{83D90A1C-170D-44A8-9E36-ADCBC42D7C39}">
      <dgm:prSet/>
      <dgm:spPr/>
      <dgm:t>
        <a:bodyPr/>
        <a:lstStyle/>
        <a:p>
          <a:r>
            <a:rPr lang="en-GB"/>
            <a:t>Green Criminology - </a:t>
          </a:r>
          <a:r>
            <a:rPr lang="en-GB" b="0" i="0"/>
            <a:t>addresses forms of crime that harm the environment (Cressey Humanistic / Scientific approaches)</a:t>
          </a:r>
          <a:endParaRPr lang="en-US"/>
        </a:p>
      </dgm:t>
    </dgm:pt>
    <dgm:pt modelId="{F2C99411-86DF-48B2-A708-B2440EE0082B}" type="parTrans" cxnId="{0A064928-2624-4BEA-8473-681463740382}">
      <dgm:prSet/>
      <dgm:spPr/>
      <dgm:t>
        <a:bodyPr/>
        <a:lstStyle/>
        <a:p>
          <a:endParaRPr lang="en-US"/>
        </a:p>
      </dgm:t>
    </dgm:pt>
    <dgm:pt modelId="{3D0B6F9D-81E1-4697-B1C2-87A09CBFB072}" type="sibTrans" cxnId="{0A064928-2624-4BEA-8473-681463740382}">
      <dgm:prSet/>
      <dgm:spPr/>
      <dgm:t>
        <a:bodyPr/>
        <a:lstStyle/>
        <a:p>
          <a:endParaRPr lang="en-US"/>
        </a:p>
      </dgm:t>
    </dgm:pt>
    <dgm:pt modelId="{4D98F4DF-A327-414F-AAD2-9C3892B808DF}" type="pres">
      <dgm:prSet presAssocID="{86A830DD-0FE0-4DBF-A178-0A8429F1A238}" presName="linear" presStyleCnt="0">
        <dgm:presLayoutVars>
          <dgm:animLvl val="lvl"/>
          <dgm:resizeHandles val="exact"/>
        </dgm:presLayoutVars>
      </dgm:prSet>
      <dgm:spPr/>
    </dgm:pt>
    <dgm:pt modelId="{52044E60-33F2-445D-8A86-BB67A8188783}" type="pres">
      <dgm:prSet presAssocID="{6D4CA5AC-0A7B-4453-8B27-64EE100E95BB}" presName="parentText" presStyleLbl="node1" presStyleIdx="0" presStyleCnt="3">
        <dgm:presLayoutVars>
          <dgm:chMax val="0"/>
          <dgm:bulletEnabled val="1"/>
        </dgm:presLayoutVars>
      </dgm:prSet>
      <dgm:spPr/>
    </dgm:pt>
    <dgm:pt modelId="{33026EB6-A52A-4DB1-A91E-075CFFC7BD1D}" type="pres">
      <dgm:prSet presAssocID="{AB2A3480-3C1A-4FCA-BBFA-84D61DAABA9B}" presName="spacer" presStyleCnt="0"/>
      <dgm:spPr/>
    </dgm:pt>
    <dgm:pt modelId="{B100AE40-544B-48FC-AF14-7F67AF183643}" type="pres">
      <dgm:prSet presAssocID="{D06C367A-0250-4132-97E8-F02809E4485C}" presName="parentText" presStyleLbl="node1" presStyleIdx="1" presStyleCnt="3">
        <dgm:presLayoutVars>
          <dgm:chMax val="0"/>
          <dgm:bulletEnabled val="1"/>
        </dgm:presLayoutVars>
      </dgm:prSet>
      <dgm:spPr/>
    </dgm:pt>
    <dgm:pt modelId="{D5C02B79-1A22-4E7B-97A8-6E833B1F0730}" type="pres">
      <dgm:prSet presAssocID="{0F8E5E34-5BBB-4A7B-BB74-C3A6AA486171}" presName="spacer" presStyleCnt="0"/>
      <dgm:spPr/>
    </dgm:pt>
    <dgm:pt modelId="{D8C090D5-9E05-4FEC-9CC0-1BA6C6265973}" type="pres">
      <dgm:prSet presAssocID="{83D90A1C-170D-44A8-9E36-ADCBC42D7C39}" presName="parentText" presStyleLbl="node1" presStyleIdx="2" presStyleCnt="3">
        <dgm:presLayoutVars>
          <dgm:chMax val="0"/>
          <dgm:bulletEnabled val="1"/>
        </dgm:presLayoutVars>
      </dgm:prSet>
      <dgm:spPr/>
    </dgm:pt>
  </dgm:ptLst>
  <dgm:cxnLst>
    <dgm:cxn modelId="{0A064928-2624-4BEA-8473-681463740382}" srcId="{86A830DD-0FE0-4DBF-A178-0A8429F1A238}" destId="{83D90A1C-170D-44A8-9E36-ADCBC42D7C39}" srcOrd="2" destOrd="0" parTransId="{F2C99411-86DF-48B2-A708-B2440EE0082B}" sibTransId="{3D0B6F9D-81E1-4697-B1C2-87A09CBFB072}"/>
    <dgm:cxn modelId="{53D78E40-E210-4945-A6EC-683C43A4C291}" type="presOf" srcId="{6D4CA5AC-0A7B-4453-8B27-64EE100E95BB}" destId="{52044E60-33F2-445D-8A86-BB67A8188783}" srcOrd="0" destOrd="0" presId="urn:microsoft.com/office/officeart/2005/8/layout/vList2"/>
    <dgm:cxn modelId="{F64D8A5B-D29D-43C3-A558-F0DD9C7FDF17}" type="presOf" srcId="{86A830DD-0FE0-4DBF-A178-0A8429F1A238}" destId="{4D98F4DF-A327-414F-AAD2-9C3892B808DF}" srcOrd="0" destOrd="0" presId="urn:microsoft.com/office/officeart/2005/8/layout/vList2"/>
    <dgm:cxn modelId="{2F6B3B67-D7C0-4F74-9A25-2A50018A733F}" type="presOf" srcId="{83D90A1C-170D-44A8-9E36-ADCBC42D7C39}" destId="{D8C090D5-9E05-4FEC-9CC0-1BA6C6265973}" srcOrd="0" destOrd="0" presId="urn:microsoft.com/office/officeart/2005/8/layout/vList2"/>
    <dgm:cxn modelId="{0E3ACA8F-6A45-453A-8DC8-DC590EC10B05}" type="presOf" srcId="{D06C367A-0250-4132-97E8-F02809E4485C}" destId="{B100AE40-544B-48FC-AF14-7F67AF183643}" srcOrd="0" destOrd="0" presId="urn:microsoft.com/office/officeart/2005/8/layout/vList2"/>
    <dgm:cxn modelId="{736F7ECB-2E18-4E5D-9205-3B38219DCBE8}" srcId="{86A830DD-0FE0-4DBF-A178-0A8429F1A238}" destId="{D06C367A-0250-4132-97E8-F02809E4485C}" srcOrd="1" destOrd="0" parTransId="{E87DB078-A9C3-4F32-943D-9D9199DD2F04}" sibTransId="{0F8E5E34-5BBB-4A7B-BB74-C3A6AA486171}"/>
    <dgm:cxn modelId="{114757D2-1562-4A9D-AB00-6E180755048F}" srcId="{86A830DD-0FE0-4DBF-A178-0A8429F1A238}" destId="{6D4CA5AC-0A7B-4453-8B27-64EE100E95BB}" srcOrd="0" destOrd="0" parTransId="{761EB07B-AE70-4473-BEE3-3AF2C46ED6AB}" sibTransId="{AB2A3480-3C1A-4FCA-BBFA-84D61DAABA9B}"/>
    <dgm:cxn modelId="{41CFA4C4-E1CB-4C81-B71D-0BE7671D519E}" type="presParOf" srcId="{4D98F4DF-A327-414F-AAD2-9C3892B808DF}" destId="{52044E60-33F2-445D-8A86-BB67A8188783}" srcOrd="0" destOrd="0" presId="urn:microsoft.com/office/officeart/2005/8/layout/vList2"/>
    <dgm:cxn modelId="{58D92871-9B01-4E0A-AB46-70C5DBE90120}" type="presParOf" srcId="{4D98F4DF-A327-414F-AAD2-9C3892B808DF}" destId="{33026EB6-A52A-4DB1-A91E-075CFFC7BD1D}" srcOrd="1" destOrd="0" presId="urn:microsoft.com/office/officeart/2005/8/layout/vList2"/>
    <dgm:cxn modelId="{680BD3E3-AF4D-4D8E-A268-010BDFD95B19}" type="presParOf" srcId="{4D98F4DF-A327-414F-AAD2-9C3892B808DF}" destId="{B100AE40-544B-48FC-AF14-7F67AF183643}" srcOrd="2" destOrd="0" presId="urn:microsoft.com/office/officeart/2005/8/layout/vList2"/>
    <dgm:cxn modelId="{A41A4630-90F0-41AA-AEC9-442CFAF797DA}" type="presParOf" srcId="{4D98F4DF-A327-414F-AAD2-9C3892B808DF}" destId="{D5C02B79-1A22-4E7B-97A8-6E833B1F0730}" srcOrd="3" destOrd="0" presId="urn:microsoft.com/office/officeart/2005/8/layout/vList2"/>
    <dgm:cxn modelId="{7774F984-2171-4833-B435-71E75AC95CC9}" type="presParOf" srcId="{4D98F4DF-A327-414F-AAD2-9C3892B808DF}" destId="{D8C090D5-9E05-4FEC-9CC0-1BA6C626597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CD7FA-060A-4EAB-B38A-1BE6638C3F50}">
      <dsp:nvSpPr>
        <dsp:cNvPr id="0" name=""/>
        <dsp:cNvSpPr/>
      </dsp:nvSpPr>
      <dsp:spPr>
        <a:xfrm>
          <a:off x="0" y="16717"/>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Please see work schedule on Moodle</a:t>
          </a:r>
          <a:endParaRPr lang="en-US" sz="2100" kern="1200"/>
        </a:p>
      </dsp:txBody>
      <dsp:txXfrm>
        <a:off x="24588" y="41305"/>
        <a:ext cx="10466424" cy="454509"/>
      </dsp:txXfrm>
    </dsp:sp>
    <dsp:sp modelId="{5A4FB5BB-FC51-46D9-98A3-BE1AB57BAF3E}">
      <dsp:nvSpPr>
        <dsp:cNvPr id="0" name=""/>
        <dsp:cNvSpPr/>
      </dsp:nvSpPr>
      <dsp:spPr>
        <a:xfrm>
          <a:off x="0" y="580882"/>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Lectures up on Monday by 10.00am </a:t>
          </a:r>
          <a:endParaRPr lang="en-US" sz="2100" kern="1200"/>
        </a:p>
      </dsp:txBody>
      <dsp:txXfrm>
        <a:off x="24588" y="605470"/>
        <a:ext cx="10466424" cy="454509"/>
      </dsp:txXfrm>
    </dsp:sp>
    <dsp:sp modelId="{28EE494B-D53C-4BD9-8B95-CDCE8AD55A08}">
      <dsp:nvSpPr>
        <dsp:cNvPr id="0" name=""/>
        <dsp:cNvSpPr/>
      </dsp:nvSpPr>
      <dsp:spPr>
        <a:xfrm>
          <a:off x="0" y="1145047"/>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Tutorials to be confirmed within your ‘groups’ </a:t>
          </a:r>
          <a:endParaRPr lang="en-US" sz="2100" kern="1200"/>
        </a:p>
      </dsp:txBody>
      <dsp:txXfrm>
        <a:off x="24588" y="1169635"/>
        <a:ext cx="10466424" cy="454509"/>
      </dsp:txXfrm>
    </dsp:sp>
    <dsp:sp modelId="{7B2B1E95-783E-41F1-9C83-062FEC8E593F}">
      <dsp:nvSpPr>
        <dsp:cNvPr id="0" name=""/>
        <dsp:cNvSpPr/>
      </dsp:nvSpPr>
      <dsp:spPr>
        <a:xfrm>
          <a:off x="0" y="1709212"/>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Tutorials will be timetabled ‘Teams’ meetings </a:t>
          </a:r>
          <a:endParaRPr lang="en-US" sz="2100" kern="1200"/>
        </a:p>
      </dsp:txBody>
      <dsp:txXfrm>
        <a:off x="24588" y="1733800"/>
        <a:ext cx="10466424" cy="454509"/>
      </dsp:txXfrm>
    </dsp:sp>
    <dsp:sp modelId="{9089FF5D-49E3-4446-AD2D-5A894D9FB9FC}">
      <dsp:nvSpPr>
        <dsp:cNvPr id="0" name=""/>
        <dsp:cNvSpPr/>
      </dsp:nvSpPr>
      <dsp:spPr>
        <a:xfrm>
          <a:off x="0" y="2273377"/>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Please see the task's which will be discussed in time tabled tutorial</a:t>
          </a:r>
          <a:endParaRPr lang="en-US" sz="2100" kern="1200"/>
        </a:p>
      </dsp:txBody>
      <dsp:txXfrm>
        <a:off x="24588" y="2297965"/>
        <a:ext cx="10466424" cy="454509"/>
      </dsp:txXfrm>
    </dsp:sp>
    <dsp:sp modelId="{A787D7B2-8E82-4FC1-8DF8-33AA66A54530}">
      <dsp:nvSpPr>
        <dsp:cNvPr id="0" name=""/>
        <dsp:cNvSpPr/>
      </dsp:nvSpPr>
      <dsp:spPr>
        <a:xfrm>
          <a:off x="0" y="2837542"/>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Participation is required</a:t>
          </a:r>
          <a:endParaRPr lang="en-US" sz="2100" kern="1200"/>
        </a:p>
      </dsp:txBody>
      <dsp:txXfrm>
        <a:off x="24588" y="2862130"/>
        <a:ext cx="10466424" cy="454509"/>
      </dsp:txXfrm>
    </dsp:sp>
    <dsp:sp modelId="{6375E9E3-97CE-4687-9855-45B6715C3778}">
      <dsp:nvSpPr>
        <dsp:cNvPr id="0" name=""/>
        <dsp:cNvSpPr/>
      </dsp:nvSpPr>
      <dsp:spPr>
        <a:xfrm>
          <a:off x="0" y="3401707"/>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Please email if you are unable to attend tutorials</a:t>
          </a:r>
          <a:endParaRPr lang="en-US" sz="2100" kern="1200"/>
        </a:p>
      </dsp:txBody>
      <dsp:txXfrm>
        <a:off x="24588" y="3426295"/>
        <a:ext cx="10466424" cy="454509"/>
      </dsp:txXfrm>
    </dsp:sp>
    <dsp:sp modelId="{2571315D-C4D4-4B5D-ABE3-1AF88B144D76}">
      <dsp:nvSpPr>
        <dsp:cNvPr id="0" name=""/>
        <dsp:cNvSpPr/>
      </dsp:nvSpPr>
      <dsp:spPr>
        <a:xfrm>
          <a:off x="0" y="3965872"/>
          <a:ext cx="10515600"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Student Rep for the course to make contact with</a:t>
          </a:r>
          <a:endParaRPr lang="en-US" sz="2100" kern="1200"/>
        </a:p>
      </dsp:txBody>
      <dsp:txXfrm>
        <a:off x="24588" y="3990460"/>
        <a:ext cx="10466424" cy="4545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44E60-33F2-445D-8A86-BB67A8188783}">
      <dsp:nvSpPr>
        <dsp:cNvPr id="0" name=""/>
        <dsp:cNvSpPr/>
      </dsp:nvSpPr>
      <dsp:spPr>
        <a:xfrm>
          <a:off x="0" y="296813"/>
          <a:ext cx="6666833" cy="156633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Process of treating someone in an intentionally unfair way</a:t>
          </a:r>
          <a:endParaRPr lang="en-US" sz="2800" kern="1200"/>
        </a:p>
      </dsp:txBody>
      <dsp:txXfrm>
        <a:off x="76462" y="373275"/>
        <a:ext cx="6513909" cy="1413413"/>
      </dsp:txXfrm>
    </dsp:sp>
    <dsp:sp modelId="{B100AE40-544B-48FC-AF14-7F67AF183643}">
      <dsp:nvSpPr>
        <dsp:cNvPr id="0" name=""/>
        <dsp:cNvSpPr/>
      </dsp:nvSpPr>
      <dsp:spPr>
        <a:xfrm>
          <a:off x="0" y="1943791"/>
          <a:ext cx="6666833" cy="1566337"/>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Today – victim war disease, power</a:t>
          </a:r>
          <a:endParaRPr lang="en-US" sz="2800" kern="1200"/>
        </a:p>
      </dsp:txBody>
      <dsp:txXfrm>
        <a:off x="76462" y="2020253"/>
        <a:ext cx="6513909" cy="1413413"/>
      </dsp:txXfrm>
    </dsp:sp>
    <dsp:sp modelId="{D8C090D5-9E05-4FEC-9CC0-1BA6C6265973}">
      <dsp:nvSpPr>
        <dsp:cNvPr id="0" name=""/>
        <dsp:cNvSpPr/>
      </dsp:nvSpPr>
      <dsp:spPr>
        <a:xfrm>
          <a:off x="0" y="3590768"/>
          <a:ext cx="6666833" cy="1566337"/>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Green Criminology - </a:t>
          </a:r>
          <a:r>
            <a:rPr lang="en-GB" sz="2800" b="0" i="0" kern="1200"/>
            <a:t>addresses forms of crime that harm the environment (Cressey Humanistic / Scientific approaches)</a:t>
          </a:r>
          <a:endParaRPr lang="en-US" sz="2800" kern="1200"/>
        </a:p>
      </dsp:txBody>
      <dsp:txXfrm>
        <a:off x="76462" y="3667230"/>
        <a:ext cx="6513909" cy="14134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59BF2F-D226-48CA-A3D9-6F87631587C1}" type="datetimeFigureOut">
              <a:rPr lang="en-GB" smtClean="0"/>
              <a:t>01/10/2021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7F314-6C57-41FE-8FD0-817FB7932B77}" type="slidenum">
              <a:rPr lang="en-GB" smtClean="0"/>
              <a:t>‹#›</a:t>
            </a:fld>
            <a:endParaRPr lang="en-GB"/>
          </a:p>
        </p:txBody>
      </p:sp>
    </p:spTree>
    <p:extLst>
      <p:ext uri="{BB962C8B-B14F-4D97-AF65-F5344CB8AC3E}">
        <p14:creationId xmlns:p14="http://schemas.microsoft.com/office/powerpoint/2010/main" val="3314593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egislation.gov.uk/ukpga/2020/7/content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en.wikipedia.org/wiki/London_Borough_of_Haringey"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E7F314-6C57-41FE-8FD0-817FB7932B77}" type="slidenum">
              <a:rPr lang="en-GB" smtClean="0"/>
              <a:t>1</a:t>
            </a:fld>
            <a:endParaRPr lang="en-GB" dirty="0"/>
          </a:p>
        </p:txBody>
      </p:sp>
    </p:spTree>
    <p:extLst>
      <p:ext uri="{BB962C8B-B14F-4D97-AF65-F5344CB8AC3E}">
        <p14:creationId xmlns:p14="http://schemas.microsoft.com/office/powerpoint/2010/main" val="616344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https://www.met.police.uk/foi-ai/metropolitan-police/disclosure-2018/august/information-operation-spanner/</a:t>
            </a:r>
          </a:p>
        </p:txBody>
      </p:sp>
      <p:sp>
        <p:nvSpPr>
          <p:cNvPr id="4" name="Slide Number Placeholder 3"/>
          <p:cNvSpPr>
            <a:spLocks noGrp="1"/>
          </p:cNvSpPr>
          <p:nvPr>
            <p:ph type="sldNum" sz="quarter" idx="5"/>
          </p:nvPr>
        </p:nvSpPr>
        <p:spPr/>
        <p:txBody>
          <a:bodyPr/>
          <a:lstStyle/>
          <a:p>
            <a:fld id="{9AE7F314-6C57-41FE-8FD0-817FB7932B77}" type="slidenum">
              <a:rPr lang="en-GB" smtClean="0"/>
              <a:t>12</a:t>
            </a:fld>
            <a:endParaRPr lang="en-GB"/>
          </a:p>
        </p:txBody>
      </p:sp>
    </p:spTree>
    <p:extLst>
      <p:ext uri="{BB962C8B-B14F-4D97-AF65-F5344CB8AC3E}">
        <p14:creationId xmlns:p14="http://schemas.microsoft.com/office/powerpoint/2010/main" val="1374751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https://www.legislation.gov.uk/ukpga/2020/7/contents</a:t>
            </a:r>
            <a:endParaRPr lang="en-GB" dirty="0"/>
          </a:p>
        </p:txBody>
      </p:sp>
      <p:sp>
        <p:nvSpPr>
          <p:cNvPr id="4" name="Slide Number Placeholder 3"/>
          <p:cNvSpPr>
            <a:spLocks noGrp="1"/>
          </p:cNvSpPr>
          <p:nvPr>
            <p:ph type="sldNum" sz="quarter" idx="5"/>
          </p:nvPr>
        </p:nvSpPr>
        <p:spPr/>
        <p:txBody>
          <a:bodyPr/>
          <a:lstStyle/>
          <a:p>
            <a:fld id="{9AE7F314-6C57-41FE-8FD0-817FB7932B77}" type="slidenum">
              <a:rPr lang="en-GB" smtClean="0"/>
              <a:t>13</a:t>
            </a:fld>
            <a:endParaRPr lang="en-GB" dirty="0"/>
          </a:p>
        </p:txBody>
      </p:sp>
    </p:spTree>
    <p:extLst>
      <p:ext uri="{BB962C8B-B14F-4D97-AF65-F5344CB8AC3E}">
        <p14:creationId xmlns:p14="http://schemas.microsoft.com/office/powerpoint/2010/main" val="3936258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https://www.ons.gov.uk/peoplepopulationandcommunity/crimeandjustice/bulletins/crimeinenglandandwales/yearendingmarch2021</a:t>
            </a:r>
          </a:p>
          <a:p>
            <a:endParaRPr lang="en-GB" dirty="0"/>
          </a:p>
          <a:p>
            <a:r>
              <a:rPr lang="en-GB" dirty="0"/>
              <a:t>https://victimscommissioner.org.uk/news/blog-fraud-is-now-an-epidemic-within-a-pandemic-the-upcoming-fraud-strategy-needs-to-be-bold-and-ambitious/</a:t>
            </a:r>
          </a:p>
        </p:txBody>
      </p:sp>
      <p:sp>
        <p:nvSpPr>
          <p:cNvPr id="4" name="Slide Number Placeholder 3"/>
          <p:cNvSpPr>
            <a:spLocks noGrp="1"/>
          </p:cNvSpPr>
          <p:nvPr>
            <p:ph type="sldNum" sz="quarter" idx="5"/>
          </p:nvPr>
        </p:nvSpPr>
        <p:spPr/>
        <p:txBody>
          <a:bodyPr/>
          <a:lstStyle/>
          <a:p>
            <a:fld id="{9AE7F314-6C57-41FE-8FD0-817FB7932B77}" type="slidenum">
              <a:rPr lang="en-GB" smtClean="0"/>
              <a:t>14</a:t>
            </a:fld>
            <a:endParaRPr lang="en-GB"/>
          </a:p>
        </p:txBody>
      </p:sp>
    </p:spTree>
    <p:extLst>
      <p:ext uri="{BB962C8B-B14F-4D97-AF65-F5344CB8AC3E}">
        <p14:creationId xmlns:p14="http://schemas.microsoft.com/office/powerpoint/2010/main" val="3956769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does this definition focus on criminal victimisation or is it</a:t>
            </a:r>
            <a:r>
              <a:rPr lang="en-GB" baseline="0" dirty="0"/>
              <a:t> rather narrow explanation?</a:t>
            </a:r>
          </a:p>
          <a:p>
            <a:r>
              <a:rPr lang="en-GB" baseline="0" dirty="0"/>
              <a:t>What about trauma experienced?</a:t>
            </a:r>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15</a:t>
            </a:fld>
            <a:endParaRPr lang="en-GB"/>
          </a:p>
        </p:txBody>
      </p:sp>
    </p:spTree>
    <p:extLst>
      <p:ext uri="{BB962C8B-B14F-4D97-AF65-F5344CB8AC3E}">
        <p14:creationId xmlns:p14="http://schemas.microsoft.com/office/powerpoint/2010/main" val="371098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https://pure.uvt.nl/ws/portalfiles/portal/1411974/INTRODUC.PDF</a:t>
            </a:r>
          </a:p>
        </p:txBody>
      </p:sp>
      <p:sp>
        <p:nvSpPr>
          <p:cNvPr id="4" name="Slide Number Placeholder 3"/>
          <p:cNvSpPr>
            <a:spLocks noGrp="1"/>
          </p:cNvSpPr>
          <p:nvPr>
            <p:ph type="sldNum" sz="quarter" idx="5"/>
          </p:nvPr>
        </p:nvSpPr>
        <p:spPr/>
        <p:txBody>
          <a:bodyPr/>
          <a:lstStyle/>
          <a:p>
            <a:fld id="{9AE7F314-6C57-41FE-8FD0-817FB7932B77}" type="slidenum">
              <a:rPr lang="en-GB" smtClean="0"/>
              <a:t>18</a:t>
            </a:fld>
            <a:endParaRPr lang="en-GB"/>
          </a:p>
        </p:txBody>
      </p:sp>
    </p:spTree>
    <p:extLst>
      <p:ext uri="{BB962C8B-B14F-4D97-AF65-F5344CB8AC3E}">
        <p14:creationId xmlns:p14="http://schemas.microsoft.com/office/powerpoint/2010/main" val="3772190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Killed by step-dad but mum was involved too.</a:t>
            </a:r>
            <a:r>
              <a:rPr lang="en-GB" baseline="0" dirty="0"/>
              <a:t> </a:t>
            </a:r>
          </a:p>
          <a:p>
            <a:pPr fontAlgn="base"/>
            <a:r>
              <a:rPr lang="en-GB" sz="1200" b="0" i="0" kern="1200" dirty="0">
                <a:solidFill>
                  <a:schemeClr val="tx1"/>
                </a:solidFill>
                <a:effectLst/>
                <a:latin typeface="+mn-lt"/>
                <a:ea typeface="+mn-ea"/>
                <a:cs typeface="+mn-cs"/>
              </a:rPr>
              <a:t>Police were called to 26 separate incidents at the family home, many involving domestic violence and alcohol abuse</a:t>
            </a:r>
          </a:p>
          <a:p>
            <a:pPr fontAlgn="base"/>
            <a:r>
              <a:rPr lang="en-GB" sz="1200" b="0" i="0" kern="1200" dirty="0">
                <a:solidFill>
                  <a:schemeClr val="tx1"/>
                </a:solidFill>
                <a:effectLst/>
                <a:latin typeface="+mn-lt"/>
                <a:ea typeface="+mn-ea"/>
                <a:cs typeface="+mn-cs"/>
              </a:rPr>
              <a:t>Excuses made by Daniel's "controlling" mother were accepted by agencies</a:t>
            </a:r>
          </a:p>
          <a:p>
            <a:r>
              <a:rPr lang="en-GB" sz="1200" b="0" i="0" kern="1200" dirty="0">
                <a:solidFill>
                  <a:schemeClr val="tx1"/>
                </a:solidFill>
                <a:effectLst/>
                <a:latin typeface="+mn-lt"/>
                <a:ea typeface="+mn-ea"/>
                <a:cs typeface="+mn-cs"/>
              </a:rPr>
              <a:t>Daniel stole sandwiches from other children at school and dug through bins for discarded apple cores. His body was so emaciated that one experienced health worker compared it to that of a concentration camp victim.</a:t>
            </a:r>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22</a:t>
            </a:fld>
            <a:endParaRPr lang="en-GB"/>
          </a:p>
        </p:txBody>
      </p:sp>
    </p:spTree>
    <p:extLst>
      <p:ext uri="{BB962C8B-B14F-4D97-AF65-F5344CB8AC3E}">
        <p14:creationId xmlns:p14="http://schemas.microsoft.com/office/powerpoint/2010/main" val="556587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Peter had lived in the </a:t>
            </a:r>
            <a:r>
              <a:rPr lang="en-GB" sz="1200" b="0" i="0" u="none" strike="noStrike" kern="1200" dirty="0">
                <a:solidFill>
                  <a:schemeClr val="tx1"/>
                </a:solidFill>
                <a:effectLst/>
                <a:latin typeface="+mn-lt"/>
                <a:ea typeface="+mn-ea"/>
                <a:cs typeface="+mn-cs"/>
                <a:hlinkClick r:id="rId3" tooltip="London Borough of Haringey"/>
              </a:rPr>
              <a:t>London Borough of Haringey</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North London"/>
              </a:rPr>
              <a:t>North London</a:t>
            </a:r>
            <a:r>
              <a:rPr lang="en-GB" sz="1200" b="0" i="0" kern="1200" dirty="0">
                <a:solidFill>
                  <a:schemeClr val="tx1"/>
                </a:solidFill>
                <a:effectLst/>
                <a:latin typeface="+mn-lt"/>
                <a:ea typeface="+mn-ea"/>
                <a:cs typeface="+mn-cs"/>
              </a:rPr>
              <a:t>, under the same </a:t>
            </a:r>
            <a:r>
              <a:rPr lang="en-GB" sz="1200" b="0" i="0" u="none" strike="noStrike" kern="1200" dirty="0">
                <a:solidFill>
                  <a:schemeClr val="tx1"/>
                </a:solidFill>
                <a:effectLst/>
                <a:latin typeface="+mn-lt"/>
                <a:ea typeface="+mn-ea"/>
                <a:cs typeface="+mn-cs"/>
                <a:hlinkClick r:id="rId5" tooltip="Child welfare"/>
              </a:rPr>
              <a:t>child welfare</a:t>
            </a:r>
            <a:r>
              <a:rPr lang="en-GB" sz="1200" b="0" i="0" kern="1200" dirty="0">
                <a:solidFill>
                  <a:schemeClr val="tx1"/>
                </a:solidFill>
                <a:effectLst/>
                <a:latin typeface="+mn-lt"/>
                <a:ea typeface="+mn-ea"/>
                <a:cs typeface="+mn-cs"/>
              </a:rPr>
              <a:t> authorities that had already failed seven years earlier in the case of </a:t>
            </a:r>
            <a:r>
              <a:rPr lang="en-GB" sz="1200" b="0" i="0" u="sng" kern="1200" dirty="0">
                <a:solidFill>
                  <a:schemeClr val="tx1"/>
                </a:solidFill>
                <a:effectLst/>
                <a:latin typeface="+mn-lt"/>
                <a:ea typeface="+mn-ea"/>
                <a:cs typeface="+mn-cs"/>
                <a:hlinkClick r:id="rId6"/>
              </a:rPr>
              <a:t>Victoria </a:t>
            </a:r>
            <a:r>
              <a:rPr lang="en-GB" sz="1200" b="0" i="0" u="sng" kern="1200" dirty="0" err="1">
                <a:solidFill>
                  <a:schemeClr val="tx1"/>
                </a:solidFill>
                <a:effectLst/>
                <a:latin typeface="+mn-lt"/>
                <a:ea typeface="+mn-ea"/>
                <a:cs typeface="+mn-cs"/>
                <a:hlinkClick r:id="rId6"/>
              </a:rPr>
              <a:t>Climbié</a:t>
            </a:r>
            <a:endParaRPr lang="en-GB" sz="1200" b="0" i="0" u="sng"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rPr>
              <a:t>Peter</a:t>
            </a:r>
            <a:r>
              <a:rPr lang="en-GB" sz="1200" b="0" i="0" u="sng" kern="1200" baseline="0" dirty="0">
                <a:solidFill>
                  <a:schemeClr val="tx1"/>
                </a:solidFill>
                <a:effectLst/>
                <a:latin typeface="+mn-lt"/>
                <a:ea typeface="+mn-ea"/>
                <a:cs typeface="+mn-cs"/>
              </a:rPr>
              <a:t> was 17 months old</a:t>
            </a:r>
          </a:p>
          <a:p>
            <a:endParaRPr lang="en-GB" sz="1200" b="0" i="0" u="sng"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23</a:t>
            </a:fld>
            <a:endParaRPr lang="en-GB"/>
          </a:p>
        </p:txBody>
      </p:sp>
    </p:spTree>
    <p:extLst>
      <p:ext uri="{BB962C8B-B14F-4D97-AF65-F5344CB8AC3E}">
        <p14:creationId xmlns:p14="http://schemas.microsoft.com/office/powerpoint/2010/main" val="4189183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73216-C32C-4D17-9285-D9F7BFCA4C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3173D4-808D-4C26-83C2-FE3F274022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5F536D-8973-4CCB-8237-CEE0CE35773C}"/>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5" name="Footer Placeholder 4">
            <a:extLst>
              <a:ext uri="{FF2B5EF4-FFF2-40B4-BE49-F238E27FC236}">
                <a16:creationId xmlns:a16="http://schemas.microsoft.com/office/drawing/2014/main" id="{B87E2698-F225-4DE5-BB34-71E617453E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DDF4CD-C3F6-49D7-8967-89D61F28D7F8}"/>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1096052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2484-17B1-4136-87E5-6AC5B7DA72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28336A-1474-4190-BE92-6755D549BC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C69873-4FF5-4917-A7D9-FB7100F1EEE3}"/>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5" name="Footer Placeholder 4">
            <a:extLst>
              <a:ext uri="{FF2B5EF4-FFF2-40B4-BE49-F238E27FC236}">
                <a16:creationId xmlns:a16="http://schemas.microsoft.com/office/drawing/2014/main" id="{687A4569-3BC8-4328-B665-06B92C344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EBEE2-3B41-49B6-8240-D79055222C05}"/>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481665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DA1D1-3214-4BB9-BCD6-20904D492F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3FC825-25DA-4D15-98BA-77E6677328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5CDA2A-7D38-4304-8439-9B46D24DA109}"/>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5" name="Footer Placeholder 4">
            <a:extLst>
              <a:ext uri="{FF2B5EF4-FFF2-40B4-BE49-F238E27FC236}">
                <a16:creationId xmlns:a16="http://schemas.microsoft.com/office/drawing/2014/main" id="{0D038CBC-56D2-45E4-AD5C-58D3E61A50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00E75-A5B0-4E69-88EB-F4AAD7F9C2DF}"/>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20352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1DC85-DB79-43D0-8FBB-83B38E75BB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B60C35-7247-40EF-ABB6-CDEB04E042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8B2DFE-74BF-45A4-8F9F-4C68BCC7C7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C3A349-DD1F-4611-A585-AD6A6605DC33}"/>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6" name="Footer Placeholder 5">
            <a:extLst>
              <a:ext uri="{FF2B5EF4-FFF2-40B4-BE49-F238E27FC236}">
                <a16:creationId xmlns:a16="http://schemas.microsoft.com/office/drawing/2014/main" id="{FED6DCCE-EF93-42FF-9F38-118093279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829BCF-2967-4D39-83F7-9508D7C10DF1}"/>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4262291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12328-7660-4CE5-B6F0-B1538508D9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725656-235F-4B45-A365-363CE7C4F4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307457-2383-484C-8CBF-A26A9A0BE1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DD42D8-417D-4C5B-A871-55E1B9D0FD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6B1C42-A21D-4DB4-ABDC-B92995665E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DD0BB8-829E-4DBB-BCCF-CD87FA3E70D2}"/>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8" name="Footer Placeholder 7">
            <a:extLst>
              <a:ext uri="{FF2B5EF4-FFF2-40B4-BE49-F238E27FC236}">
                <a16:creationId xmlns:a16="http://schemas.microsoft.com/office/drawing/2014/main" id="{086608A6-1848-47A2-87E6-98DB12ADE6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37BCE4-7C3C-4765-A06D-4741C11798E7}"/>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69382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48D7-E10E-4573-A99E-6D6DB5FFC4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38960B-46C5-4A11-BB0F-282D4CE7997A}"/>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4" name="Footer Placeholder 3">
            <a:extLst>
              <a:ext uri="{FF2B5EF4-FFF2-40B4-BE49-F238E27FC236}">
                <a16:creationId xmlns:a16="http://schemas.microsoft.com/office/drawing/2014/main" id="{C5FD8CFF-722A-4ACE-B1AE-7C0D1D874F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ECEFD0-D064-4CFE-9D3E-6FB3E285E529}"/>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909028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13CB45-CC55-4E9D-BD30-079F2FCB1150}"/>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3" name="Footer Placeholder 2">
            <a:extLst>
              <a:ext uri="{FF2B5EF4-FFF2-40B4-BE49-F238E27FC236}">
                <a16:creationId xmlns:a16="http://schemas.microsoft.com/office/drawing/2014/main" id="{92C06FE1-8834-4664-9C6B-B28866D5DB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DD1702-F835-41EF-87B6-69D6DB6A32BC}"/>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1401486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E4D03-419A-4086-9C47-13FA81C282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09FB68-DCCD-4C6E-85A6-D67F4B889F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DA6896-4044-4156-84B1-4A5FEF503C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ED9E80-8DC2-47FE-B9B2-4510DDBC170A}"/>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6" name="Footer Placeholder 5">
            <a:extLst>
              <a:ext uri="{FF2B5EF4-FFF2-40B4-BE49-F238E27FC236}">
                <a16:creationId xmlns:a16="http://schemas.microsoft.com/office/drawing/2014/main" id="{85D71D9F-E6F2-46F4-966B-567DEDE90F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8B1D59-9DDF-4427-8951-1827A417E465}"/>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4163864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83C0-A741-4ED0-93DB-C88876C14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9DCFB3-C98C-40B6-9C31-8BA0130BF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C4B557-4C3C-4744-8FEC-8C486237B6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3B4389-B0A4-46DC-802F-5E0E17CFE2B8}"/>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6" name="Footer Placeholder 5">
            <a:extLst>
              <a:ext uri="{FF2B5EF4-FFF2-40B4-BE49-F238E27FC236}">
                <a16:creationId xmlns:a16="http://schemas.microsoft.com/office/drawing/2014/main" id="{2735375A-14F1-4DF9-90E8-784DE3185E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0DA445-95A1-4F54-804C-9C5C6A376BE5}"/>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929925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01EB4-E323-4CC9-9626-77E141C1C8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CEEC84-D21F-487B-A9F1-B725E4418B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07EC3C-9754-4A2B-9293-4CD67627EF64}"/>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5" name="Footer Placeholder 4">
            <a:extLst>
              <a:ext uri="{FF2B5EF4-FFF2-40B4-BE49-F238E27FC236}">
                <a16:creationId xmlns:a16="http://schemas.microsoft.com/office/drawing/2014/main" id="{4FC7491F-CEC3-4DC3-9189-41DBB14E6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B6B8F-6C39-4D2D-A6AD-E16338CB5CB7}"/>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95012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A6D268-5301-4125-A7A7-617C22C725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8609AB-7EFA-457F-B29D-0EFC9A3CBC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1BF1B7-D268-4C7B-8779-067D1EF12ADE}"/>
              </a:ext>
            </a:extLst>
          </p:cNvPr>
          <p:cNvSpPr>
            <a:spLocks noGrp="1"/>
          </p:cNvSpPr>
          <p:nvPr>
            <p:ph type="dt" sz="half" idx="10"/>
          </p:nvPr>
        </p:nvSpPr>
        <p:spPr/>
        <p:txBody>
          <a:bodyPr/>
          <a:lstStyle/>
          <a:p>
            <a:fld id="{D883C621-92AE-454B-9986-0900EC788310}" type="datetimeFigureOut">
              <a:rPr lang="en-GB" smtClean="0"/>
              <a:t>01/10/2021</a:t>
            </a:fld>
            <a:endParaRPr lang="en-GB"/>
          </a:p>
        </p:txBody>
      </p:sp>
      <p:sp>
        <p:nvSpPr>
          <p:cNvPr id="5" name="Footer Placeholder 4">
            <a:extLst>
              <a:ext uri="{FF2B5EF4-FFF2-40B4-BE49-F238E27FC236}">
                <a16:creationId xmlns:a16="http://schemas.microsoft.com/office/drawing/2014/main" id="{8D410A30-0343-4347-8DD2-44FAE06242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DD62D8-C94E-4E28-9287-D3E27E14F62C}"/>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3147624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7565C7-5D47-4E0B-97AF-894F63CE13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4915A2-3CBF-449E-81E3-4EE946E889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820C86-EBD2-4FB1-AF24-ABA84A13D3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83C621-92AE-454B-9986-0900EC788310}" type="datetimeFigureOut">
              <a:rPr lang="en-GB" smtClean="0"/>
              <a:t>01/10/2021</a:t>
            </a:fld>
            <a:endParaRPr lang="en-GB"/>
          </a:p>
        </p:txBody>
      </p:sp>
      <p:sp>
        <p:nvSpPr>
          <p:cNvPr id="5" name="Footer Placeholder 4">
            <a:extLst>
              <a:ext uri="{FF2B5EF4-FFF2-40B4-BE49-F238E27FC236}">
                <a16:creationId xmlns:a16="http://schemas.microsoft.com/office/drawing/2014/main" id="{ECC08CA4-2211-49D0-A519-299DF98074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6D2101-F946-48EB-AAED-3BA745A793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52B39C-F872-4F8A-A9F7-C44C39169497}" type="slidenum">
              <a:rPr lang="en-GB" smtClean="0"/>
              <a:t>‹#›</a:t>
            </a:fld>
            <a:endParaRPr lang="en-GB"/>
          </a:p>
        </p:txBody>
      </p:sp>
    </p:spTree>
    <p:extLst>
      <p:ext uri="{BB962C8B-B14F-4D97-AF65-F5344CB8AC3E}">
        <p14:creationId xmlns:p14="http://schemas.microsoft.com/office/powerpoint/2010/main" val="3259860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12" name="Rectangle 1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004748-3C58-463E-95A3-E8447C2DEFBD}"/>
              </a:ext>
            </a:extLst>
          </p:cNvPr>
          <p:cNvSpPr>
            <a:spLocks noGrp="1"/>
          </p:cNvSpPr>
          <p:nvPr>
            <p:ph type="ctrTitle"/>
          </p:nvPr>
        </p:nvSpPr>
        <p:spPr>
          <a:xfrm>
            <a:off x="3371787" y="1741337"/>
            <a:ext cx="5448730" cy="2387918"/>
          </a:xfrm>
        </p:spPr>
        <p:txBody>
          <a:bodyPr anchor="b">
            <a:normAutofit/>
          </a:bodyPr>
          <a:lstStyle/>
          <a:p>
            <a:r>
              <a:rPr lang="en-GB" sz="5200" dirty="0">
                <a:solidFill>
                  <a:schemeClr val="tx2"/>
                </a:solidFill>
              </a:rPr>
              <a:t>Tutorial Week 1</a:t>
            </a:r>
          </a:p>
        </p:txBody>
      </p:sp>
      <p:sp>
        <p:nvSpPr>
          <p:cNvPr id="3" name="Subtitle 2">
            <a:extLst>
              <a:ext uri="{FF2B5EF4-FFF2-40B4-BE49-F238E27FC236}">
                <a16:creationId xmlns:a16="http://schemas.microsoft.com/office/drawing/2014/main" id="{5A1985DB-7772-404F-B3A8-ECB942CEAC25}"/>
              </a:ext>
            </a:extLst>
          </p:cNvPr>
          <p:cNvSpPr>
            <a:spLocks noGrp="1"/>
          </p:cNvSpPr>
          <p:nvPr>
            <p:ph type="subTitle" idx="1"/>
          </p:nvPr>
        </p:nvSpPr>
        <p:spPr>
          <a:xfrm>
            <a:off x="3371161" y="4200522"/>
            <a:ext cx="5449982" cy="682079"/>
          </a:xfrm>
        </p:spPr>
        <p:txBody>
          <a:bodyPr>
            <a:normAutofit/>
          </a:bodyPr>
          <a:lstStyle/>
          <a:p>
            <a:r>
              <a:rPr lang="en-GB" dirty="0">
                <a:solidFill>
                  <a:schemeClr val="tx2"/>
                </a:solidFill>
              </a:rPr>
              <a:t>01/10/2021</a:t>
            </a:r>
          </a:p>
        </p:txBody>
      </p:sp>
      <p:grpSp>
        <p:nvGrpSpPr>
          <p:cNvPr id="14" name="Group 1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4" name="Freeform: Shape 2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49317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828447"/>
          </a:xfrm>
        </p:spPr>
        <p:txBody>
          <a:bodyPr/>
          <a:lstStyle/>
          <a:p>
            <a:r>
              <a:rPr lang="en-GB" dirty="0"/>
              <a:t>Referencing refresher! </a:t>
            </a:r>
          </a:p>
        </p:txBody>
      </p:sp>
      <p:sp>
        <p:nvSpPr>
          <p:cNvPr id="3" name="Content Placeholder 2"/>
          <p:cNvSpPr>
            <a:spLocks noGrp="1"/>
          </p:cNvSpPr>
          <p:nvPr>
            <p:ph idx="1"/>
          </p:nvPr>
        </p:nvSpPr>
        <p:spPr>
          <a:xfrm>
            <a:off x="609600" y="1103086"/>
            <a:ext cx="10972800" cy="5065485"/>
          </a:xfrm>
        </p:spPr>
        <p:txBody>
          <a:bodyPr>
            <a:normAutofit fontScale="70000" lnSpcReduction="20000"/>
          </a:bodyPr>
          <a:lstStyle/>
          <a:p>
            <a:pPr fontAlgn="base">
              <a:buNone/>
            </a:pPr>
            <a:r>
              <a:rPr lang="en-GB" b="1" dirty="0"/>
              <a:t>Books:</a:t>
            </a:r>
          </a:p>
          <a:p>
            <a:pPr fontAlgn="base"/>
            <a:r>
              <a:rPr lang="en-GB" dirty="0"/>
              <a:t>·      Author(s) of a book, initials (Year of publication), </a:t>
            </a:r>
            <a:r>
              <a:rPr lang="en-GB" i="1" dirty="0"/>
              <a:t>Title of book: and sub-title if there is one </a:t>
            </a:r>
            <a:r>
              <a:rPr lang="en-GB" dirty="0"/>
              <a:t>(Italic or emphasised), Edition (if not the first), Publisher: Place of publication.</a:t>
            </a:r>
          </a:p>
          <a:p>
            <a:pPr fontAlgn="base">
              <a:buNone/>
            </a:pPr>
            <a:endParaRPr lang="en-GB" b="1" dirty="0"/>
          </a:p>
          <a:p>
            <a:pPr fontAlgn="base">
              <a:buNone/>
            </a:pPr>
            <a:r>
              <a:rPr lang="en-GB" b="1" dirty="0"/>
              <a:t>Journals:</a:t>
            </a:r>
            <a:endParaRPr lang="en-GB" dirty="0"/>
          </a:p>
          <a:p>
            <a:pPr fontAlgn="base"/>
            <a:r>
              <a:rPr lang="en-GB" dirty="0"/>
              <a:t>                Author(s) of article (surname and initials), (Date of Publication), Title of article, </a:t>
            </a:r>
            <a:r>
              <a:rPr lang="en-GB" i="1" dirty="0"/>
              <a:t>Title of Journal </a:t>
            </a:r>
            <a:r>
              <a:rPr lang="en-GB" dirty="0"/>
              <a:t>(Italic/emphasised), Volume number (and issue number if there is one), Pages covered by article.</a:t>
            </a:r>
          </a:p>
          <a:p>
            <a:pPr fontAlgn="base"/>
            <a:endParaRPr lang="en-GB" dirty="0"/>
          </a:p>
          <a:p>
            <a:pPr fontAlgn="base"/>
            <a:r>
              <a:rPr lang="en-GB" b="1" dirty="0"/>
              <a:t>Websites:</a:t>
            </a:r>
          </a:p>
          <a:p>
            <a:pPr fontAlgn="base"/>
            <a:r>
              <a:rPr lang="en-GB" dirty="0"/>
              <a:t>·         Surname, initial(s) (year) Title of article, (online) Available at </a:t>
            </a:r>
            <a:r>
              <a:rPr lang="en-GB" i="1" dirty="0"/>
              <a:t>URL (emphasised), </a:t>
            </a:r>
            <a:r>
              <a:rPr lang="en-GB" dirty="0"/>
              <a:t>Date of access.</a:t>
            </a:r>
          </a:p>
          <a:p>
            <a:pPr fontAlgn="base">
              <a:buNone/>
            </a:pPr>
            <a:endParaRPr lang="en-GB" dirty="0"/>
          </a:p>
          <a:p>
            <a:pPr fontAlgn="base"/>
            <a:r>
              <a:rPr lang="en-GB" b="1" dirty="0"/>
              <a:t>Act of Parliament:</a:t>
            </a:r>
          </a:p>
          <a:p>
            <a:pPr fontAlgn="base"/>
            <a:r>
              <a:rPr lang="en-GB" dirty="0"/>
              <a:t>·         Act of Parliament (1925), Her Majesty’s Stationery Office (The Stationery Office); London.</a:t>
            </a:r>
          </a:p>
          <a:p>
            <a:pPr fontAlgn="base">
              <a:buNone/>
            </a:pPr>
            <a:r>
              <a:rPr lang="en-GB" b="1" dirty="0"/>
              <a:t>Case Law:</a:t>
            </a:r>
          </a:p>
          <a:p>
            <a:pPr fontAlgn="base"/>
            <a:r>
              <a:rPr lang="en-GB" dirty="0"/>
              <a:t>·         Parties in the case (Year) Abbreviation of law report, Volume number, Page.</a:t>
            </a:r>
          </a:p>
          <a:p>
            <a:pPr fontAlgn="base">
              <a:buNone/>
            </a:pPr>
            <a:endParaRPr lang="en-GB" dirty="0"/>
          </a:p>
          <a:p>
            <a:pPr fontAlgn="base">
              <a:buNone/>
            </a:pPr>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B123E-2907-4935-AA40-C4F93ADABBC4}"/>
              </a:ext>
            </a:extLst>
          </p:cNvPr>
          <p:cNvSpPr>
            <a:spLocks noGrp="1"/>
          </p:cNvSpPr>
          <p:nvPr>
            <p:ph type="title"/>
          </p:nvPr>
        </p:nvSpPr>
        <p:spPr/>
        <p:txBody>
          <a:bodyPr/>
          <a:lstStyle/>
          <a:p>
            <a:r>
              <a:rPr lang="en-GB" dirty="0">
                <a:cs typeface="Calibri Light"/>
              </a:rPr>
              <a:t>Work Schedule</a:t>
            </a:r>
            <a:endParaRPr lang="en-GB" dirty="0" err="1"/>
          </a:p>
        </p:txBody>
      </p:sp>
      <p:graphicFrame>
        <p:nvGraphicFramePr>
          <p:cNvPr id="5" name="Content Placeholder 2">
            <a:extLst>
              <a:ext uri="{FF2B5EF4-FFF2-40B4-BE49-F238E27FC236}">
                <a16:creationId xmlns:a16="http://schemas.microsoft.com/office/drawing/2014/main" id="{8C19D1D7-CDF5-4C2D-B227-0EB38BE40034}"/>
              </a:ext>
            </a:extLst>
          </p:cNvPr>
          <p:cNvGraphicFramePr>
            <a:graphicFrameLocks noGrp="1"/>
          </p:cNvGraphicFramePr>
          <p:nvPr>
            <p:ph idx="1"/>
          </p:nvPr>
        </p:nvGraphicFramePr>
        <p:xfrm>
          <a:off x="838200" y="1690688"/>
          <a:ext cx="10515600" cy="4486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9371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568" y="548640"/>
            <a:ext cx="10168128" cy="1179576"/>
          </a:xfrm>
        </p:spPr>
        <p:txBody>
          <a:bodyPr>
            <a:normAutofit/>
          </a:bodyPr>
          <a:lstStyle/>
          <a:p>
            <a:r>
              <a:rPr lang="en-GB" sz="4000"/>
              <a:t>Assignment 1</a:t>
            </a:r>
          </a:p>
        </p:txBody>
      </p:sp>
      <p:sp>
        <p:nvSpPr>
          <p:cNvPr id="3" name="Content Placeholder 2"/>
          <p:cNvSpPr>
            <a:spLocks noGrp="1"/>
          </p:cNvSpPr>
          <p:nvPr>
            <p:ph idx="1"/>
          </p:nvPr>
        </p:nvSpPr>
        <p:spPr>
          <a:xfrm>
            <a:off x="626850" y="2276856"/>
            <a:ext cx="10656846" cy="3900107"/>
          </a:xfrm>
        </p:spPr>
        <p:txBody>
          <a:bodyPr vert="horz" lIns="91440" tIns="45720" rIns="91440" bIns="45720" rtlCol="0">
            <a:normAutofit/>
          </a:bodyPr>
          <a:lstStyle/>
          <a:p>
            <a:r>
              <a:rPr lang="en-GB" sz="2200" dirty="0"/>
              <a:t> </a:t>
            </a:r>
            <a:r>
              <a:rPr lang="en-GB" sz="3200" dirty="0"/>
              <a:t>3,000-word essay  (50%)</a:t>
            </a:r>
          </a:p>
          <a:p>
            <a:r>
              <a:rPr lang="en-GB" sz="3200" dirty="0"/>
              <a:t>Submission date : </a:t>
            </a:r>
            <a:r>
              <a:rPr lang="en-GB" sz="3200" b="1" dirty="0"/>
              <a:t>5th November 2021 @23:59hrs</a:t>
            </a:r>
          </a:p>
          <a:p>
            <a:r>
              <a:rPr lang="en-GB" sz="3200" b="1" dirty="0"/>
              <a:t>Question:</a:t>
            </a:r>
            <a:endParaRPr lang="en-GB" sz="3200" dirty="0"/>
          </a:p>
          <a:p>
            <a:pPr marL="0" indent="0">
              <a:buNone/>
            </a:pPr>
            <a:endParaRPr lang="en-GB" sz="3200" b="1" dirty="0"/>
          </a:p>
          <a:p>
            <a:r>
              <a:rPr lang="en-GB" sz="3200" b="1" dirty="0"/>
              <a:t>Critically evaluate how the Criminal Justice System responds to victims of crime</a:t>
            </a:r>
            <a:endParaRPr lang="en-GB" sz="3200" dirty="0"/>
          </a:p>
          <a:p>
            <a:pPr>
              <a:buNone/>
            </a:pPr>
            <a:endParaRPr lang="en-GB" sz="3200" dirty="0"/>
          </a:p>
          <a:p>
            <a:endParaRPr lang="en-GB" sz="3200" dirty="0"/>
          </a:p>
          <a:p>
            <a:endParaRPr lang="en-GB" sz="2200" dirty="0"/>
          </a:p>
          <a:p>
            <a:endParaRPr lang="en-GB" sz="2200" dirty="0"/>
          </a:p>
          <a:p>
            <a:endParaRPr lang="en-GB" sz="2200" dirty="0"/>
          </a:p>
        </p:txBody>
      </p:sp>
    </p:spTree>
    <p:extLst>
      <p:ext uri="{BB962C8B-B14F-4D97-AF65-F5344CB8AC3E}">
        <p14:creationId xmlns:p14="http://schemas.microsoft.com/office/powerpoint/2010/main" val="128255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4F8B-ACEE-4C5B-A95B-D9C5577B7666}"/>
              </a:ext>
            </a:extLst>
          </p:cNvPr>
          <p:cNvSpPr>
            <a:spLocks noGrp="1"/>
          </p:cNvSpPr>
          <p:nvPr>
            <p:ph type="title"/>
          </p:nvPr>
        </p:nvSpPr>
        <p:spPr>
          <a:xfrm>
            <a:off x="838200" y="365126"/>
            <a:ext cx="10515600" cy="548949"/>
          </a:xfrm>
        </p:spPr>
        <p:txBody>
          <a:bodyPr>
            <a:normAutofit fontScale="90000"/>
          </a:bodyPr>
          <a:lstStyle/>
          <a:p>
            <a:br>
              <a:rPr lang="en-GB" dirty="0"/>
            </a:br>
            <a:r>
              <a:rPr lang="en-GB" sz="2800" dirty="0"/>
              <a:t>Assignment 2:</a:t>
            </a:r>
            <a:br>
              <a:rPr lang="en-GB" sz="2800" dirty="0"/>
            </a:br>
            <a:endParaRPr lang="en-GB" dirty="0"/>
          </a:p>
        </p:txBody>
      </p:sp>
      <p:sp>
        <p:nvSpPr>
          <p:cNvPr id="3" name="Content Placeholder 2">
            <a:extLst>
              <a:ext uri="{FF2B5EF4-FFF2-40B4-BE49-F238E27FC236}">
                <a16:creationId xmlns:a16="http://schemas.microsoft.com/office/drawing/2014/main" id="{A336DB50-58A5-4163-97C0-0ED631C57403}"/>
              </a:ext>
            </a:extLst>
          </p:cNvPr>
          <p:cNvSpPr>
            <a:spLocks noGrp="1"/>
          </p:cNvSpPr>
          <p:nvPr>
            <p:ph idx="1"/>
          </p:nvPr>
        </p:nvSpPr>
        <p:spPr>
          <a:xfrm>
            <a:off x="751936" y="1005593"/>
            <a:ext cx="10515600" cy="5351663"/>
          </a:xfrm>
        </p:spPr>
        <p:txBody>
          <a:bodyPr vert="horz" lIns="91440" tIns="45720" rIns="91440" bIns="45720" rtlCol="0" anchor="t">
            <a:normAutofit lnSpcReduction="10000"/>
          </a:bodyPr>
          <a:lstStyle/>
          <a:p>
            <a:r>
              <a:rPr lang="en-GB" dirty="0"/>
              <a:t>3,000-word essay  (50%)</a:t>
            </a:r>
          </a:p>
          <a:p>
            <a:r>
              <a:rPr lang="en-GB" dirty="0"/>
              <a:t>Submission date </a:t>
            </a:r>
            <a:r>
              <a:rPr lang="en-GB" b="1" dirty="0"/>
              <a:t>7th January 2022 @23:59hrs</a:t>
            </a:r>
            <a:endParaRPr lang="en-GB" b="1" dirty="0">
              <a:cs typeface="Calibri"/>
            </a:endParaRPr>
          </a:p>
          <a:p>
            <a:r>
              <a:rPr lang="en-GB" b="1" dirty="0"/>
              <a:t>Question (s):</a:t>
            </a:r>
            <a:endParaRPr lang="en-GB" b="1" dirty="0">
              <a:cs typeface="Calibri"/>
            </a:endParaRPr>
          </a:p>
          <a:p>
            <a:pPr marL="0" lvl="0" indent="0">
              <a:buNone/>
            </a:pPr>
            <a:r>
              <a:rPr lang="en-GB" b="1" dirty="0"/>
              <a:t>1. Evaluate the key entitlements for victims as outlined in the Victims’ Code 2015 and discuss how effective are the special measures designed to help vulnerable victims? </a:t>
            </a:r>
            <a:endParaRPr lang="en-GB" dirty="0"/>
          </a:p>
          <a:p>
            <a:pPr>
              <a:buNone/>
            </a:pPr>
            <a:r>
              <a:rPr lang="en-GB" dirty="0"/>
              <a:t>OR</a:t>
            </a:r>
            <a:endParaRPr lang="en-GB" dirty="0">
              <a:cs typeface="Calibri"/>
            </a:endParaRPr>
          </a:p>
          <a:p>
            <a:pPr marL="0" indent="0">
              <a:buNone/>
            </a:pPr>
            <a:r>
              <a:rPr lang="en-GB" b="1" dirty="0"/>
              <a:t>2. Critically evaluate the nature and extend of offending and if the impact of early intervention can help to prevent offending.</a:t>
            </a:r>
            <a:endParaRPr lang="en-GB" dirty="0"/>
          </a:p>
          <a:p>
            <a:pPr marL="0" indent="0">
              <a:buNone/>
            </a:pPr>
            <a:r>
              <a:rPr lang="en-GB" dirty="0">
                <a:ea typeface="+mn-lt"/>
                <a:cs typeface="+mn-lt"/>
              </a:rPr>
              <a:t>OR</a:t>
            </a:r>
          </a:p>
          <a:p>
            <a:pPr marL="0" indent="0">
              <a:buNone/>
            </a:pPr>
            <a:r>
              <a:rPr lang="en-GB" b="1" dirty="0">
                <a:ea typeface="+mn-lt"/>
                <a:cs typeface="+mn-lt"/>
              </a:rPr>
              <a:t>3. The extent of repeat victimisation is an under calculated area of with in the Criminal justice System. Critically evaluate this statement.</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810192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8FCA-5E1C-4988-9DA0-58512D40D3F8}"/>
              </a:ext>
            </a:extLst>
          </p:cNvPr>
          <p:cNvSpPr>
            <a:spLocks noGrp="1"/>
          </p:cNvSpPr>
          <p:nvPr>
            <p:ph type="title"/>
          </p:nvPr>
        </p:nvSpPr>
        <p:spPr>
          <a:xfrm>
            <a:off x="1653363" y="365760"/>
            <a:ext cx="9367203" cy="685800"/>
          </a:xfrm>
        </p:spPr>
        <p:txBody>
          <a:bodyPr>
            <a:normAutofit fontScale="90000"/>
          </a:bodyPr>
          <a:lstStyle/>
          <a:p>
            <a:br>
              <a:rPr lang="en-GB" sz="2400" dirty="0">
                <a:ea typeface="+mj-lt"/>
                <a:cs typeface="+mj-lt"/>
              </a:rPr>
            </a:br>
            <a:r>
              <a:rPr lang="en-GB" sz="2400" dirty="0">
                <a:ea typeface="+mj-lt"/>
                <a:cs typeface="+mj-lt"/>
              </a:rPr>
              <a:t>Tasks:</a:t>
            </a:r>
            <a:br>
              <a:rPr lang="en-GB" sz="2400" dirty="0">
                <a:ea typeface="+mj-lt"/>
                <a:cs typeface="+mj-lt"/>
              </a:rPr>
            </a:br>
            <a:endParaRPr lang="en-GB" sz="2400" dirty="0">
              <a:ea typeface="+mj-lt"/>
              <a:cs typeface="+mj-lt"/>
            </a:endParaRP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E71B79C4-F9F0-4C7D-8E37-59AD3804A2E7}"/>
              </a:ext>
            </a:extLst>
          </p:cNvPr>
          <p:cNvSpPr>
            <a:spLocks noGrp="1"/>
          </p:cNvSpPr>
          <p:nvPr>
            <p:ph idx="1"/>
          </p:nvPr>
        </p:nvSpPr>
        <p:spPr>
          <a:xfrm>
            <a:off x="829994" y="1691639"/>
            <a:ext cx="10818055" cy="4800601"/>
          </a:xfrm>
        </p:spPr>
        <p:txBody>
          <a:bodyPr vert="horz" lIns="91440" tIns="45720" rIns="91440" bIns="45720" rtlCol="0" anchor="t">
            <a:normAutofit/>
          </a:bodyPr>
          <a:lstStyle/>
          <a:p>
            <a:r>
              <a:rPr lang="en-GB" sz="2000" dirty="0">
                <a:cs typeface="Calibri"/>
              </a:rPr>
              <a:t>Read the case study (Ian) on page 2 of the book below </a:t>
            </a:r>
            <a:r>
              <a:rPr lang="en-GB" sz="2000" dirty="0">
                <a:ea typeface="+mn-lt"/>
                <a:cs typeface="+mn-lt"/>
              </a:rPr>
              <a:t>:</a:t>
            </a:r>
          </a:p>
          <a:p>
            <a:r>
              <a:rPr lang="en-GB" sz="2000" dirty="0">
                <a:ea typeface="+mn-lt"/>
                <a:cs typeface="+mn-lt"/>
              </a:rPr>
              <a:t>Spalek, B. (2017) </a:t>
            </a:r>
            <a:r>
              <a:rPr lang="en-GB" sz="2000" i="1" dirty="0">
                <a:ea typeface="+mn-lt"/>
                <a:cs typeface="+mn-lt"/>
              </a:rPr>
              <a:t>Crime Victims : Theory, Policy and Practice</a:t>
            </a:r>
            <a:r>
              <a:rPr lang="en-GB" sz="2000" dirty="0">
                <a:ea typeface="+mn-lt"/>
                <a:cs typeface="+mn-lt"/>
              </a:rPr>
              <a:t>. London: Palgrave</a:t>
            </a:r>
          </a:p>
          <a:p>
            <a:pPr lvl="1"/>
            <a:r>
              <a:rPr lang="en-GB" sz="2000" dirty="0">
                <a:ea typeface="+mn-lt"/>
                <a:cs typeface="+mn-lt"/>
              </a:rPr>
              <a:t>Available online University library.</a:t>
            </a:r>
            <a:endParaRPr lang="en-GB" sz="2000" dirty="0">
              <a:cs typeface="Calibri"/>
            </a:endParaRPr>
          </a:p>
          <a:p>
            <a:r>
              <a:rPr lang="en-GB" sz="2000" dirty="0">
                <a:cs typeface="Calibri"/>
              </a:rPr>
              <a:t>Consider the theories as discussed in lecture and relate to this case. </a:t>
            </a:r>
          </a:p>
          <a:p>
            <a:r>
              <a:rPr lang="en-GB" sz="2000" dirty="0">
                <a:cs typeface="Calibri"/>
              </a:rPr>
              <a:t>Have a think of any UK cases like this case and discuss in tutorial. </a:t>
            </a:r>
          </a:p>
          <a:p>
            <a:r>
              <a:rPr lang="en-GB" sz="2000" dirty="0">
                <a:ea typeface="+mn-lt"/>
                <a:cs typeface="+mn-lt"/>
              </a:rPr>
              <a:t>Slide 8  - is there such thing as victimless crime? Discuss</a:t>
            </a:r>
          </a:p>
          <a:p>
            <a:r>
              <a:rPr lang="en-GB" sz="2000" dirty="0">
                <a:ea typeface="+mn-lt"/>
                <a:cs typeface="+mn-lt"/>
              </a:rPr>
              <a:t>Discuss definition slide 11</a:t>
            </a:r>
          </a:p>
          <a:p>
            <a:r>
              <a:rPr lang="en-GB" sz="2000" dirty="0">
                <a:ea typeface="+mn-lt"/>
                <a:cs typeface="+mn-lt"/>
              </a:rPr>
              <a:t>How have we become victims of Covid-19?</a:t>
            </a:r>
          </a:p>
          <a:p>
            <a:pPr lvl="1"/>
            <a:r>
              <a:rPr lang="en-GB" sz="2000" dirty="0">
                <a:ea typeface="+mn-lt"/>
                <a:cs typeface="+mn-lt"/>
              </a:rPr>
              <a:t>Not necessary criminal but overall victims </a:t>
            </a:r>
          </a:p>
          <a:p>
            <a:pPr marL="0" indent="0">
              <a:buNone/>
            </a:pPr>
            <a:r>
              <a:rPr lang="en-GB" sz="2000" dirty="0">
                <a:cs typeface="Calibri"/>
              </a:rPr>
              <a:t>BRING ANY QUESTIONS!</a:t>
            </a:r>
          </a:p>
        </p:txBody>
      </p:sp>
    </p:spTree>
    <p:extLst>
      <p:ext uri="{BB962C8B-B14F-4D97-AF65-F5344CB8AC3E}">
        <p14:creationId xmlns:p14="http://schemas.microsoft.com/office/powerpoint/2010/main" val="2961603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8CFF6A-2B88-42C9-A364-3F003CC5348B}"/>
              </a:ext>
            </a:extLst>
          </p:cNvPr>
          <p:cNvPicPr>
            <a:picLocks noChangeAspect="1"/>
          </p:cNvPicPr>
          <p:nvPr/>
        </p:nvPicPr>
        <p:blipFill>
          <a:blip r:embed="rId2"/>
          <a:stretch>
            <a:fillRect/>
          </a:stretch>
        </p:blipFill>
        <p:spPr>
          <a:xfrm>
            <a:off x="73475" y="666427"/>
            <a:ext cx="12098515" cy="5563892"/>
          </a:xfrm>
          <a:prstGeom prst="rect">
            <a:avLst/>
          </a:prstGeom>
        </p:spPr>
      </p:pic>
    </p:spTree>
    <p:extLst>
      <p:ext uri="{BB962C8B-B14F-4D97-AF65-F5344CB8AC3E}">
        <p14:creationId xmlns:p14="http://schemas.microsoft.com/office/powerpoint/2010/main" val="3198731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6FD966-9DED-4161-AFE8-CFC4414DF3D6}"/>
              </a:ext>
            </a:extLst>
          </p:cNvPr>
          <p:cNvSpPr>
            <a:spLocks noGrp="1"/>
          </p:cNvSpPr>
          <p:nvPr>
            <p:ph type="title"/>
          </p:nvPr>
        </p:nvSpPr>
        <p:spPr>
          <a:xfrm>
            <a:off x="643467" y="321734"/>
            <a:ext cx="10905066" cy="1135737"/>
          </a:xfrm>
        </p:spPr>
        <p:txBody>
          <a:bodyPr>
            <a:normAutofit/>
          </a:bodyPr>
          <a:lstStyle/>
          <a:p>
            <a:r>
              <a:rPr lang="en-GB" sz="3600" dirty="0"/>
              <a:t>Ian</a:t>
            </a:r>
          </a:p>
        </p:txBody>
      </p:sp>
      <p:sp>
        <p:nvSpPr>
          <p:cNvPr id="3" name="Content Placeholder 2">
            <a:extLst>
              <a:ext uri="{FF2B5EF4-FFF2-40B4-BE49-F238E27FC236}">
                <a16:creationId xmlns:a16="http://schemas.microsoft.com/office/drawing/2014/main" id="{1666D222-F242-4106-BBDA-3F9F3F3ACCD0}"/>
              </a:ext>
            </a:extLst>
          </p:cNvPr>
          <p:cNvSpPr>
            <a:spLocks noGrp="1"/>
          </p:cNvSpPr>
          <p:nvPr>
            <p:ph idx="1"/>
          </p:nvPr>
        </p:nvSpPr>
        <p:spPr>
          <a:xfrm>
            <a:off x="643467" y="1252025"/>
            <a:ext cx="10905066" cy="4924938"/>
          </a:xfrm>
        </p:spPr>
        <p:txBody>
          <a:bodyPr>
            <a:normAutofit/>
          </a:bodyPr>
          <a:lstStyle/>
          <a:p>
            <a:pPr fontAlgn="base"/>
            <a:r>
              <a:rPr lang="en-GB" sz="2400" b="1" dirty="0"/>
              <a:t>Hans Von Hentig </a:t>
            </a:r>
            <a:r>
              <a:rPr lang="en-GB" sz="2400" dirty="0"/>
              <a:t>- victims were passive actors.</a:t>
            </a:r>
            <a:endParaRPr lang="en-GB" sz="2400" dirty="0">
              <a:cs typeface="Calibri"/>
            </a:endParaRPr>
          </a:p>
          <a:p>
            <a:pPr fontAlgn="base"/>
            <a:r>
              <a:rPr lang="en-GB" sz="2400" dirty="0"/>
              <a:t>“. . . Clear distinction between the one who does and the one who suffers”</a:t>
            </a:r>
          </a:p>
          <a:p>
            <a:pPr fontAlgn="base"/>
            <a:r>
              <a:rPr lang="en-GB" sz="2400" dirty="0"/>
              <a:t>Considered victims that co-operates, conspires or provokes being a victim.</a:t>
            </a:r>
          </a:p>
          <a:p>
            <a:pPr fontAlgn="base"/>
            <a:r>
              <a:rPr lang="en-GB" sz="2400" dirty="0"/>
              <a:t>Certain individuals were ‘victim prone’</a:t>
            </a:r>
          </a:p>
          <a:p>
            <a:pPr fontAlgn="base"/>
            <a:r>
              <a:rPr lang="en-GB" sz="2400" dirty="0"/>
              <a:t>Skinner; Freud; Kline; Bentham – Classical v’s positivist Theorist – free will over influences that determine our behaviour</a:t>
            </a:r>
          </a:p>
          <a:p>
            <a:pPr lvl="1" fontAlgn="base"/>
            <a:r>
              <a:rPr lang="en-GB" dirty="0"/>
              <a:t>Ian’s interpretation of reality and meaning </a:t>
            </a:r>
          </a:p>
          <a:p>
            <a:pPr lvl="1" fontAlgn="base"/>
            <a:r>
              <a:rPr lang="en-GB" dirty="0"/>
              <a:t>Ian behaviour guided by positive/negativity behaviour</a:t>
            </a:r>
          </a:p>
          <a:p>
            <a:pPr lvl="1" fontAlgn="base"/>
            <a:r>
              <a:rPr lang="en-GB" dirty="0"/>
              <a:t>Learned behaviours</a:t>
            </a:r>
          </a:p>
          <a:p>
            <a:pPr lvl="1" fontAlgn="base"/>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78169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77AFA-DAE4-48AE-8D06-879B392DBD4C}"/>
              </a:ext>
            </a:extLst>
          </p:cNvPr>
          <p:cNvSpPr>
            <a:spLocks noGrp="1"/>
          </p:cNvSpPr>
          <p:nvPr>
            <p:ph type="title"/>
          </p:nvPr>
        </p:nvSpPr>
        <p:spPr>
          <a:xfrm>
            <a:off x="1653363" y="365760"/>
            <a:ext cx="9367203" cy="1188720"/>
          </a:xfrm>
        </p:spPr>
        <p:txBody>
          <a:bodyPr>
            <a:normAutofit/>
          </a:bodyPr>
          <a:lstStyle/>
          <a:p>
            <a:r>
              <a:rPr lang="en-GB" dirty="0"/>
              <a:t>Ian</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F958099-C419-4CFC-A7D1-FEC5B94DEB15}"/>
              </a:ext>
            </a:extLst>
          </p:cNvPr>
          <p:cNvSpPr>
            <a:spLocks noGrp="1"/>
          </p:cNvSpPr>
          <p:nvPr>
            <p:ph idx="1"/>
          </p:nvPr>
        </p:nvSpPr>
        <p:spPr>
          <a:xfrm>
            <a:off x="1653363" y="1687908"/>
            <a:ext cx="9367204" cy="4909840"/>
          </a:xfrm>
        </p:spPr>
        <p:txBody>
          <a:bodyPr anchor="t">
            <a:normAutofit/>
          </a:bodyPr>
          <a:lstStyle/>
          <a:p>
            <a:r>
              <a:rPr lang="en-GB" sz="2400" dirty="0"/>
              <a:t>Mendelsohn – victims guilt contributes to the crime</a:t>
            </a:r>
          </a:p>
          <a:p>
            <a:r>
              <a:rPr lang="en-GB" sz="2400" dirty="0"/>
              <a:t>Hans Von Hentig – 13 predispositions that provokes victimisation</a:t>
            </a:r>
          </a:p>
          <a:p>
            <a:pPr lvl="1"/>
            <a:r>
              <a:rPr lang="en-GB" dirty="0"/>
              <a:t>The blocked – making poor decisions / Tormentors – provoke violence</a:t>
            </a:r>
          </a:p>
          <a:p>
            <a:pPr marL="0" indent="0">
              <a:buNone/>
            </a:pPr>
            <a:endParaRPr lang="en-GB" sz="2400" i="1" dirty="0"/>
          </a:p>
          <a:p>
            <a:r>
              <a:rPr lang="en-GB" sz="2400" i="1" dirty="0"/>
              <a:t>Victim Precipitation Theory - </a:t>
            </a:r>
            <a:r>
              <a:rPr lang="en-GB" sz="2400" dirty="0"/>
              <a:t>initiate the confrontation mother did take him away</a:t>
            </a:r>
            <a:endParaRPr lang="en-GB" sz="2400" i="1" dirty="0"/>
          </a:p>
          <a:p>
            <a:r>
              <a:rPr lang="en-GB" sz="2400" i="1" dirty="0"/>
              <a:t>Lifestyle Theory - drinking/drugs</a:t>
            </a:r>
          </a:p>
          <a:p>
            <a:r>
              <a:rPr lang="en-GB" sz="2400" i="1" dirty="0"/>
              <a:t>Deviant Place Theory – out of prison housed where?</a:t>
            </a:r>
            <a:endParaRPr lang="en-GB" sz="2400" dirty="0"/>
          </a:p>
          <a:p>
            <a:endParaRPr lang="en-GB" sz="2400" dirty="0"/>
          </a:p>
          <a:p>
            <a:endParaRPr lang="en-GB" sz="2400" dirty="0"/>
          </a:p>
        </p:txBody>
      </p:sp>
    </p:spTree>
    <p:extLst>
      <p:ext uri="{BB962C8B-B14F-4D97-AF65-F5344CB8AC3E}">
        <p14:creationId xmlns:p14="http://schemas.microsoft.com/office/powerpoint/2010/main" val="1777718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86" y="383233"/>
            <a:ext cx="10515600" cy="96602"/>
          </a:xfrm>
        </p:spPr>
        <p:txBody>
          <a:bodyPr>
            <a:noAutofit/>
          </a:bodyPr>
          <a:lstStyle/>
          <a:p>
            <a:r>
              <a:rPr lang="en-GB" sz="1800" dirty="0"/>
              <a:t>Chain of abuse</a:t>
            </a:r>
          </a:p>
        </p:txBody>
      </p:sp>
      <p:pic>
        <p:nvPicPr>
          <p:cNvPr id="4" name="Content Placeholder 3"/>
          <p:cNvPicPr>
            <a:picLocks noGrp="1" noChangeAspect="1"/>
          </p:cNvPicPr>
          <p:nvPr>
            <p:ph idx="1"/>
          </p:nvPr>
        </p:nvPicPr>
        <p:blipFill>
          <a:blip r:embed="rId2" cstate="print"/>
          <a:stretch>
            <a:fillRect/>
          </a:stretch>
        </p:blipFill>
        <p:spPr>
          <a:xfrm>
            <a:off x="295422" y="627218"/>
            <a:ext cx="11226018" cy="5847549"/>
          </a:xfrm>
          <a:prstGeom prst="rect">
            <a:avLst/>
          </a:prstGeom>
        </p:spPr>
      </p:pic>
    </p:spTree>
    <p:extLst>
      <p:ext uri="{BB962C8B-B14F-4D97-AF65-F5344CB8AC3E}">
        <p14:creationId xmlns:p14="http://schemas.microsoft.com/office/powerpoint/2010/main" val="3040834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FBEE5C9-5C2E-46DB-81F2-F4A3DBD16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78925601-80D1-43D2-84CB-5E92AA468C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1706" b="3605"/>
          <a:stretch/>
        </p:blipFill>
        <p:spPr bwMode="auto">
          <a:xfrm>
            <a:off x="4426858" y="3429004"/>
            <a:ext cx="7765144" cy="342899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5F00487-EC6D-47D6-8742-945F7CDD086A}"/>
              </a:ext>
            </a:extLst>
          </p:cNvPr>
          <p:cNvPicPr>
            <a:picLocks noChangeAspect="1"/>
          </p:cNvPicPr>
          <p:nvPr/>
        </p:nvPicPr>
        <p:blipFill rotWithShape="1">
          <a:blip r:embed="rId3"/>
          <a:srcRect t="10136" r="-1" b="23648"/>
          <a:stretch/>
        </p:blipFill>
        <p:spPr>
          <a:xfrm>
            <a:off x="4426853" y="-3"/>
            <a:ext cx="7765146" cy="3434400"/>
          </a:xfrm>
          <a:prstGeom prst="rect">
            <a:avLst/>
          </a:prstGeom>
        </p:spPr>
      </p:pic>
      <p:sp>
        <p:nvSpPr>
          <p:cNvPr id="75" name="Freeform: Shape 74">
            <a:extLst>
              <a:ext uri="{FF2B5EF4-FFF2-40B4-BE49-F238E27FC236}">
                <a16:creationId xmlns:a16="http://schemas.microsoft.com/office/drawing/2014/main" id="{34D94F3A-BF39-47F6-9AAA-3C61AF7E0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79" name="Freeform: Shape 78">
            <a:extLst>
              <a:ext uri="{FF2B5EF4-FFF2-40B4-BE49-F238E27FC236}">
                <a16:creationId xmlns:a16="http://schemas.microsoft.com/office/drawing/2014/main" id="{B47765B4-4036-4622-8B6B-AB9832B66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82DD6005-6A1C-4D09-8C2A-42FAE7C6207F}"/>
              </a:ext>
            </a:extLst>
          </p:cNvPr>
          <p:cNvSpPr>
            <a:spLocks noGrp="1"/>
          </p:cNvSpPr>
          <p:nvPr>
            <p:ph type="title"/>
          </p:nvPr>
        </p:nvSpPr>
        <p:spPr>
          <a:xfrm>
            <a:off x="765051" y="662400"/>
            <a:ext cx="3384000" cy="1492132"/>
          </a:xfrm>
        </p:spPr>
        <p:txBody>
          <a:bodyPr anchor="t">
            <a:normAutofit/>
          </a:bodyPr>
          <a:lstStyle/>
          <a:p>
            <a:endParaRPr lang="en-GB" dirty="0">
              <a:solidFill>
                <a:schemeClr val="bg1"/>
              </a:solidFill>
            </a:endParaRPr>
          </a:p>
        </p:txBody>
      </p:sp>
      <p:sp>
        <p:nvSpPr>
          <p:cNvPr id="1030" name="Content Placeholder 1029">
            <a:extLst>
              <a:ext uri="{FF2B5EF4-FFF2-40B4-BE49-F238E27FC236}">
                <a16:creationId xmlns:a16="http://schemas.microsoft.com/office/drawing/2014/main" id="{916348B7-FE1F-4CF5-A6A1-9E42F1920C98}"/>
              </a:ext>
            </a:extLst>
          </p:cNvPr>
          <p:cNvSpPr>
            <a:spLocks noGrp="1"/>
          </p:cNvSpPr>
          <p:nvPr>
            <p:ph idx="1"/>
          </p:nvPr>
        </p:nvSpPr>
        <p:spPr>
          <a:xfrm>
            <a:off x="765051" y="2286000"/>
            <a:ext cx="3384000" cy="3844800"/>
          </a:xfrm>
        </p:spPr>
        <p:txBody>
          <a:bodyPr>
            <a:normAutofit/>
          </a:bodyPr>
          <a:lstStyle/>
          <a:p>
            <a:r>
              <a:rPr lang="en-US" sz="2000" dirty="0">
                <a:solidFill>
                  <a:schemeClr val="bg1">
                    <a:alpha val="60000"/>
                  </a:schemeClr>
                </a:solidFill>
              </a:rPr>
              <a:t>Serious Murder Cases  - OFFENDERS</a:t>
            </a:r>
          </a:p>
        </p:txBody>
      </p:sp>
    </p:spTree>
    <p:extLst>
      <p:ext uri="{BB962C8B-B14F-4D97-AF65-F5344CB8AC3E}">
        <p14:creationId xmlns:p14="http://schemas.microsoft.com/office/powerpoint/2010/main" val="6565316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2601F1-E953-43D4-92A1-886B40CC09C0}"/>
              </a:ext>
            </a:extLst>
          </p:cNvPr>
          <p:cNvSpPr>
            <a:spLocks noGrp="1"/>
          </p:cNvSpPr>
          <p:nvPr>
            <p:ph type="title"/>
          </p:nvPr>
        </p:nvSpPr>
        <p:spPr>
          <a:xfrm>
            <a:off x="643467" y="321734"/>
            <a:ext cx="10905066" cy="1135737"/>
          </a:xfrm>
        </p:spPr>
        <p:txBody>
          <a:bodyPr>
            <a:normAutofit/>
          </a:bodyPr>
          <a:lstStyle/>
          <a:p>
            <a:r>
              <a:rPr lang="en-GB" sz="3600" dirty="0"/>
              <a:t>Victim less Crimes?</a:t>
            </a:r>
          </a:p>
        </p:txBody>
      </p:sp>
      <p:sp>
        <p:nvSpPr>
          <p:cNvPr id="3" name="Content Placeholder 2">
            <a:extLst>
              <a:ext uri="{FF2B5EF4-FFF2-40B4-BE49-F238E27FC236}">
                <a16:creationId xmlns:a16="http://schemas.microsoft.com/office/drawing/2014/main" id="{68F7FAE0-8DB6-4BEC-960A-92F5F270454C}"/>
              </a:ext>
            </a:extLst>
          </p:cNvPr>
          <p:cNvSpPr>
            <a:spLocks noGrp="1"/>
          </p:cNvSpPr>
          <p:nvPr>
            <p:ph idx="1"/>
          </p:nvPr>
        </p:nvSpPr>
        <p:spPr>
          <a:xfrm>
            <a:off x="643467" y="1457471"/>
            <a:ext cx="10905066" cy="4719492"/>
          </a:xfrm>
        </p:spPr>
        <p:txBody>
          <a:bodyPr>
            <a:normAutofit/>
          </a:bodyPr>
          <a:lstStyle/>
          <a:p>
            <a:r>
              <a:rPr lang="en-GB" dirty="0"/>
              <a:t>A victimless crime is an illegal act that typically either directly involves only the perpetrator or occurs between consenting adults.</a:t>
            </a:r>
          </a:p>
          <a:p>
            <a:r>
              <a:rPr lang="en-GB" b="1" dirty="0"/>
              <a:t>Operation Spanner </a:t>
            </a:r>
            <a:r>
              <a:rPr lang="en-GB" dirty="0"/>
              <a:t>Police investigation 1980’s led by the Obscene Publications Squad of the Met into same-sex male sexual violence groups. The CPS prosecuted 16 men for ABH, unlawful wounding and assault.</a:t>
            </a:r>
          </a:p>
          <a:p>
            <a:r>
              <a:rPr lang="en-GB" dirty="0"/>
              <a:t>Drug taking – can’t see the violent path that drug has taken – from cartels, to smuggling to the violence dealers place on other. The impact on family, money, job.</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233981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4DBF4A-C1E3-4377-93EB-3D9FDF46F2FC}"/>
              </a:ext>
            </a:extLst>
          </p:cNvPr>
          <p:cNvSpPr>
            <a:spLocks noGrp="1"/>
          </p:cNvSpPr>
          <p:nvPr>
            <p:ph type="title"/>
          </p:nvPr>
        </p:nvSpPr>
        <p:spPr>
          <a:xfrm>
            <a:off x="7586471" y="1698171"/>
            <a:ext cx="3962061" cy="4516360"/>
          </a:xfrm>
        </p:spPr>
        <p:txBody>
          <a:bodyPr anchor="t">
            <a:normAutofit/>
          </a:bodyPr>
          <a:lstStyle/>
          <a:p>
            <a:r>
              <a:rPr lang="en-GB" sz="3600" dirty="0"/>
              <a:t>Victims of COVID</a:t>
            </a:r>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22DD095-CB4A-4896-8FB0-70B0D7BE2178}"/>
              </a:ext>
            </a:extLst>
          </p:cNvPr>
          <p:cNvSpPr>
            <a:spLocks noGrp="1"/>
          </p:cNvSpPr>
          <p:nvPr>
            <p:ph idx="1"/>
          </p:nvPr>
        </p:nvSpPr>
        <p:spPr>
          <a:xfrm>
            <a:off x="643467" y="1378634"/>
            <a:ext cx="6478513" cy="4835897"/>
          </a:xfrm>
        </p:spPr>
        <p:txBody>
          <a:bodyPr>
            <a:normAutofit/>
          </a:bodyPr>
          <a:lstStyle/>
          <a:p>
            <a:r>
              <a:rPr lang="en-GB" sz="2400" dirty="0"/>
              <a:t>Vulnerable people worse off</a:t>
            </a:r>
          </a:p>
          <a:p>
            <a:r>
              <a:rPr lang="en-GB" sz="2400" dirty="0"/>
              <a:t>Fines – out of area/coughing over people on purpose</a:t>
            </a:r>
          </a:p>
          <a:p>
            <a:r>
              <a:rPr lang="en-GB" sz="2400" dirty="0"/>
              <a:t>Restrictions worse than in WW11 </a:t>
            </a:r>
          </a:p>
          <a:p>
            <a:r>
              <a:rPr lang="en-GB" sz="2400" dirty="0"/>
              <a:t>Coronavirus Act 2020</a:t>
            </a:r>
          </a:p>
          <a:p>
            <a:pPr lvl="1"/>
            <a:r>
              <a:rPr lang="en-GB" dirty="0"/>
              <a:t>Food supply (s.25)</a:t>
            </a:r>
          </a:p>
          <a:p>
            <a:pPr lvl="1"/>
            <a:r>
              <a:rPr lang="en-GB" dirty="0"/>
              <a:t>Closure of schools (S.37)</a:t>
            </a:r>
          </a:p>
          <a:p>
            <a:pPr lvl="1"/>
            <a:r>
              <a:rPr lang="en-GB" dirty="0"/>
              <a:t>Finger Prints &amp; DNA (S.24) – Extended or retained indefinitely </a:t>
            </a:r>
          </a:p>
          <a:p>
            <a:pPr lvl="1"/>
            <a:r>
              <a:rPr lang="en-GB" dirty="0"/>
              <a:t>Suspend Port operations (s.50)</a:t>
            </a:r>
          </a:p>
          <a:p>
            <a:pPr lvl="1"/>
            <a:r>
              <a:rPr lang="en-GB" dirty="0"/>
              <a:t>Postpone Elections (s.59)</a:t>
            </a:r>
          </a:p>
          <a:p>
            <a:pPr lvl="1"/>
            <a:endParaRPr lang="en-GB" sz="2000"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55002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E1FA-5C56-434A-AB25-50413CEFFB36}"/>
              </a:ext>
            </a:extLst>
          </p:cNvPr>
          <p:cNvSpPr>
            <a:spLocks noGrp="1"/>
          </p:cNvSpPr>
          <p:nvPr>
            <p:ph type="title"/>
          </p:nvPr>
        </p:nvSpPr>
        <p:spPr>
          <a:xfrm>
            <a:off x="838200" y="365126"/>
            <a:ext cx="10515600" cy="1035972"/>
          </a:xfrm>
        </p:spPr>
        <p:txBody>
          <a:bodyPr>
            <a:normAutofit fontScale="90000"/>
          </a:bodyPr>
          <a:lstStyle/>
          <a:p>
            <a:br>
              <a:rPr lang="en-GB" b="1" i="0" dirty="0">
                <a:effectLst/>
                <a:latin typeface="Merriweather" panose="020B0604020202020204" pitchFamily="2" charset="0"/>
              </a:rPr>
            </a:br>
            <a:r>
              <a:rPr lang="en-GB" b="1" i="0" dirty="0">
                <a:effectLst/>
                <a:latin typeface="Merriweather" panose="020B0604020202020204" pitchFamily="2" charset="0"/>
              </a:rPr>
              <a:t>Fraud - Epidemic within a pandemic</a:t>
            </a:r>
            <a:br>
              <a:rPr lang="en-GB" b="1" i="0" dirty="0">
                <a:solidFill>
                  <a:srgbClr val="A60F51"/>
                </a:solidFill>
                <a:effectLst/>
                <a:latin typeface="Merriweather" panose="020B0604020202020204" pitchFamily="2" charset="0"/>
              </a:rPr>
            </a:br>
            <a:endParaRPr lang="en-GB" dirty="0"/>
          </a:p>
        </p:txBody>
      </p:sp>
      <p:sp>
        <p:nvSpPr>
          <p:cNvPr id="3" name="Content Placeholder 2">
            <a:extLst>
              <a:ext uri="{FF2B5EF4-FFF2-40B4-BE49-F238E27FC236}">
                <a16:creationId xmlns:a16="http://schemas.microsoft.com/office/drawing/2014/main" id="{B4A4AE68-9F96-4D99-8AF0-F59A98D92FE8}"/>
              </a:ext>
            </a:extLst>
          </p:cNvPr>
          <p:cNvSpPr>
            <a:spLocks noGrp="1"/>
          </p:cNvSpPr>
          <p:nvPr>
            <p:ph idx="1"/>
          </p:nvPr>
        </p:nvSpPr>
        <p:spPr/>
        <p:txBody>
          <a:bodyPr/>
          <a:lstStyle/>
          <a:p>
            <a:r>
              <a:rPr lang="en-GB" dirty="0"/>
              <a:t>Messages/letters from organisations – who falls for them?</a:t>
            </a:r>
          </a:p>
          <a:p>
            <a:r>
              <a:rPr lang="en-GB" b="0" i="0" dirty="0">
                <a:effectLst/>
              </a:rPr>
              <a:t>According to Crime Survey for England &amp; Wales since 2019 fraud has risen by a quarter 24%.  (CSEW May 2020 to March 2021)</a:t>
            </a:r>
          </a:p>
          <a:p>
            <a:r>
              <a:rPr lang="en-GB" dirty="0"/>
              <a:t>CSEW showed that </a:t>
            </a:r>
            <a:r>
              <a:rPr lang="en-GB" b="0" i="0" dirty="0">
                <a:effectLst/>
              </a:rPr>
              <a:t>theft decreased by  20% over the same period</a:t>
            </a:r>
            <a:endParaRPr lang="en-GB" dirty="0"/>
          </a:p>
          <a:p>
            <a:pPr marL="0" indent="0">
              <a:buNone/>
            </a:pPr>
            <a:r>
              <a:rPr lang="en-GB" dirty="0"/>
              <a:t>Victims = the most vulnerable of society</a:t>
            </a:r>
          </a:p>
          <a:p>
            <a:pPr marL="0" indent="0">
              <a:buNone/>
            </a:pPr>
            <a:r>
              <a:rPr lang="en-GB" dirty="0"/>
              <a:t>Victims Commissioner – ‘</a:t>
            </a:r>
            <a:r>
              <a:rPr lang="en-GB" b="0" i="1" dirty="0">
                <a:solidFill>
                  <a:srgbClr val="250E3D"/>
                </a:solidFill>
                <a:effectLst/>
                <a:latin typeface="Barlow" panose="00000500000000000000" pitchFamily="2" charset="0"/>
              </a:rPr>
              <a:t>criminal justice system has treated fraud as the poor relation to other crime types’ </a:t>
            </a:r>
            <a:endParaRPr lang="en-GB" i="1" dirty="0"/>
          </a:p>
        </p:txBody>
      </p:sp>
    </p:spTree>
    <p:extLst>
      <p:ext uri="{BB962C8B-B14F-4D97-AF65-F5344CB8AC3E}">
        <p14:creationId xmlns:p14="http://schemas.microsoft.com/office/powerpoint/2010/main" val="1793423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3E926-50DF-4794-8B3D-243AA2C58535}"/>
              </a:ext>
            </a:extLst>
          </p:cNvPr>
          <p:cNvSpPr>
            <a:spLocks noGrp="1"/>
          </p:cNvSpPr>
          <p:nvPr>
            <p:ph type="title"/>
          </p:nvPr>
        </p:nvSpPr>
        <p:spPr/>
        <p:txBody>
          <a:bodyPr/>
          <a:lstStyle/>
          <a:p>
            <a:r>
              <a:rPr lang="en-GB" dirty="0"/>
              <a:t>What is Victimology?</a:t>
            </a:r>
          </a:p>
        </p:txBody>
      </p:sp>
      <p:sp>
        <p:nvSpPr>
          <p:cNvPr id="3" name="Content Placeholder 2">
            <a:extLst>
              <a:ext uri="{FF2B5EF4-FFF2-40B4-BE49-F238E27FC236}">
                <a16:creationId xmlns:a16="http://schemas.microsoft.com/office/drawing/2014/main" id="{10B404ED-6B25-4519-A3E1-3F8FF85FDDD2}"/>
              </a:ext>
            </a:extLst>
          </p:cNvPr>
          <p:cNvSpPr>
            <a:spLocks noGrp="1"/>
          </p:cNvSpPr>
          <p:nvPr>
            <p:ph idx="1"/>
          </p:nvPr>
        </p:nvSpPr>
        <p:spPr/>
        <p:txBody>
          <a:bodyPr/>
          <a:lstStyle/>
          <a:p>
            <a:pPr marL="0" indent="0">
              <a:buNone/>
            </a:pPr>
            <a:r>
              <a:rPr lang="en-GB" dirty="0"/>
              <a:t>The World Society of Victimology definition of victimology:</a:t>
            </a:r>
          </a:p>
          <a:p>
            <a:pPr marL="0" indent="0">
              <a:buNone/>
            </a:pPr>
            <a:endParaRPr lang="en-GB" dirty="0"/>
          </a:p>
          <a:p>
            <a:r>
              <a:rPr lang="en-GB" sz="3600" i="1" dirty="0"/>
              <a:t>“The scientific study of the extent, nature and causes of criminal victimisation, its consequences for the persons involved and the reactions thereto by society, in particular the police and criminal justice system as well as voluntary workers and professional helpers”</a:t>
            </a:r>
          </a:p>
          <a:p>
            <a:r>
              <a:rPr lang="en-GB" b="1" dirty="0">
                <a:solidFill>
                  <a:srgbClr val="7030A0"/>
                </a:solidFill>
              </a:rPr>
              <a:t>Discuss definition</a:t>
            </a:r>
          </a:p>
          <a:p>
            <a:endParaRPr lang="en-GB" dirty="0"/>
          </a:p>
        </p:txBody>
      </p:sp>
    </p:spTree>
    <p:extLst>
      <p:ext uri="{BB962C8B-B14F-4D97-AF65-F5344CB8AC3E}">
        <p14:creationId xmlns:p14="http://schemas.microsoft.com/office/powerpoint/2010/main" val="1778203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9BE32-181F-442B-9A02-B441C2E1BC9D}"/>
              </a:ext>
            </a:extLst>
          </p:cNvPr>
          <p:cNvSpPr>
            <a:spLocks noGrp="1"/>
          </p:cNvSpPr>
          <p:nvPr>
            <p:ph type="title"/>
          </p:nvPr>
        </p:nvSpPr>
        <p:spPr>
          <a:xfrm>
            <a:off x="1653363" y="365760"/>
            <a:ext cx="9367203" cy="1188720"/>
          </a:xfrm>
        </p:spPr>
        <p:txBody>
          <a:bodyPr>
            <a:normAutofit/>
          </a:bodyPr>
          <a:lstStyle/>
          <a:p>
            <a:r>
              <a:rPr lang="en-GB" dirty="0"/>
              <a:t>Definition</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C3BA4D-D906-4545-A622-D4BDD667DA91}"/>
              </a:ext>
            </a:extLst>
          </p:cNvPr>
          <p:cNvSpPr>
            <a:spLocks noGrp="1"/>
          </p:cNvSpPr>
          <p:nvPr>
            <p:ph idx="1"/>
          </p:nvPr>
        </p:nvSpPr>
        <p:spPr>
          <a:xfrm>
            <a:off x="1653363" y="2176272"/>
            <a:ext cx="9367204" cy="4041648"/>
          </a:xfrm>
        </p:spPr>
        <p:txBody>
          <a:bodyPr anchor="t">
            <a:normAutofit/>
          </a:bodyPr>
          <a:lstStyle/>
          <a:p>
            <a:r>
              <a:rPr lang="en-GB" sz="2400"/>
              <a:t>Is it too narrow?</a:t>
            </a:r>
          </a:p>
          <a:p>
            <a:r>
              <a:rPr lang="en-GB" sz="2400"/>
              <a:t>Criminal victimisation = many experiences that do not fall in criminal laws &amp; criminal justice process</a:t>
            </a:r>
          </a:p>
          <a:p>
            <a:r>
              <a:rPr lang="en-GB" sz="2400"/>
              <a:t>What about psychological trauma? </a:t>
            </a:r>
          </a:p>
          <a:p>
            <a:r>
              <a:rPr lang="en-GB" sz="2400"/>
              <a:t>Psychological trauma is rarely linked to research on victimisation. </a:t>
            </a:r>
          </a:p>
        </p:txBody>
      </p:sp>
    </p:spTree>
    <p:extLst>
      <p:ext uri="{BB962C8B-B14F-4D97-AF65-F5344CB8AC3E}">
        <p14:creationId xmlns:p14="http://schemas.microsoft.com/office/powerpoint/2010/main" val="1238742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8F522-BA5B-46B6-AB57-740D615F6EAC}"/>
              </a:ext>
            </a:extLst>
          </p:cNvPr>
          <p:cNvSpPr>
            <a:spLocks noGrp="1"/>
          </p:cNvSpPr>
          <p:nvPr>
            <p:ph type="title"/>
          </p:nvPr>
        </p:nvSpPr>
        <p:spPr>
          <a:xfrm>
            <a:off x="838200" y="365126"/>
            <a:ext cx="10515600" cy="834088"/>
          </a:xfrm>
        </p:spPr>
        <p:txBody>
          <a:bodyPr>
            <a:normAutofit/>
          </a:bodyPr>
          <a:lstStyle/>
          <a:p>
            <a:r>
              <a:rPr lang="en-GB" sz="4000" dirty="0"/>
              <a:t>The ‘Ideal’ Victim</a:t>
            </a:r>
          </a:p>
        </p:txBody>
      </p:sp>
      <p:sp>
        <p:nvSpPr>
          <p:cNvPr id="3" name="Content Placeholder 2">
            <a:extLst>
              <a:ext uri="{FF2B5EF4-FFF2-40B4-BE49-F238E27FC236}">
                <a16:creationId xmlns:a16="http://schemas.microsoft.com/office/drawing/2014/main" id="{99428C94-5668-43E5-8005-DB79AC38F012}"/>
              </a:ext>
            </a:extLst>
          </p:cNvPr>
          <p:cNvSpPr>
            <a:spLocks noGrp="1"/>
          </p:cNvSpPr>
          <p:nvPr>
            <p:ph idx="1"/>
          </p:nvPr>
        </p:nvSpPr>
        <p:spPr>
          <a:xfrm>
            <a:off x="838200" y="1364105"/>
            <a:ext cx="10515600" cy="4812858"/>
          </a:xfrm>
        </p:spPr>
        <p:txBody>
          <a:bodyPr/>
          <a:lstStyle/>
          <a:p>
            <a:endParaRPr lang="en-GB" dirty="0"/>
          </a:p>
        </p:txBody>
      </p:sp>
    </p:spTree>
    <p:extLst>
      <p:ext uri="{BB962C8B-B14F-4D97-AF65-F5344CB8AC3E}">
        <p14:creationId xmlns:p14="http://schemas.microsoft.com/office/powerpoint/2010/main" val="3807649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FD3B6-FA97-4FEE-9548-D31145F56A71}"/>
              </a:ext>
            </a:extLst>
          </p:cNvPr>
          <p:cNvSpPr>
            <a:spLocks noGrp="1"/>
          </p:cNvSpPr>
          <p:nvPr>
            <p:ph type="title"/>
          </p:nvPr>
        </p:nvSpPr>
        <p:spPr>
          <a:xfrm>
            <a:off x="838200" y="365125"/>
            <a:ext cx="10515600" cy="968375"/>
          </a:xfrm>
        </p:spPr>
        <p:txBody>
          <a:bodyPr/>
          <a:lstStyle/>
          <a:p>
            <a:r>
              <a:rPr lang="en-GB" dirty="0"/>
              <a:t>Victimology Theories</a:t>
            </a:r>
          </a:p>
        </p:txBody>
      </p:sp>
      <p:sp>
        <p:nvSpPr>
          <p:cNvPr id="3" name="Content Placeholder 2">
            <a:extLst>
              <a:ext uri="{FF2B5EF4-FFF2-40B4-BE49-F238E27FC236}">
                <a16:creationId xmlns:a16="http://schemas.microsoft.com/office/drawing/2014/main" id="{AF5F7473-BD62-447D-8D84-838710A4DEBC}"/>
              </a:ext>
            </a:extLst>
          </p:cNvPr>
          <p:cNvSpPr>
            <a:spLocks noGrp="1"/>
          </p:cNvSpPr>
          <p:nvPr>
            <p:ph idx="1"/>
          </p:nvPr>
        </p:nvSpPr>
        <p:spPr>
          <a:xfrm>
            <a:off x="838200" y="1637071"/>
            <a:ext cx="10515600" cy="4539892"/>
          </a:xfrm>
        </p:spPr>
        <p:txBody>
          <a:bodyPr/>
          <a:lstStyle/>
          <a:p>
            <a:pPr algn="l"/>
            <a:r>
              <a:rPr lang="en-GB" sz="1800" b="0" i="0" u="none" strike="noStrike" baseline="0" dirty="0">
                <a:latin typeface="Times New Roman" panose="02020603050405020304" pitchFamily="18" charset="0"/>
              </a:rPr>
              <a:t> </a:t>
            </a:r>
            <a:r>
              <a:rPr lang="en-GB" sz="2400" dirty="0">
                <a:latin typeface="Times New Roman" panose="02020603050405020304" pitchFamily="18" charset="0"/>
              </a:rPr>
              <a:t>V</a:t>
            </a:r>
            <a:r>
              <a:rPr lang="en-GB" sz="2400" b="0" i="0" u="none" strike="noStrike" baseline="0" dirty="0"/>
              <a:t>on Hentig ( mid-20</a:t>
            </a:r>
            <a:r>
              <a:rPr lang="en-GB" sz="2400" b="0" i="0" u="none" strike="noStrike" baseline="30000" dirty="0"/>
              <a:t>th</a:t>
            </a:r>
            <a:r>
              <a:rPr lang="en-GB" sz="2400" dirty="0"/>
              <a:t> </a:t>
            </a:r>
            <a:r>
              <a:rPr lang="en-GB" sz="2400" b="0" i="0" u="none" strike="noStrike" baseline="0" dirty="0"/>
              <a:t>century)  ‘conservative’ victimology – interaction between victim and offender. Understanding the role victims play in their own victimisation.</a:t>
            </a:r>
          </a:p>
          <a:p>
            <a:pPr algn="l"/>
            <a:r>
              <a:rPr lang="en-GB" sz="2400" dirty="0"/>
              <a:t>Typologies of victims </a:t>
            </a:r>
            <a:endParaRPr lang="en-GB" sz="2400" b="0" i="0" u="none" strike="noStrike" baseline="0" dirty="0"/>
          </a:p>
          <a:p>
            <a:pPr algn="l"/>
            <a:r>
              <a:rPr lang="en-GB" sz="2400" dirty="0"/>
              <a:t>Cressey (1992) ‘Humanistic Approach’ – human suffering and ‘Scientific Approach’ – social change </a:t>
            </a:r>
          </a:p>
          <a:p>
            <a:pPr algn="l"/>
            <a:r>
              <a:rPr lang="en-GB" sz="2400" dirty="0"/>
              <a:t>Rape in marriage 1992</a:t>
            </a:r>
          </a:p>
          <a:p>
            <a:r>
              <a:rPr lang="en-GB" sz="2400" dirty="0"/>
              <a:t>Domestic violence – Calls for changes </a:t>
            </a:r>
            <a:r>
              <a:rPr lang="en-GB" sz="2400" b="0" i="0" dirty="0">
                <a:solidFill>
                  <a:srgbClr val="292F33"/>
                </a:solidFill>
                <a:effectLst/>
                <a:latin typeface="Helvetica" panose="020B0604020202020204" pitchFamily="34" charset="0"/>
              </a:rPr>
              <a:t>“Our bruises may not be as obvious, but the threat is just as deadly."</a:t>
            </a:r>
            <a:endParaRPr lang="en-GB" sz="2400" dirty="0"/>
          </a:p>
          <a:p>
            <a:pPr algn="l"/>
            <a:endParaRPr lang="en-GB" sz="2400" dirty="0"/>
          </a:p>
          <a:p>
            <a:pPr algn="l"/>
            <a:endParaRPr lang="en-GB" sz="2400" b="0" i="0" u="none" strike="noStrike" baseline="0" dirty="0"/>
          </a:p>
          <a:p>
            <a:pPr algn="l"/>
            <a:endParaRPr lang="en-GB" sz="2400" dirty="0"/>
          </a:p>
          <a:p>
            <a:pPr marL="0" indent="0" algn="l">
              <a:buNone/>
            </a:pPr>
            <a:endParaRPr lang="en-GB" sz="2400" dirty="0"/>
          </a:p>
        </p:txBody>
      </p:sp>
    </p:spTree>
    <p:extLst>
      <p:ext uri="{BB962C8B-B14F-4D97-AF65-F5344CB8AC3E}">
        <p14:creationId xmlns:p14="http://schemas.microsoft.com/office/powerpoint/2010/main" val="3080989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F39E9E-D0DB-46F1-A5DE-3830BC8D703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is Victimisation?</a:t>
            </a:r>
          </a:p>
        </p:txBody>
      </p:sp>
      <p:graphicFrame>
        <p:nvGraphicFramePr>
          <p:cNvPr id="5" name="Content Placeholder 2">
            <a:extLst>
              <a:ext uri="{FF2B5EF4-FFF2-40B4-BE49-F238E27FC236}">
                <a16:creationId xmlns:a16="http://schemas.microsoft.com/office/drawing/2014/main" id="{CE186262-6856-4C51-B94C-DCC22C42669E}"/>
              </a:ext>
            </a:extLst>
          </p:cNvPr>
          <p:cNvGraphicFramePr>
            <a:graphicFrameLocks noGrp="1"/>
          </p:cNvGraphicFramePr>
          <p:nvPr>
            <p:ph idx="1"/>
            <p:extLst>
              <p:ext uri="{D42A27DB-BD31-4B8C-83A1-F6EECF244321}">
                <p14:modId xmlns:p14="http://schemas.microsoft.com/office/powerpoint/2010/main" val="17264229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6644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771D81E-7E05-4AE3-9492-066874D5B3C7}"/>
              </a:ext>
            </a:extLst>
          </p:cNvPr>
          <p:cNvSpPr>
            <a:spLocks noGrp="1"/>
          </p:cNvSpPr>
          <p:nvPr>
            <p:ph type="title"/>
          </p:nvPr>
        </p:nvSpPr>
        <p:spPr>
          <a:xfrm>
            <a:off x="838200" y="365125"/>
            <a:ext cx="10515600" cy="696759"/>
          </a:xfrm>
        </p:spPr>
        <p:txBody>
          <a:bodyPr>
            <a:normAutofit/>
          </a:bodyPr>
          <a:lstStyle/>
          <a:p>
            <a:r>
              <a:rPr lang="en-GB" sz="2400" dirty="0"/>
              <a:t>What is Victimisation?</a:t>
            </a:r>
          </a:p>
        </p:txBody>
      </p:sp>
      <p:sp>
        <p:nvSpPr>
          <p:cNvPr id="3" name="Content Placeholder 2">
            <a:extLst>
              <a:ext uri="{FF2B5EF4-FFF2-40B4-BE49-F238E27FC236}">
                <a16:creationId xmlns:a16="http://schemas.microsoft.com/office/drawing/2014/main" id="{BC6A99C3-AE0B-4AF1-B81D-810C6AEA56DF}"/>
              </a:ext>
            </a:extLst>
          </p:cNvPr>
          <p:cNvSpPr>
            <a:spLocks noGrp="1"/>
          </p:cNvSpPr>
          <p:nvPr>
            <p:ph idx="1"/>
          </p:nvPr>
        </p:nvSpPr>
        <p:spPr>
          <a:xfrm>
            <a:off x="838200" y="1825625"/>
            <a:ext cx="10515600" cy="4351338"/>
          </a:xfrm>
        </p:spPr>
        <p:txBody>
          <a:bodyPr>
            <a:normAutofit/>
          </a:bodyPr>
          <a:lstStyle/>
          <a:p>
            <a:r>
              <a:rPr lang="en-GB" dirty="0"/>
              <a:t>historical</a:t>
            </a:r>
          </a:p>
          <a:p>
            <a:r>
              <a:rPr lang="en-GB" dirty="0"/>
              <a:t>narrative is much shorter less developed</a:t>
            </a:r>
          </a:p>
          <a:p>
            <a:r>
              <a:rPr lang="en-GB" dirty="0"/>
              <a:t>Simply put, victimology has provided an opportunity to uncover, to expose and to address the needs</a:t>
            </a:r>
          </a:p>
          <a:p>
            <a:r>
              <a:rPr lang="en-GB" dirty="0"/>
              <a:t>and rights of those less heard, and this remains the case today, especially given the role of the state and its agencies,</a:t>
            </a:r>
          </a:p>
          <a:p>
            <a:r>
              <a:rPr lang="en-GB" dirty="0"/>
              <a:t>as well as corporations, big business and organisations as victimisers, often unwilling to either acknowledge their</a:t>
            </a:r>
          </a:p>
          <a:p>
            <a:r>
              <a:rPr lang="en-GB" dirty="0"/>
              <a:t>own wrongdoing, and/ or that of others.</a:t>
            </a:r>
          </a:p>
        </p:txBody>
      </p:sp>
    </p:spTree>
    <p:extLst>
      <p:ext uri="{BB962C8B-B14F-4D97-AF65-F5344CB8AC3E}">
        <p14:creationId xmlns:p14="http://schemas.microsoft.com/office/powerpoint/2010/main" val="2051560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435043-1E7C-4210-8380-2B4F199FA92D}"/>
              </a:ext>
            </a:extLst>
          </p:cNvPr>
          <p:cNvSpPr>
            <a:spLocks noGrp="1"/>
          </p:cNvSpPr>
          <p:nvPr>
            <p:ph type="title"/>
          </p:nvPr>
        </p:nvSpPr>
        <p:spPr>
          <a:xfrm>
            <a:off x="643467" y="1698171"/>
            <a:ext cx="3962061" cy="4516360"/>
          </a:xfrm>
        </p:spPr>
        <p:txBody>
          <a:bodyPr anchor="t">
            <a:normAutofit/>
          </a:bodyPr>
          <a:lstStyle/>
          <a:p>
            <a:r>
              <a:rPr lang="en-GB" sz="3600" dirty="0"/>
              <a:t>Victims turned criminals</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C3FE5204-CAC9-4C9A-AB7D-EC44ADA1FE35}"/>
              </a:ext>
            </a:extLst>
          </p:cNvPr>
          <p:cNvSpPr>
            <a:spLocks noGrp="1"/>
          </p:cNvSpPr>
          <p:nvPr>
            <p:ph idx="1"/>
          </p:nvPr>
        </p:nvSpPr>
        <p:spPr>
          <a:xfrm>
            <a:off x="5070020" y="1201176"/>
            <a:ext cx="6478513" cy="5013356"/>
          </a:xfrm>
        </p:spPr>
        <p:txBody>
          <a:bodyPr>
            <a:normAutofit/>
          </a:bodyPr>
          <a:lstStyle/>
          <a:p>
            <a:r>
              <a:rPr lang="en-GB" sz="2400" dirty="0"/>
              <a:t>Robert Thompson and Jon Venables</a:t>
            </a:r>
          </a:p>
          <a:p>
            <a:r>
              <a:rPr lang="en-GB" sz="2400" dirty="0"/>
              <a:t>Rose &amp; Fred West </a:t>
            </a:r>
          </a:p>
          <a:p>
            <a:r>
              <a:rPr lang="en-GB" sz="2400" dirty="0"/>
              <a:t>Myra Hindley</a:t>
            </a:r>
          </a:p>
          <a:p>
            <a:r>
              <a:rPr lang="en-GB" sz="2400" dirty="0" err="1"/>
              <a:t>Watcharaporn</a:t>
            </a:r>
            <a:r>
              <a:rPr lang="en-GB" sz="2400" dirty="0"/>
              <a:t> </a:t>
            </a:r>
            <a:r>
              <a:rPr lang="en-GB" sz="2400" dirty="0" err="1"/>
              <a:t>Nantahkhum</a:t>
            </a:r>
            <a:r>
              <a:rPr lang="en-GB" sz="2400" dirty="0"/>
              <a:t>, Thailand – family in debt and she was sold to the sex industry in Sydney. Ended up becoming a slave, then a trafficker. In 2012 she became the first person in Australian to be convicted of possessing a slave.</a:t>
            </a:r>
          </a:p>
          <a:p>
            <a:endParaRPr lang="en-GB" sz="2400" dirty="0"/>
          </a:p>
          <a:p>
            <a:r>
              <a:rPr lang="en-GB" sz="2400" dirty="0"/>
              <a:t>Child sexual exploitation Rotherham,  Rochdale &amp; Oxford – victims where charged on offences such as prostitution and suppling drugs</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55353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3700" dirty="0"/>
              <a:t>Daniel Pelka 5 years old 2012</a:t>
            </a:r>
          </a:p>
        </p:txBody>
      </p:sp>
      <p:grpSp>
        <p:nvGrpSpPr>
          <p:cNvPr id="27" name="Group 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172865"/>
            <a:ext cx="4598268" cy="4175565"/>
          </a:xfrm>
        </p:spPr>
        <p:txBody>
          <a:bodyPr anchor="ctr">
            <a:normAutofit/>
          </a:bodyPr>
          <a:lstStyle/>
          <a:p>
            <a:r>
              <a:rPr lang="en-GB" sz="1700" dirty="0"/>
              <a:t>Daniel was denied food, regularly “imprisoned” in a locked room, force-fed salt and made to perform punishment exercises.</a:t>
            </a:r>
          </a:p>
          <a:p>
            <a:r>
              <a:rPr lang="en-GB" sz="1700" dirty="0"/>
              <a:t>Teaching described him as a "bag of bones" and he was "wasting away". At the time of his death the schoolboy weighed just over a stone. Was seen scavenging for food in school bins.</a:t>
            </a:r>
          </a:p>
          <a:p>
            <a:r>
              <a:rPr lang="en-GB" sz="1700" dirty="0"/>
              <a:t>Die after six months of starvation and cruelty. Sustained other injuries to body from mum &amp; Step-dad.</a:t>
            </a:r>
          </a:p>
          <a:p>
            <a:r>
              <a:rPr lang="en-GB" sz="1700" dirty="0"/>
              <a:t>Social workers failed opportunities to help.</a:t>
            </a:r>
          </a:p>
          <a:p>
            <a:pPr marL="0" indent="0">
              <a:buNone/>
            </a:pPr>
            <a:endParaRPr lang="en-GB" sz="1700" dirty="0"/>
          </a:p>
        </p:txBody>
      </p:sp>
      <p:sp>
        <p:nvSpPr>
          <p:cNvPr id="33" name="Rectangle 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4314" r="24564" b="-1"/>
          <a:stretch/>
        </p:blipFill>
        <p:spPr>
          <a:xfrm>
            <a:off x="6422990" y="799352"/>
            <a:ext cx="4980208" cy="4827725"/>
          </a:xfrm>
          <a:prstGeom prst="rect">
            <a:avLst/>
          </a:prstGeom>
        </p:spPr>
      </p:pic>
    </p:spTree>
    <p:extLst>
      <p:ext uri="{BB962C8B-B14F-4D97-AF65-F5344CB8AC3E}">
        <p14:creationId xmlns:p14="http://schemas.microsoft.com/office/powerpoint/2010/main" val="23434138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6901193" cy="1135737"/>
          </a:xfrm>
        </p:spPr>
        <p:txBody>
          <a:bodyPr>
            <a:normAutofit/>
          </a:bodyPr>
          <a:lstStyle/>
          <a:p>
            <a:r>
              <a:rPr lang="en-GB" sz="3600"/>
              <a:t>Baby P – Peter Connelly </a:t>
            </a:r>
          </a:p>
        </p:txBody>
      </p:sp>
      <p:grpSp>
        <p:nvGrpSpPr>
          <p:cNvPr id="14" name="Group 13">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5"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43468" y="1457471"/>
            <a:ext cx="6901193" cy="4719492"/>
          </a:xfrm>
        </p:spPr>
        <p:txBody>
          <a:bodyPr>
            <a:normAutofit/>
          </a:bodyPr>
          <a:lstStyle/>
          <a:p>
            <a:r>
              <a:rPr lang="en-GB" sz="2400" dirty="0"/>
              <a:t>Sustained over fifty injuries over an eight-month period.</a:t>
            </a:r>
          </a:p>
          <a:p>
            <a:r>
              <a:rPr lang="en-GB" sz="2400" dirty="0"/>
              <a:t>Including a broken back &amp; ribs, gashes to the head, a fractured shinbone, a ripped ear, blackened fingers and toes, missing fingernail, skin torn from the nose and mouth, cuts on the neck and a tooth knocked out.</a:t>
            </a:r>
          </a:p>
          <a:p>
            <a:r>
              <a:rPr lang="en-GB" sz="2400" dirty="0"/>
              <a:t>Tracey Connelly, her boyfriend Steven Barker &amp; Jason Owen were all convicted of causing or allowing the death of a child.</a:t>
            </a:r>
          </a:p>
          <a:p>
            <a:r>
              <a:rPr lang="en-GB" sz="2400" dirty="0"/>
              <a:t>Steven was also  charged of raping a                                                        two-year-old girl.</a:t>
            </a:r>
          </a:p>
          <a:p>
            <a:endParaRPr lang="en-GB" sz="2000" dirty="0"/>
          </a:p>
          <a:p>
            <a:endParaRPr lang="en-GB" sz="2000" dirty="0"/>
          </a:p>
        </p:txBody>
      </p:sp>
      <p:pic>
        <p:nvPicPr>
          <p:cNvPr id="4" name="Picture 3"/>
          <p:cNvPicPr>
            <a:picLocks noChangeAspect="1"/>
          </p:cNvPicPr>
          <p:nvPr/>
        </p:nvPicPr>
        <p:blipFill>
          <a:blip r:embed="rId3"/>
          <a:stretch>
            <a:fillRect/>
          </a:stretch>
        </p:blipFill>
        <p:spPr>
          <a:xfrm>
            <a:off x="8119870" y="1008503"/>
            <a:ext cx="3428663" cy="2340062"/>
          </a:xfrm>
          <a:prstGeom prst="rect">
            <a:avLst/>
          </a:prstGeom>
        </p:spPr>
      </p:pic>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4"/>
          <a:stretch>
            <a:fillRect/>
          </a:stretch>
        </p:blipFill>
        <p:spPr>
          <a:xfrm>
            <a:off x="8119870" y="3509433"/>
            <a:ext cx="3428663" cy="2125771"/>
          </a:xfrm>
          <a:prstGeom prst="rect">
            <a:avLst/>
          </a:prstGeom>
        </p:spPr>
      </p:pic>
    </p:spTree>
    <p:extLst>
      <p:ext uri="{BB962C8B-B14F-4D97-AF65-F5344CB8AC3E}">
        <p14:creationId xmlns:p14="http://schemas.microsoft.com/office/powerpoint/2010/main" val="1951936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4C35F-FA3D-434C-B573-9A3280F56CD3}"/>
              </a:ext>
            </a:extLst>
          </p:cNvPr>
          <p:cNvSpPr>
            <a:spLocks noGrp="1"/>
          </p:cNvSpPr>
          <p:nvPr>
            <p:ph type="title"/>
          </p:nvPr>
        </p:nvSpPr>
        <p:spPr/>
        <p:txBody>
          <a:bodyPr/>
          <a:lstStyle/>
          <a:p>
            <a:r>
              <a:rPr lang="en-GB" dirty="0"/>
              <a:t>Victim Culture</a:t>
            </a:r>
          </a:p>
        </p:txBody>
      </p:sp>
      <p:sp>
        <p:nvSpPr>
          <p:cNvPr id="3" name="Content Placeholder 2">
            <a:extLst>
              <a:ext uri="{FF2B5EF4-FFF2-40B4-BE49-F238E27FC236}">
                <a16:creationId xmlns:a16="http://schemas.microsoft.com/office/drawing/2014/main" id="{62881B25-DDAE-447B-AFF5-B0C8ACCF708E}"/>
              </a:ext>
            </a:extLst>
          </p:cNvPr>
          <p:cNvSpPr>
            <a:spLocks noGrp="1"/>
          </p:cNvSpPr>
          <p:nvPr>
            <p:ph idx="1"/>
          </p:nvPr>
        </p:nvSpPr>
        <p:spPr/>
        <p:txBody>
          <a:bodyPr/>
          <a:lstStyle/>
          <a:p>
            <a:r>
              <a:rPr lang="en-GB" dirty="0"/>
              <a:t>Different societies have different approaches to victims. </a:t>
            </a:r>
          </a:p>
          <a:p>
            <a:r>
              <a:rPr lang="en-GB" dirty="0"/>
              <a:t>Western Societies  - liberal, media, policies – pressure from public</a:t>
            </a:r>
          </a:p>
          <a:p>
            <a:r>
              <a:rPr lang="en-GB" dirty="0"/>
              <a:t>We want to know what ‘happened’</a:t>
            </a:r>
          </a:p>
          <a:p>
            <a:r>
              <a:rPr lang="en-GB" dirty="0"/>
              <a:t>Media – ‘crime watch’ </a:t>
            </a:r>
          </a:p>
          <a:p>
            <a:r>
              <a:rPr lang="en-GB" dirty="0"/>
              <a:t>Many victims write books – World Trace Centre victims; </a:t>
            </a:r>
            <a:r>
              <a:rPr lang="en-GB"/>
              <a:t>Kidnapped victims;</a:t>
            </a:r>
            <a:r>
              <a:rPr lang="en-GB" dirty="0"/>
              <a:t> </a:t>
            </a:r>
            <a:endParaRPr lang="en-GB"/>
          </a:p>
        </p:txBody>
      </p:sp>
    </p:spTree>
    <p:extLst>
      <p:ext uri="{BB962C8B-B14F-4D97-AF65-F5344CB8AC3E}">
        <p14:creationId xmlns:p14="http://schemas.microsoft.com/office/powerpoint/2010/main" val="6558732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B4E165-A28C-4B72-A29D-FE78D0E7AC7A}"/>
              </a:ext>
            </a:extLst>
          </p:cNvPr>
          <p:cNvSpPr>
            <a:spLocks noGrp="1"/>
          </p:cNvSpPr>
          <p:nvPr>
            <p:ph type="title"/>
          </p:nvPr>
        </p:nvSpPr>
        <p:spPr>
          <a:xfrm>
            <a:off x="643466" y="321734"/>
            <a:ext cx="6891187" cy="1135737"/>
          </a:xfrm>
        </p:spPr>
        <p:txBody>
          <a:bodyPr>
            <a:normAutofit/>
          </a:bodyPr>
          <a:lstStyle/>
          <a:p>
            <a:endParaRPr lang="en-GB" sz="3600"/>
          </a:p>
        </p:txBody>
      </p:sp>
      <p:sp>
        <p:nvSpPr>
          <p:cNvPr id="3" name="Content Placeholder 2">
            <a:extLst>
              <a:ext uri="{FF2B5EF4-FFF2-40B4-BE49-F238E27FC236}">
                <a16:creationId xmlns:a16="http://schemas.microsoft.com/office/drawing/2014/main" id="{DA751E49-31AC-42F7-9358-25596DB2CBDC}"/>
              </a:ext>
            </a:extLst>
          </p:cNvPr>
          <p:cNvSpPr>
            <a:spLocks noGrp="1"/>
          </p:cNvSpPr>
          <p:nvPr>
            <p:ph idx="1"/>
          </p:nvPr>
        </p:nvSpPr>
        <p:spPr>
          <a:xfrm>
            <a:off x="643467" y="1782981"/>
            <a:ext cx="6891187" cy="4393982"/>
          </a:xfrm>
        </p:spPr>
        <p:txBody>
          <a:bodyPr>
            <a:normAutofit/>
          </a:bodyPr>
          <a:lstStyle/>
          <a:p>
            <a:r>
              <a:rPr lang="en-GB" sz="5400" dirty="0"/>
              <a:t>Questions?</a:t>
            </a:r>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20CAD0-6165-41C6-B21D-15D6C7155591}"/>
              </a:ext>
            </a:extLst>
          </p:cNvPr>
          <p:cNvPicPr>
            <a:picLocks noChangeAspect="1"/>
          </p:cNvPicPr>
          <p:nvPr/>
        </p:nvPicPr>
        <p:blipFill rotWithShape="1">
          <a:blip r:embed="rId2"/>
          <a:srcRect l="63101" r="768" b="2"/>
          <a:stretch/>
        </p:blipFill>
        <p:spPr>
          <a:xfrm>
            <a:off x="8129873" y="10"/>
            <a:ext cx="4062128" cy="6857990"/>
          </a:xfrm>
          <a:prstGeom prst="rect">
            <a:avLst/>
          </a:prstGeom>
        </p:spPr>
      </p:pic>
      <p:grpSp>
        <p:nvGrpSpPr>
          <p:cNvPr id="15" name="Group 1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78990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1291</TotalTime>
  <Words>1712</Words>
  <Application>Microsoft Office PowerPoint</Application>
  <PresentationFormat>Widescreen</PresentationFormat>
  <Paragraphs>170</Paragraphs>
  <Slides>25</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Barlow</vt:lpstr>
      <vt:lpstr>Calibri</vt:lpstr>
      <vt:lpstr>Calibri Light</vt:lpstr>
      <vt:lpstr>Helvetica</vt:lpstr>
      <vt:lpstr>Merriweather</vt:lpstr>
      <vt:lpstr>Times New Roman</vt:lpstr>
      <vt:lpstr>Office Theme</vt:lpstr>
      <vt:lpstr>Tutorial Week 1</vt:lpstr>
      <vt:lpstr>Referencing refresher! </vt:lpstr>
      <vt:lpstr>Work Schedule</vt:lpstr>
      <vt:lpstr>Assignment 1</vt:lpstr>
      <vt:lpstr> Assignment 2: </vt:lpstr>
      <vt:lpstr> Tasks: </vt:lpstr>
      <vt:lpstr>PowerPoint Presentation</vt:lpstr>
      <vt:lpstr>Ian</vt:lpstr>
      <vt:lpstr>Ian</vt:lpstr>
      <vt:lpstr>Chain of abuse</vt:lpstr>
      <vt:lpstr>PowerPoint Presentation</vt:lpstr>
      <vt:lpstr>Victim less Crimes?</vt:lpstr>
      <vt:lpstr>Victims of COVID</vt:lpstr>
      <vt:lpstr> Fraud - Epidemic within a pandemic </vt:lpstr>
      <vt:lpstr>What is Victimology?</vt:lpstr>
      <vt:lpstr>Definition</vt:lpstr>
      <vt:lpstr>The ‘Ideal’ Victim</vt:lpstr>
      <vt:lpstr>Victimology Theories</vt:lpstr>
      <vt:lpstr>What is Victimisation?</vt:lpstr>
      <vt:lpstr>What is Victimisation?</vt:lpstr>
      <vt:lpstr>Victims turned criminals</vt:lpstr>
      <vt:lpstr>Daniel Pelka 5 years old 2012</vt:lpstr>
      <vt:lpstr>Baby P – Peter Connelly </vt:lpstr>
      <vt:lpstr>Victim Culture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1</dc:title>
  <dc:creator>Jane Thomas</dc:creator>
  <cp:lastModifiedBy>Jane Thomas</cp:lastModifiedBy>
  <cp:revision>5</cp:revision>
  <dcterms:created xsi:type="dcterms:W3CDTF">2020-09-29T10:20:55Z</dcterms:created>
  <dcterms:modified xsi:type="dcterms:W3CDTF">2021-10-01T10:55:05Z</dcterms:modified>
</cp:coreProperties>
</file>