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9" r:id="rId5"/>
    <p:sldId id="265" r:id="rId6"/>
    <p:sldId id="321" r:id="rId7"/>
    <p:sldId id="409" r:id="rId8"/>
    <p:sldId id="281" r:id="rId9"/>
    <p:sldId id="285" r:id="rId10"/>
    <p:sldId id="278" r:id="rId11"/>
    <p:sldId id="279" r:id="rId12"/>
    <p:sldId id="320" r:id="rId13"/>
    <p:sldId id="284" r:id="rId14"/>
    <p:sldId id="318" r:id="rId15"/>
    <p:sldId id="319" r:id="rId16"/>
    <p:sldId id="410" r:id="rId17"/>
    <p:sldId id="34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EB513B-2312-46B3-951F-67E2864DE2F8}" type="datetimeFigureOut">
              <a:rPr lang="en-GB" smtClean="0"/>
              <a:t>18/03/2019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A08400-175B-4D3E-B894-BA28294CDF37}" type="slidenum">
              <a:rPr lang="en-GB" smtClean="0"/>
              <a:t>‹#›</a:t>
            </a:fld>
            <a:endParaRPr lang="en-GB"/>
          </a:p>
        </p:txBody>
      </p:sp>
    </p:spTree>
    <p:extLst>
      <p:ext uri="{BB962C8B-B14F-4D97-AF65-F5344CB8AC3E}">
        <p14:creationId xmlns:p14="http://schemas.microsoft.com/office/powerpoint/2010/main" val="1211480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B0A3AA-E01F-490E-A07F-554F18B0A6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1526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nSpc>
                <a:spcPct val="107000"/>
              </a:lnSpc>
              <a:spcAft>
                <a:spcPts val="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Each police constabulary should review existing practices for women in contact with the criminal justice system. In particular, they should work with strategic partners to ensure professional services integrate support around individual women and embed greater use of problem-solving approaches at the point of arrest.</a:t>
            </a: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The particular requirements of women with mental health problems, learning disabilities or other needs should be identified and addressed as early as possible following their initial contact with the police, and fully integrated with liaison and diversion/criminal justice liaison schemes and other local services, as necessary.</a:t>
            </a: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Women with experience of the criminal justice system should be involved in developing new and improved problem-solving responses. </a:t>
            </a:r>
          </a:p>
          <a:p>
            <a:pPr lvl="0">
              <a:lnSpc>
                <a:spcPct val="107000"/>
              </a:lnSpc>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The College of Policing, CPS and PCC should explore opportunities to further embed training in the appropriate use of out of court disposals for women and opportunities to make greater use of evidence-based, problem-solving methodologies.</a:t>
            </a:r>
          </a:p>
          <a:p>
            <a:pPr marL="0" lvl="0" indent="0">
              <a:lnSpc>
                <a:spcPct val="107000"/>
              </a:lnSpc>
              <a:spcAft>
                <a:spcPts val="0"/>
              </a:spcAft>
              <a:buFont typeface="Arial" panose="020B0604020202020204" pitchFamily="34" charset="0"/>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spcAft>
                <a:spcPts val="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Every police constabulary should convene regular scrutiny panels with a representative membership that includes magistrates to ensure the use of out of court disposals is accountable, transparent and commands the confidence of sentencers</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B0A3AA-E01F-490E-A07F-554F18B0A6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394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from press release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B92CD6-3131-48C8-AE40-E6DFB4DEF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4721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B0A3AA-E01F-490E-A07F-554F18B0A6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3747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B0A3AA-E01F-490E-A07F-554F18B0A6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0913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B92CD6-3131-48C8-AE40-E6DFB4DEF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0967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C431-A31F-4C67-91AA-8E1864E731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02FF35-8EED-4407-93A9-D7A8527A1D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24C3A9-D47F-4991-BA55-DC2B9FF702B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C2DF354-8550-42E4-9FD4-7A794AAF67B3}" type="datetimeFigureOut">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18/03/2019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FBF68964-2B27-4816-9F86-48089A04E8D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F778CB3A-B319-4857-A38B-AF26C8225BD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B0126B-F58C-4C01-897E-7C9573D782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4434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022D6-2924-48C9-AF20-AE07DBD5C0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356A5F-9F56-45A8-92A7-6E00AF60A6F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9C421E-AD0F-4E1A-96AC-A1B8BEB0D758}"/>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C2DF354-8550-42E4-9FD4-7A794AAF67B3}" type="datetimeFigureOut">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18/03/2019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7AAA45D1-110F-4ACF-A2FD-D0A768911FD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B2B8C557-1CE5-443C-AEC3-07B0C6E290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B0126B-F58C-4C01-897E-7C9573D782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06680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FAEA41-0204-4275-A71B-3445F9B231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ECBDC4-8407-4FBB-B4F2-0693310144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4E389-2283-478A-9B8D-B6EEA3D0BD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2DF354-8550-42E4-9FD4-7A794AAF67B3}" type="datetimeFigureOut">
              <a:rPr lang="en-GB" smtClean="0"/>
              <a:t>18/03/2019</a:t>
            </a:fld>
            <a:endParaRPr lang="en-GB"/>
          </a:p>
        </p:txBody>
      </p:sp>
      <p:sp>
        <p:nvSpPr>
          <p:cNvPr id="5" name="Footer Placeholder 4">
            <a:extLst>
              <a:ext uri="{FF2B5EF4-FFF2-40B4-BE49-F238E27FC236}">
                <a16:creationId xmlns:a16="http://schemas.microsoft.com/office/drawing/2014/main" id="{D0BF3A9A-02BD-43F8-861F-F71A66F48C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14E733-F77D-4F74-9936-959AFC6023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B0126B-F58C-4C01-897E-7C9573D78230}" type="slidenum">
              <a:rPr lang="en-GB" smtClean="0"/>
              <a:t>‹#›</a:t>
            </a:fld>
            <a:endParaRPr lang="en-GB"/>
          </a:p>
        </p:txBody>
      </p:sp>
    </p:spTree>
    <p:extLst>
      <p:ext uri="{BB962C8B-B14F-4D97-AF65-F5344CB8AC3E}">
        <p14:creationId xmlns:p14="http://schemas.microsoft.com/office/powerpoint/2010/main" val="412392795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www.prisonreformtrust.org.uk/Portals/0/Documents/Domestic_abuse_report_final_lo.pdf" TargetMode="Externa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thedtgroup.org/media/163299/making-the-link-female-offending-and-brain-injury-brief.pdf" TargetMode="External"/><Relationship Id="rId5" Type="http://schemas.openxmlformats.org/officeDocument/2006/relationships/hyperlink" Target="http://www.prisonreformtrust.org.uk/Portals/0/Documents/Domestic_abuse_report_final_lo.pdf" TargetMode="Externa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hyperlink" Target="mailto:womensprogramme@prisonreformtrust.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251992" y="1426944"/>
            <a:ext cx="9688010" cy="867930"/>
          </a:xfrm>
          <a:prstGeom prst="rect">
            <a:avLst/>
          </a:prstGeom>
          <a:ln w="38100">
            <a:solidFill>
              <a:srgbClr val="C00000"/>
            </a:solidFill>
          </a:ln>
        </p:spPr>
        <p:txBody>
          <a:bodyPr wrap="square">
            <a:spAutoFit/>
          </a:bodyPr>
          <a:lstStyle/>
          <a:p>
            <a:pPr algn="ctr"/>
            <a:r>
              <a:rPr lang="en-GB" sz="2800" b="1" dirty="0">
                <a:solidFill>
                  <a:schemeClr val="tx1">
                    <a:lumMod val="50000"/>
                    <a:lumOff val="50000"/>
                  </a:schemeClr>
                </a:solidFill>
                <a:latin typeface="Calibri" pitchFamily="34" charset="0"/>
                <a:ea typeface="ＭＳ Ｐゴシック" pitchFamily="34" charset="-128"/>
                <a:cs typeface="Arial" pitchFamily="34" charset="0"/>
              </a:rPr>
              <a:t>Transforming Lives:</a:t>
            </a:r>
            <a:br>
              <a:rPr lang="en-GB" sz="2800" b="1" dirty="0">
                <a:solidFill>
                  <a:schemeClr val="tx1">
                    <a:lumMod val="50000"/>
                    <a:lumOff val="50000"/>
                  </a:schemeClr>
                </a:solidFill>
                <a:latin typeface="Calibri" pitchFamily="34" charset="0"/>
                <a:ea typeface="ＭＳ Ｐゴシック" pitchFamily="34" charset="-128"/>
                <a:cs typeface="Arial" pitchFamily="34" charset="0"/>
              </a:rPr>
            </a:br>
            <a:r>
              <a:rPr lang="en-GB" sz="2800" b="1" dirty="0">
                <a:solidFill>
                  <a:schemeClr val="tx1">
                    <a:lumMod val="50000"/>
                    <a:lumOff val="50000"/>
                  </a:schemeClr>
                </a:solidFill>
                <a:latin typeface="Calibri" pitchFamily="34" charset="0"/>
                <a:ea typeface="ＭＳ Ｐゴシック" pitchFamily="34" charset="-128"/>
                <a:cs typeface="Arial" pitchFamily="34" charset="0"/>
              </a:rPr>
              <a:t>Domestic abuse as a driver to women’s offending</a:t>
            </a:r>
            <a:endParaRPr lang="en-GB" sz="2800" b="1" dirty="0">
              <a:solidFill>
                <a:schemeClr val="tx1">
                  <a:lumMod val="50000"/>
                  <a:lumOff val="50000"/>
                </a:schemeClr>
              </a:solidFill>
              <a:latin typeface="Calibri" pitchFamily="34" charset="0"/>
              <a:cs typeface="Arial" pitchFamily="34" charset="0"/>
            </a:endParaRPr>
          </a:p>
        </p:txBody>
      </p:sp>
      <p:pic>
        <p:nvPicPr>
          <p:cNvPr id="6" name="Picture 5">
            <a:extLst>
              <a:ext uri="{FF2B5EF4-FFF2-40B4-BE49-F238E27FC236}">
                <a16:creationId xmlns:a16="http://schemas.microsoft.com/office/drawing/2014/main" id="{38362D9A-7F72-405F-83D4-28602AAB76A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91974" y="154067"/>
            <a:ext cx="2602910" cy="1272877"/>
          </a:xfrm>
          <a:prstGeom prst="rect">
            <a:avLst/>
          </a:prstGeom>
        </p:spPr>
      </p:pic>
      <p:pic>
        <p:nvPicPr>
          <p:cNvPr id="5" name="Picture 4" descr="approved_logo_red"/>
          <p:cNvPicPr>
            <a:picLocks noChangeAspect="1" noChangeArrowheads="1"/>
          </p:cNvPicPr>
          <p:nvPr/>
        </p:nvPicPr>
        <p:blipFill>
          <a:blip r:embed="rId3" cstate="print"/>
          <a:srcRect/>
          <a:stretch>
            <a:fillRect/>
          </a:stretch>
        </p:blipFill>
        <p:spPr bwMode="auto">
          <a:xfrm>
            <a:off x="9889022" y="259897"/>
            <a:ext cx="2101960" cy="1081891"/>
          </a:xfrm>
          <a:prstGeom prst="rect">
            <a:avLst/>
          </a:prstGeom>
          <a:noFill/>
          <a:ln w="9525">
            <a:noFill/>
            <a:miter lim="800000"/>
            <a:headEnd/>
            <a:tailEnd/>
          </a:ln>
        </p:spPr>
      </p:pic>
      <p:sp>
        <p:nvSpPr>
          <p:cNvPr id="3" name="TextBox 2">
            <a:extLst>
              <a:ext uri="{FF2B5EF4-FFF2-40B4-BE49-F238E27FC236}">
                <a16:creationId xmlns:a16="http://schemas.microsoft.com/office/drawing/2014/main" id="{1B1ADF17-CC15-4019-8A8A-D6B224EA7B25}"/>
              </a:ext>
            </a:extLst>
          </p:cNvPr>
          <p:cNvSpPr txBox="1"/>
          <p:nvPr/>
        </p:nvSpPr>
        <p:spPr>
          <a:xfrm>
            <a:off x="1925778" y="5085922"/>
            <a:ext cx="8340436" cy="204671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Local Policing Conference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Wednesday 6 March 2019</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Dr Jenny Earle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Programme Director – Transforming Lives, Reducing Women’s Imprisonment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6A78175B-64B9-4492-9CB7-E2C6F1B3A497}"/>
              </a:ext>
            </a:extLst>
          </p:cNvPr>
          <p:cNvPicPr>
            <a:picLocks noChangeAspect="1"/>
          </p:cNvPicPr>
          <p:nvPr/>
        </p:nvPicPr>
        <p:blipFill>
          <a:blip r:embed="rId4"/>
          <a:stretch>
            <a:fillRect/>
          </a:stretch>
        </p:blipFill>
        <p:spPr>
          <a:xfrm>
            <a:off x="6769689" y="314567"/>
            <a:ext cx="722285" cy="1027221"/>
          </a:xfrm>
          <a:prstGeom prst="rect">
            <a:avLst/>
          </a:prstGeom>
        </p:spPr>
      </p:pic>
      <p:pic>
        <p:nvPicPr>
          <p:cNvPr id="10" name="Picture 9">
            <a:extLst>
              <a:ext uri="{FF2B5EF4-FFF2-40B4-BE49-F238E27FC236}">
                <a16:creationId xmlns:a16="http://schemas.microsoft.com/office/drawing/2014/main" id="{8658B0AB-059C-4D4C-AEF5-E653043A8962}"/>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4134368" y="2380030"/>
            <a:ext cx="3923257" cy="2620736"/>
          </a:xfrm>
          <a:prstGeom prst="rect">
            <a:avLst/>
          </a:prstGeom>
        </p:spPr>
      </p:pic>
    </p:spTree>
    <p:extLst>
      <p:ext uri="{BB962C8B-B14F-4D97-AF65-F5344CB8AC3E}">
        <p14:creationId xmlns:p14="http://schemas.microsoft.com/office/powerpoint/2010/main" val="4015259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0347881" y="172091"/>
            <a:ext cx="1606454" cy="880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descr="http://www.prisonreformtrust.org.uk/Portals/0/Images/Transforming%20Lives.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160327" y="1274702"/>
            <a:ext cx="3633759" cy="517254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C5ABD7A-2E11-4A92-81BA-E6EA18CE3A0C}"/>
              </a:ext>
            </a:extLst>
          </p:cNvPr>
          <p:cNvSpPr/>
          <p:nvPr/>
        </p:nvSpPr>
        <p:spPr>
          <a:xfrm>
            <a:off x="356350" y="381581"/>
            <a:ext cx="9615056" cy="461665"/>
          </a:xfrm>
          <a:prstGeom prst="rect">
            <a:avLst/>
          </a:prstGeom>
          <a:ln w="28575">
            <a:solidFill>
              <a:srgbClr val="C0000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Transforming Lives: Reducing Women’s Imprisonment</a:t>
            </a:r>
          </a:p>
        </p:txBody>
      </p:sp>
      <p:sp>
        <p:nvSpPr>
          <p:cNvPr id="2" name="Rectangle 1">
            <a:extLst>
              <a:ext uri="{FF2B5EF4-FFF2-40B4-BE49-F238E27FC236}">
                <a16:creationId xmlns:a16="http://schemas.microsoft.com/office/drawing/2014/main" id="{E798793B-3767-489A-9F1E-12C9D90FF523}"/>
              </a:ext>
            </a:extLst>
          </p:cNvPr>
          <p:cNvSpPr/>
          <p:nvPr/>
        </p:nvSpPr>
        <p:spPr>
          <a:xfrm>
            <a:off x="356350" y="1412777"/>
            <a:ext cx="7346777" cy="443198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Our aim: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reduce the number of women sent to prison across the UK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Outcomes: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achieve this we will seek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strengthen the pathways into mental health and social care services for vulnerable women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increase recognition of the links between women’s experience as victims of domestic abuse and their offending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reduce the number of women held on remand (subject to seriousness of the offence or protection of the public)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promote non-custodial options for women with dependent children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Partnerships: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Families Outside (Scotland), User Voice, Keyring,  Soroptimist International GBI, National Council of Women, Hibiscus Initiatives</a:t>
            </a:r>
          </a:p>
        </p:txBody>
      </p:sp>
    </p:spTree>
    <p:extLst>
      <p:ext uri="{BB962C8B-B14F-4D97-AF65-F5344CB8AC3E}">
        <p14:creationId xmlns:p14="http://schemas.microsoft.com/office/powerpoint/2010/main" val="3736615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E7966F72-00D8-4AC4-9C0B-78FC992197BD}"/>
              </a:ext>
            </a:extLst>
          </p:cNvPr>
          <p:cNvSpPr txBox="1">
            <a:spLocks/>
          </p:cNvSpPr>
          <p:nvPr/>
        </p:nvSpPr>
        <p:spPr>
          <a:xfrm>
            <a:off x="228689" y="372017"/>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Domestic Abuse as a driver to women’s offending</a:t>
            </a:r>
          </a:p>
        </p:txBody>
      </p:sp>
      <p:pic>
        <p:nvPicPr>
          <p:cNvPr id="2" name="Picture 1">
            <a:extLst>
              <a:ext uri="{FF2B5EF4-FFF2-40B4-BE49-F238E27FC236}">
                <a16:creationId xmlns:a16="http://schemas.microsoft.com/office/drawing/2014/main" id="{91737AB0-C538-49BC-8924-26E2CDA24E86}"/>
              </a:ext>
            </a:extLst>
          </p:cNvPr>
          <p:cNvPicPr>
            <a:picLocks noChangeAspect="1"/>
          </p:cNvPicPr>
          <p:nvPr/>
        </p:nvPicPr>
        <p:blipFill>
          <a:blip r:embed="rId3"/>
          <a:stretch>
            <a:fillRect/>
          </a:stretch>
        </p:blipFill>
        <p:spPr>
          <a:xfrm>
            <a:off x="10580349" y="256604"/>
            <a:ext cx="1382962" cy="710959"/>
          </a:xfrm>
          <a:prstGeom prst="rect">
            <a:avLst/>
          </a:prstGeom>
        </p:spPr>
      </p:pic>
      <p:pic>
        <p:nvPicPr>
          <p:cNvPr id="11" name="Picture 10" descr="15K6748.jpg">
            <a:extLst>
              <a:ext uri="{FF2B5EF4-FFF2-40B4-BE49-F238E27FC236}">
                <a16:creationId xmlns:a16="http://schemas.microsoft.com/office/drawing/2014/main" id="{42AE46EC-8A80-43B8-924C-841CA30AB51C}"/>
              </a:ext>
            </a:extLst>
          </p:cNvPr>
          <p:cNvPicPr/>
          <p:nvPr/>
        </p:nvPicPr>
        <p:blipFill>
          <a:blip r:embed="rId4" cstate="print"/>
          <a:srcRect/>
          <a:stretch>
            <a:fillRect/>
          </a:stretch>
        </p:blipFill>
        <p:spPr bwMode="auto">
          <a:xfrm>
            <a:off x="8146473" y="1191491"/>
            <a:ext cx="3567457" cy="4744887"/>
          </a:xfrm>
          <a:prstGeom prst="rect">
            <a:avLst/>
          </a:prstGeom>
          <a:noFill/>
          <a:ln w="9525">
            <a:noFill/>
            <a:miter lim="800000"/>
            <a:headEnd/>
            <a:tailEnd/>
          </a:ln>
        </p:spPr>
      </p:pic>
      <p:sp>
        <p:nvSpPr>
          <p:cNvPr id="12" name="Rectangle 11">
            <a:extLst>
              <a:ext uri="{FF2B5EF4-FFF2-40B4-BE49-F238E27FC236}">
                <a16:creationId xmlns:a16="http://schemas.microsoft.com/office/drawing/2014/main" id="{8D8A365E-E321-47A3-B16D-9547CF4B3794}"/>
              </a:ext>
            </a:extLst>
          </p:cNvPr>
          <p:cNvSpPr/>
          <p:nvPr/>
        </p:nvSpPr>
        <p:spPr>
          <a:xfrm>
            <a:off x="86635" y="2306018"/>
            <a:ext cx="7917785" cy="218521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srgbClr val="5B9BD5">
                    <a:lumMod val="75000"/>
                  </a:srgbClr>
                </a:solidFill>
                <a:effectLst/>
                <a:uLnTx/>
                <a:uFillTx/>
                <a:latin typeface="Calibri" panose="020F0502020204030204"/>
                <a:ea typeface="+mn-ea"/>
                <a:cs typeface="+mn-cs"/>
              </a:rPr>
              <a:t>“I have been astounded by the number of female offenders who are victims of domestic abuse and how that is a significant trigger to their offending.”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Police inspector involved in a women’s diversion scheme</a:t>
            </a:r>
          </a:p>
        </p:txBody>
      </p:sp>
      <p:sp>
        <p:nvSpPr>
          <p:cNvPr id="4" name="TextBox 3">
            <a:extLst>
              <a:ext uri="{FF2B5EF4-FFF2-40B4-BE49-F238E27FC236}">
                <a16:creationId xmlns:a16="http://schemas.microsoft.com/office/drawing/2014/main" id="{EFEA4FE2-A883-4861-8E74-4B7A39EFC00E}"/>
              </a:ext>
            </a:extLst>
          </p:cNvPr>
          <p:cNvSpPr txBox="1"/>
          <p:nvPr/>
        </p:nvSpPr>
        <p:spPr>
          <a:xfrm>
            <a:off x="228689" y="5899325"/>
            <a:ext cx="12766875"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See PRT’s briefing: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“There’s a reason we’re in trouble”: Domestic abuse as a driver to women’s offending</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5316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40424" y="3126240"/>
            <a:ext cx="4460032" cy="2088232"/>
          </a:xfrm>
        </p:spPr>
        <p:txBody>
          <a:bodyPr>
            <a:normAutofit fontScale="90000"/>
          </a:bodyPr>
          <a:lstStyle/>
          <a:p>
            <a:pPr algn="l"/>
            <a:br>
              <a:rPr lang="en-GB" dirty="0"/>
            </a:br>
            <a:br>
              <a:rPr lang="en-GB" dirty="0"/>
            </a:br>
            <a:br>
              <a:rPr lang="en-GB" dirty="0"/>
            </a:br>
            <a:endParaRPr lang="en-GB" sz="3100" dirty="0"/>
          </a:p>
        </p:txBody>
      </p:sp>
      <p:sp>
        <p:nvSpPr>
          <p:cNvPr id="3" name="Subtitle 2"/>
          <p:cNvSpPr>
            <a:spLocks noGrp="1"/>
          </p:cNvSpPr>
          <p:nvPr>
            <p:ph type="subTitle" idx="1"/>
          </p:nvPr>
        </p:nvSpPr>
        <p:spPr>
          <a:xfrm>
            <a:off x="316241" y="1284578"/>
            <a:ext cx="11532890" cy="3373404"/>
          </a:xfrm>
        </p:spPr>
        <p:txBody>
          <a:bodyPr>
            <a:normAutofit fontScale="25000" lnSpcReduction="20000"/>
          </a:bodyPr>
          <a:lstStyle/>
          <a:p>
            <a:pPr lvl="0" algn="l"/>
            <a:endParaRPr lang="en-GB" sz="4200" b="1" dirty="0"/>
          </a:p>
          <a:p>
            <a:pPr marL="457200" indent="-457200" algn="l">
              <a:buFont typeface="Arial" panose="020B0604020202020204" pitchFamily="34" charset="0"/>
              <a:buChar char="•"/>
            </a:pPr>
            <a:r>
              <a:rPr lang="en-GB" sz="9600" b="1" dirty="0"/>
              <a:t>Driving while disqualified, under threat of violence by an ex-partner</a:t>
            </a:r>
          </a:p>
          <a:p>
            <a:pPr algn="l"/>
            <a:r>
              <a:rPr lang="en-GB" sz="9600" b="1" dirty="0"/>
              <a:t> </a:t>
            </a:r>
          </a:p>
          <a:p>
            <a:pPr marL="457200" indent="-457200" algn="l">
              <a:buFont typeface="Arial" panose="020B0604020202020204" pitchFamily="34" charset="0"/>
              <a:buChar char="•"/>
            </a:pPr>
            <a:r>
              <a:rPr lang="en-GB" sz="9600" dirty="0"/>
              <a:t>Handling stolen goods under threat of violence by a partner </a:t>
            </a:r>
          </a:p>
          <a:p>
            <a:pPr algn="l"/>
            <a:endParaRPr lang="en-GB" sz="3600" dirty="0"/>
          </a:p>
          <a:p>
            <a:pPr marL="457200" indent="-457200" algn="l">
              <a:buFont typeface="Arial" panose="020B0604020202020204" pitchFamily="34" charset="0"/>
              <a:buChar char="•"/>
            </a:pPr>
            <a:r>
              <a:rPr lang="en-GB" sz="9600" b="1" dirty="0"/>
              <a:t>Taking the blame for possession of a controlled substance belonging to an abusive partner</a:t>
            </a:r>
          </a:p>
          <a:p>
            <a:pPr algn="l"/>
            <a:endParaRPr lang="en-GB" sz="3600" b="1" dirty="0"/>
          </a:p>
          <a:p>
            <a:pPr marL="457200" indent="-457200" algn="l">
              <a:buFont typeface="Arial" panose="020B0604020202020204" pitchFamily="34" charset="0"/>
              <a:buChar char="•"/>
            </a:pPr>
            <a:r>
              <a:rPr lang="en-GB" sz="9600" dirty="0"/>
              <a:t>Taking the blame for carrying a knife on behalf of an abusive partner</a:t>
            </a:r>
          </a:p>
          <a:p>
            <a:pPr algn="l"/>
            <a:endParaRPr lang="en-GB" sz="3600" dirty="0"/>
          </a:p>
          <a:p>
            <a:pPr algn="l"/>
            <a:endParaRPr lang="en-GB" dirty="0"/>
          </a:p>
        </p:txBody>
      </p:sp>
      <p:pic>
        <p:nvPicPr>
          <p:cNvPr id="5" name="Picture 4" descr="logo1807cmyk copy.jpg"/>
          <p:cNvPicPr/>
          <p:nvPr/>
        </p:nvPicPr>
        <p:blipFill>
          <a:blip r:embed="rId2" cstate="print"/>
          <a:srcRect/>
          <a:stretch>
            <a:fillRect/>
          </a:stretch>
        </p:blipFill>
        <p:spPr bwMode="auto">
          <a:xfrm>
            <a:off x="10519823" y="190484"/>
            <a:ext cx="1329308" cy="792088"/>
          </a:xfrm>
          <a:prstGeom prst="rect">
            <a:avLst/>
          </a:prstGeom>
          <a:noFill/>
          <a:ln w="9525">
            <a:noFill/>
            <a:miter lim="800000"/>
            <a:headEnd/>
            <a:tailEnd/>
          </a:ln>
        </p:spPr>
      </p:pic>
      <p:sp>
        <p:nvSpPr>
          <p:cNvPr id="7" name="Title 3">
            <a:extLst>
              <a:ext uri="{FF2B5EF4-FFF2-40B4-BE49-F238E27FC236}">
                <a16:creationId xmlns:a16="http://schemas.microsoft.com/office/drawing/2014/main" id="{103C9587-8358-45F9-946E-86FF2694A4DB}"/>
              </a:ext>
            </a:extLst>
          </p:cNvPr>
          <p:cNvSpPr txBox="1">
            <a:spLocks/>
          </p:cNvSpPr>
          <p:nvPr/>
        </p:nvSpPr>
        <p:spPr>
          <a:xfrm>
            <a:off x="228689" y="372017"/>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How domestic abuse drives offending by women</a:t>
            </a:r>
          </a:p>
        </p:txBody>
      </p:sp>
      <p:sp>
        <p:nvSpPr>
          <p:cNvPr id="4" name="Rectangle 3">
            <a:extLst>
              <a:ext uri="{FF2B5EF4-FFF2-40B4-BE49-F238E27FC236}">
                <a16:creationId xmlns:a16="http://schemas.microsoft.com/office/drawing/2014/main" id="{22B0C803-BDF8-465A-9384-3C66EDE467D0}"/>
              </a:ext>
            </a:extLst>
          </p:cNvPr>
          <p:cNvSpPr/>
          <p:nvPr/>
        </p:nvSpPr>
        <p:spPr>
          <a:xfrm>
            <a:off x="337865" y="4277988"/>
            <a:ext cx="9152867" cy="2308324"/>
          </a:xfrm>
          <a:prstGeom prst="rect">
            <a:avLst/>
          </a:prstGeom>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Theft offences to pay for drugs and alcohol used by themselves and their abusive partner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Assault against an abusive partner or ex-partner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Failure to attend school for fear of abusive ex-partner</a:t>
            </a:r>
          </a:p>
        </p:txBody>
      </p:sp>
      <p:pic>
        <p:nvPicPr>
          <p:cNvPr id="10" name="Picture 9" descr="15K6748.jpg">
            <a:extLst>
              <a:ext uri="{FF2B5EF4-FFF2-40B4-BE49-F238E27FC236}">
                <a16:creationId xmlns:a16="http://schemas.microsoft.com/office/drawing/2014/main" id="{457025A6-F2FB-422E-91AF-3C881911D155}"/>
              </a:ext>
            </a:extLst>
          </p:cNvPr>
          <p:cNvPicPr/>
          <p:nvPr/>
        </p:nvPicPr>
        <p:blipFill>
          <a:blip r:embed="rId3" cstate="print"/>
          <a:srcRect/>
          <a:stretch>
            <a:fillRect/>
          </a:stretch>
        </p:blipFill>
        <p:spPr bwMode="auto">
          <a:xfrm>
            <a:off x="9836727" y="3574472"/>
            <a:ext cx="2135900" cy="2974913"/>
          </a:xfrm>
          <a:prstGeom prst="rect">
            <a:avLst/>
          </a:prstGeom>
          <a:noFill/>
          <a:ln w="9525">
            <a:noFill/>
            <a:miter lim="800000"/>
            <a:headEnd/>
            <a:tailEnd/>
          </a:ln>
        </p:spPr>
      </p:pic>
    </p:spTree>
    <p:extLst>
      <p:ext uri="{BB962C8B-B14F-4D97-AF65-F5344CB8AC3E}">
        <p14:creationId xmlns:p14="http://schemas.microsoft.com/office/powerpoint/2010/main" val="2914207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83983" y="1595265"/>
            <a:ext cx="11024034" cy="1688263"/>
          </a:xfrm>
        </p:spPr>
        <p:txBody>
          <a:bodyPr>
            <a:normAutofit/>
          </a:bodyPr>
          <a:lstStyle/>
          <a:p>
            <a:r>
              <a:rPr lang="en-GB" sz="3200" i="1" dirty="0"/>
              <a:t>“[My partner] was selling heroin from my house…I got remanded for that…and then I lost my house and things and my son went into care so the ripple effect from that was massive.”</a:t>
            </a:r>
            <a:endParaRPr lang="en-GB" sz="3200" dirty="0"/>
          </a:p>
        </p:txBody>
      </p:sp>
      <p:pic>
        <p:nvPicPr>
          <p:cNvPr id="5" name="Picture 4" descr="logo1807cmyk copy.jpg"/>
          <p:cNvPicPr/>
          <p:nvPr/>
        </p:nvPicPr>
        <p:blipFill>
          <a:blip r:embed="rId2" cstate="print"/>
          <a:srcRect/>
          <a:stretch>
            <a:fillRect/>
          </a:stretch>
        </p:blipFill>
        <p:spPr bwMode="auto">
          <a:xfrm>
            <a:off x="10630660" y="196846"/>
            <a:ext cx="1329308" cy="792088"/>
          </a:xfrm>
          <a:prstGeom prst="rect">
            <a:avLst/>
          </a:prstGeom>
          <a:noFill/>
          <a:ln w="9525">
            <a:noFill/>
            <a:miter lim="800000"/>
            <a:headEnd/>
            <a:tailEnd/>
          </a:ln>
        </p:spPr>
      </p:pic>
      <p:sp>
        <p:nvSpPr>
          <p:cNvPr id="8" name="Title 3">
            <a:extLst>
              <a:ext uri="{FF2B5EF4-FFF2-40B4-BE49-F238E27FC236}">
                <a16:creationId xmlns:a16="http://schemas.microsoft.com/office/drawing/2014/main" id="{A8B7A24B-C8BD-434E-B612-EA78CF957D0D}"/>
              </a:ext>
            </a:extLst>
          </p:cNvPr>
          <p:cNvSpPr txBox="1">
            <a:spLocks/>
          </p:cNvSpPr>
          <p:nvPr/>
        </p:nvSpPr>
        <p:spPr>
          <a:xfrm>
            <a:off x="818056" y="308614"/>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Coerced offending</a:t>
            </a:r>
          </a:p>
        </p:txBody>
      </p:sp>
      <p:sp>
        <p:nvSpPr>
          <p:cNvPr id="9" name="Subtitle 2">
            <a:extLst>
              <a:ext uri="{FF2B5EF4-FFF2-40B4-BE49-F238E27FC236}">
                <a16:creationId xmlns:a16="http://schemas.microsoft.com/office/drawing/2014/main" id="{2801710E-B439-4AA2-B88B-11080A35C15B}"/>
              </a:ext>
            </a:extLst>
          </p:cNvPr>
          <p:cNvSpPr txBox="1">
            <a:spLocks/>
          </p:cNvSpPr>
          <p:nvPr/>
        </p:nvSpPr>
        <p:spPr>
          <a:xfrm>
            <a:off x="487001" y="4090048"/>
            <a:ext cx="8643144" cy="202081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0" i="1" u="none" strike="noStrike" kern="1200" cap="none" spc="0" normalizeH="0" baseline="0" noProof="0" dirty="0">
                <a:ln>
                  <a:noFill/>
                </a:ln>
                <a:solidFill>
                  <a:prstClr val="black"/>
                </a:solidFill>
                <a:effectLst/>
                <a:uLnTx/>
                <a:uFillTx/>
                <a:latin typeface="Calibri" panose="020F0502020204030204"/>
                <a:ea typeface="+mn-ea"/>
                <a:cs typeface="+mn-cs"/>
              </a:rPr>
              <a:t>“…he passed me his knife to put in my pocket because he says to me that the police don’t search lasses.  I was younger at the time and I put it in my pocket and I got jail for that ...”</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15K6748.jpg">
            <a:extLst>
              <a:ext uri="{FF2B5EF4-FFF2-40B4-BE49-F238E27FC236}">
                <a16:creationId xmlns:a16="http://schemas.microsoft.com/office/drawing/2014/main" id="{414158BF-C07D-480E-A3A9-F1340112A904}"/>
              </a:ext>
            </a:extLst>
          </p:cNvPr>
          <p:cNvPicPr/>
          <p:nvPr/>
        </p:nvPicPr>
        <p:blipFill>
          <a:blip r:embed="rId3" cstate="print"/>
          <a:srcRect/>
          <a:stretch>
            <a:fillRect/>
          </a:stretch>
        </p:blipFill>
        <p:spPr bwMode="auto">
          <a:xfrm>
            <a:off x="9836727" y="3574472"/>
            <a:ext cx="2135900" cy="2974913"/>
          </a:xfrm>
          <a:prstGeom prst="rect">
            <a:avLst/>
          </a:prstGeom>
          <a:noFill/>
          <a:ln w="9525">
            <a:noFill/>
            <a:miter lim="800000"/>
            <a:headEnd/>
            <a:tailEnd/>
          </a:ln>
        </p:spPr>
      </p:pic>
    </p:spTree>
    <p:extLst>
      <p:ext uri="{BB962C8B-B14F-4D97-AF65-F5344CB8AC3E}">
        <p14:creationId xmlns:p14="http://schemas.microsoft.com/office/powerpoint/2010/main" val="656033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18056" y="1664452"/>
            <a:ext cx="8367508" cy="3529095"/>
          </a:xfrm>
        </p:spPr>
        <p:txBody>
          <a:bodyPr>
            <a:normAutofit/>
          </a:bodyPr>
          <a:lstStyle/>
          <a:p>
            <a:pPr algn="l"/>
            <a:r>
              <a:rPr lang="en-GB" sz="3600" i="1" dirty="0"/>
              <a:t>“…my arrests have been when I feel trapped and then it’s just like everything’s like a volcano because you think, I’m getting framed here by my abuser and nobody seems to understand…”</a:t>
            </a:r>
            <a:endParaRPr lang="en-GB" sz="3600" dirty="0"/>
          </a:p>
          <a:p>
            <a:pPr algn="l"/>
            <a:endParaRPr lang="en-GB" sz="3600" dirty="0"/>
          </a:p>
        </p:txBody>
      </p:sp>
      <p:pic>
        <p:nvPicPr>
          <p:cNvPr id="5" name="Picture 4" descr="logo1807cmyk copy.jpg"/>
          <p:cNvPicPr/>
          <p:nvPr/>
        </p:nvPicPr>
        <p:blipFill>
          <a:blip r:embed="rId2" cstate="print"/>
          <a:srcRect/>
          <a:stretch>
            <a:fillRect/>
          </a:stretch>
        </p:blipFill>
        <p:spPr bwMode="auto">
          <a:xfrm>
            <a:off x="10477520" y="266119"/>
            <a:ext cx="1329308" cy="792088"/>
          </a:xfrm>
          <a:prstGeom prst="rect">
            <a:avLst/>
          </a:prstGeom>
          <a:noFill/>
          <a:ln w="9525">
            <a:noFill/>
            <a:miter lim="800000"/>
            <a:headEnd/>
            <a:tailEnd/>
          </a:ln>
        </p:spPr>
      </p:pic>
      <p:sp>
        <p:nvSpPr>
          <p:cNvPr id="12" name="Title 3">
            <a:extLst>
              <a:ext uri="{FF2B5EF4-FFF2-40B4-BE49-F238E27FC236}">
                <a16:creationId xmlns:a16="http://schemas.microsoft.com/office/drawing/2014/main" id="{702408D7-8DF8-45AF-9036-414F1D2C4319}"/>
              </a:ext>
            </a:extLst>
          </p:cNvPr>
          <p:cNvSpPr txBox="1">
            <a:spLocks/>
          </p:cNvSpPr>
          <p:nvPr/>
        </p:nvSpPr>
        <p:spPr>
          <a:xfrm>
            <a:off x="818056" y="308614"/>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Reactive Violence</a:t>
            </a:r>
          </a:p>
        </p:txBody>
      </p:sp>
      <p:pic>
        <p:nvPicPr>
          <p:cNvPr id="6" name="Picture 5" descr="15K6748.jpg">
            <a:extLst>
              <a:ext uri="{FF2B5EF4-FFF2-40B4-BE49-F238E27FC236}">
                <a16:creationId xmlns:a16="http://schemas.microsoft.com/office/drawing/2014/main" id="{8E0162CD-DBC9-4764-87F3-A2BD62E52731}"/>
              </a:ext>
            </a:extLst>
          </p:cNvPr>
          <p:cNvPicPr/>
          <p:nvPr/>
        </p:nvPicPr>
        <p:blipFill>
          <a:blip r:embed="rId3" cstate="print"/>
          <a:srcRect/>
          <a:stretch>
            <a:fillRect/>
          </a:stretch>
        </p:blipFill>
        <p:spPr bwMode="auto">
          <a:xfrm>
            <a:off x="9836727" y="3574472"/>
            <a:ext cx="2135900" cy="2974913"/>
          </a:xfrm>
          <a:prstGeom prst="rect">
            <a:avLst/>
          </a:prstGeom>
          <a:noFill/>
          <a:ln w="9525">
            <a:noFill/>
            <a:miter lim="800000"/>
            <a:headEnd/>
            <a:tailEnd/>
          </a:ln>
        </p:spPr>
      </p:pic>
    </p:spTree>
    <p:extLst>
      <p:ext uri="{BB962C8B-B14F-4D97-AF65-F5344CB8AC3E}">
        <p14:creationId xmlns:p14="http://schemas.microsoft.com/office/powerpoint/2010/main" val="3993432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40424" y="3126240"/>
            <a:ext cx="4460032" cy="2088232"/>
          </a:xfrm>
        </p:spPr>
        <p:txBody>
          <a:bodyPr>
            <a:normAutofit fontScale="90000"/>
          </a:bodyPr>
          <a:lstStyle/>
          <a:p>
            <a:pPr algn="l"/>
            <a:br>
              <a:rPr lang="en-GB" dirty="0"/>
            </a:br>
            <a:br>
              <a:rPr lang="en-GB" dirty="0"/>
            </a:br>
            <a:br>
              <a:rPr lang="en-GB" dirty="0"/>
            </a:br>
            <a:endParaRPr lang="en-GB" sz="3100" dirty="0"/>
          </a:p>
        </p:txBody>
      </p:sp>
      <p:sp>
        <p:nvSpPr>
          <p:cNvPr id="3" name="Subtitle 2"/>
          <p:cNvSpPr>
            <a:spLocks noGrp="1"/>
          </p:cNvSpPr>
          <p:nvPr>
            <p:ph type="subTitle" idx="1"/>
          </p:nvPr>
        </p:nvSpPr>
        <p:spPr>
          <a:xfrm>
            <a:off x="517314" y="1527100"/>
            <a:ext cx="7704856" cy="4593784"/>
          </a:xfrm>
        </p:spPr>
        <p:txBody>
          <a:bodyPr>
            <a:normAutofit fontScale="40000" lnSpcReduction="20000"/>
          </a:bodyPr>
          <a:lstStyle/>
          <a:p>
            <a:pPr lvl="0" algn="l"/>
            <a:r>
              <a:rPr lang="en-GB" sz="9600" dirty="0"/>
              <a:t>Links between abuse and offending are recognised in policy</a:t>
            </a:r>
          </a:p>
          <a:p>
            <a:pPr lvl="0" algn="l"/>
            <a:br>
              <a:rPr lang="en-GB" sz="9600" dirty="0"/>
            </a:br>
            <a:r>
              <a:rPr lang="en-GB" sz="9600" b="1" dirty="0"/>
              <a:t>But they are not well enough understood or acted upon in practice</a:t>
            </a:r>
          </a:p>
          <a:p>
            <a:pPr lvl="0" algn="l"/>
            <a:br>
              <a:rPr lang="en-GB" sz="9600" b="1" dirty="0"/>
            </a:br>
            <a:r>
              <a:rPr lang="en-GB" sz="9600" dirty="0"/>
              <a:t>Welcome efforts to improve tackling of VAWG but funding cuts create a barrier to reform</a:t>
            </a:r>
            <a:br>
              <a:rPr lang="en-GB" sz="9600" dirty="0"/>
            </a:br>
            <a:endParaRPr lang="en-GB" dirty="0"/>
          </a:p>
        </p:txBody>
      </p:sp>
      <p:pic>
        <p:nvPicPr>
          <p:cNvPr id="5" name="Picture 4" descr="logo1807cmyk copy.jpg"/>
          <p:cNvPicPr/>
          <p:nvPr/>
        </p:nvPicPr>
        <p:blipFill>
          <a:blip r:embed="rId2" cstate="print"/>
          <a:srcRect/>
          <a:stretch>
            <a:fillRect/>
          </a:stretch>
        </p:blipFill>
        <p:spPr bwMode="auto">
          <a:xfrm>
            <a:off x="10630660" y="224555"/>
            <a:ext cx="1329308" cy="792088"/>
          </a:xfrm>
          <a:prstGeom prst="rect">
            <a:avLst/>
          </a:prstGeom>
          <a:noFill/>
          <a:ln w="9525">
            <a:noFill/>
            <a:miter lim="800000"/>
            <a:headEnd/>
            <a:tailEnd/>
          </a:ln>
        </p:spPr>
      </p:pic>
      <p:sp>
        <p:nvSpPr>
          <p:cNvPr id="9" name="Title 3">
            <a:extLst>
              <a:ext uri="{FF2B5EF4-FFF2-40B4-BE49-F238E27FC236}">
                <a16:creationId xmlns:a16="http://schemas.microsoft.com/office/drawing/2014/main" id="{9F374548-4BCA-473C-A100-C6BE66B7D359}"/>
              </a:ext>
            </a:extLst>
          </p:cNvPr>
          <p:cNvSpPr txBox="1">
            <a:spLocks/>
          </p:cNvSpPr>
          <p:nvPr/>
        </p:nvSpPr>
        <p:spPr>
          <a:xfrm>
            <a:off x="818056" y="308614"/>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We Found</a:t>
            </a:r>
          </a:p>
        </p:txBody>
      </p:sp>
      <p:pic>
        <p:nvPicPr>
          <p:cNvPr id="8" name="Picture 7" descr="15K6748.jpg">
            <a:extLst>
              <a:ext uri="{FF2B5EF4-FFF2-40B4-BE49-F238E27FC236}">
                <a16:creationId xmlns:a16="http://schemas.microsoft.com/office/drawing/2014/main" id="{06062E88-7ABA-4914-9E71-6A4F46D092A3}"/>
              </a:ext>
            </a:extLst>
          </p:cNvPr>
          <p:cNvPicPr/>
          <p:nvPr/>
        </p:nvPicPr>
        <p:blipFill>
          <a:blip r:embed="rId3" cstate="print"/>
          <a:srcRect/>
          <a:stretch>
            <a:fillRect/>
          </a:stretch>
        </p:blipFill>
        <p:spPr bwMode="auto">
          <a:xfrm>
            <a:off x="9836727" y="3574472"/>
            <a:ext cx="2135900" cy="2974913"/>
          </a:xfrm>
          <a:prstGeom prst="rect">
            <a:avLst/>
          </a:prstGeom>
          <a:noFill/>
          <a:ln w="9525">
            <a:noFill/>
            <a:miter lim="800000"/>
            <a:headEnd/>
            <a:tailEnd/>
          </a:ln>
        </p:spPr>
      </p:pic>
    </p:spTree>
    <p:extLst>
      <p:ext uri="{BB962C8B-B14F-4D97-AF65-F5344CB8AC3E}">
        <p14:creationId xmlns:p14="http://schemas.microsoft.com/office/powerpoint/2010/main" val="641814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26780" y="1454810"/>
            <a:ext cx="11538439" cy="2022838"/>
          </a:xfrm>
        </p:spPr>
        <p:txBody>
          <a:bodyPr>
            <a:normAutofit fontScale="92500" lnSpcReduction="10000"/>
          </a:bodyPr>
          <a:lstStyle/>
          <a:p>
            <a:pPr lvl="0" algn="l"/>
            <a:r>
              <a:rPr lang="en-GB" b="1" dirty="0"/>
              <a:t>Central government: </a:t>
            </a:r>
            <a:r>
              <a:rPr lang="en-GB" dirty="0"/>
              <a:t>Place clear expectations on CJS to improve responses to women offenders who are victims of domestic abuse; invest in women’s services; ensure robust, accredited perpetrator programmes are available in all suitable cases.</a:t>
            </a:r>
          </a:p>
          <a:p>
            <a:pPr lvl="0" algn="l"/>
            <a:endParaRPr lang="en-GB" b="1" dirty="0"/>
          </a:p>
          <a:p>
            <a:pPr algn="l"/>
            <a:r>
              <a:rPr lang="en-GB" b="1" dirty="0"/>
              <a:t>Police &amp; CPS: </a:t>
            </a:r>
            <a:r>
              <a:rPr lang="en-GB" dirty="0"/>
              <a:t>Routine enquiry into histories of domestic abuse for women offenders; close joint work with specialists; police triage to take nuanced approach; specific guidance and training.</a:t>
            </a:r>
          </a:p>
          <a:p>
            <a:pPr lvl="0" algn="l"/>
            <a:endParaRPr lang="en-GB" sz="1800" b="1" dirty="0"/>
          </a:p>
        </p:txBody>
      </p:sp>
      <p:pic>
        <p:nvPicPr>
          <p:cNvPr id="5" name="Picture 4" descr="logo1807cmyk copy.jpg"/>
          <p:cNvPicPr/>
          <p:nvPr/>
        </p:nvPicPr>
        <p:blipFill>
          <a:blip r:embed="rId2" cstate="print"/>
          <a:srcRect/>
          <a:stretch>
            <a:fillRect/>
          </a:stretch>
        </p:blipFill>
        <p:spPr bwMode="auto">
          <a:xfrm>
            <a:off x="10464405" y="308615"/>
            <a:ext cx="1329308" cy="792088"/>
          </a:xfrm>
          <a:prstGeom prst="rect">
            <a:avLst/>
          </a:prstGeom>
          <a:noFill/>
          <a:ln w="9525">
            <a:noFill/>
            <a:miter lim="800000"/>
            <a:headEnd/>
            <a:tailEnd/>
          </a:ln>
        </p:spPr>
      </p:pic>
      <p:sp>
        <p:nvSpPr>
          <p:cNvPr id="9" name="Title 3">
            <a:extLst>
              <a:ext uri="{FF2B5EF4-FFF2-40B4-BE49-F238E27FC236}">
                <a16:creationId xmlns:a16="http://schemas.microsoft.com/office/drawing/2014/main" id="{8CF03608-E802-45A5-8813-0765E81C5C61}"/>
              </a:ext>
            </a:extLst>
          </p:cNvPr>
          <p:cNvSpPr txBox="1">
            <a:spLocks/>
          </p:cNvSpPr>
          <p:nvPr/>
        </p:nvSpPr>
        <p:spPr>
          <a:xfrm>
            <a:off x="558878" y="380622"/>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We Recommend</a:t>
            </a:r>
          </a:p>
        </p:txBody>
      </p:sp>
      <p:sp>
        <p:nvSpPr>
          <p:cNvPr id="4" name="Rectangle 3">
            <a:extLst>
              <a:ext uri="{FF2B5EF4-FFF2-40B4-BE49-F238E27FC236}">
                <a16:creationId xmlns:a16="http://schemas.microsoft.com/office/drawing/2014/main" id="{BE9D86EF-7F86-4E6E-BDBA-F91DFC7A6C8F}"/>
              </a:ext>
            </a:extLst>
          </p:cNvPr>
          <p:cNvSpPr/>
          <p:nvPr/>
        </p:nvSpPr>
        <p:spPr>
          <a:xfrm>
            <a:off x="326780" y="3676611"/>
            <a:ext cx="8446657" cy="280076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Courts, sentencing, prison and probation: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Review of sentencing guidance and judicial directions and training; close work with women’s services; more informative pre-sentence reports; better support in prison and on release.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Ensure effective defence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is available for coerced offending or reactive violence by reviewing criminal law. Domestic Abuse Bill may offer vehicle for reform.</a:t>
            </a:r>
          </a:p>
        </p:txBody>
      </p:sp>
      <p:pic>
        <p:nvPicPr>
          <p:cNvPr id="10" name="Picture 9" descr="15K6748.jpg">
            <a:extLst>
              <a:ext uri="{FF2B5EF4-FFF2-40B4-BE49-F238E27FC236}">
                <a16:creationId xmlns:a16="http://schemas.microsoft.com/office/drawing/2014/main" id="{C2D07EDF-BA5E-40B2-AEB7-A172A38700EE}"/>
              </a:ext>
            </a:extLst>
          </p:cNvPr>
          <p:cNvPicPr/>
          <p:nvPr/>
        </p:nvPicPr>
        <p:blipFill>
          <a:blip r:embed="rId3" cstate="print"/>
          <a:srcRect/>
          <a:stretch>
            <a:fillRect/>
          </a:stretch>
        </p:blipFill>
        <p:spPr bwMode="auto">
          <a:xfrm>
            <a:off x="9836727" y="3574472"/>
            <a:ext cx="2135900" cy="2974913"/>
          </a:xfrm>
          <a:prstGeom prst="rect">
            <a:avLst/>
          </a:prstGeom>
          <a:noFill/>
          <a:ln w="9525">
            <a:noFill/>
            <a:miter lim="800000"/>
            <a:headEnd/>
            <a:tailEnd/>
          </a:ln>
        </p:spPr>
      </p:pic>
    </p:spTree>
    <p:extLst>
      <p:ext uri="{BB962C8B-B14F-4D97-AF65-F5344CB8AC3E}">
        <p14:creationId xmlns:p14="http://schemas.microsoft.com/office/powerpoint/2010/main" val="624817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E7966F72-00D8-4AC4-9C0B-78FC992197BD}"/>
              </a:ext>
            </a:extLst>
          </p:cNvPr>
          <p:cNvSpPr txBox="1">
            <a:spLocks/>
          </p:cNvSpPr>
          <p:nvPr/>
        </p:nvSpPr>
        <p:spPr>
          <a:xfrm>
            <a:off x="228689" y="272616"/>
            <a:ext cx="10149642"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srgbClr val="70AD47">
                    <a:lumMod val="75000"/>
                  </a:srgbClr>
                </a:solidFill>
                <a:effectLst/>
                <a:uLnTx/>
                <a:uFillTx/>
                <a:latin typeface="Calibri" pitchFamily="34" charset="0"/>
                <a:ea typeface="+mj-ea"/>
                <a:cs typeface="Arial" pitchFamily="34" charset="0"/>
              </a:rPr>
              <a:t>Fair cop? Improving outcomes for women at the point of arrest</a:t>
            </a:r>
          </a:p>
        </p:txBody>
      </p:sp>
      <p:pic>
        <p:nvPicPr>
          <p:cNvPr id="2" name="Picture 1">
            <a:extLst>
              <a:ext uri="{FF2B5EF4-FFF2-40B4-BE49-F238E27FC236}">
                <a16:creationId xmlns:a16="http://schemas.microsoft.com/office/drawing/2014/main" id="{91737AB0-C538-49BC-8924-26E2CDA24E86}"/>
              </a:ext>
            </a:extLst>
          </p:cNvPr>
          <p:cNvPicPr>
            <a:picLocks noChangeAspect="1"/>
          </p:cNvPicPr>
          <p:nvPr/>
        </p:nvPicPr>
        <p:blipFill>
          <a:blip r:embed="rId3"/>
          <a:stretch>
            <a:fillRect/>
          </a:stretch>
        </p:blipFill>
        <p:spPr>
          <a:xfrm>
            <a:off x="10580349" y="159359"/>
            <a:ext cx="1382962" cy="710959"/>
          </a:xfrm>
          <a:prstGeom prst="rect">
            <a:avLst/>
          </a:prstGeom>
        </p:spPr>
      </p:pic>
      <p:sp>
        <p:nvSpPr>
          <p:cNvPr id="7" name="Rectangle 6">
            <a:extLst>
              <a:ext uri="{FF2B5EF4-FFF2-40B4-BE49-F238E27FC236}">
                <a16:creationId xmlns:a16="http://schemas.microsoft.com/office/drawing/2014/main" id="{F5ECEF75-1FCE-4A5B-8558-9D3664E74F31}"/>
              </a:ext>
            </a:extLst>
          </p:cNvPr>
          <p:cNvSpPr/>
          <p:nvPr/>
        </p:nvSpPr>
        <p:spPr>
          <a:xfrm>
            <a:off x="228689" y="6089539"/>
            <a:ext cx="9123129" cy="646331"/>
          </a:xfrm>
          <a:prstGeom prst="rect">
            <a:avLst/>
          </a:prstGeom>
          <a:solidFill>
            <a:schemeClr val="accent2">
              <a:lumMod val="20000"/>
              <a:lumOff val="80000"/>
            </a:schemeClr>
          </a:solid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Early intervention is not a ‘nice to have’ added extra to the justice system, it is vital if we are ever to break the cycle of crime, punishment and more crime.</a:t>
            </a:r>
          </a:p>
        </p:txBody>
      </p:sp>
      <p:pic>
        <p:nvPicPr>
          <p:cNvPr id="8" name="Picture 2" descr="Image result for Prison reform trust fair cop">
            <a:extLst>
              <a:ext uri="{FF2B5EF4-FFF2-40B4-BE49-F238E27FC236}">
                <a16:creationId xmlns:a16="http://schemas.microsoft.com/office/drawing/2014/main" id="{B7BDADBF-C40D-47CA-A92A-0F9E7092C9E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36728" y="3576741"/>
            <a:ext cx="2135900" cy="297264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7B81D94-A75D-475E-9804-A0AF2FAFFFA1}"/>
              </a:ext>
            </a:extLst>
          </p:cNvPr>
          <p:cNvSpPr/>
          <p:nvPr/>
        </p:nvSpPr>
        <p:spPr>
          <a:xfrm>
            <a:off x="700166" y="1227090"/>
            <a:ext cx="8180173" cy="477053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potential of promising practice and local police triage schemes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extending and improving collaborative decision-making -  with statutory partners and voluntary sector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referring women, where appropriate, into rehabilitative or supportive interventions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where a particular need is identified and / or specified offence criteria are met, redirecting away from formal prosecution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srgbClr val="70AD47">
                  <a:lumMod val="75000"/>
                </a:srgb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“you can have confidence in problem-solving; the evidence shows it works, provided it is implemented properly’”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College of Policing </a:t>
            </a:r>
          </a:p>
        </p:txBody>
      </p:sp>
    </p:spTree>
    <p:extLst>
      <p:ext uri="{BB962C8B-B14F-4D97-AF65-F5344CB8AC3E}">
        <p14:creationId xmlns:p14="http://schemas.microsoft.com/office/powerpoint/2010/main" val="220429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00676" y="3333836"/>
            <a:ext cx="4460032" cy="2088232"/>
          </a:xfrm>
        </p:spPr>
        <p:txBody>
          <a:bodyPr>
            <a:normAutofit fontScale="90000"/>
          </a:bodyPr>
          <a:lstStyle/>
          <a:p>
            <a:pPr algn="l"/>
            <a:br>
              <a:rPr lang="en-GB" dirty="0"/>
            </a:br>
            <a:br>
              <a:rPr lang="en-GB" sz="2700" dirty="0"/>
            </a:br>
            <a:br>
              <a:rPr lang="en-GB" sz="2700" dirty="0"/>
            </a:br>
            <a:br>
              <a:rPr lang="en-GB" dirty="0"/>
            </a:br>
            <a:endParaRPr lang="en-GB" sz="3100" dirty="0"/>
          </a:p>
        </p:txBody>
      </p:sp>
      <p:sp>
        <p:nvSpPr>
          <p:cNvPr id="3" name="Subtitle 2"/>
          <p:cNvSpPr>
            <a:spLocks noGrp="1"/>
          </p:cNvSpPr>
          <p:nvPr>
            <p:ph type="subTitle" idx="1"/>
          </p:nvPr>
        </p:nvSpPr>
        <p:spPr>
          <a:xfrm>
            <a:off x="126514" y="1147986"/>
            <a:ext cx="9121989" cy="3840056"/>
          </a:xfrm>
        </p:spPr>
        <p:txBody>
          <a:bodyPr>
            <a:noAutofit/>
          </a:bodyPr>
          <a:lstStyle/>
          <a:p>
            <a:pPr marL="342900" indent="-342900" algn="l">
              <a:buFont typeface="Arial" panose="020B0604020202020204" pitchFamily="34" charset="0"/>
              <a:buChar char="•"/>
            </a:pPr>
            <a:r>
              <a:rPr lang="en-GB" sz="2000" dirty="0"/>
              <a:t>Foreign national women are over represented in the criminal justice system, especially on remand. They account for around </a:t>
            </a:r>
            <a:r>
              <a:rPr lang="en-GB" sz="2000" b="1" dirty="0"/>
              <a:t>8%</a:t>
            </a:r>
            <a:r>
              <a:rPr lang="en-GB" sz="2000" dirty="0"/>
              <a:t> of the general population in England and Wales, but over </a:t>
            </a:r>
            <a:r>
              <a:rPr lang="en-GB" sz="2000" b="1" dirty="0"/>
              <a:t>12%</a:t>
            </a:r>
            <a:r>
              <a:rPr lang="en-GB" sz="2000" dirty="0"/>
              <a:t> of all women received into prison each year and nearly </a:t>
            </a:r>
            <a:r>
              <a:rPr lang="en-GB" sz="2000" b="1" dirty="0"/>
              <a:t>19% </a:t>
            </a:r>
            <a:r>
              <a:rPr lang="en-GB" sz="2000" dirty="0"/>
              <a:t>of those remanded</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Failure to protect women who have been trafficked into offending</a:t>
            </a:r>
          </a:p>
          <a:p>
            <a:pPr algn="l"/>
            <a:endParaRPr lang="en-GB" sz="2000" b="1" dirty="0"/>
          </a:p>
          <a:p>
            <a:pPr marL="342900" indent="-342900" algn="l">
              <a:buFont typeface="Arial" panose="020B0604020202020204" pitchFamily="34" charset="0"/>
              <a:buChar char="•"/>
            </a:pPr>
            <a:r>
              <a:rPr lang="en-GB" sz="2000" b="1" dirty="0"/>
              <a:t>Strategic approach by UK and Welsh governments; ‘explain or reform’; focus on non-prosecution of trafficking victims</a:t>
            </a:r>
          </a:p>
          <a:p>
            <a:pPr algn="l"/>
            <a:endParaRPr lang="en-GB" sz="2000" b="1" dirty="0"/>
          </a:p>
          <a:p>
            <a:pPr marL="342900" indent="-342900" algn="l">
              <a:buFont typeface="Arial" panose="020B0604020202020204" pitchFamily="34" charset="0"/>
              <a:buChar char="•"/>
            </a:pPr>
            <a:r>
              <a:rPr lang="en-GB" sz="2000" dirty="0"/>
              <a:t>National and local strategies by commissioners and criminal justice agencies to improve their response and ensure consistent support through close work with specialist services</a:t>
            </a:r>
          </a:p>
          <a:p>
            <a:pPr algn="l"/>
            <a:endParaRPr lang="en-GB" sz="2000" dirty="0"/>
          </a:p>
          <a:p>
            <a:pPr marL="342900" indent="-342900" algn="l">
              <a:buFont typeface="Arial" panose="020B0604020202020204" pitchFamily="34" charset="0"/>
              <a:buChar char="•"/>
            </a:pPr>
            <a:r>
              <a:rPr lang="en-GB" sz="2000" b="1" dirty="0"/>
              <a:t>Home Office and Ministry of Justice work together to end immigration detention in prison</a:t>
            </a:r>
            <a:endParaRPr lang="en-GB" sz="2000" dirty="0"/>
          </a:p>
        </p:txBody>
      </p:sp>
      <p:pic>
        <p:nvPicPr>
          <p:cNvPr id="5" name="Picture 4" descr="logo1807cmyk copy.jpg"/>
          <p:cNvPicPr/>
          <p:nvPr/>
        </p:nvPicPr>
        <p:blipFill>
          <a:blip r:embed="rId3" cstate="print"/>
          <a:srcRect/>
          <a:stretch>
            <a:fillRect/>
          </a:stretch>
        </p:blipFill>
        <p:spPr bwMode="auto">
          <a:xfrm>
            <a:off x="10260708" y="194997"/>
            <a:ext cx="1705919" cy="971271"/>
          </a:xfrm>
          <a:prstGeom prst="rect">
            <a:avLst/>
          </a:prstGeom>
          <a:noFill/>
          <a:ln w="9525">
            <a:noFill/>
            <a:miter lim="800000"/>
            <a:headEnd/>
            <a:tailEnd/>
          </a:ln>
        </p:spPr>
      </p:pic>
      <p:pic>
        <p:nvPicPr>
          <p:cNvPr id="9" name="Picture 8" descr="C:\Users\katy\AppData\Local\Microsoft\Windows\Temporary Internet Files\Content.Outlook\FHDHZ65C\Hibiscus_logo_CMYK-01 (1) no background.jpg">
            <a:extLst>
              <a:ext uri="{FF2B5EF4-FFF2-40B4-BE49-F238E27FC236}">
                <a16:creationId xmlns:a16="http://schemas.microsoft.com/office/drawing/2014/main" id="{EC62007A-22B5-4299-9A4B-0A475EC90159}"/>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77476" y="340121"/>
            <a:ext cx="1854669" cy="742947"/>
          </a:xfrm>
          <a:prstGeom prst="rect">
            <a:avLst/>
          </a:prstGeom>
          <a:noFill/>
          <a:ln>
            <a:noFill/>
          </a:ln>
        </p:spPr>
      </p:pic>
      <p:sp>
        <p:nvSpPr>
          <p:cNvPr id="11" name="Rectangle 10">
            <a:extLst>
              <a:ext uri="{FF2B5EF4-FFF2-40B4-BE49-F238E27FC236}">
                <a16:creationId xmlns:a16="http://schemas.microsoft.com/office/drawing/2014/main" id="{D18DACE1-09D8-4E77-92E9-2B89A8178C11}"/>
              </a:ext>
            </a:extLst>
          </p:cNvPr>
          <p:cNvSpPr/>
          <p:nvPr/>
        </p:nvSpPr>
        <p:spPr>
          <a:xfrm>
            <a:off x="435614" y="294026"/>
            <a:ext cx="5221395" cy="523220"/>
          </a:xfrm>
          <a:prstGeom prst="rect">
            <a:avLst/>
          </a:prstGeom>
          <a:ln w="28575">
            <a:solidFill>
              <a:srgbClr val="C0000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Still No Way Out </a:t>
            </a:r>
          </a:p>
        </p:txBody>
      </p:sp>
      <p:pic>
        <p:nvPicPr>
          <p:cNvPr id="10" name="Picture 9" descr="18K4276.jpg">
            <a:extLst>
              <a:ext uri="{FF2B5EF4-FFF2-40B4-BE49-F238E27FC236}">
                <a16:creationId xmlns:a16="http://schemas.microsoft.com/office/drawing/2014/main" id="{2FFD48ED-4318-47A7-B475-F1CBE02F5FE7}"/>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712036" y="3576740"/>
            <a:ext cx="2251275" cy="3008643"/>
          </a:xfrm>
          <a:prstGeom prst="rect">
            <a:avLst/>
          </a:prstGeom>
          <a:noFill/>
          <a:ln>
            <a:noFill/>
          </a:ln>
        </p:spPr>
      </p:pic>
    </p:spTree>
    <p:extLst>
      <p:ext uri="{BB962C8B-B14F-4D97-AF65-F5344CB8AC3E}">
        <p14:creationId xmlns:p14="http://schemas.microsoft.com/office/powerpoint/2010/main" val="3519077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E7966F72-00D8-4AC4-9C0B-78FC992197BD}"/>
              </a:ext>
            </a:extLst>
          </p:cNvPr>
          <p:cNvSpPr txBox="1">
            <a:spLocks/>
          </p:cNvSpPr>
          <p:nvPr/>
        </p:nvSpPr>
        <p:spPr>
          <a:xfrm>
            <a:off x="228689" y="288379"/>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Opportunities to accelerate progress</a:t>
            </a:r>
          </a:p>
        </p:txBody>
      </p:sp>
      <p:pic>
        <p:nvPicPr>
          <p:cNvPr id="2" name="Picture 1">
            <a:extLst>
              <a:ext uri="{FF2B5EF4-FFF2-40B4-BE49-F238E27FC236}">
                <a16:creationId xmlns:a16="http://schemas.microsoft.com/office/drawing/2014/main" id="{91737AB0-C538-49BC-8924-26E2CDA24E86}"/>
              </a:ext>
            </a:extLst>
          </p:cNvPr>
          <p:cNvPicPr>
            <a:picLocks noChangeAspect="1"/>
          </p:cNvPicPr>
          <p:nvPr/>
        </p:nvPicPr>
        <p:blipFill>
          <a:blip r:embed="rId3"/>
          <a:stretch>
            <a:fillRect/>
          </a:stretch>
        </p:blipFill>
        <p:spPr>
          <a:xfrm>
            <a:off x="10580349" y="256604"/>
            <a:ext cx="1382962" cy="710959"/>
          </a:xfrm>
          <a:prstGeom prst="rect">
            <a:avLst/>
          </a:prstGeom>
        </p:spPr>
      </p:pic>
      <p:sp>
        <p:nvSpPr>
          <p:cNvPr id="10" name="Rectangle 9">
            <a:extLst>
              <a:ext uri="{FF2B5EF4-FFF2-40B4-BE49-F238E27FC236}">
                <a16:creationId xmlns:a16="http://schemas.microsoft.com/office/drawing/2014/main" id="{EC621FBF-98C5-475B-AA00-05E9FB3A455F}"/>
              </a:ext>
            </a:extLst>
          </p:cNvPr>
          <p:cNvSpPr/>
          <p:nvPr/>
        </p:nvSpPr>
        <p:spPr>
          <a:xfrm>
            <a:off x="106325" y="1048435"/>
            <a:ext cx="11856986" cy="5132624"/>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The government’s </a:t>
            </a: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Female Offender Strategy</a:t>
            </a:r>
          </a:p>
          <a:p>
            <a:pPr marL="285750" marR="0" lvl="0" indent="-285750" algn="l" defTabSz="9144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‘We recognise the major part that domestic abuse can play in female offending. This abuse can take different forms, including coercive and controlling behaviour. Being a victim of domestic abuse is a predictor of violent reoffending among women’</a:t>
            </a:r>
          </a:p>
          <a:p>
            <a:pPr marL="285750" marR="0" lvl="0" indent="-285750" algn="l" defTabSz="9144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Government’s VAWG Strategy acknowledges that the cost of domestic abuse to health, housing and social services, criminal justice and civil legal services is estimated at £3.9 billion. Supporting these women at an early stage, either before they commit an offence or when the offence is very low level, can prevent them from (re-)entering the CJS.’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Domestic Abuse Bill</a:t>
            </a:r>
          </a:p>
          <a:p>
            <a:pPr marL="285750" marR="0" lvl="0" indent="-285750" algn="l" defTabSz="9144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PRT is proposing a new statutory defence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women whose offending is driven by their experience of domestic abuse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NPCC guidance on Out of Court Disposals</a:t>
            </a:r>
          </a:p>
          <a:p>
            <a:pPr marL="285750" marR="0" lvl="0" indent="-285750" algn="l" defTabSz="9144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‘There is evidence that a different, women-specific approach is needed to address the often complex needs of female offenders. These should take account of the likelihood of abuse and higher prevalence of mental health issues amongst this cohort, and that many women are primary carers for children.’</a:t>
            </a:r>
          </a:p>
          <a:p>
            <a:pPr marL="0" marR="0" lvl="0" indent="0" algn="l" defTabSz="914400" rtl="0" eaLnBrk="1" fontAlgn="auto" latinLnBrk="0" hangingPunct="1">
              <a:lnSpc>
                <a:spcPct val="107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New Police guidance on managing vulnerability</a:t>
            </a:r>
          </a:p>
        </p:txBody>
      </p:sp>
      <p:pic>
        <p:nvPicPr>
          <p:cNvPr id="5" name="Picture 4" descr="http://www.prisonreformtrust.org.uk/Portals/0/Images/New%20Hall_0268.jpg">
            <a:extLst>
              <a:ext uri="{FF2B5EF4-FFF2-40B4-BE49-F238E27FC236}">
                <a16:creationId xmlns:a16="http://schemas.microsoft.com/office/drawing/2014/main" id="{336C5849-F4D9-41D8-85F5-72E122671137}"/>
              </a:ext>
            </a:extLst>
          </p:cNvPr>
          <p:cNvPicPr>
            <a:picLocks noChangeAspect="1" noChangeArrowheads="1"/>
          </p:cNvPicPr>
          <p:nvPr/>
        </p:nvPicPr>
        <p:blipFill>
          <a:blip r:embed="rId4" cstate="print"/>
          <a:srcRect/>
          <a:stretch>
            <a:fillRect/>
          </a:stretch>
        </p:blipFill>
        <p:spPr bwMode="auto">
          <a:xfrm>
            <a:off x="10446327" y="5569038"/>
            <a:ext cx="1516984" cy="1138264"/>
          </a:xfrm>
          <a:prstGeom prst="rect">
            <a:avLst/>
          </a:prstGeom>
          <a:noFill/>
        </p:spPr>
      </p:pic>
      <p:pic>
        <p:nvPicPr>
          <p:cNvPr id="7" name="Picture 6" descr="http://www.prisonreformtrust.org.uk/Portals/0/Images/woman%20on%20phone%20James%20Stenson%20only%20use%20in%20PR.jpg">
            <a:extLst>
              <a:ext uri="{FF2B5EF4-FFF2-40B4-BE49-F238E27FC236}">
                <a16:creationId xmlns:a16="http://schemas.microsoft.com/office/drawing/2014/main" id="{50BE1DBB-3289-4D50-8E08-D7B518C2FB1D}"/>
              </a:ext>
            </a:extLst>
          </p:cNvPr>
          <p:cNvPicPr>
            <a:picLocks noChangeAspect="1" noChangeArrowheads="1"/>
          </p:cNvPicPr>
          <p:nvPr/>
        </p:nvPicPr>
        <p:blipFill>
          <a:blip r:embed="rId5" cstate="print"/>
          <a:srcRect/>
          <a:stretch>
            <a:fillRect/>
          </a:stretch>
        </p:blipFill>
        <p:spPr bwMode="auto">
          <a:xfrm>
            <a:off x="8812410" y="5586308"/>
            <a:ext cx="1516984" cy="1125504"/>
          </a:xfrm>
          <a:prstGeom prst="rect">
            <a:avLst/>
          </a:prstGeom>
          <a:noFill/>
        </p:spPr>
      </p:pic>
      <p:pic>
        <p:nvPicPr>
          <p:cNvPr id="8" name="Picture 7" descr="http://www.prisonreformtrust.org.uk/Portals/0/Images/10-holloway-8405crop.jpg">
            <a:extLst>
              <a:ext uri="{FF2B5EF4-FFF2-40B4-BE49-F238E27FC236}">
                <a16:creationId xmlns:a16="http://schemas.microsoft.com/office/drawing/2014/main" id="{6F0C8DE6-8573-49B8-82FB-970CF9CD0B3D}"/>
              </a:ext>
            </a:extLst>
          </p:cNvPr>
          <p:cNvPicPr>
            <a:picLocks noChangeAspect="1" noChangeArrowheads="1"/>
          </p:cNvPicPr>
          <p:nvPr/>
        </p:nvPicPr>
        <p:blipFill>
          <a:blip r:embed="rId6" cstate="print"/>
          <a:srcRect/>
          <a:stretch>
            <a:fillRect/>
          </a:stretch>
        </p:blipFill>
        <p:spPr bwMode="auto">
          <a:xfrm>
            <a:off x="7215409" y="5584335"/>
            <a:ext cx="1468051" cy="1125505"/>
          </a:xfrm>
          <a:prstGeom prst="rect">
            <a:avLst/>
          </a:prstGeom>
          <a:noFill/>
        </p:spPr>
      </p:pic>
    </p:spTree>
    <p:extLst>
      <p:ext uri="{BB962C8B-B14F-4D97-AF65-F5344CB8AC3E}">
        <p14:creationId xmlns:p14="http://schemas.microsoft.com/office/powerpoint/2010/main" val="3502243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E7966F72-00D8-4AC4-9C0B-78FC992197BD}"/>
              </a:ext>
            </a:extLst>
          </p:cNvPr>
          <p:cNvSpPr txBox="1">
            <a:spLocks/>
          </p:cNvSpPr>
          <p:nvPr/>
        </p:nvSpPr>
        <p:spPr>
          <a:xfrm>
            <a:off x="228689" y="372017"/>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Managing Vulnerability</a:t>
            </a:r>
          </a:p>
        </p:txBody>
      </p:sp>
      <p:pic>
        <p:nvPicPr>
          <p:cNvPr id="2" name="Picture 1">
            <a:extLst>
              <a:ext uri="{FF2B5EF4-FFF2-40B4-BE49-F238E27FC236}">
                <a16:creationId xmlns:a16="http://schemas.microsoft.com/office/drawing/2014/main" id="{91737AB0-C538-49BC-8924-26E2CDA24E86}"/>
              </a:ext>
            </a:extLst>
          </p:cNvPr>
          <p:cNvPicPr>
            <a:picLocks noChangeAspect="1"/>
          </p:cNvPicPr>
          <p:nvPr/>
        </p:nvPicPr>
        <p:blipFill>
          <a:blip r:embed="rId2"/>
          <a:stretch>
            <a:fillRect/>
          </a:stretch>
        </p:blipFill>
        <p:spPr>
          <a:xfrm>
            <a:off x="10580349" y="256604"/>
            <a:ext cx="1382962" cy="710959"/>
          </a:xfrm>
          <a:prstGeom prst="rect">
            <a:avLst/>
          </a:prstGeom>
        </p:spPr>
      </p:pic>
      <p:sp>
        <p:nvSpPr>
          <p:cNvPr id="3" name="Rectangle 2">
            <a:extLst>
              <a:ext uri="{FF2B5EF4-FFF2-40B4-BE49-F238E27FC236}">
                <a16:creationId xmlns:a16="http://schemas.microsoft.com/office/drawing/2014/main" id="{EE6AF77C-B3B7-408D-A7F8-D481E7C48D17}"/>
              </a:ext>
            </a:extLst>
          </p:cNvPr>
          <p:cNvSpPr/>
          <p:nvPr/>
        </p:nvSpPr>
        <p:spPr>
          <a:xfrm>
            <a:off x="193637" y="3427438"/>
            <a:ext cx="9245153" cy="3385542"/>
          </a:xfrm>
          <a:prstGeom prst="rect">
            <a:avLst/>
          </a:prstGeom>
          <a:noFill/>
          <a:ln w="57150" cmpd="thickThin">
            <a:noFill/>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work with partners, including Liaison &amp; Diversion services where rolled out, to ensure that the needs of female offenders are assessed and women are either diverted into support, where appropriate, or are supported to address issues that may underlie their offending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 and build partnerships with other organisations, both statutory and in the third sector, to whom women can be referred for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provide strong leadership by senior officers to ensure that the cultural and practical changes needed to implement this new process model are taken forward and embedded as business as usual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include this approach for vulnerable female offenders in the Police plan for every force, with the cultural and practical changes required led by senior officers. </a:t>
            </a:r>
          </a:p>
        </p:txBody>
      </p:sp>
      <p:sp>
        <p:nvSpPr>
          <p:cNvPr id="4" name="Rectangle 3">
            <a:extLst>
              <a:ext uri="{FF2B5EF4-FFF2-40B4-BE49-F238E27FC236}">
                <a16:creationId xmlns:a16="http://schemas.microsoft.com/office/drawing/2014/main" id="{9DB50C54-E16A-45E5-BA92-3906A457FD76}"/>
              </a:ext>
            </a:extLst>
          </p:cNvPr>
          <p:cNvSpPr/>
          <p:nvPr/>
        </p:nvSpPr>
        <p:spPr>
          <a:xfrm>
            <a:off x="228689" y="1097399"/>
            <a:ext cx="11734622" cy="923330"/>
          </a:xfrm>
          <a:prstGeom prst="rect">
            <a:avLst/>
          </a:prstGeom>
          <a:solidFill>
            <a:schemeClr val="accent1">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police, as a woman’s first point of contact with the justice system, have a key role to play in helping women to take the first important steps to access support in order to address the problems in their lives. In some cases, it may be appropriate to divert a woman away from the justice system</a:t>
            </a:r>
          </a:p>
        </p:txBody>
      </p:sp>
      <p:pic>
        <p:nvPicPr>
          <p:cNvPr id="8" name="Picture 2" descr="Image result for ministry of justice managing vulnerability">
            <a:extLst>
              <a:ext uri="{FF2B5EF4-FFF2-40B4-BE49-F238E27FC236}">
                <a16:creationId xmlns:a16="http://schemas.microsoft.com/office/drawing/2014/main" id="{A6BA03F4-3C49-4739-B3FF-01B7A540EF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39745" y="3589906"/>
            <a:ext cx="2258618" cy="301148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34165DB-BFA9-453F-A57D-F6C52DF718AD}"/>
              </a:ext>
            </a:extLst>
          </p:cNvPr>
          <p:cNvSpPr/>
          <p:nvPr/>
        </p:nvSpPr>
        <p:spPr>
          <a:xfrm>
            <a:off x="193637" y="2150565"/>
            <a:ext cx="11734622" cy="120032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What is the ask?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All forces are encouraged to: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implement a process model that ensures officers take a gender-informed approach to all women with whom they come into contact, whether or not they are arrested</a:t>
            </a:r>
          </a:p>
        </p:txBody>
      </p:sp>
    </p:spTree>
    <p:extLst>
      <p:ext uri="{BB962C8B-B14F-4D97-AF65-F5344CB8AC3E}">
        <p14:creationId xmlns:p14="http://schemas.microsoft.com/office/powerpoint/2010/main" val="3769151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E7966F72-00D8-4AC4-9C0B-78FC992197BD}"/>
              </a:ext>
            </a:extLst>
          </p:cNvPr>
          <p:cNvSpPr txBox="1">
            <a:spLocks/>
          </p:cNvSpPr>
          <p:nvPr/>
        </p:nvSpPr>
        <p:spPr>
          <a:xfrm>
            <a:off x="228689" y="280427"/>
            <a:ext cx="9390376" cy="480131"/>
          </a:xfrm>
          <a:prstGeom prst="rect">
            <a:avLst/>
          </a:prstGeom>
          <a:ln w="38100">
            <a:solidFill>
              <a:srgbClr val="C00000"/>
            </a:solidFill>
          </a:ln>
        </p:spPr>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lumMod val="50000"/>
                    <a:lumOff val="50000"/>
                  </a:prstClr>
                </a:solidFill>
                <a:effectLst/>
                <a:uLnTx/>
                <a:uFillTx/>
                <a:latin typeface="Calibri" pitchFamily="34" charset="0"/>
                <a:ea typeface="+mj-ea"/>
                <a:cs typeface="Arial" pitchFamily="34" charset="0"/>
              </a:rPr>
              <a:t>Domestic abuse as a driver to women’s offending</a:t>
            </a:r>
          </a:p>
        </p:txBody>
      </p:sp>
      <p:pic>
        <p:nvPicPr>
          <p:cNvPr id="2" name="Picture 1">
            <a:extLst>
              <a:ext uri="{FF2B5EF4-FFF2-40B4-BE49-F238E27FC236}">
                <a16:creationId xmlns:a16="http://schemas.microsoft.com/office/drawing/2014/main" id="{91737AB0-C538-49BC-8924-26E2CDA24E86}"/>
              </a:ext>
            </a:extLst>
          </p:cNvPr>
          <p:cNvPicPr>
            <a:picLocks noChangeAspect="1"/>
          </p:cNvPicPr>
          <p:nvPr/>
        </p:nvPicPr>
        <p:blipFill>
          <a:blip r:embed="rId3"/>
          <a:stretch>
            <a:fillRect/>
          </a:stretch>
        </p:blipFill>
        <p:spPr>
          <a:xfrm>
            <a:off x="10641530" y="201788"/>
            <a:ext cx="1382962" cy="710959"/>
          </a:xfrm>
          <a:prstGeom prst="rect">
            <a:avLst/>
          </a:prstGeom>
        </p:spPr>
      </p:pic>
      <p:sp>
        <p:nvSpPr>
          <p:cNvPr id="7" name="Rectangle 6">
            <a:extLst>
              <a:ext uri="{FF2B5EF4-FFF2-40B4-BE49-F238E27FC236}">
                <a16:creationId xmlns:a16="http://schemas.microsoft.com/office/drawing/2014/main" id="{3B28A4BD-F546-45E1-8AA2-096C44CDDDD6}"/>
              </a:ext>
            </a:extLst>
          </p:cNvPr>
          <p:cNvSpPr/>
          <p:nvPr/>
        </p:nvSpPr>
        <p:spPr>
          <a:xfrm>
            <a:off x="260217" y="966811"/>
            <a:ext cx="3058665" cy="2492990"/>
          </a:xfrm>
          <a:prstGeom prst="rect">
            <a:avLst/>
          </a:prstGeom>
          <a:solidFill>
            <a:schemeClr val="accent1">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Almost </a:t>
            </a:r>
            <a:r>
              <a:rPr kumimoji="0" lang="en-GB" sz="28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60% of women </a:t>
            </a:r>
            <a:r>
              <a:rPr kumimoji="0" lang="en-GB" sz="24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in custody and supervised in the community have experienced </a:t>
            </a:r>
            <a:r>
              <a:rPr kumimoji="0" lang="en-GB" sz="28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domestic violence</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7A096525-C3CD-4647-97AD-FA1C8DC41F12}"/>
              </a:ext>
            </a:extLst>
          </p:cNvPr>
          <p:cNvSpPr/>
          <p:nvPr/>
        </p:nvSpPr>
        <p:spPr>
          <a:xfrm>
            <a:off x="3423052" y="2341767"/>
            <a:ext cx="3508257" cy="2123658"/>
          </a:xfrm>
          <a:prstGeom prst="rect">
            <a:avLst/>
          </a:prstGeom>
          <a:solidFill>
            <a:schemeClr val="tx2">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Almost </a:t>
            </a:r>
            <a:r>
              <a:rPr kumimoji="0" lang="en-GB" sz="24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half</a:t>
            </a:r>
            <a:r>
              <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(48%) of female prisoners said they committed their offence to </a:t>
            </a:r>
            <a:r>
              <a:rPr kumimoji="0" lang="en-GB" sz="24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support the drug</a:t>
            </a:r>
            <a:r>
              <a:rPr kumimoji="0" lang="en-GB" sz="20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r>
              <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use of someone else compare with </a:t>
            </a:r>
            <a:r>
              <a:rPr kumimoji="0" lang="en-GB" sz="200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22% of male </a:t>
            </a:r>
            <a:r>
              <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prisoners.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(2005/06 prisoner survey)</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1ACB00DB-C57B-409C-A4D2-09D455CF7774}"/>
              </a:ext>
            </a:extLst>
          </p:cNvPr>
          <p:cNvSpPr/>
          <p:nvPr/>
        </p:nvSpPr>
        <p:spPr>
          <a:xfrm>
            <a:off x="228690" y="5354470"/>
            <a:ext cx="3671765" cy="1328762"/>
          </a:xfrm>
          <a:prstGeom prst="rect">
            <a:avLst/>
          </a:prstGeom>
          <a:solidFill>
            <a:schemeClr val="accent1">
              <a:lumMod val="20000"/>
              <a:lumOff val="80000"/>
            </a:schemeClr>
          </a:solidFill>
        </p:spPr>
        <p:txBody>
          <a:bodyPr wrap="square">
            <a:spAutoFit/>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Women in prison have often been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victims of much more serious offences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than the ones they are accused of committing</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AA8B0F38-9C2F-4FE9-90DB-7D80734746D3}"/>
              </a:ext>
            </a:extLst>
          </p:cNvPr>
          <p:cNvSpPr/>
          <p:nvPr/>
        </p:nvSpPr>
        <p:spPr>
          <a:xfrm>
            <a:off x="260217" y="3582078"/>
            <a:ext cx="3058665" cy="1625125"/>
          </a:xfrm>
          <a:prstGeom prst="rect">
            <a:avLst/>
          </a:prstGeom>
          <a:solidFill>
            <a:schemeClr val="accent2">
              <a:lumMod val="20000"/>
              <a:lumOff val="80000"/>
            </a:schemeClr>
          </a:solidFill>
        </p:spPr>
        <p:txBody>
          <a:bodyPr wrap="square">
            <a:spAutoFit/>
          </a:bodyPr>
          <a:lstStyle/>
          <a:p>
            <a:pPr marL="0" marR="0" lvl="0" indent="0" algn="l" defTabSz="914400" rtl="0" eaLnBrk="1" fontAlgn="auto" latinLnBrk="0" hangingPunct="1">
              <a:lnSpc>
                <a:spcPct val="107000"/>
              </a:lnSpc>
              <a:spcBef>
                <a:spcPts val="0"/>
              </a:spcBef>
              <a:spcAft>
                <a:spcPts val="0"/>
              </a:spcAft>
              <a:buClr>
                <a:srgbClr val="000000"/>
              </a:buClr>
              <a:buSzPts val="1200"/>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53% of women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report to have experienced emotional, physical or sexual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abuse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as a child, compared to 27% of men</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4B802356-8CC9-4914-AF24-5DAF2203CDA5}"/>
              </a:ext>
            </a:extLst>
          </p:cNvPr>
          <p:cNvSpPr/>
          <p:nvPr/>
        </p:nvSpPr>
        <p:spPr>
          <a:xfrm>
            <a:off x="3532600" y="987330"/>
            <a:ext cx="8491892" cy="1262846"/>
          </a:xfrm>
          <a:prstGeom prst="rect">
            <a:avLst/>
          </a:prstGeom>
          <a:solidFill>
            <a:schemeClr val="accent2">
              <a:lumMod val="20000"/>
              <a:lumOff val="80000"/>
            </a:schemeClr>
          </a:solidFill>
        </p:spPr>
        <p:txBody>
          <a:bodyPr wrap="square">
            <a:spAutoFit/>
          </a:bodyPr>
          <a:lstStyle/>
          <a:p>
            <a:pPr marL="0" marR="0" lvl="0" indent="0" algn="l" defTabSz="914400" rtl="0" eaLnBrk="1" fontAlgn="auto" latinLnBrk="0" hangingPunct="1">
              <a:lnSpc>
                <a:spcPct val="107000"/>
              </a:lnSpc>
              <a:spcBef>
                <a:spcPts val="0"/>
              </a:spcBef>
              <a:spcAft>
                <a:spcPts val="0"/>
              </a:spcAft>
              <a:buClr>
                <a:srgbClr val="000000"/>
              </a:buClr>
              <a:buSzPts val="1200"/>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Experience of abuse and coercion can lead to substance misuse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either as a result of coercion or as a coping mechanism to deal with previous trauma.</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A woman’s situation is often worsened by poverty, substance dependency or poor mental health</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754BE295-5E70-45B1-84A6-0EFD07651647}"/>
              </a:ext>
            </a:extLst>
          </p:cNvPr>
          <p:cNvSpPr/>
          <p:nvPr/>
        </p:nvSpPr>
        <p:spPr>
          <a:xfrm>
            <a:off x="7079673" y="2372281"/>
            <a:ext cx="4944819" cy="2250809"/>
          </a:xfrm>
          <a:prstGeom prst="rect">
            <a:avLst/>
          </a:prstGeom>
          <a:solidFill>
            <a:schemeClr val="accent5">
              <a:lumMod val="20000"/>
              <a:lumOff val="80000"/>
            </a:schemeClr>
          </a:solidFill>
        </p:spPr>
        <p:txBody>
          <a:bodyPr wrap="square">
            <a:spAutoFit/>
          </a:bodyPr>
          <a:lstStyle/>
          <a:p>
            <a:pPr marL="0" marR="0" lvl="0" indent="0" algn="l" defTabSz="914400" rtl="0" eaLnBrk="1" fontAlgn="auto" latinLnBrk="0" hangingPunct="1">
              <a:lnSpc>
                <a:spcPct val="107000"/>
              </a:lnSpc>
              <a:spcBef>
                <a:spcPts val="0"/>
              </a:spcBef>
              <a:spcAft>
                <a:spcPts val="0"/>
              </a:spcAft>
              <a:buClr>
                <a:srgbClr val="000000"/>
              </a:buClr>
              <a:buSzPts val="1200"/>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There are strong links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between women’s offending behaviour and their experience of domestic abuse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both physical and emotional, coercive control and sexual abuse. Women who are subjected to domestic abuse may be coerced into offending by their abuser.</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3076" name="Picture 4" descr="Image result for theres a reason were in trouble - domestic abuse as a driver to womens offending">
            <a:extLst>
              <a:ext uri="{FF2B5EF4-FFF2-40B4-BE49-F238E27FC236}">
                <a16:creationId xmlns:a16="http://schemas.microsoft.com/office/drawing/2014/main" id="{7F36C7D2-3E10-4F01-8154-D33C4544B1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80349" y="4700441"/>
            <a:ext cx="1428282" cy="198279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39020F6-ECDB-4E59-8F21-1DB049562A0D}"/>
              </a:ext>
            </a:extLst>
          </p:cNvPr>
          <p:cNvSpPr txBox="1"/>
          <p:nvPr/>
        </p:nvSpPr>
        <p:spPr>
          <a:xfrm>
            <a:off x="4146747" y="6116569"/>
            <a:ext cx="6433602" cy="70788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See PRT’s briefing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‘There’s a reason we’re in trouble: domestic abuse as a driver to women’s offending’</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A16A3A34-CEE9-4D1F-8DE6-39CE36BE52C3}"/>
              </a:ext>
            </a:extLst>
          </p:cNvPr>
          <p:cNvSpPr txBox="1"/>
          <p:nvPr/>
        </p:nvSpPr>
        <p:spPr>
          <a:xfrm>
            <a:off x="3998383" y="4701646"/>
            <a:ext cx="6433602" cy="1415772"/>
          </a:xfrm>
          <a:prstGeom prst="rect">
            <a:avLst/>
          </a:prstGeom>
          <a:solidFill>
            <a:schemeClr val="accent2">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96%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of those interviewed in HMP/YOI Drake Hall for the Disabilities Trust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report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of female offending and brain injury, reported they had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experienced domestic abuse victimisation</a:t>
            </a:r>
          </a:p>
        </p:txBody>
      </p:sp>
    </p:spTree>
    <p:extLst>
      <p:ext uri="{BB962C8B-B14F-4D97-AF65-F5344CB8AC3E}">
        <p14:creationId xmlns:p14="http://schemas.microsoft.com/office/powerpoint/2010/main" val="732378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84B34AF-7B6E-43B2-AFD8-B69DB0E7D39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01200" y="251829"/>
            <a:ext cx="2273292" cy="12462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FA31DFAC-A8C8-4197-9B77-C34391B63C19}"/>
              </a:ext>
            </a:extLst>
          </p:cNvPr>
          <p:cNvSpPr txBox="1"/>
          <p:nvPr/>
        </p:nvSpPr>
        <p:spPr>
          <a:xfrm>
            <a:off x="317508" y="764404"/>
            <a:ext cx="11556984" cy="332398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We are here to help!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Plenty of information and resources can be found on the Women’s section of the Prison Reform Trust website, including local area factsheets: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http://www.prisonreformtrust.org.uk/WhatWeDo/ProjectsResearch/Women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And you can email specific queries to the Transforming Lives team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womensprogramme@prisonreformtrust.org.uk</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8C0A8C4A-B900-491C-83F1-0866006D7998}"/>
              </a:ext>
            </a:extLst>
          </p:cNvPr>
          <p:cNvPicPr>
            <a:picLocks noChangeAspect="1"/>
          </p:cNvPicPr>
          <p:nvPr/>
        </p:nvPicPr>
        <p:blipFill>
          <a:blip r:embed="rId5"/>
          <a:stretch>
            <a:fillRect/>
          </a:stretch>
        </p:blipFill>
        <p:spPr>
          <a:xfrm>
            <a:off x="4271746" y="3730625"/>
            <a:ext cx="3648507" cy="2845716"/>
          </a:xfrm>
          <a:prstGeom prst="rect">
            <a:avLst/>
          </a:prstGeom>
        </p:spPr>
      </p:pic>
    </p:spTree>
    <p:extLst>
      <p:ext uri="{BB962C8B-B14F-4D97-AF65-F5344CB8AC3E}">
        <p14:creationId xmlns:p14="http://schemas.microsoft.com/office/powerpoint/2010/main" val="1347053874"/>
      </p:ext>
    </p:extLst>
  </p:cSld>
  <p:clrMapOvr>
    <a:masterClrMapping/>
  </p:clrMapOvr>
</p:sld>
</file>

<file path=ppt/theme/theme1.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F5AF49CB7BCF428DD603CB245832C0" ma:contentTypeVersion="10" ma:contentTypeDescription="Create a new document." ma:contentTypeScope="" ma:versionID="f99edb61e54e0b5ab337e2b5800a0b3f">
  <xsd:schema xmlns:xsd="http://www.w3.org/2001/XMLSchema" xmlns:xs="http://www.w3.org/2001/XMLSchema" xmlns:p="http://schemas.microsoft.com/office/2006/metadata/properties" xmlns:ns2="e2aa94c8-1803-47de-96e0-292f67cf084e" xmlns:ns3="5aaea091-08a0-451b-84f3-34f796a5a0b9" targetNamespace="http://schemas.microsoft.com/office/2006/metadata/properties" ma:root="true" ma:fieldsID="6c6e91aa7a056185009f4195e7cc56f7" ns2:_="" ns3:_="">
    <xsd:import namespace="e2aa94c8-1803-47de-96e0-292f67cf084e"/>
    <xsd:import namespace="5aaea091-08a0-451b-84f3-34f796a5a0b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aa94c8-1803-47de-96e0-292f67cf084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aea091-08a0-451b-84f3-34f796a5a0b9"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6D7AC07-7ABE-4DAD-A3B4-10585CD6B7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aa94c8-1803-47de-96e0-292f67cf084e"/>
    <ds:schemaRef ds:uri="5aaea091-08a0-451b-84f3-34f796a5a0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7DB829-D526-4B35-AB49-8BCDFD4D6679}">
  <ds:schemaRefs>
    <ds:schemaRef ds:uri="http://schemas.microsoft.com/sharepoint/v3/contenttype/forms"/>
  </ds:schemaRefs>
</ds:datastoreItem>
</file>

<file path=customXml/itemProps3.xml><?xml version="1.0" encoding="utf-8"?>
<ds:datastoreItem xmlns:ds="http://schemas.openxmlformats.org/officeDocument/2006/customXml" ds:itemID="{41C24EE6-1F31-4236-A311-43FEBFB43771}">
  <ds:schemaRefs>
    <ds:schemaRef ds:uri="http://schemas.microsoft.com/office/2006/metadata/properties"/>
    <ds:schemaRef ds:uri="e2aa94c8-1803-47de-96e0-292f67cf084e"/>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5aaea091-08a0-451b-84f3-34f796a5a0b9"/>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1625</Words>
  <Application>Microsoft Office PowerPoint</Application>
  <PresentationFormat>Widescreen</PresentationFormat>
  <Paragraphs>135</Paragraphs>
  <Slides>14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4_Office Theme</vt:lpstr>
      <vt:lpstr>Transforming Lives: Domestic abuse as a driver to women’s offending</vt:lpstr>
      <vt:lpstr>PowerPoint Presentation</vt:lpstr>
      <vt:lpstr>PowerPoint Presentation</vt:lpstr>
      <vt:lpstr>   </vt:lpstr>
      <vt:lpstr>PowerPoint Presentation</vt:lpstr>
      <vt:lpstr>PowerPoint Presentation</vt:lpstr>
      <vt:lpstr>   </vt:lpstr>
      <vt:lpstr>PowerPoint Presentation</vt:lpstr>
      <vt:lpstr>PowerPoint Presentation</vt:lpstr>
      <vt:lpstr>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Transforming Lives: Domestic abuse as a driver to women’s offending</dc:title>
  <dc:creator>Atlanta Lloyd</dc:creator>
  <cp:lastModifiedBy>Atlanta Lloyd</cp:lastModifiedBy>
  <cp:revision>1</cp:revision>
  <dcterms:created xsi:type="dcterms:W3CDTF">2019-03-18T11:51:44Z</dcterms:created>
  <dcterms:modified xsi:type="dcterms:W3CDTF">2019-03-18T11:52:39Z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0x01010029F5AF49CB7BCF428DD603CB245832C0</vt:lpwstr>
  </property>
</Properties>
</file>