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omments/modernComment_104_1C14CB5F.xml" ContentType="application/vnd.ms-powerpoint.comments+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2" r:id="rId4"/>
    <p:sldId id="258" r:id="rId5"/>
    <p:sldId id="259" r:id="rId6"/>
    <p:sldId id="260" r:id="rId7"/>
    <p:sldId id="261" r:id="rId8"/>
    <p:sldId id="263" r:id="rId9"/>
    <p:sldId id="264" r:id="rId10"/>
    <p:sldId id="269" r:id="rId11"/>
    <p:sldId id="265" r:id="rId12"/>
    <p:sldId id="266" r:id="rId13"/>
    <p:sldId id="267"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4EDB5FD-2A54-7077-2A6B-D63175E0D560}" name="jo kelleher" initials="jk" userId="c9a714fdcaaffe47"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7" autoAdjust="0"/>
    <p:restoredTop sz="94660"/>
  </p:normalViewPr>
  <p:slideViewPr>
    <p:cSldViewPr snapToGrid="0">
      <p:cViewPr varScale="1">
        <p:scale>
          <a:sx n="128" d="100"/>
          <a:sy n="128" d="100"/>
        </p:scale>
        <p:origin x="51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modernComment_104_1C14CB5F.xml><?xml version="1.0" encoding="utf-8"?>
<p188:cmLst xmlns:a="http://schemas.openxmlformats.org/drawingml/2006/main" xmlns:r="http://schemas.openxmlformats.org/officeDocument/2006/relationships" xmlns:p188="http://schemas.microsoft.com/office/powerpoint/2018/8/main">
  <p188:cm id="{F0CE7778-1823-F24A-9470-2F87CD39E4F9}" authorId="{84EDB5FD-2A54-7077-2A6B-D63175E0D560}" created="2023-01-16T09:47:40.504">
    <ac:deMkLst xmlns:ac="http://schemas.microsoft.com/office/drawing/2013/main/command">
      <pc:docMk xmlns:pc="http://schemas.microsoft.com/office/powerpoint/2013/main/command"/>
      <pc:sldMk xmlns:pc="http://schemas.microsoft.com/office/powerpoint/2013/main/command" cId="471124831" sldId="260"/>
      <ac:spMk id="4" creationId="{1D968331-0B88-B868-0227-4DEB66992975}"/>
    </ac:deMkLst>
    <p188:txBody>
      <a:bodyPr/>
      <a:lstStyle/>
      <a:p>
        <a:r>
          <a:rPr lang="en-GB"/>
          <a:t>Need a reference here</a:t>
        </a:r>
      </a:p>
    </p188:txBody>
  </p188:cm>
  <p188:cm id="{96441156-4E0D-C140-A02A-568E8B62D3DE}" authorId="{84EDB5FD-2A54-7077-2A6B-D63175E0D560}" created="2023-01-16T09:49:16.405">
    <ac:deMkLst xmlns:ac="http://schemas.microsoft.com/office/drawing/2013/main/command">
      <pc:docMk xmlns:pc="http://schemas.microsoft.com/office/powerpoint/2013/main/command"/>
      <pc:sldMk xmlns:pc="http://schemas.microsoft.com/office/powerpoint/2013/main/command" cId="471124831" sldId="260"/>
      <ac:spMk id="4" creationId="{1D968331-0B88-B868-0227-4DEB66992975}"/>
    </ac:deMkLst>
    <p188:replyLst>
      <p188:reply id="{278FEC91-7D99-4241-8BBC-438F32B8A1AA}" authorId="{84EDB5FD-2A54-7077-2A6B-D63175E0D560}" created="2023-01-16T10:14:37.926">
        <p188:txBody>
          <a:bodyPr/>
          <a:lstStyle/>
          <a:p>
            <a:r>
              <a:rPr lang="en-GB"/>
              <a:t>If no date put n.d.</a:t>
            </a:r>
          </a:p>
        </p188:txBody>
      </p188:reply>
    </p188:replyLst>
    <p188:txBody>
      <a:bodyPr/>
      <a:lstStyle/>
      <a:p>
        <a:r>
          <a:rPr lang="en-GB"/>
          <a:t>Date with reference </a:t>
        </a:r>
      </a:p>
    </p188:txBody>
  </p188:cm>
</p188:cmLst>
</file>

<file path=ppt/diagrams/_rels/data1.xml.rels><?xml version="1.0" encoding="UTF-8" standalone="yes"?>
<Relationships xmlns="http://schemas.openxmlformats.org/package/2006/relationships"><Relationship Id="rId2" Type="http://schemas.openxmlformats.org/officeDocument/2006/relationships/hyperlink" Target="https://pxhere.com/en/photo/1448609" TargetMode="External"/><Relationship Id="rId1" Type="http://schemas.openxmlformats.org/officeDocument/2006/relationships/image" Target="../media/image3.jpg"/></Relationships>
</file>

<file path=ppt/diagrams/_rels/drawing1.xml.rels><?xml version="1.0" encoding="UTF-8" standalone="yes"?>
<Relationships xmlns="http://schemas.openxmlformats.org/package/2006/relationships"><Relationship Id="rId2" Type="http://schemas.openxmlformats.org/officeDocument/2006/relationships/hyperlink" Target="https://pxhere.com/en/photo/1448609" TargetMode="External"/><Relationship Id="rId1" Type="http://schemas.openxmlformats.org/officeDocument/2006/relationships/image" Target="../media/image3.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614D41-DE13-4267-AE12-C0C5BC9DA185}" type="doc">
      <dgm:prSet loTypeId="urn:microsoft.com/office/officeart/2008/layout/CircularPictureCallout" loCatId="picture" qsTypeId="urn:microsoft.com/office/officeart/2005/8/quickstyle/simple1" qsCatId="simple" csTypeId="urn:microsoft.com/office/officeart/2005/8/colors/accent1_2" csCatId="accent1" phldr="1"/>
      <dgm:spPr/>
    </dgm:pt>
    <dgm:pt modelId="{FF3D036F-7A11-47B8-B911-270611F86680}">
      <dgm:prSet phldrT="[Text]"/>
      <dgm:spPr/>
      <dgm:t>
        <a:bodyPr/>
        <a:lstStyle/>
        <a:p>
          <a:r>
            <a:rPr lang="en-US" dirty="0"/>
            <a:t> </a:t>
          </a:r>
          <a:endParaRPr lang="en-GB" dirty="0"/>
        </a:p>
      </dgm:t>
    </dgm:pt>
    <dgm:pt modelId="{BAB57DBD-EA68-4B55-8920-C9C566338745}" type="sibTrans" cxnId="{12F97CF8-293E-4758-A7BC-CB70E3BE260F}">
      <dgm:prSet/>
      <dgm:spPr>
        <a:blipFill>
          <a:blip xmlns:r="http://schemas.openxmlformats.org/officeDocument/2006/relationships" r:embed="rId1">
            <a:extLst>
              <a:ext uri="{837473B0-CC2E-450A-ABE3-18F120FF3D39}">
                <a1611:picAttrSrcUrl xmlns:a1611="http://schemas.microsoft.com/office/drawing/2016/11/main" r:id="rId2"/>
              </a:ext>
            </a:extLst>
          </a:blip>
          <a:srcRect/>
          <a:stretch>
            <a:fillRect l="-14000" r="-14000"/>
          </a:stretch>
        </a:blipFill>
      </dgm:spPr>
      <dgm:t>
        <a:bodyPr/>
        <a:lstStyle/>
        <a:p>
          <a:endParaRPr lang="en-GB"/>
        </a:p>
      </dgm:t>
      <dgm:extLst>
        <a:ext uri="{E40237B7-FDA0-4F09-8148-C483321AD2D9}">
          <dgm14:cNvPr xmlns:dgm14="http://schemas.microsoft.com/office/drawing/2010/diagram" id="0" name="" descr="A group of people standing together outside&#10;&#10;Description automatically generated with low confidence">
            <a:extLst>
              <a:ext uri="{FF2B5EF4-FFF2-40B4-BE49-F238E27FC236}">
                <a16:creationId xmlns:a16="http://schemas.microsoft.com/office/drawing/2014/main" id="{DBF93BBA-8AF8-B1FA-0DA5-5C6408FD7EA6}"/>
              </a:ext>
            </a:extLst>
          </dgm14:cNvPr>
        </a:ext>
      </dgm:extLst>
    </dgm:pt>
    <dgm:pt modelId="{5BE81EA8-E13C-4B92-AA41-6F1C37C02C65}" type="parTrans" cxnId="{12F97CF8-293E-4758-A7BC-CB70E3BE260F}">
      <dgm:prSet/>
      <dgm:spPr/>
      <dgm:t>
        <a:bodyPr/>
        <a:lstStyle/>
        <a:p>
          <a:endParaRPr lang="en-GB"/>
        </a:p>
      </dgm:t>
    </dgm:pt>
    <dgm:pt modelId="{1DA890AF-4B04-4276-934F-2912D10CD699}" type="pres">
      <dgm:prSet presAssocID="{58614D41-DE13-4267-AE12-C0C5BC9DA185}" presName="Name0" presStyleCnt="0">
        <dgm:presLayoutVars>
          <dgm:chMax val="7"/>
          <dgm:chPref val="7"/>
          <dgm:dir/>
        </dgm:presLayoutVars>
      </dgm:prSet>
      <dgm:spPr/>
    </dgm:pt>
    <dgm:pt modelId="{945DF236-B601-4B78-82A4-60D62269C415}" type="pres">
      <dgm:prSet presAssocID="{58614D41-DE13-4267-AE12-C0C5BC9DA185}" presName="Name1" presStyleCnt="0"/>
      <dgm:spPr/>
    </dgm:pt>
    <dgm:pt modelId="{69696C46-F833-461F-B10C-B070AB97CF03}" type="pres">
      <dgm:prSet presAssocID="{BAB57DBD-EA68-4B55-8920-C9C566338745}" presName="picture_1" presStyleCnt="0"/>
      <dgm:spPr/>
    </dgm:pt>
    <dgm:pt modelId="{62B3B550-2CC7-41D8-A63E-25E66A8A5AD9}" type="pres">
      <dgm:prSet presAssocID="{BAB57DBD-EA68-4B55-8920-C9C566338745}" presName="pictureRepeatNode" presStyleLbl="alignImgPlace1" presStyleIdx="0" presStyleCnt="1" custScaleX="154476" custScaleY="148043"/>
      <dgm:spPr/>
    </dgm:pt>
    <dgm:pt modelId="{C0156DBB-47F3-43B2-9DD7-D174E2553754}" type="pres">
      <dgm:prSet presAssocID="{FF3D036F-7A11-47B8-B911-270611F86680}" presName="text_1" presStyleLbl="node1" presStyleIdx="0" presStyleCnt="0" custLinFactX="134108" custLinFactNeighborX="200000" custLinFactNeighborY="-38543">
        <dgm:presLayoutVars>
          <dgm:bulletEnabled val="1"/>
        </dgm:presLayoutVars>
      </dgm:prSet>
      <dgm:spPr/>
    </dgm:pt>
  </dgm:ptLst>
  <dgm:cxnLst>
    <dgm:cxn modelId="{2BD8878F-D00B-422F-A95A-C49CAB6ED2A0}" type="presOf" srcId="{58614D41-DE13-4267-AE12-C0C5BC9DA185}" destId="{1DA890AF-4B04-4276-934F-2912D10CD699}" srcOrd="0" destOrd="0" presId="urn:microsoft.com/office/officeart/2008/layout/CircularPictureCallout"/>
    <dgm:cxn modelId="{8F6EC9AE-0503-4F43-9B5B-2377C4D1089D}" type="presOf" srcId="{FF3D036F-7A11-47B8-B911-270611F86680}" destId="{C0156DBB-47F3-43B2-9DD7-D174E2553754}" srcOrd="0" destOrd="0" presId="urn:microsoft.com/office/officeart/2008/layout/CircularPictureCallout"/>
    <dgm:cxn modelId="{231F28C9-C271-4E4F-8EA6-C7DD36626608}" type="presOf" srcId="{BAB57DBD-EA68-4B55-8920-C9C566338745}" destId="{62B3B550-2CC7-41D8-A63E-25E66A8A5AD9}" srcOrd="0" destOrd="0" presId="urn:microsoft.com/office/officeart/2008/layout/CircularPictureCallout"/>
    <dgm:cxn modelId="{12F97CF8-293E-4758-A7BC-CB70E3BE260F}" srcId="{58614D41-DE13-4267-AE12-C0C5BC9DA185}" destId="{FF3D036F-7A11-47B8-B911-270611F86680}" srcOrd="0" destOrd="0" parTransId="{5BE81EA8-E13C-4B92-AA41-6F1C37C02C65}" sibTransId="{BAB57DBD-EA68-4B55-8920-C9C566338745}"/>
    <dgm:cxn modelId="{9B1E115B-20B8-4898-8479-292E3BB7B144}" type="presParOf" srcId="{1DA890AF-4B04-4276-934F-2912D10CD699}" destId="{945DF236-B601-4B78-82A4-60D62269C415}" srcOrd="0" destOrd="0" presId="urn:microsoft.com/office/officeart/2008/layout/CircularPictureCallout"/>
    <dgm:cxn modelId="{777C62E7-22EA-490D-A8D4-465FBF0E3199}" type="presParOf" srcId="{945DF236-B601-4B78-82A4-60D62269C415}" destId="{69696C46-F833-461F-B10C-B070AB97CF03}" srcOrd="0" destOrd="0" presId="urn:microsoft.com/office/officeart/2008/layout/CircularPictureCallout"/>
    <dgm:cxn modelId="{C543DC67-9126-4731-9EDA-8C5CCBCD61E3}" type="presParOf" srcId="{69696C46-F833-461F-B10C-B070AB97CF03}" destId="{62B3B550-2CC7-41D8-A63E-25E66A8A5AD9}" srcOrd="0" destOrd="0" presId="urn:microsoft.com/office/officeart/2008/layout/CircularPictureCallout"/>
    <dgm:cxn modelId="{EE955AC9-0386-4749-9050-F3A81AE034CA}" type="presParOf" srcId="{945DF236-B601-4B78-82A4-60D62269C415}" destId="{C0156DBB-47F3-43B2-9DD7-D174E2553754}" srcOrd="1" destOrd="0" presId="urn:microsoft.com/office/officeart/2008/layout/CircularPictureCallou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B3B550-2CC7-41D8-A63E-25E66A8A5AD9}">
      <dsp:nvSpPr>
        <dsp:cNvPr id="0" name=""/>
        <dsp:cNvSpPr/>
      </dsp:nvSpPr>
      <dsp:spPr>
        <a:xfrm>
          <a:off x="390654" y="80295"/>
          <a:ext cx="2651208" cy="2540801"/>
        </a:xfrm>
        <a:prstGeom prst="ellipse">
          <a:avLst/>
        </a:prstGeom>
        <a:blipFill>
          <a:blip xmlns:r="http://schemas.openxmlformats.org/officeDocument/2006/relationships" r:embed="rId1">
            <a:extLst>
              <a:ext uri="{837473B0-CC2E-450A-ABE3-18F120FF3D39}">
                <a1611:picAttrSrcUrl xmlns:a1611="http://schemas.microsoft.com/office/drawing/2016/11/main" r:id="rId2"/>
              </a:ext>
            </a:extLst>
          </a:blip>
          <a:srcRect/>
          <a:stretch>
            <a:fillRect l="-14000" r="-14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0156DBB-47F3-43B2-9DD7-D174E2553754}">
      <dsp:nvSpPr>
        <dsp:cNvPr id="0" name=""/>
        <dsp:cNvSpPr/>
      </dsp:nvSpPr>
      <dsp:spPr>
        <a:xfrm>
          <a:off x="2334112" y="1185605"/>
          <a:ext cx="1098405" cy="566365"/>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b" anchorCtr="0">
          <a:noAutofit/>
        </a:bodyPr>
        <a:lstStyle/>
        <a:p>
          <a:pPr marL="0" lvl="0" indent="0" algn="ctr" defTabSz="1778000">
            <a:lnSpc>
              <a:spcPct val="90000"/>
            </a:lnSpc>
            <a:spcBef>
              <a:spcPct val="0"/>
            </a:spcBef>
            <a:spcAft>
              <a:spcPct val="35000"/>
            </a:spcAft>
            <a:buNone/>
          </a:pPr>
          <a:r>
            <a:rPr lang="en-US" sz="4000" kern="1200" dirty="0"/>
            <a:t> </a:t>
          </a:r>
          <a:endParaRPr lang="en-GB" sz="4000" kern="1200" dirty="0"/>
        </a:p>
      </dsp:txBody>
      <dsp:txXfrm>
        <a:off x="2334112" y="1185605"/>
        <a:ext cx="1098405" cy="566365"/>
      </dsp:txXfrm>
    </dsp:sp>
  </dsp:spTree>
</dsp:drawing>
</file>

<file path=ppt/diagrams/layout1.xml><?xml version="1.0" encoding="utf-8"?>
<dgm:layoutDef xmlns:dgm="http://schemas.openxmlformats.org/drawingml/2006/diagram" xmlns:a="http://schemas.openxmlformats.org/drawingml/2006/main" uniqueId="urn:microsoft.com/office/officeart/2008/layout/CircularPictureCallout">
  <dgm:title val=""/>
  <dgm:desc val=""/>
  <dgm:catLst>
    <dgm:cat type="picture" pri="2000"/>
    <dgm:cat type="pictureconvert" pri="2000"/>
  </dgm:catLst>
  <dgm:sampData>
    <dgm:dataModel>
      <dgm:ptLst>
        <dgm:pt modelId="0" type="doc"/>
        <dgm:pt modelId="1"/>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2"/>
    </dgm:constrLst>
    <dgm:layoutNode name="Name1">
      <dgm:alg type="composite"/>
      <dgm:shape xmlns:r="http://schemas.openxmlformats.org/officeDocument/2006/relationships" r:blip="">
        <dgm:adjLst/>
      </dgm:shape>
      <dgm:choose name="Name2">
        <dgm:if name="Name3" axis="ch" ptType="node" func="cnt" op="lte" val="1">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w" refFor="ch" refForName="picture_1" fact="0.18"/>
            <dgm:constr type="t" for="ch" forName="text_1" refType="h" refFor="ch" refForName="picture_1" fact="0.531"/>
          </dgm:constrLst>
        </dgm:if>
        <dgm:if name="Name4" axis="ch" ptType="node" func="cnt" op="lte" val="2">
          <dgm:choose name="Name5">
            <dgm:if name="Name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l" for="ch" forName="picture_2" refType="w" refFor="ch" refForName="picture_1" fact="1.21"/>
                <dgm:constr type="ctrY" for="ch" forName="picture_2" refType="h" refFor="ch" refForName="picture_1" fact="0.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Lst>
            </dgm:if>
            <dgm:else name="Name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r" for="ch" forName="picture_2" refType="w"/>
                <dgm:constr type="rOff" for="ch" forName="picture_2" refType="w" refFor="ch" refForName="picture_1" fact="-1.21"/>
                <dgm:constr type="ctrY" for="ch" forName="picture_2" refType="h" refFor="ch" refForName="picture_1" fact="0.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Lst>
            </dgm:else>
          </dgm:choose>
        </dgm:if>
        <dgm:if name="Name8" axis="ch" ptType="node" func="cnt" op="lte" val="3">
          <dgm:choose name="Name9">
            <dgm:if name="Name10"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l" for="ch" forName="picture_2" refType="w" refFor="ch" refForName="picture_1" fact="1.21"/>
                <dgm:constr type="ctrY" for="ch" forName="picture_2" refType="h" refFor="ch" refForName="picture_1" fact="0.18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l" for="ch" forName="picture_3" refType="w" refFor="ch" refForName="picture_1" fact="1.21"/>
                <dgm:constr type="ctrY" for="ch" forName="picture_3" refType="h" refFor="ch" refForName="picture_1" fact="0.812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Lst>
            </dgm:if>
            <dgm:else name="Name11">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r" for="ch" forName="picture_2" refType="w"/>
                <dgm:constr type="rOff" for="ch" forName="picture_2" refType="w" refFor="ch" refForName="picture_1" fact="-1.21"/>
                <dgm:constr type="ctrY" for="ch" forName="picture_2" refType="h" refFor="ch" refForName="picture_1" fact="0.18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r" for="ch" forName="picture_3" refType="w"/>
                <dgm:constr type="rOff" for="ch" forName="picture_3" refType="w" refFor="ch" refForName="picture_1" fact="-1.21"/>
                <dgm:constr type="ctrY" for="ch" forName="picture_3" refType="h" refFor="ch" refForName="picture_1" fact="0.812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Lst>
            </dgm:else>
          </dgm:choose>
        </dgm:if>
        <dgm:if name="Name12" axis="ch" ptType="node" func="cnt" op="lte" val="4">
          <dgm:choose name="Name13">
            <dgm:if name="Name14"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l" for="ch" forName="picture_2" refType="w" refFor="ch" refForName="picture_1" fact="1.354"/>
                <dgm:constr type="ctrY" for="ch" forName="picture_2" refType="h" refFor="ch" refForName="picture_1" fact="0.1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l" for="ch" forName="picture_3" refType="w" refFor="ch" refForName="picture_1" fact="1.21"/>
                <dgm:constr type="ctrY" for="ch" forName="picture_3" refType="h" refFor="ch" refForName="picture_1" fact="0.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l" for="ch" forName="picture_4" refType="w" refFor="ch" refForName="picture_1" fact="1.354"/>
                <dgm:constr type="ctrY" for="ch" forName="picture_4" refType="h" refFor="ch" refForName="picture_1" fact="0.8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Lst>
            </dgm:if>
            <dgm:else name="Name15">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r" for="ch" forName="picture_2" refType="w"/>
                <dgm:constr type="rOff" for="ch" forName="picture_2" refType="w" refFor="ch" refForName="picture_1" fact="-1.354"/>
                <dgm:constr type="ctrY" for="ch" forName="picture_2" refType="h" refFor="ch" refForName="picture_1" fact="0.1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r" for="ch" forName="picture_3" refType="w"/>
                <dgm:constr type="rOff" for="ch" forName="picture_3" refType="w" refFor="ch" refForName="picture_1" fact="-1.21"/>
                <dgm:constr type="ctrY" for="ch" forName="picture_3" refType="h" refFor="ch" refForName="picture_1" fact="0.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r" for="ch" forName="picture_4" refType="w"/>
                <dgm:constr type="rOff" for="ch" forName="picture_4" refType="w" refFor="ch" refForName="picture_1" fact="-1.354"/>
                <dgm:constr type="ctrY" for="ch" forName="picture_4" refType="h" refFor="ch" refForName="picture_1" fact="0.8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Lst>
            </dgm:else>
          </dgm:choose>
        </dgm:if>
        <dgm:if name="Name16" axis="ch" ptType="node" func="cnt" op="lte" val="5">
          <dgm:choose name="Name17">
            <dgm:if name="Name18"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l" for="ch" forName="picture_2" refType="w" refFor="ch" refForName="picture_1" fact="1.375"/>
                <dgm:constr type="ctrY" for="ch" forName="picture_2" refType="h" refFor="ch" refForName="picture_1" fact="0.11"/>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l" for="ch" forName="picture_3" refType="w" refFor="ch" refForName="picture_1" fact="1.21"/>
                <dgm:constr type="ctrY" for="ch" forName="picture_3" refType="h" refFor="ch" refForName="picture_1" fact="0.353"/>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l" for="ch" forName="picture_4" refType="w" refFor="ch" refForName="picture_1" fact="1.21"/>
                <dgm:constr type="ctrY" for="ch" forName="picture_4" refType="h" refFor="ch" refForName="picture_1" fact="0.647"/>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l" for="ch" forName="picture_5" refType="w" refFor="ch" refForName="picture_1" fact="1.375"/>
                <dgm:constr type="ctrY" for="ch" forName="picture_5" refType="h" refFor="ch" refForName="picture_1" fact="0.8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Lst>
            </dgm:if>
            <dgm:else name="Name19">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r" for="ch" forName="picture_2" refType="w"/>
                <dgm:constr type="rOff" for="ch" forName="picture_2" refType="w" refFor="ch" refForName="picture_1" fact="-1.375"/>
                <dgm:constr type="ctrY" for="ch" forName="picture_2" refType="h" refFor="ch" refForName="picture_1" fact="0.11"/>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r" for="ch" forName="picture_3" refType="w"/>
                <dgm:constr type="rOff" for="ch" forName="picture_3" refType="w" refFor="ch" refForName="picture_1" fact="-1.21"/>
                <dgm:constr type="ctrY" for="ch" forName="picture_3" refType="h" refFor="ch" refForName="picture_1" fact="0.353"/>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r" for="ch" forName="picture_4" refType="w"/>
                <dgm:constr type="rOff" for="ch" forName="picture_4" refType="w" refFor="ch" refForName="picture_1" fact="-1.21"/>
                <dgm:constr type="ctrY" for="ch" forName="picture_4" refType="h" refFor="ch" refForName="picture_1" fact="0.647"/>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r" for="ch" forName="picture_5" refType="w"/>
                <dgm:constr type="rOff" for="ch" forName="picture_5" refType="w" refFor="ch" refForName="picture_1" fact="-1.375"/>
                <dgm:constr type="ctrY" for="ch" forName="picture_5" refType="h" refFor="ch" refForName="picture_1" fact="0.8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Lst>
            </dgm:else>
          </dgm:choose>
        </dgm:if>
        <dgm:if name="Name20" axis="ch" ptType="node" func="cnt" op="lte" val="6">
          <dgm:choose name="Name21">
            <dgm:if name="Name22"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l" for="ch" forName="picture_2" refType="w" refFor="ch" refForName="picture_1" fact="1.4238"/>
                <dgm:constr type="ctrY" for="ch" forName="picture_2" refType="h" refFor="ch" refForName="picture_1" fact="0.09"/>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l" for="ch" forName="picture_3" refType="w" refFor="ch" refForName="picture_1" fact="1.2667"/>
                <dgm:constr type="ctrY" for="ch" forName="picture_3" refType="h" refFor="ch" refForName="picture_1" fact="0.261"/>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l" for="ch" forName="picture_4" refType="w" refFor="ch" refForName="picture_1" fact="1.21"/>
                <dgm:constr type="ctrY" for="ch" forName="picture_4" refType="h" refFor="ch" refForName="picture_1" fact="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l" for="ch" forName="picture_5" refType="w" refFor="ch" refForName="picture_1" fact="1.2667"/>
                <dgm:constr type="ctrY" for="ch" forName="picture_5" refType="h" refFor="ch" refForName="picture_1" fact="0.73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l" for="ch" forName="picture_6" refType="w" refFor="ch" refForName="picture_1" fact="1.4238"/>
                <dgm:constr type="ctrY" for="ch" forName="picture_6" refType="h" refFor="ch" refForName="picture_1" fact="0.91"/>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Lst>
            </dgm:if>
            <dgm:else name="Name23">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r" for="ch" forName="picture_2" refType="w"/>
                <dgm:constr type="rOff" for="ch" forName="picture_2" refType="w" refFor="ch" refForName="picture_1" fact="-1.4238"/>
                <dgm:constr type="ctrY" for="ch" forName="picture_2" refType="h" refFor="ch" refForName="picture_1" fact="0.09"/>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r" for="ch" forName="picture_3" refType="w"/>
                <dgm:constr type="rOff" for="ch" forName="picture_3" refType="w" refFor="ch" refForName="picture_1" fact="-1.2667"/>
                <dgm:constr type="ctrY" for="ch" forName="picture_3" refType="h" refFor="ch" refForName="picture_1" fact="0.261"/>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r" for="ch" forName="picture_4" refType="w"/>
                <dgm:constr type="rOff" for="ch" forName="picture_4" refType="w" refFor="ch" refForName="picture_1" fact="-1.21"/>
                <dgm:constr type="ctrY" for="ch" forName="picture_4" refType="h" refFor="ch" refForName="picture_1" fact="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r" for="ch" forName="picture_5" refType="w"/>
                <dgm:constr type="rOff" for="ch" forName="picture_5" refType="w" refFor="ch" refForName="picture_1" fact="-1.2667"/>
                <dgm:constr type="ctrY" for="ch" forName="picture_5" refType="h" refFor="ch" refForName="picture_1" fact="0.73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r" for="ch" forName="picture_6" refType="w"/>
                <dgm:constr type="rOff" for="ch" forName="picture_6" refType="w" refFor="ch" refForName="picture_1" fact="-1.4238"/>
                <dgm:constr type="ctrY" for="ch" forName="picture_6" refType="h" refFor="ch" refForName="picture_1" fact="0.91"/>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Lst>
            </dgm:else>
          </dgm:choose>
        </dgm:if>
        <dgm:else name="Name24">
          <dgm:choose name="Name25">
            <dgm:if name="Name2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l" for="ch" forName="picture_2" refType="w" refFor="ch" refForName="picture_1" fact="1.4363"/>
                <dgm:constr type="ctrY" for="ch" forName="picture_2" refType="h" refFor="ch" refForName="picture_1" fact="0.0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l" for="ch" forName="picture_3" refType="w" refFor="ch" refForName="picture_1" fact="1.2898"/>
                <dgm:constr type="ctrY" for="ch" forName="picture_3" refType="h" refFor="ch" refForName="picture_1" fact="0.227"/>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l" for="ch" forName="picture_4" refType="w" refFor="ch" refForName="picture_1" fact="1.21"/>
                <dgm:constr type="ctrY" for="ch" forName="picture_4" refType="h" refFor="ch" refForName="picture_1" fact="0.4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l" for="ch" forName="picture_5" refType="w" refFor="ch" refForName="picture_1" fact="1.21"/>
                <dgm:constr type="ctrY" for="ch" forName="picture_5" refType="h" refFor="ch" refForName="picture_1" fact="0.595"/>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l" for="ch" forName="picture_6" refType="w" refFor="ch" refForName="picture_1" fact="1.2898"/>
                <dgm:constr type="ctrY" for="ch" forName="picture_6" refType="h" refFor="ch" refForName="picture_1" fact="0.773"/>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l" for="ch" forName="picture_7" refType="w" refFor="ch" refForName="picture_1" fact="1.4363"/>
                <dgm:constr type="ctrY" for="ch" forName="picture_7" refType="h" refFor="ch" refForName="picture_1" fact="0.925"/>
                <dgm:constr type="l" for="ch" forName="line_7" refType="ctrX" refFor="ch" refForName="picture_1"/>
                <dgm:constr type="h" for="ch" forName="line_7"/>
                <dgm:constr type="r" for="ch" forName="line_7" refType="ctrX" refFor="ch" refForName="picture_7"/>
                <dgm:constr type="ctrY" for="ch" forName="line_7" refType="ctrY" refFor="ch" refForName="picture_7"/>
                <dgm:constr type="r" for="ch" forName="textparent_7" refType="w"/>
                <dgm:constr type="h" for="ch" forName="textparent_7" refType="h" refFor="ch" refForName="picture_7"/>
                <dgm:constr type="l" for="ch" forName="textparent_7" refType="r" refFor="ch" refForName="picture_7"/>
                <dgm:constr type="ctrY" for="ch" forName="textparent_7" refType="ctrY" refFor="ch" refForName="picture_7"/>
                <dgm:constr type="primFontSz" for="des" forName="text_7" refType="primFontSz" refFor="des" refForName="text_2" op="equ"/>
              </dgm:constrLst>
            </dgm:if>
            <dgm:else name="Name2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r" for="ch" forName="picture_2" refType="w"/>
                <dgm:constr type="rOff" for="ch" forName="picture_2" refType="w" refFor="ch" refForName="picture_1" fact="-1.4363"/>
                <dgm:constr type="ctrY" for="ch" forName="picture_2" refType="h" refFor="ch" refForName="picture_1" fact="0.0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r" for="ch" forName="picture_3" refType="w"/>
                <dgm:constr type="rOff" for="ch" forName="picture_3" refType="w" refFor="ch" refForName="picture_1" fact="-1.2898"/>
                <dgm:constr type="ctrY" for="ch" forName="picture_3" refType="h" refFor="ch" refForName="picture_1" fact="0.227"/>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r" for="ch" forName="picture_4" refType="w"/>
                <dgm:constr type="rOff" for="ch" forName="picture_4" refType="w" refFor="ch" refForName="picture_1" fact="-1.21"/>
                <dgm:constr type="ctrY" for="ch" forName="picture_4" refType="h" refFor="ch" refForName="picture_1" fact="0.4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r" for="ch" forName="picture_5" refType="w"/>
                <dgm:constr type="rOff" for="ch" forName="picture_5" refType="w" refFor="ch" refForName="picture_1" fact="-1.21"/>
                <dgm:constr type="ctrY" for="ch" forName="picture_5" refType="h" refFor="ch" refForName="picture_1" fact="0.595"/>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r" for="ch" forName="picture_6" refType="w"/>
                <dgm:constr type="rOff" for="ch" forName="picture_6" refType="w" refFor="ch" refForName="picture_1" fact="-1.2898"/>
                <dgm:constr type="ctrY" for="ch" forName="picture_6" refType="h" refFor="ch" refForName="picture_1" fact="0.773"/>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r" for="ch" forName="picture_7" refType="w"/>
                <dgm:constr type="rOff" for="ch" forName="picture_7" refType="w" refFor="ch" refForName="picture_1" fact="-1.4363"/>
                <dgm:constr type="ctrY" for="ch" forName="picture_7" refType="h" refFor="ch" refForName="picture_1" fact="0.925"/>
                <dgm:constr type="r" for="ch" forName="line_7" refType="ctrX" refFor="ch" refForName="picture_1"/>
                <dgm:constr type="h" for="ch" forName="line_7"/>
                <dgm:constr type="l" for="ch" forName="line_7" refType="ctrX" refFor="ch" refForName="picture_7"/>
                <dgm:constr type="ctrY" for="ch" forName="line_7" refType="ctrY" refFor="ch" refForName="picture_7"/>
                <dgm:constr type="l" for="ch" forName="textparent_7"/>
                <dgm:constr type="h" for="ch" forName="textparent_7" refType="h" refFor="ch" refForName="picture_7"/>
                <dgm:constr type="r" for="ch" forName="textparent_7" refType="l" refFor="ch" refForName="picture_7"/>
                <dgm:constr type="ctrY" for="ch" forName="textparent_7" refType="ctrY" refFor="ch" refForName="picture_7"/>
                <dgm:constr type="primFontSz" for="des" forName="text_7" refType="primFontSz" refFor="des" refForName="text_2" op="equ"/>
              </dgm:constrLst>
            </dgm:else>
          </dgm:choose>
        </dgm:else>
      </dgm:choose>
      <dgm:forEach name="wrapper" axis="self" ptType="parTrans">
        <dgm:forEach name="wrapper2" axis="self" ptType="sibTrans" st="2">
          <dgm:forEach name="pictureRepeat" axis="self">
            <dgm:layoutNode name="pictureRepeatNode" styleLbl="alignImgPlace1">
              <dgm:alg type="sp"/>
              <dgm:shape xmlns:r="http://schemas.openxmlformats.org/officeDocument/2006/relationships" type="ellipse" r:blip="" blipPhldr="1">
                <dgm:adjLst/>
              </dgm:shape>
              <dgm:presOf axis="self"/>
            </dgm:layoutNode>
          </dgm:forEach>
        </dgm:forEach>
      </dgm:forEach>
      <dgm:forEach name="Name28" axis="ch" ptType="sibTrans" hideLastTrans="0" cnt="1">
        <dgm:layoutNode name="picture_1">
          <dgm:alg type="sp"/>
          <dgm:shape xmlns:r="http://schemas.openxmlformats.org/officeDocument/2006/relationships" r:blip="">
            <dgm:adjLst/>
          </dgm:shape>
          <dgm:presOf/>
          <dgm:constrLst/>
          <dgm:forEach name="Name29" ref="pictureRepeat"/>
        </dgm:layoutNode>
      </dgm:forEach>
      <dgm:forEach name="Name30" axis="ch" ptType="node" cnt="1">
        <dgm:layoutNode name="text_1" styleLbl="node1">
          <dgm:varLst>
            <dgm:bulletEnabled val="1"/>
          </dgm:varLst>
          <dgm:alg type="tx">
            <dgm:param type="txAnchorVert" val="b"/>
            <dgm:param type="txAnchorVertCh" val="b"/>
            <dgm:param type="parTxRTLAlign" val="r"/>
            <dgm:param type="shpTxRTLAlignCh" val="r"/>
          </dgm:alg>
          <dgm:shape xmlns:r="http://schemas.openxmlformats.org/officeDocument/2006/relationships" type="rect" r:blip="" hideGeom="1">
            <dgm:adjLst/>
          </dgm:shape>
          <dgm:presOf axis="desOrSelf" ptType="node"/>
          <dgm:constrLst>
            <dgm:constr type="primFontSz" val="65"/>
            <dgm:constr type="lMarg"/>
            <dgm:constr type="rMarg"/>
            <dgm:constr type="tMarg"/>
            <dgm:constr type="bMarg"/>
          </dgm:constrLst>
          <dgm:ruleLst>
            <dgm:rule type="primFontSz" val="5" fact="NaN" max="NaN"/>
          </dgm:ruleLst>
        </dgm:layoutNode>
      </dgm:forEach>
      <dgm:forEach name="Name31" axis="ch" ptType="sibTrans" hideLastTrans="0" st="2" cnt="1">
        <dgm:layoutNode name="picture_2">
          <dgm:alg type="sp"/>
          <dgm:shape xmlns:r="http://schemas.openxmlformats.org/officeDocument/2006/relationships" r:blip="">
            <dgm:adjLst/>
          </dgm:shape>
          <dgm:presOf/>
          <dgm:constrLst/>
          <dgm:forEach name="Name32" ref="pictureRepeat"/>
        </dgm:layoutNode>
      </dgm:forEach>
      <dgm:forEach name="Name33" axis="ch" ptType="node" st="2" cnt="1">
        <dgm:layoutNode name="line_2" styleLbl="parChTrans1D1">
          <dgm:alg type="sp"/>
          <dgm:shape xmlns:r="http://schemas.openxmlformats.org/officeDocument/2006/relationships" type="line" r:blip="" zOrderOff="-100">
            <dgm:adjLst/>
          </dgm:shape>
          <dgm:presOf/>
        </dgm:layoutNode>
        <dgm:layoutNode name="textparent_2">
          <dgm:choose name="Name34">
            <dgm:if name="Name35" func="var" arg="dir" op="equ" val="norm">
              <dgm:alg type="lin">
                <dgm:param type="horzAlign" val="l"/>
              </dgm:alg>
            </dgm:if>
            <dgm:else name="Name36">
              <dgm:alg type="lin">
                <dgm:param type="horzAlign" val="r"/>
              </dgm:alg>
            </dgm:else>
          </dgm:choose>
          <dgm:shape xmlns:r="http://schemas.openxmlformats.org/officeDocument/2006/relationships" type="rect" r:blip="" hideGeom="1">
            <dgm:adjLst/>
          </dgm:shape>
          <dgm:constrLst>
            <dgm:constr type="userW" for="ch" forName="text_2" refType="w"/>
            <dgm:constr type="h" for="ch" forName="text_2" refType="h"/>
          </dgm:constrLst>
          <dgm:presOf/>
          <dgm:layoutNode name="text_2" styleLbl="revTx">
            <dgm:varLst>
              <dgm:bulletEnabled val="1"/>
            </dgm:varLst>
            <dgm:choose name="Name37">
              <dgm:if name="Name38" func="var" arg="dir" op="equ" val="norm">
                <dgm:alg type="tx">
                  <dgm:param type="parTxLTRAlign" val="l"/>
                  <dgm:param type="shpTxLTRAlignCh" val="l"/>
                  <dgm:param type="parTxRTLAlign" val="r"/>
                  <dgm:param type="shpTxRTLAlignCh" val="r"/>
                </dgm:alg>
              </dgm:if>
              <dgm:else name="Name39">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0" axis="ch" ptType="sibTrans" hideLastTrans="0" st="3" cnt="1">
        <dgm:layoutNode name="picture_3">
          <dgm:alg type="sp"/>
          <dgm:shape xmlns:r="http://schemas.openxmlformats.org/officeDocument/2006/relationships" r:blip="">
            <dgm:adjLst/>
          </dgm:shape>
          <dgm:presOf/>
          <dgm:constrLst/>
          <dgm:forEach name="Name41" ref="pictureRepeat"/>
        </dgm:layoutNode>
      </dgm:forEach>
      <dgm:forEach name="Name42" axis="ch" ptType="node" st="3" cnt="1">
        <dgm:layoutNode name="line_3" styleLbl="parChTrans1D1">
          <dgm:alg type="sp"/>
          <dgm:shape xmlns:r="http://schemas.openxmlformats.org/officeDocument/2006/relationships" type="line" r:blip="" zOrderOff="-100">
            <dgm:adjLst/>
          </dgm:shape>
          <dgm:presOf/>
        </dgm:layoutNode>
        <dgm:layoutNode name="textparent_3">
          <dgm:choose name="Name43">
            <dgm:if name="Name44" func="var" arg="dir" op="equ" val="norm">
              <dgm:alg type="lin">
                <dgm:param type="horzAlign" val="l"/>
              </dgm:alg>
            </dgm:if>
            <dgm:else name="Name45">
              <dgm:alg type="lin">
                <dgm:param type="horzAlign" val="r"/>
              </dgm:alg>
            </dgm:else>
          </dgm:choose>
          <dgm:shape xmlns:r="http://schemas.openxmlformats.org/officeDocument/2006/relationships" type="rect" r:blip="" hideGeom="1">
            <dgm:adjLst/>
          </dgm:shape>
          <dgm:constrLst>
            <dgm:constr type="userW" for="ch" forName="text_3" refType="w"/>
            <dgm:constr type="h" for="ch" forName="text_3" refType="h"/>
          </dgm:constrLst>
          <dgm:presOf/>
          <dgm:layoutNode name="text_3" styleLbl="revTx">
            <dgm:varLst>
              <dgm:bulletEnabled val="1"/>
            </dgm:varLst>
            <dgm:choose name="Name46">
              <dgm:if name="Name47" func="var" arg="dir" op="equ" val="norm">
                <dgm:alg type="tx">
                  <dgm:param type="parTxLTRAlign" val="l"/>
                  <dgm:param type="shpTxLTRAlignCh" val="l"/>
                  <dgm:param type="parTxRTLAlign" val="r"/>
                  <dgm:param type="shpTxRTLAlignCh" val="r"/>
                </dgm:alg>
              </dgm:if>
              <dgm:else name="Name48">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9" axis="ch" ptType="sibTrans" hideLastTrans="0" st="4" cnt="1">
        <dgm:layoutNode name="picture_4">
          <dgm:alg type="sp"/>
          <dgm:shape xmlns:r="http://schemas.openxmlformats.org/officeDocument/2006/relationships" r:blip="">
            <dgm:adjLst/>
          </dgm:shape>
          <dgm:presOf/>
          <dgm:constrLst/>
          <dgm:forEach name="Name50" ref="pictureRepeat"/>
        </dgm:layoutNode>
      </dgm:forEach>
      <dgm:forEach name="Name51" axis="ch" ptType="node" st="4" cnt="1">
        <dgm:layoutNode name="line_4" styleLbl="parChTrans1D1">
          <dgm:alg type="sp"/>
          <dgm:shape xmlns:r="http://schemas.openxmlformats.org/officeDocument/2006/relationships" type="line" r:blip="" zOrderOff="-100">
            <dgm:adjLst/>
          </dgm:shape>
          <dgm:presOf/>
        </dgm:layoutNode>
        <dgm:layoutNode name="textparent_4">
          <dgm:choose name="Name52">
            <dgm:if name="Name53" func="var" arg="dir" op="equ" val="norm">
              <dgm:alg type="lin">
                <dgm:param type="horzAlign" val="l"/>
              </dgm:alg>
            </dgm:if>
            <dgm:else name="Name54">
              <dgm:alg type="lin">
                <dgm:param type="horzAlign" val="r"/>
              </dgm:alg>
            </dgm:else>
          </dgm:choose>
          <dgm:shape xmlns:r="http://schemas.openxmlformats.org/officeDocument/2006/relationships" type="rect" r:blip="" hideGeom="1">
            <dgm:adjLst/>
          </dgm:shape>
          <dgm:constrLst>
            <dgm:constr type="userW" for="ch" forName="text_4" refType="w"/>
            <dgm:constr type="h" for="ch" forName="text_4" refType="h"/>
          </dgm:constrLst>
          <dgm:presOf/>
          <dgm:layoutNode name="text_4" styleLbl="revTx">
            <dgm:varLst>
              <dgm:bulletEnabled val="1"/>
            </dgm:varLst>
            <dgm:choose name="Name55">
              <dgm:if name="Name56" func="var" arg="dir" op="equ" val="norm">
                <dgm:alg type="tx">
                  <dgm:param type="parTxLTRAlign" val="l"/>
                  <dgm:param type="shpTxLTRAlignCh" val="l"/>
                  <dgm:param type="parTxRTLAlign" val="r"/>
                  <dgm:param type="shpTxRTLAlignCh" val="r"/>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58" axis="ch" ptType="sibTrans" hideLastTrans="0" st="5" cnt="1">
        <dgm:layoutNode name="picture_5">
          <dgm:alg type="sp"/>
          <dgm:shape xmlns:r="http://schemas.openxmlformats.org/officeDocument/2006/relationships" r:blip="">
            <dgm:adjLst/>
          </dgm:shape>
          <dgm:presOf/>
          <dgm:constrLst/>
          <dgm:forEach name="Name59" ref="pictureRepeat"/>
        </dgm:layoutNode>
      </dgm:forEach>
      <dgm:forEach name="Name60" axis="ch" ptType="node" st="5" cnt="1">
        <dgm:layoutNode name="line_5" styleLbl="parChTrans1D1">
          <dgm:alg type="sp"/>
          <dgm:shape xmlns:r="http://schemas.openxmlformats.org/officeDocument/2006/relationships" type="line" r:blip="" zOrderOff="-100">
            <dgm:adjLst/>
          </dgm:shape>
          <dgm:presOf/>
        </dgm:layoutNode>
        <dgm:layoutNode name="textparent_5">
          <dgm:choose name="Name61">
            <dgm:if name="Name62" func="var" arg="dir" op="equ" val="norm">
              <dgm:alg type="lin">
                <dgm:param type="horzAlign" val="l"/>
              </dgm:alg>
            </dgm:if>
            <dgm:else name="Name63">
              <dgm:alg type="lin">
                <dgm:param type="horzAlign" val="r"/>
              </dgm:alg>
            </dgm:else>
          </dgm:choose>
          <dgm:shape xmlns:r="http://schemas.openxmlformats.org/officeDocument/2006/relationships" type="rect" r:blip="" hideGeom="1">
            <dgm:adjLst/>
          </dgm:shape>
          <dgm:constrLst>
            <dgm:constr type="userW" for="ch" forName="text_5" refType="w"/>
            <dgm:constr type="h" for="ch" forName="text_5" refType="h"/>
          </dgm:constrLst>
          <dgm:presOf/>
          <dgm:layoutNode name="text_5" styleLbl="revTx">
            <dgm:varLst>
              <dgm:bulletEnabled val="1"/>
            </dgm:varLst>
            <dgm:choose name="Name64">
              <dgm:if name="Name65" func="var" arg="dir" op="equ" val="norm">
                <dgm:alg type="tx">
                  <dgm:param type="parTxLTRAlign" val="l"/>
                  <dgm:param type="shpTxLTRAlignCh" val="l"/>
                  <dgm:param type="parTxRTLAlign" val="r"/>
                  <dgm:param type="shpTxRTLAlignCh" val="r"/>
                </dgm:alg>
              </dgm:if>
              <dgm:else name="Name66">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67" axis="ch" ptType="sibTrans" hideLastTrans="0" st="6" cnt="1">
        <dgm:layoutNode name="picture_6">
          <dgm:alg type="sp"/>
          <dgm:shape xmlns:r="http://schemas.openxmlformats.org/officeDocument/2006/relationships" r:blip="">
            <dgm:adjLst/>
          </dgm:shape>
          <dgm:presOf/>
          <dgm:constrLst/>
          <dgm:forEach name="Name68" ref="pictureRepeat"/>
        </dgm:layoutNode>
      </dgm:forEach>
      <dgm:forEach name="Name69" axis="ch" ptType="node" st="6" cnt="1">
        <dgm:layoutNode name="line_6" styleLbl="parChTrans1D1">
          <dgm:alg type="sp"/>
          <dgm:shape xmlns:r="http://schemas.openxmlformats.org/officeDocument/2006/relationships" type="line" r:blip="" zOrderOff="-100">
            <dgm:adjLst/>
          </dgm:shape>
          <dgm:presOf/>
        </dgm:layoutNode>
        <dgm:layoutNode name="textparent_6">
          <dgm:choose name="Name70">
            <dgm:if name="Name71" func="var" arg="dir" op="equ" val="norm">
              <dgm:alg type="lin">
                <dgm:param type="horzAlign" val="l"/>
              </dgm:alg>
            </dgm:if>
            <dgm:else name="Name72">
              <dgm:alg type="lin">
                <dgm:param type="horzAlign" val="r"/>
              </dgm:alg>
            </dgm:else>
          </dgm:choose>
          <dgm:shape xmlns:r="http://schemas.openxmlformats.org/officeDocument/2006/relationships" type="rect" r:blip="" hideGeom="1">
            <dgm:adjLst/>
          </dgm:shape>
          <dgm:constrLst>
            <dgm:constr type="userW" for="ch" forName="text_6" refType="w"/>
            <dgm:constr type="h" for="ch" forName="text_6" refType="h"/>
          </dgm:constrLst>
          <dgm:presOf/>
          <dgm:layoutNode name="text_6" styleLbl="revTx">
            <dgm:varLst>
              <dgm:bulletEnabled val="1"/>
            </dgm:varLst>
            <dgm:choose name="Name73">
              <dgm:if name="Name74" func="var" arg="dir" op="equ" val="norm">
                <dgm:alg type="tx">
                  <dgm:param type="parTxLTRAlign" val="l"/>
                  <dgm:param type="shpTxLTRAlignCh" val="l"/>
                  <dgm:param type="parTxRTLAlign" val="r"/>
                  <dgm:param type="shpTxRTLAlignCh" val="r"/>
                </dgm:alg>
              </dgm:if>
              <dgm:else name="Name75">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76" axis="ch" ptType="sibTrans" hideLastTrans="0" st="7" cnt="1">
        <dgm:layoutNode name="picture_7">
          <dgm:alg type="sp"/>
          <dgm:shape xmlns:r="http://schemas.openxmlformats.org/officeDocument/2006/relationships" r:blip="">
            <dgm:adjLst/>
          </dgm:shape>
          <dgm:presOf/>
          <dgm:constrLst/>
          <dgm:forEach name="Name77" ref="pictureRepeat"/>
        </dgm:layoutNode>
      </dgm:forEach>
      <dgm:forEach name="Name78" axis="ch" ptType="node" st="7" cnt="1">
        <dgm:layoutNode name="line_7" styleLbl="parChTrans1D1">
          <dgm:alg type="sp"/>
          <dgm:shape xmlns:r="http://schemas.openxmlformats.org/officeDocument/2006/relationships" type="line" r:blip="" zOrderOff="-100">
            <dgm:adjLst/>
          </dgm:shape>
          <dgm:presOf/>
        </dgm:layoutNode>
        <dgm:layoutNode name="textparent_7">
          <dgm:choose name="Name79">
            <dgm:if name="Name80" func="var" arg="dir" op="equ" val="norm">
              <dgm:alg type="lin">
                <dgm:param type="horzAlign" val="l"/>
              </dgm:alg>
            </dgm:if>
            <dgm:else name="Name81">
              <dgm:alg type="lin">
                <dgm:param type="horzAlign" val="r"/>
              </dgm:alg>
            </dgm:else>
          </dgm:choose>
          <dgm:shape xmlns:r="http://schemas.openxmlformats.org/officeDocument/2006/relationships" type="rect" r:blip="" hideGeom="1">
            <dgm:adjLst/>
          </dgm:shape>
          <dgm:constrLst>
            <dgm:constr type="userW" for="ch" forName="text_7" refType="w"/>
            <dgm:constr type="h" for="ch" forName="text_7" refType="h"/>
          </dgm:constrLst>
          <dgm:presOf/>
          <dgm:layoutNode name="text_7" styleLbl="revTx">
            <dgm:varLst>
              <dgm:bulletEnabled val="1"/>
            </dgm:varLst>
            <dgm:choose name="Name82">
              <dgm:if name="Name83" func="var" arg="dir" op="equ" val="norm">
                <dgm:alg type="tx">
                  <dgm:param type="parTxLTRAlign" val="l"/>
                  <dgm:param type="shpTxLTRAlignCh" val="l"/>
                  <dgm:param type="parTxRTLAlign" val="r"/>
                  <dgm:param type="shpTxRTLAlignCh" val="r"/>
                </dgm:alg>
              </dgm:if>
              <dgm:else name="Name84">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2T10:28:42.054"/>
    </inkml:context>
    <inkml:brush xml:id="br0">
      <inkml:brushProperty name="width" value="0.1" units="cm"/>
      <inkml:brushProperty name="height" value="0.1" units="cm"/>
      <inkml:brushProperty name="color" value="#FF4E00"/>
      <inkml:brushProperty name="inkEffects" value="rainbow"/>
      <inkml:brushProperty name="anchorX" value="-2254.27979"/>
      <inkml:brushProperty name="anchorY" value="1812.08264"/>
      <inkml:brushProperty name="scaleFactor" value="0.5"/>
    </inkml:brush>
  </inkml:definitions>
  <inkml:trace contextRef="#ctx0" brushRef="#br0">0 1 24575,'0'0'0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2T10:28:43.634"/>
    </inkml:context>
    <inkml:brush xml:id="br0">
      <inkml:brushProperty name="width" value="0.1" units="cm"/>
      <inkml:brushProperty name="height" value="0.1" units="cm"/>
      <inkml:brushProperty name="color" value="#FF4E00"/>
      <inkml:brushProperty name="inkEffects" value="rainbow"/>
      <inkml:brushProperty name="anchorX" value="-3524.27979"/>
      <inkml:brushProperty name="anchorY" value="542.08258"/>
      <inkml:brushProperty name="scaleFactor" value="0.5"/>
    </inkml:brush>
  </inkml:definitions>
  <inkml:trace contextRef="#ctx0" brushRef="#br0">0 1 24575,'0'0'0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2T10:28:43.878"/>
    </inkml:context>
    <inkml:brush xml:id="br0">
      <inkml:brushProperty name="width" value="0.1" units="cm"/>
      <inkml:brushProperty name="height" value="0.1" units="cm"/>
      <inkml:brushProperty name="color" value="#FF4E00"/>
      <inkml:brushProperty name="inkEffects" value="rainbow"/>
      <inkml:brushProperty name="anchorX" value="-4794.27979"/>
      <inkml:brushProperty name="anchorY" value="-727.91748"/>
      <inkml:brushProperty name="scaleFactor" value="0.5"/>
    </inkml:brush>
  </inkml:definitions>
  <inkml:trace contextRef="#ctx0" brushRef="#br0">0 1 24575,'0'0'0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2T10:28:44.440"/>
    </inkml:context>
    <inkml:brush xml:id="br0">
      <inkml:brushProperty name="width" value="0.1" units="cm"/>
      <inkml:brushProperty name="height" value="0.1" units="cm"/>
      <inkml:brushProperty name="color" value="#FF4E00"/>
      <inkml:brushProperty name="inkEffects" value="rainbow"/>
      <inkml:brushProperty name="anchorX" value="-6064.27979"/>
      <inkml:brushProperty name="anchorY" value="-1997.91748"/>
      <inkml:brushProperty name="scaleFactor" value="0.5"/>
    </inkml:brush>
  </inkml:definitions>
  <inkml:trace contextRef="#ctx0" brushRef="#br0">1 0 24575,'0'0'0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2T10:28:53.196"/>
    </inkml:context>
    <inkml:brush xml:id="br0">
      <inkml:brushProperty name="width" value="0.1" units="cm"/>
      <inkml:brushProperty name="height" value="0.1" units="cm"/>
      <inkml:brushProperty name="color" value="#FF4E00"/>
      <inkml:brushProperty name="inkEffects" value="rainbow"/>
      <inkml:brushProperty name="anchorX" value="-7334.27979"/>
      <inkml:brushProperty name="anchorY" value="-3267.91748"/>
      <inkml:brushProperty name="scaleFactor" value="0.5"/>
    </inkml:brush>
  </inkml:definitions>
  <inkml:trace contextRef="#ctx0" brushRef="#br0">1 0 24575,'0'0'0</inkml:trace>
</inkml:ink>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1/16/23</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1/16/23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1/16/23</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1/16/23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1/16/23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1/16/23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1/16/23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1/16/23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1/16/23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1/16/23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1/16/23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1/16/23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1/16/23</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1/16/23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1/16/23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1/16/23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1/16/23</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1/16/23</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hyperlink" Target="http://www.who.int/" TargetMode="Externa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hyperlink" Target="http://www.healthscotland.scot/" TargetMode="Externa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microsoft.com/office/2018/10/relationships/comments" Target="../comments/modernComment_104_1C14CB5F.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8" Type="http://schemas.openxmlformats.org/officeDocument/2006/relationships/customXml" Target="../ink/ink4.xml"/><Relationship Id="rId13" Type="http://schemas.openxmlformats.org/officeDocument/2006/relationships/diagramLayout" Target="../diagrams/layout1.xml"/><Relationship Id="rId3" Type="http://schemas.openxmlformats.org/officeDocument/2006/relationships/image" Target="../media/image3.png"/><Relationship Id="rId7" Type="http://schemas.openxmlformats.org/officeDocument/2006/relationships/image" Target="../media/image5.png"/><Relationship Id="rId12" Type="http://schemas.openxmlformats.org/officeDocument/2006/relationships/diagramData" Target="../diagrams/data1.xml"/><Relationship Id="rId2" Type="http://schemas.openxmlformats.org/officeDocument/2006/relationships/customXml" Target="../ink/ink1.xml"/><Relationship Id="rId16" Type="http://schemas.microsoft.com/office/2007/relationships/diagramDrawing" Target="../diagrams/drawing1.xml"/><Relationship Id="rId1" Type="http://schemas.openxmlformats.org/officeDocument/2006/relationships/slideLayout" Target="../slideLayouts/slideLayout3.xml"/><Relationship Id="rId6" Type="http://schemas.openxmlformats.org/officeDocument/2006/relationships/customXml" Target="../ink/ink3.xml"/><Relationship Id="rId11" Type="http://schemas.openxmlformats.org/officeDocument/2006/relationships/image" Target="../media/image7.png"/><Relationship Id="rId5" Type="http://schemas.openxmlformats.org/officeDocument/2006/relationships/image" Target="../media/image4.png"/><Relationship Id="rId15" Type="http://schemas.openxmlformats.org/officeDocument/2006/relationships/diagramColors" Target="../diagrams/colors1.xml"/><Relationship Id="rId10" Type="http://schemas.openxmlformats.org/officeDocument/2006/relationships/customXml" Target="../ink/ink5.xml"/><Relationship Id="rId4" Type="http://schemas.openxmlformats.org/officeDocument/2006/relationships/customXml" Target="../ink/ink2.xml"/><Relationship Id="rId9" Type="http://schemas.openxmlformats.org/officeDocument/2006/relationships/image" Target="../media/image6.png"/><Relationship Id="rId1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23758959@N08/5978453050" TargetMode="External"/><Relationship Id="rId2" Type="http://schemas.openxmlformats.org/officeDocument/2006/relationships/image" Target="../media/image4.jp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pxhere.com/en/photo/1332347" TargetMode="External"/><Relationship Id="rId2" Type="http://schemas.openxmlformats.org/officeDocument/2006/relationships/image" Target="../media/image5.jp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3.xml"/><Relationship Id="rId5" Type="http://schemas.openxmlformats.org/officeDocument/2006/relationships/hyperlink" Target="https://morethaneoi.blogspot.com/2014/06/thank-you-to-all-my-dear-students.html" TargetMode="External"/><Relationship Id="rId4" Type="http://schemas.openxmlformats.org/officeDocument/2006/relationships/image" Target="../media/image6.jpg"/></Relationships>
</file>

<file path=ppt/slides/_rels/slide14.xml.rels><?xml version="1.0" encoding="UTF-8" standalone="yes"?>
<Relationships xmlns="http://schemas.openxmlformats.org/package/2006/relationships"><Relationship Id="rId8" Type="http://schemas.openxmlformats.org/officeDocument/2006/relationships/hyperlink" Target="http://www.who.int/" TargetMode="External"/><Relationship Id="rId3" Type="http://schemas.openxmlformats.org/officeDocument/2006/relationships/hyperlink" Target="http://www.legislation.gov.uk/" TargetMode="External"/><Relationship Id="rId7" Type="http://schemas.openxmlformats.org/officeDocument/2006/relationships/hyperlink" Target="http://www.gov.wales/" TargetMode="External"/><Relationship Id="rId2" Type="http://schemas.openxmlformats.org/officeDocument/2006/relationships/hyperlink" Target="http://www.bbc.com/news/world-Europe-jersey-59652899.amp" TargetMode="External"/><Relationship Id="rId1" Type="http://schemas.openxmlformats.org/officeDocument/2006/relationships/slideLayout" Target="../slideLayouts/slideLayout2.xml"/><Relationship Id="rId6" Type="http://schemas.openxmlformats.org/officeDocument/2006/relationships/hyperlink" Target="http://www.finland.fi/" TargetMode="External"/><Relationship Id="rId5" Type="http://schemas.openxmlformats.org/officeDocument/2006/relationships/hyperlink" Target="http://www.healthscotland.scot/" TargetMode="External"/><Relationship Id="rId4" Type="http://schemas.openxmlformats.org/officeDocument/2006/relationships/hyperlink" Target="http://www.gov.je-jerse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0E555-BDBB-9A25-95CC-18669B54691B}"/>
              </a:ext>
            </a:extLst>
          </p:cNvPr>
          <p:cNvSpPr>
            <a:spLocks noGrp="1"/>
          </p:cNvSpPr>
          <p:nvPr>
            <p:ph type="ctrTitle"/>
          </p:nvPr>
        </p:nvSpPr>
        <p:spPr/>
        <p:txBody>
          <a:bodyPr>
            <a:normAutofit/>
          </a:bodyPr>
          <a:lstStyle/>
          <a:p>
            <a:r>
              <a:rPr lang="en-US" sz="5400" dirty="0"/>
              <a:t>Young People in Focus</a:t>
            </a:r>
            <a:endParaRPr lang="en-GB" sz="5400" dirty="0"/>
          </a:p>
        </p:txBody>
      </p:sp>
      <p:sp>
        <p:nvSpPr>
          <p:cNvPr id="3" name="Subtitle 2">
            <a:extLst>
              <a:ext uri="{FF2B5EF4-FFF2-40B4-BE49-F238E27FC236}">
                <a16:creationId xmlns:a16="http://schemas.microsoft.com/office/drawing/2014/main" id="{83CDE950-180A-D62C-608E-B776D0CA0A22}"/>
              </a:ext>
            </a:extLst>
          </p:cNvPr>
          <p:cNvSpPr>
            <a:spLocks noGrp="1"/>
          </p:cNvSpPr>
          <p:nvPr>
            <p:ph type="subTitle" idx="1"/>
          </p:nvPr>
        </p:nvSpPr>
        <p:spPr/>
        <p:txBody>
          <a:bodyPr/>
          <a:lstStyle/>
          <a:p>
            <a:r>
              <a:rPr lang="en-US" dirty="0"/>
              <a:t>By Tia Duckworth 		     ECYW6003		                        20146419</a:t>
            </a:r>
            <a:endParaRPr lang="en-GB" dirty="0"/>
          </a:p>
        </p:txBody>
      </p:sp>
    </p:spTree>
    <p:extLst>
      <p:ext uri="{BB962C8B-B14F-4D97-AF65-F5344CB8AC3E}">
        <p14:creationId xmlns:p14="http://schemas.microsoft.com/office/powerpoint/2010/main" val="6419876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742D40C-3D21-4A6D-56E1-026D6AA2E9B9}"/>
              </a:ext>
            </a:extLst>
          </p:cNvPr>
          <p:cNvSpPr>
            <a:spLocks noGrp="1"/>
          </p:cNvSpPr>
          <p:nvPr>
            <p:ph type="body" idx="1"/>
          </p:nvPr>
        </p:nvSpPr>
        <p:spPr/>
        <p:txBody>
          <a:bodyPr/>
          <a:lstStyle/>
          <a:p>
            <a:r>
              <a:rPr lang="en-US" dirty="0"/>
              <a:t>2</a:t>
            </a:r>
            <a:endParaRPr lang="en-GB" dirty="0"/>
          </a:p>
        </p:txBody>
      </p:sp>
      <p:sp>
        <p:nvSpPr>
          <p:cNvPr id="7" name="TextBox 6">
            <a:extLst>
              <a:ext uri="{FF2B5EF4-FFF2-40B4-BE49-F238E27FC236}">
                <a16:creationId xmlns:a16="http://schemas.microsoft.com/office/drawing/2014/main" id="{059E0F42-5E64-FD6F-F6F4-A42CDEBE38C3}"/>
              </a:ext>
            </a:extLst>
          </p:cNvPr>
          <p:cNvSpPr txBox="1"/>
          <p:nvPr/>
        </p:nvSpPr>
        <p:spPr>
          <a:xfrm>
            <a:off x="1484243" y="636104"/>
            <a:ext cx="9475305" cy="3693319"/>
          </a:xfrm>
          <a:prstGeom prst="rect">
            <a:avLst/>
          </a:prstGeom>
          <a:noFill/>
        </p:spPr>
        <p:txBody>
          <a:bodyPr wrap="square" rtlCol="0">
            <a:spAutoFit/>
          </a:bodyPr>
          <a:lstStyle/>
          <a:p>
            <a:endParaRPr lang="en-US" sz="2400" dirty="0"/>
          </a:p>
          <a:p>
            <a:r>
              <a:rPr lang="en-US" sz="2400" dirty="0"/>
              <a:t>20 minute seminar</a:t>
            </a:r>
          </a:p>
          <a:p>
            <a:endParaRPr lang="en-US" sz="2400" dirty="0"/>
          </a:p>
          <a:p>
            <a:endParaRPr lang="en-US" sz="2400" dirty="0"/>
          </a:p>
          <a:p>
            <a:endParaRPr lang="en-US" sz="2400" dirty="0"/>
          </a:p>
          <a:p>
            <a:r>
              <a:rPr lang="en-US" sz="2400" dirty="0"/>
              <a:t>Identify a specific interest group of young people and critically explore their experiences of adolescence and ACEs. Propose interventions which have proven to enhance health and well-being and mitigate adversity.</a:t>
            </a:r>
          </a:p>
          <a:p>
            <a:endParaRPr lang="en-GB" dirty="0"/>
          </a:p>
        </p:txBody>
      </p:sp>
    </p:spTree>
    <p:extLst>
      <p:ext uri="{BB962C8B-B14F-4D97-AF65-F5344CB8AC3E}">
        <p14:creationId xmlns:p14="http://schemas.microsoft.com/office/powerpoint/2010/main" val="2731417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AE562-7A04-1621-57AD-932951F99B19}"/>
              </a:ext>
            </a:extLst>
          </p:cNvPr>
          <p:cNvSpPr>
            <a:spLocks noGrp="1"/>
          </p:cNvSpPr>
          <p:nvPr>
            <p:ph type="title"/>
          </p:nvPr>
        </p:nvSpPr>
        <p:spPr>
          <a:xfrm>
            <a:off x="685800" y="753533"/>
            <a:ext cx="10820399" cy="732367"/>
          </a:xfrm>
        </p:spPr>
        <p:txBody>
          <a:bodyPr/>
          <a:lstStyle/>
          <a:p>
            <a:pPr algn="ctr"/>
            <a:r>
              <a:rPr lang="en-US" dirty="0"/>
              <a:t>Intro to non school users </a:t>
            </a:r>
            <a:endParaRPr lang="en-GB" dirty="0"/>
          </a:p>
        </p:txBody>
      </p:sp>
      <p:sp>
        <p:nvSpPr>
          <p:cNvPr id="3" name="Text Placeholder 2">
            <a:extLst>
              <a:ext uri="{FF2B5EF4-FFF2-40B4-BE49-F238E27FC236}">
                <a16:creationId xmlns:a16="http://schemas.microsoft.com/office/drawing/2014/main" id="{6EDFC28E-1BBE-CCD6-BCA8-4BC70799DBE0}"/>
              </a:ext>
            </a:extLst>
          </p:cNvPr>
          <p:cNvSpPr>
            <a:spLocks noGrp="1"/>
          </p:cNvSpPr>
          <p:nvPr>
            <p:ph type="body" idx="1"/>
          </p:nvPr>
        </p:nvSpPr>
        <p:spPr>
          <a:xfrm>
            <a:off x="1024467" y="2108201"/>
            <a:ext cx="10490200" cy="2514600"/>
          </a:xfrm>
        </p:spPr>
        <p:txBody>
          <a:bodyPr>
            <a:normAutofit fontScale="92500"/>
          </a:bodyPr>
          <a:lstStyle/>
          <a:p>
            <a:r>
              <a:rPr lang="en-US" dirty="0"/>
              <a:t>In this seminar I will be looking at non school users and why our young people do not want to or will not attend school provisions. We will be covering different groups of young people and who and how young people can be affected. This means looking at young people who are home educated, or have ALN,  or experienced trauma or poverty. In addition, looking at young people with and without families, how Covid has affected young people and other issues like bullying. We will discuss what ACEs are and what can cause them and how this affects development in the adolescence stage. I will also be including a case study of young people.  </a:t>
            </a:r>
            <a:endParaRPr lang="en-GB" dirty="0"/>
          </a:p>
        </p:txBody>
      </p:sp>
    </p:spTree>
    <p:extLst>
      <p:ext uri="{BB962C8B-B14F-4D97-AF65-F5344CB8AC3E}">
        <p14:creationId xmlns:p14="http://schemas.microsoft.com/office/powerpoint/2010/main" val="2781109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74850BF-95D0-26B3-E41B-B8FCC6D9624C}"/>
              </a:ext>
            </a:extLst>
          </p:cNvPr>
          <p:cNvSpPr txBox="1"/>
          <p:nvPr/>
        </p:nvSpPr>
        <p:spPr>
          <a:xfrm>
            <a:off x="1457739" y="861391"/>
            <a:ext cx="9250018" cy="369332"/>
          </a:xfrm>
          <a:prstGeom prst="rect">
            <a:avLst/>
          </a:prstGeom>
          <a:noFill/>
        </p:spPr>
        <p:txBody>
          <a:bodyPr wrap="square" rtlCol="0">
            <a:spAutoFit/>
          </a:bodyPr>
          <a:lstStyle/>
          <a:p>
            <a:r>
              <a:rPr lang="en-US" dirty="0"/>
              <a:t> What is Adolescence?</a:t>
            </a:r>
            <a:endParaRPr lang="en-GB" dirty="0"/>
          </a:p>
        </p:txBody>
      </p:sp>
      <p:sp>
        <p:nvSpPr>
          <p:cNvPr id="6" name="TextBox 5">
            <a:extLst>
              <a:ext uri="{FF2B5EF4-FFF2-40B4-BE49-F238E27FC236}">
                <a16:creationId xmlns:a16="http://schemas.microsoft.com/office/drawing/2014/main" id="{EFAB758B-7346-3731-94B5-2171EA2F6F38}"/>
              </a:ext>
            </a:extLst>
          </p:cNvPr>
          <p:cNvSpPr txBox="1"/>
          <p:nvPr/>
        </p:nvSpPr>
        <p:spPr>
          <a:xfrm>
            <a:off x="1709530" y="1868557"/>
            <a:ext cx="6374296" cy="2585323"/>
          </a:xfrm>
          <a:prstGeom prst="rect">
            <a:avLst/>
          </a:prstGeom>
          <a:noFill/>
        </p:spPr>
        <p:txBody>
          <a:bodyPr wrap="square" rtlCol="0">
            <a:spAutoFit/>
          </a:bodyPr>
          <a:lstStyle/>
          <a:p>
            <a:r>
              <a:rPr lang="en-US" dirty="0"/>
              <a:t>Adolescence is a transitional stage of physical and psychological development that generally occurs during the period from puberty to adulthood. Adolescence is usually associated with the teenage years. </a:t>
            </a:r>
          </a:p>
          <a:p>
            <a:r>
              <a:rPr lang="en-US" dirty="0"/>
              <a:t>Adolescence experience rapid physical, cognitive and psychosocial growth. This affects how they feel, think, make decisions, and interact with the world around them. (</a:t>
            </a:r>
            <a:r>
              <a:rPr lang="en-US" dirty="0">
                <a:hlinkClick r:id="rId2"/>
              </a:rPr>
              <a:t>www.who.int</a:t>
            </a:r>
            <a:r>
              <a:rPr lang="en-US" dirty="0"/>
              <a:t>, 2023)</a:t>
            </a:r>
            <a:endParaRPr lang="en-GB" dirty="0"/>
          </a:p>
        </p:txBody>
      </p:sp>
    </p:spTree>
    <p:extLst>
      <p:ext uri="{BB962C8B-B14F-4D97-AF65-F5344CB8AC3E}">
        <p14:creationId xmlns:p14="http://schemas.microsoft.com/office/powerpoint/2010/main" val="3046924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C82AD0-B479-2928-E021-156E84324E8F}"/>
              </a:ext>
            </a:extLst>
          </p:cNvPr>
          <p:cNvSpPr txBox="1"/>
          <p:nvPr/>
        </p:nvSpPr>
        <p:spPr>
          <a:xfrm>
            <a:off x="1417983" y="636104"/>
            <a:ext cx="9369287" cy="369332"/>
          </a:xfrm>
          <a:prstGeom prst="rect">
            <a:avLst/>
          </a:prstGeom>
          <a:noFill/>
        </p:spPr>
        <p:txBody>
          <a:bodyPr wrap="square" rtlCol="0">
            <a:spAutoFit/>
          </a:bodyPr>
          <a:lstStyle/>
          <a:p>
            <a:r>
              <a:rPr lang="en-US" dirty="0"/>
              <a:t>What are ACEs? </a:t>
            </a:r>
            <a:endParaRPr lang="en-GB" dirty="0"/>
          </a:p>
        </p:txBody>
      </p:sp>
      <p:sp>
        <p:nvSpPr>
          <p:cNvPr id="5" name="TextBox 4">
            <a:extLst>
              <a:ext uri="{FF2B5EF4-FFF2-40B4-BE49-F238E27FC236}">
                <a16:creationId xmlns:a16="http://schemas.microsoft.com/office/drawing/2014/main" id="{E243D526-9B06-8399-922E-E69EAEB68D74}"/>
              </a:ext>
            </a:extLst>
          </p:cNvPr>
          <p:cNvSpPr txBox="1"/>
          <p:nvPr/>
        </p:nvSpPr>
        <p:spPr>
          <a:xfrm>
            <a:off x="1616765" y="1550504"/>
            <a:ext cx="6400800" cy="2862322"/>
          </a:xfrm>
          <a:prstGeom prst="rect">
            <a:avLst/>
          </a:prstGeom>
          <a:noFill/>
        </p:spPr>
        <p:txBody>
          <a:bodyPr wrap="square" rtlCol="0">
            <a:spAutoFit/>
          </a:bodyPr>
          <a:lstStyle/>
          <a:p>
            <a:r>
              <a:rPr lang="en-US" dirty="0"/>
              <a:t>Adverse Childhood Experiences are stressful events occurring in childhood including, domestic violence, parental abandonment through separation or divorce, or having a parent with a mental health condition, or being the victim of abuse whether it be physical, sexual and/or emotional.  ACEs also occur when a member of the household is in prison, or young people are growing up in a household in which there are adults experiencing alcohol and drug use problems. (</a:t>
            </a:r>
            <a:r>
              <a:rPr lang="en-US" dirty="0">
                <a:hlinkClick r:id="rId2"/>
              </a:rPr>
              <a:t>www.healthscotland.scot</a:t>
            </a:r>
            <a:r>
              <a:rPr lang="en-US" dirty="0"/>
              <a:t>, n.d.)</a:t>
            </a:r>
            <a:endParaRPr lang="en-GB" dirty="0"/>
          </a:p>
        </p:txBody>
      </p:sp>
    </p:spTree>
    <p:extLst>
      <p:ext uri="{BB962C8B-B14F-4D97-AF65-F5344CB8AC3E}">
        <p14:creationId xmlns:p14="http://schemas.microsoft.com/office/powerpoint/2010/main" val="2195845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D968331-0B88-B868-0227-4DEB66992975}"/>
              </a:ext>
            </a:extLst>
          </p:cNvPr>
          <p:cNvSpPr txBox="1"/>
          <p:nvPr/>
        </p:nvSpPr>
        <p:spPr>
          <a:xfrm>
            <a:off x="2226365" y="1152939"/>
            <a:ext cx="8123583" cy="4524315"/>
          </a:xfrm>
          <a:prstGeom prst="rect">
            <a:avLst/>
          </a:prstGeom>
          <a:noFill/>
        </p:spPr>
        <p:txBody>
          <a:bodyPr wrap="square" rtlCol="0">
            <a:spAutoFit/>
          </a:bodyPr>
          <a:lstStyle/>
          <a:p>
            <a:r>
              <a:rPr lang="en-US" dirty="0"/>
              <a:t>How do ACEs affect young people?</a:t>
            </a:r>
          </a:p>
          <a:p>
            <a:endParaRPr lang="en-US" dirty="0"/>
          </a:p>
          <a:p>
            <a:r>
              <a:rPr lang="en-US" dirty="0"/>
              <a:t>When young people are exposed to adverse and stressful experiences, it can have a long-lasting impact on their ability to think, interact with others and on their learning. </a:t>
            </a:r>
          </a:p>
          <a:p>
            <a:endParaRPr lang="en-US" dirty="0"/>
          </a:p>
          <a:p>
            <a:r>
              <a:rPr lang="en-US" dirty="0"/>
              <a:t>Long term affects  </a:t>
            </a:r>
          </a:p>
          <a:p>
            <a:endParaRPr lang="en-US" dirty="0"/>
          </a:p>
          <a:p>
            <a:r>
              <a:rPr lang="en-US" dirty="0"/>
              <a:t>An ACE survey with adults in Wales found that compared to people with no ACEs, those with 4 or more ACEs are more likely to have: been in prison, develop heart disease, frequently visit the GP, develop type 2 diabetes, have committed violence in the last 12 months or have health harming </a:t>
            </a:r>
            <a:r>
              <a:rPr lang="en-US" dirty="0" err="1"/>
              <a:t>behaviours</a:t>
            </a:r>
            <a:r>
              <a:rPr lang="en-US" dirty="0"/>
              <a:t> (high risk drinking, smoking, drug use).</a:t>
            </a:r>
          </a:p>
          <a:p>
            <a:r>
              <a:rPr lang="en-US" dirty="0"/>
              <a:t>But this should not be seen as someone destiny. There is much that can be done to offer hope and build resilience in people who have experienced adversity in early life. (www.healthscotland.scot)</a:t>
            </a:r>
            <a:endParaRPr lang="en-GB" dirty="0"/>
          </a:p>
        </p:txBody>
      </p:sp>
    </p:spTree>
    <p:extLst>
      <p:ext uri="{BB962C8B-B14F-4D97-AF65-F5344CB8AC3E}">
        <p14:creationId xmlns:p14="http://schemas.microsoft.com/office/powerpoint/2010/main" val="471124831"/>
      </p:ext>
    </p:extLst>
  </p:cSld>
  <p:clrMapOvr>
    <a:masterClrMapping/>
  </p:clrMapOvr>
  <p:extLst>
    <p:ext uri="{6950BFC3-D8DA-4A85-94F7-54DA5524770B}">
      <p188:commentRel xmlns:p188="http://schemas.microsoft.com/office/powerpoint/2018/8/main" r:id="rId2"/>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p14="http://schemas.microsoft.com/office/powerpoint/2010/main" xmlns:aink="http://schemas.microsoft.com/office/drawing/2016/ink">
        <mc:Choice Requires="p14 aink">
          <p:contentPart p14:bwMode="auto" r:id="rId2">
            <p14:nvContentPartPr>
              <p14:cNvPr id="9" name="Ink 8">
                <a:extLst>
                  <a:ext uri="{FF2B5EF4-FFF2-40B4-BE49-F238E27FC236}">
                    <a16:creationId xmlns:a16="http://schemas.microsoft.com/office/drawing/2014/main" id="{66A603AB-3E08-CECB-5945-2B5F47399E8F}"/>
                  </a:ext>
                </a:extLst>
              </p14:cNvPr>
              <p14:cNvContentPartPr/>
              <p14:nvPr/>
            </p14:nvContentPartPr>
            <p14:xfrm>
              <a:off x="4213993" y="4717466"/>
              <a:ext cx="360" cy="360"/>
            </p14:xfrm>
          </p:contentPart>
        </mc:Choice>
        <mc:Fallback xmlns="">
          <p:pic>
            <p:nvPicPr>
              <p:cNvPr id="9" name="Ink 8">
                <a:extLst>
                  <a:ext uri="{FF2B5EF4-FFF2-40B4-BE49-F238E27FC236}">
                    <a16:creationId xmlns:a16="http://schemas.microsoft.com/office/drawing/2014/main" id="{66A603AB-3E08-CECB-5945-2B5F47399E8F}"/>
                  </a:ext>
                </a:extLst>
              </p:cNvPr>
              <p:cNvPicPr/>
              <p:nvPr/>
            </p:nvPicPr>
            <p:blipFill>
              <a:blip r:embed="rId3"/>
              <a:stretch>
                <a:fillRect/>
              </a:stretch>
            </p:blipFill>
            <p:spPr>
              <a:xfrm>
                <a:off x="4195993" y="4699826"/>
                <a:ext cx="36000" cy="36000"/>
              </a:xfrm>
              <a:prstGeom prst="rect">
                <a:avLst/>
              </a:prstGeom>
            </p:spPr>
          </p:pic>
        </mc:Fallback>
      </mc:AlternateContent>
      <p:grpSp>
        <p:nvGrpSpPr>
          <p:cNvPr id="13" name="Group 12">
            <a:extLst>
              <a:ext uri="{FF2B5EF4-FFF2-40B4-BE49-F238E27FC236}">
                <a16:creationId xmlns:a16="http://schemas.microsoft.com/office/drawing/2014/main" id="{A2E7BA20-1C12-8028-0AD3-8CC184FAC7D2}"/>
              </a:ext>
            </a:extLst>
          </p:cNvPr>
          <p:cNvGrpSpPr/>
          <p:nvPr/>
        </p:nvGrpSpPr>
        <p:grpSpPr>
          <a:xfrm>
            <a:off x="7964473" y="1974266"/>
            <a:ext cx="360" cy="360"/>
            <a:chOff x="7964473" y="1974266"/>
            <a:chExt cx="360" cy="360"/>
          </a:xfrm>
        </p:grpSpPr>
        <mc:AlternateContent xmlns:mc="http://schemas.openxmlformats.org/markup-compatibility/2006" xmlns:p14="http://schemas.microsoft.com/office/powerpoint/2010/main" xmlns:aink="http://schemas.microsoft.com/office/drawing/2016/ink">
          <mc:Choice Requires="p14 aink">
            <p:contentPart p14:bwMode="auto" r:id="rId4">
              <p14:nvContentPartPr>
                <p14:cNvPr id="10" name="Ink 9">
                  <a:extLst>
                    <a:ext uri="{FF2B5EF4-FFF2-40B4-BE49-F238E27FC236}">
                      <a16:creationId xmlns:a16="http://schemas.microsoft.com/office/drawing/2014/main" id="{D41585EB-03CB-E111-EF46-73DFBD6CB930}"/>
                    </a:ext>
                  </a:extLst>
                </p14:cNvPr>
                <p14:cNvContentPartPr/>
                <p14:nvPr/>
              </p14:nvContentPartPr>
              <p14:xfrm>
                <a:off x="7964473" y="1974266"/>
                <a:ext cx="360" cy="360"/>
              </p14:xfrm>
            </p:contentPart>
          </mc:Choice>
          <mc:Fallback xmlns="">
            <p:pic>
              <p:nvPicPr>
                <p:cNvPr id="10" name="Ink 9">
                  <a:extLst>
                    <a:ext uri="{FF2B5EF4-FFF2-40B4-BE49-F238E27FC236}">
                      <a16:creationId xmlns:a16="http://schemas.microsoft.com/office/drawing/2014/main" id="{D41585EB-03CB-E111-EF46-73DFBD6CB930}"/>
                    </a:ext>
                  </a:extLst>
                </p:cNvPr>
                <p:cNvPicPr/>
                <p:nvPr/>
              </p:nvPicPr>
              <p:blipFill>
                <a:blip r:embed="rId5"/>
                <a:stretch>
                  <a:fillRect/>
                </a:stretch>
              </p:blipFill>
              <p:spPr>
                <a:xfrm>
                  <a:off x="7946473" y="1956626"/>
                  <a:ext cx="36000" cy="3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6">
              <p14:nvContentPartPr>
                <p14:cNvPr id="11" name="Ink 10">
                  <a:extLst>
                    <a:ext uri="{FF2B5EF4-FFF2-40B4-BE49-F238E27FC236}">
                      <a16:creationId xmlns:a16="http://schemas.microsoft.com/office/drawing/2014/main" id="{B51D4E7F-0C2C-A597-85B0-A0D9646EB43C}"/>
                    </a:ext>
                  </a:extLst>
                </p14:cNvPr>
                <p14:cNvContentPartPr/>
                <p14:nvPr/>
              </p14:nvContentPartPr>
              <p14:xfrm>
                <a:off x="7964473" y="1974266"/>
                <a:ext cx="360" cy="360"/>
              </p14:xfrm>
            </p:contentPart>
          </mc:Choice>
          <mc:Fallback xmlns="">
            <p:pic>
              <p:nvPicPr>
                <p:cNvPr id="11" name="Ink 10">
                  <a:extLst>
                    <a:ext uri="{FF2B5EF4-FFF2-40B4-BE49-F238E27FC236}">
                      <a16:creationId xmlns:a16="http://schemas.microsoft.com/office/drawing/2014/main" id="{B51D4E7F-0C2C-A597-85B0-A0D9646EB43C}"/>
                    </a:ext>
                  </a:extLst>
                </p:cNvPr>
                <p:cNvPicPr/>
                <p:nvPr/>
              </p:nvPicPr>
              <p:blipFill>
                <a:blip r:embed="rId7"/>
                <a:stretch>
                  <a:fillRect/>
                </a:stretch>
              </p:blipFill>
              <p:spPr>
                <a:xfrm>
                  <a:off x="7946473" y="1956626"/>
                  <a:ext cx="36000" cy="36000"/>
                </a:xfrm>
                <a:prstGeom prst="rect">
                  <a:avLst/>
                </a:prstGeom>
              </p:spPr>
            </p:pic>
          </mc:Fallback>
        </mc:AlternateContent>
      </p:grpSp>
      <mc:AlternateContent xmlns:mc="http://schemas.openxmlformats.org/markup-compatibility/2006" xmlns:p14="http://schemas.microsoft.com/office/powerpoint/2010/main" xmlns:aink="http://schemas.microsoft.com/office/drawing/2016/ink">
        <mc:Choice Requires="p14 aink">
          <p:contentPart p14:bwMode="auto" r:id="rId8">
            <p14:nvContentPartPr>
              <p14:cNvPr id="12" name="Ink 11">
                <a:extLst>
                  <a:ext uri="{FF2B5EF4-FFF2-40B4-BE49-F238E27FC236}">
                    <a16:creationId xmlns:a16="http://schemas.microsoft.com/office/drawing/2014/main" id="{3E54CB7C-0405-6A79-4E5C-153CE4663CF5}"/>
                  </a:ext>
                </a:extLst>
              </p14:cNvPr>
              <p14:cNvContentPartPr/>
              <p14:nvPr/>
            </p14:nvContentPartPr>
            <p14:xfrm>
              <a:off x="7540033" y="2040506"/>
              <a:ext cx="360" cy="360"/>
            </p14:xfrm>
          </p:contentPart>
        </mc:Choice>
        <mc:Fallback xmlns="">
          <p:pic>
            <p:nvPicPr>
              <p:cNvPr id="12" name="Ink 11">
                <a:extLst>
                  <a:ext uri="{FF2B5EF4-FFF2-40B4-BE49-F238E27FC236}">
                    <a16:creationId xmlns:a16="http://schemas.microsoft.com/office/drawing/2014/main" id="{3E54CB7C-0405-6A79-4E5C-153CE4663CF5}"/>
                  </a:ext>
                </a:extLst>
              </p:cNvPr>
              <p:cNvPicPr/>
              <p:nvPr/>
            </p:nvPicPr>
            <p:blipFill>
              <a:blip r:embed="rId9"/>
              <a:stretch>
                <a:fillRect/>
              </a:stretch>
            </p:blipFill>
            <p:spPr>
              <a:xfrm>
                <a:off x="7522393" y="2022506"/>
                <a:ext cx="36000" cy="3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0">
            <p14:nvContentPartPr>
              <p14:cNvPr id="14" name="Ink 13">
                <a:extLst>
                  <a:ext uri="{FF2B5EF4-FFF2-40B4-BE49-F238E27FC236}">
                    <a16:creationId xmlns:a16="http://schemas.microsoft.com/office/drawing/2014/main" id="{5F76AD44-C7A3-546D-E419-B40DA23D1E39}"/>
                  </a:ext>
                </a:extLst>
              </p14:cNvPr>
              <p14:cNvContentPartPr/>
              <p14:nvPr/>
            </p14:nvContentPartPr>
            <p14:xfrm>
              <a:off x="7778353" y="1802186"/>
              <a:ext cx="360" cy="360"/>
            </p14:xfrm>
          </p:contentPart>
        </mc:Choice>
        <mc:Fallback xmlns="">
          <p:pic>
            <p:nvPicPr>
              <p:cNvPr id="14" name="Ink 13">
                <a:extLst>
                  <a:ext uri="{FF2B5EF4-FFF2-40B4-BE49-F238E27FC236}">
                    <a16:creationId xmlns:a16="http://schemas.microsoft.com/office/drawing/2014/main" id="{5F76AD44-C7A3-546D-E419-B40DA23D1E39}"/>
                  </a:ext>
                </a:extLst>
              </p:cNvPr>
              <p:cNvPicPr/>
              <p:nvPr/>
            </p:nvPicPr>
            <p:blipFill>
              <a:blip r:embed="rId11"/>
              <a:stretch>
                <a:fillRect/>
              </a:stretch>
            </p:blipFill>
            <p:spPr>
              <a:xfrm>
                <a:off x="7760713" y="1784186"/>
                <a:ext cx="36000" cy="36000"/>
              </a:xfrm>
              <a:prstGeom prst="rect">
                <a:avLst/>
              </a:prstGeom>
            </p:spPr>
          </p:pic>
        </mc:Fallback>
      </mc:AlternateContent>
      <p:cxnSp>
        <p:nvCxnSpPr>
          <p:cNvPr id="25" name="Straight Connector 24">
            <a:extLst>
              <a:ext uri="{FF2B5EF4-FFF2-40B4-BE49-F238E27FC236}">
                <a16:creationId xmlns:a16="http://schemas.microsoft.com/office/drawing/2014/main" id="{D17D7147-A951-452E-9983-A5D382369E3B}"/>
              </a:ext>
            </a:extLst>
          </p:cNvPr>
          <p:cNvCxnSpPr>
            <a:cxnSpLocks/>
          </p:cNvCxnSpPr>
          <p:nvPr/>
        </p:nvCxnSpPr>
        <p:spPr>
          <a:xfrm>
            <a:off x="2862470" y="848139"/>
            <a:ext cx="6188765" cy="3386098"/>
          </a:xfrm>
          <a:prstGeom prst="line">
            <a:avLst/>
          </a:prstGeom>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7B16B15-EBD7-1A75-191B-B74F649CBF3C}"/>
              </a:ext>
            </a:extLst>
          </p:cNvPr>
          <p:cNvCxnSpPr>
            <a:cxnSpLocks/>
          </p:cNvCxnSpPr>
          <p:nvPr/>
        </p:nvCxnSpPr>
        <p:spPr>
          <a:xfrm flipV="1">
            <a:off x="3405629" y="1147080"/>
            <a:ext cx="6361044" cy="2700995"/>
          </a:xfrm>
          <a:prstGeom prst="line">
            <a:avLst/>
          </a:prstGeom>
          <a:ln/>
        </p:spPr>
        <p:style>
          <a:lnRef idx="1">
            <a:schemeClr val="accent1"/>
          </a:lnRef>
          <a:fillRef idx="0">
            <a:schemeClr val="accent1"/>
          </a:fillRef>
          <a:effectRef idx="0">
            <a:schemeClr val="accent1"/>
          </a:effectRef>
          <a:fontRef idx="minor">
            <a:schemeClr val="tx1"/>
          </a:fontRef>
        </p:style>
      </p:cxnSp>
      <p:graphicFrame>
        <p:nvGraphicFramePr>
          <p:cNvPr id="60" name="Diagram 59">
            <a:extLst>
              <a:ext uri="{FF2B5EF4-FFF2-40B4-BE49-F238E27FC236}">
                <a16:creationId xmlns:a16="http://schemas.microsoft.com/office/drawing/2014/main" id="{814FB89D-D373-CE00-B14F-BFFA6113EAE0}"/>
              </a:ext>
            </a:extLst>
          </p:cNvPr>
          <p:cNvGraphicFramePr/>
          <p:nvPr>
            <p:extLst>
              <p:ext uri="{D42A27DB-BD31-4B8C-83A1-F6EECF244321}">
                <p14:modId xmlns:p14="http://schemas.microsoft.com/office/powerpoint/2010/main" val="2712364099"/>
              </p:ext>
            </p:extLst>
          </p:nvPr>
        </p:nvGraphicFramePr>
        <p:xfrm>
          <a:off x="4234375" y="1960211"/>
          <a:ext cx="3432518" cy="2701392"/>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43" name="TextBox 42">
            <a:extLst>
              <a:ext uri="{FF2B5EF4-FFF2-40B4-BE49-F238E27FC236}">
                <a16:creationId xmlns:a16="http://schemas.microsoft.com/office/drawing/2014/main" id="{C88BF13C-AC30-AC84-9E35-F943DA62AF5F}"/>
              </a:ext>
            </a:extLst>
          </p:cNvPr>
          <p:cNvSpPr txBox="1"/>
          <p:nvPr/>
        </p:nvSpPr>
        <p:spPr>
          <a:xfrm>
            <a:off x="9766149" y="888636"/>
            <a:ext cx="2133597" cy="369332"/>
          </a:xfrm>
          <a:prstGeom prst="rect">
            <a:avLst/>
          </a:prstGeom>
          <a:noFill/>
        </p:spPr>
        <p:txBody>
          <a:bodyPr wrap="square" rtlCol="0">
            <a:spAutoFit/>
          </a:bodyPr>
          <a:lstStyle/>
          <a:p>
            <a:r>
              <a:rPr lang="en-US" dirty="0">
                <a:solidFill>
                  <a:schemeClr val="accent4">
                    <a:lumMod val="75000"/>
                  </a:schemeClr>
                </a:solidFill>
              </a:rPr>
              <a:t>Bullying</a:t>
            </a:r>
            <a:r>
              <a:rPr lang="en-US" dirty="0"/>
              <a:t> </a:t>
            </a:r>
            <a:endParaRPr lang="en-GB" dirty="0"/>
          </a:p>
        </p:txBody>
      </p:sp>
      <p:sp>
        <p:nvSpPr>
          <p:cNvPr id="47" name="TextBox 46">
            <a:extLst>
              <a:ext uri="{FF2B5EF4-FFF2-40B4-BE49-F238E27FC236}">
                <a16:creationId xmlns:a16="http://schemas.microsoft.com/office/drawing/2014/main" id="{CCFD8B4C-7AA3-115C-CECE-A35AE67A4B21}"/>
              </a:ext>
            </a:extLst>
          </p:cNvPr>
          <p:cNvSpPr txBox="1"/>
          <p:nvPr/>
        </p:nvSpPr>
        <p:spPr>
          <a:xfrm>
            <a:off x="9051235" y="4106519"/>
            <a:ext cx="1559091" cy="369332"/>
          </a:xfrm>
          <a:prstGeom prst="rect">
            <a:avLst/>
          </a:prstGeom>
          <a:noFill/>
        </p:spPr>
        <p:txBody>
          <a:bodyPr wrap="square" rtlCol="0">
            <a:spAutoFit/>
          </a:bodyPr>
          <a:lstStyle/>
          <a:p>
            <a:r>
              <a:rPr lang="en-US" dirty="0">
                <a:solidFill>
                  <a:srgbClr val="FF0000"/>
                </a:solidFill>
              </a:rPr>
              <a:t>Family</a:t>
            </a:r>
            <a:endParaRPr lang="en-GB" dirty="0">
              <a:solidFill>
                <a:srgbClr val="FF0000"/>
              </a:solidFill>
            </a:endParaRPr>
          </a:p>
        </p:txBody>
      </p:sp>
      <p:sp>
        <p:nvSpPr>
          <p:cNvPr id="48" name="TextBox 47">
            <a:extLst>
              <a:ext uri="{FF2B5EF4-FFF2-40B4-BE49-F238E27FC236}">
                <a16:creationId xmlns:a16="http://schemas.microsoft.com/office/drawing/2014/main" id="{0D8D6BD3-A506-ECF2-A2FE-ECA4DDE7F571}"/>
              </a:ext>
            </a:extLst>
          </p:cNvPr>
          <p:cNvSpPr txBox="1"/>
          <p:nvPr/>
        </p:nvSpPr>
        <p:spPr>
          <a:xfrm>
            <a:off x="1802116" y="545068"/>
            <a:ext cx="1258957" cy="369332"/>
          </a:xfrm>
          <a:prstGeom prst="rect">
            <a:avLst/>
          </a:prstGeom>
          <a:noFill/>
        </p:spPr>
        <p:txBody>
          <a:bodyPr wrap="square" rtlCol="0">
            <a:spAutoFit/>
          </a:bodyPr>
          <a:lstStyle/>
          <a:p>
            <a:r>
              <a:rPr lang="en-US" dirty="0">
                <a:solidFill>
                  <a:schemeClr val="accent2">
                    <a:lumMod val="60000"/>
                    <a:lumOff val="40000"/>
                  </a:schemeClr>
                </a:solidFill>
              </a:rPr>
              <a:t>Poverty</a:t>
            </a:r>
            <a:endParaRPr lang="en-GB" dirty="0">
              <a:solidFill>
                <a:schemeClr val="accent2">
                  <a:lumMod val="60000"/>
                  <a:lumOff val="40000"/>
                </a:schemeClr>
              </a:solidFill>
            </a:endParaRPr>
          </a:p>
        </p:txBody>
      </p:sp>
      <p:sp>
        <p:nvSpPr>
          <p:cNvPr id="49" name="TextBox 48">
            <a:extLst>
              <a:ext uri="{FF2B5EF4-FFF2-40B4-BE49-F238E27FC236}">
                <a16:creationId xmlns:a16="http://schemas.microsoft.com/office/drawing/2014/main" id="{C34DD942-2142-D05A-F44C-4C22172E4B97}"/>
              </a:ext>
            </a:extLst>
          </p:cNvPr>
          <p:cNvSpPr txBox="1"/>
          <p:nvPr/>
        </p:nvSpPr>
        <p:spPr>
          <a:xfrm>
            <a:off x="2286305" y="3606392"/>
            <a:ext cx="1948070" cy="923330"/>
          </a:xfrm>
          <a:prstGeom prst="rect">
            <a:avLst/>
          </a:prstGeom>
          <a:noFill/>
        </p:spPr>
        <p:txBody>
          <a:bodyPr wrap="square" rtlCol="0">
            <a:spAutoFit/>
          </a:bodyPr>
          <a:lstStyle/>
          <a:p>
            <a:r>
              <a:rPr lang="en-US" dirty="0">
                <a:solidFill>
                  <a:srgbClr val="002060"/>
                </a:solidFill>
              </a:rPr>
              <a:t>Learning difficulties (ALN)</a:t>
            </a:r>
            <a:endParaRPr lang="en-GB" dirty="0">
              <a:solidFill>
                <a:srgbClr val="002060"/>
              </a:solidFill>
            </a:endParaRPr>
          </a:p>
        </p:txBody>
      </p:sp>
      <p:sp>
        <p:nvSpPr>
          <p:cNvPr id="51" name="TextBox 50">
            <a:extLst>
              <a:ext uri="{FF2B5EF4-FFF2-40B4-BE49-F238E27FC236}">
                <a16:creationId xmlns:a16="http://schemas.microsoft.com/office/drawing/2014/main" id="{BDABB465-ABD7-AA36-9292-FC3D271CABD1}"/>
              </a:ext>
            </a:extLst>
          </p:cNvPr>
          <p:cNvSpPr txBox="1"/>
          <p:nvPr/>
        </p:nvSpPr>
        <p:spPr>
          <a:xfrm>
            <a:off x="4121427" y="195923"/>
            <a:ext cx="5009502" cy="646331"/>
          </a:xfrm>
          <a:prstGeom prst="rect">
            <a:avLst/>
          </a:prstGeom>
          <a:noFill/>
        </p:spPr>
        <p:txBody>
          <a:bodyPr wrap="square" rtlCol="0">
            <a:spAutoFit/>
          </a:bodyPr>
          <a:lstStyle/>
          <a:p>
            <a:r>
              <a:rPr lang="en-US" dirty="0"/>
              <a:t>ACEs for young people who are non school users. This is known as Scolion phobia</a:t>
            </a:r>
            <a:endParaRPr lang="en-GB" dirty="0"/>
          </a:p>
        </p:txBody>
      </p:sp>
      <p:cxnSp>
        <p:nvCxnSpPr>
          <p:cNvPr id="56" name="Straight Connector 55">
            <a:extLst>
              <a:ext uri="{FF2B5EF4-FFF2-40B4-BE49-F238E27FC236}">
                <a16:creationId xmlns:a16="http://schemas.microsoft.com/office/drawing/2014/main" id="{AC0BEF6E-6E79-5314-D911-6924D65DD677}"/>
              </a:ext>
            </a:extLst>
          </p:cNvPr>
          <p:cNvCxnSpPr>
            <a:cxnSpLocks/>
          </p:cNvCxnSpPr>
          <p:nvPr/>
        </p:nvCxnSpPr>
        <p:spPr>
          <a:xfrm flipH="1">
            <a:off x="4598504" y="4661603"/>
            <a:ext cx="1352130" cy="466988"/>
          </a:xfrm>
          <a:prstGeom prst="line">
            <a:avLst/>
          </a:prstGeom>
        </p:spPr>
        <p:style>
          <a:lnRef idx="1">
            <a:schemeClr val="accent1"/>
          </a:lnRef>
          <a:fillRef idx="0">
            <a:schemeClr val="accent1"/>
          </a:fillRef>
          <a:effectRef idx="0">
            <a:schemeClr val="accent1"/>
          </a:effectRef>
          <a:fontRef idx="minor">
            <a:schemeClr val="tx1"/>
          </a:fontRef>
        </p:style>
      </p:cxnSp>
      <p:sp>
        <p:nvSpPr>
          <p:cNvPr id="58" name="TextBox 57">
            <a:extLst>
              <a:ext uri="{FF2B5EF4-FFF2-40B4-BE49-F238E27FC236}">
                <a16:creationId xmlns:a16="http://schemas.microsoft.com/office/drawing/2014/main" id="{0A7FF273-0BD0-15BE-0BFF-6D4742AAC22E}"/>
              </a:ext>
            </a:extLst>
          </p:cNvPr>
          <p:cNvSpPr txBox="1"/>
          <p:nvPr/>
        </p:nvSpPr>
        <p:spPr>
          <a:xfrm>
            <a:off x="3808075" y="5017703"/>
            <a:ext cx="1948070" cy="369332"/>
          </a:xfrm>
          <a:prstGeom prst="rect">
            <a:avLst/>
          </a:prstGeom>
          <a:noFill/>
        </p:spPr>
        <p:txBody>
          <a:bodyPr wrap="square" rtlCol="0">
            <a:spAutoFit/>
          </a:bodyPr>
          <a:lstStyle/>
          <a:p>
            <a:r>
              <a:rPr lang="en-US" dirty="0">
                <a:solidFill>
                  <a:srgbClr val="7030A0"/>
                </a:solidFill>
              </a:rPr>
              <a:t>Covid</a:t>
            </a:r>
            <a:r>
              <a:rPr lang="en-US" dirty="0">
                <a:solidFill>
                  <a:schemeClr val="accent2">
                    <a:lumMod val="20000"/>
                    <a:lumOff val="80000"/>
                  </a:schemeClr>
                </a:solidFill>
              </a:rPr>
              <a:t> </a:t>
            </a:r>
            <a:endParaRPr lang="en-GB" dirty="0">
              <a:solidFill>
                <a:schemeClr val="accent2">
                  <a:lumMod val="20000"/>
                  <a:lumOff val="80000"/>
                </a:schemeClr>
              </a:solidFill>
            </a:endParaRPr>
          </a:p>
        </p:txBody>
      </p:sp>
    </p:spTree>
    <p:extLst>
      <p:ext uri="{BB962C8B-B14F-4D97-AF65-F5344CB8AC3E}">
        <p14:creationId xmlns:p14="http://schemas.microsoft.com/office/powerpoint/2010/main" val="2758233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24D95-8DF9-6D7C-8D18-0A10AEBEDE1C}"/>
              </a:ext>
            </a:extLst>
          </p:cNvPr>
          <p:cNvSpPr>
            <a:spLocks noGrp="1"/>
          </p:cNvSpPr>
          <p:nvPr>
            <p:ph type="title"/>
          </p:nvPr>
        </p:nvSpPr>
        <p:spPr>
          <a:xfrm>
            <a:off x="4916557" y="753534"/>
            <a:ext cx="6589642" cy="2083460"/>
          </a:xfrm>
        </p:spPr>
        <p:txBody>
          <a:bodyPr>
            <a:normAutofit fontScale="90000"/>
          </a:bodyPr>
          <a:lstStyle/>
          <a:p>
            <a:r>
              <a:rPr lang="en-US" dirty="0"/>
              <a:t>Interventions in Wales</a:t>
            </a:r>
            <a:br>
              <a:rPr lang="en-US" dirty="0"/>
            </a:br>
            <a:br>
              <a:rPr lang="en-US" dirty="0"/>
            </a:br>
            <a:r>
              <a:rPr lang="en-US" dirty="0"/>
              <a:t> </a:t>
            </a:r>
            <a:br>
              <a:rPr lang="en-US" dirty="0"/>
            </a:br>
            <a:r>
              <a:rPr lang="en-US" dirty="0"/>
              <a:t> </a:t>
            </a:r>
            <a:endParaRPr lang="en-GB" dirty="0"/>
          </a:p>
        </p:txBody>
      </p:sp>
      <p:pic>
        <p:nvPicPr>
          <p:cNvPr id="5" name="Picture 4" descr="A close-up of a fire&#10;&#10;Description automatically generated with low confidence">
            <a:extLst>
              <a:ext uri="{FF2B5EF4-FFF2-40B4-BE49-F238E27FC236}">
                <a16:creationId xmlns:a16="http://schemas.microsoft.com/office/drawing/2014/main" id="{7B923CE5-FF53-9FC6-2F5C-1D090BAEFF7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962400" y="2154500"/>
            <a:ext cx="3818881" cy="2547164"/>
          </a:xfrm>
          <a:prstGeom prst="rect">
            <a:avLst/>
          </a:prstGeom>
        </p:spPr>
      </p:pic>
      <p:cxnSp>
        <p:nvCxnSpPr>
          <p:cNvPr id="9" name="Straight Connector 8">
            <a:extLst>
              <a:ext uri="{FF2B5EF4-FFF2-40B4-BE49-F238E27FC236}">
                <a16:creationId xmlns:a16="http://schemas.microsoft.com/office/drawing/2014/main" id="{CDC9D19E-E505-E262-7524-450C0E8C8C79}"/>
              </a:ext>
            </a:extLst>
          </p:cNvPr>
          <p:cNvCxnSpPr/>
          <p:nvPr/>
        </p:nvCxnSpPr>
        <p:spPr>
          <a:xfrm flipH="1" flipV="1">
            <a:off x="3763617" y="1139687"/>
            <a:ext cx="609600" cy="1015731"/>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9BD70D8-B36E-8483-E34C-21888C0F4138}"/>
              </a:ext>
            </a:extLst>
          </p:cNvPr>
          <p:cNvCxnSpPr/>
          <p:nvPr/>
        </p:nvCxnSpPr>
        <p:spPr>
          <a:xfrm>
            <a:off x="3087757" y="2514600"/>
            <a:ext cx="914400" cy="914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C412DA4-44CB-A00B-CEAE-CEB0C0958A5F}"/>
              </a:ext>
            </a:extLst>
          </p:cNvPr>
          <p:cNvCxnSpPr/>
          <p:nvPr/>
        </p:nvCxnSpPr>
        <p:spPr>
          <a:xfrm flipV="1">
            <a:off x="7781281" y="3555468"/>
            <a:ext cx="1018162" cy="420184"/>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4907CF7-A90B-25B2-126A-CB2647D7F324}"/>
              </a:ext>
            </a:extLst>
          </p:cNvPr>
          <p:cNvCxnSpPr/>
          <p:nvPr/>
        </p:nvCxnSpPr>
        <p:spPr>
          <a:xfrm flipH="1">
            <a:off x="4002157" y="4702583"/>
            <a:ext cx="408563" cy="836826"/>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4C58036-180C-C98C-9DC8-EBA12593C40A}"/>
              </a:ext>
            </a:extLst>
          </p:cNvPr>
          <p:cNvCxnSpPr/>
          <p:nvPr/>
        </p:nvCxnSpPr>
        <p:spPr>
          <a:xfrm flipH="1">
            <a:off x="5659207" y="4702583"/>
            <a:ext cx="744907" cy="836826"/>
          </a:xfrm>
          <a:prstGeom prst="line">
            <a:avLst/>
          </a:prstGeom>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883DB9A9-6F6C-9B59-F720-8CF80D77A982}"/>
              </a:ext>
            </a:extLst>
          </p:cNvPr>
          <p:cNvSpPr txBox="1"/>
          <p:nvPr/>
        </p:nvSpPr>
        <p:spPr>
          <a:xfrm>
            <a:off x="2944238" y="752614"/>
            <a:ext cx="1773536" cy="369332"/>
          </a:xfrm>
          <a:prstGeom prst="rect">
            <a:avLst/>
          </a:prstGeom>
          <a:noFill/>
        </p:spPr>
        <p:txBody>
          <a:bodyPr wrap="square" rtlCol="0">
            <a:spAutoFit/>
          </a:bodyPr>
          <a:lstStyle/>
          <a:p>
            <a:r>
              <a:rPr lang="en-US" dirty="0"/>
              <a:t>Youth Workers</a:t>
            </a:r>
            <a:endParaRPr lang="en-GB" dirty="0"/>
          </a:p>
        </p:txBody>
      </p:sp>
      <p:sp>
        <p:nvSpPr>
          <p:cNvPr id="20" name="TextBox 19">
            <a:extLst>
              <a:ext uri="{FF2B5EF4-FFF2-40B4-BE49-F238E27FC236}">
                <a16:creationId xmlns:a16="http://schemas.microsoft.com/office/drawing/2014/main" id="{A4512160-6B23-C29D-643A-EDDD5CE85867}"/>
              </a:ext>
            </a:extLst>
          </p:cNvPr>
          <p:cNvSpPr txBox="1"/>
          <p:nvPr/>
        </p:nvSpPr>
        <p:spPr>
          <a:xfrm>
            <a:off x="2040835" y="2154500"/>
            <a:ext cx="1722782" cy="369332"/>
          </a:xfrm>
          <a:prstGeom prst="rect">
            <a:avLst/>
          </a:prstGeom>
          <a:noFill/>
        </p:spPr>
        <p:txBody>
          <a:bodyPr wrap="square" rtlCol="0">
            <a:spAutoFit/>
          </a:bodyPr>
          <a:lstStyle/>
          <a:p>
            <a:r>
              <a:rPr lang="en-US" dirty="0"/>
              <a:t>CAMHS </a:t>
            </a:r>
            <a:endParaRPr lang="en-GB" dirty="0"/>
          </a:p>
        </p:txBody>
      </p:sp>
      <p:sp>
        <p:nvSpPr>
          <p:cNvPr id="23" name="TextBox 22">
            <a:extLst>
              <a:ext uri="{FF2B5EF4-FFF2-40B4-BE49-F238E27FC236}">
                <a16:creationId xmlns:a16="http://schemas.microsoft.com/office/drawing/2014/main" id="{20A7E2C2-9D51-56C0-61C4-F110F8974C15}"/>
              </a:ext>
            </a:extLst>
          </p:cNvPr>
          <p:cNvSpPr txBox="1"/>
          <p:nvPr/>
        </p:nvSpPr>
        <p:spPr>
          <a:xfrm>
            <a:off x="3087757" y="5420139"/>
            <a:ext cx="1815547" cy="646331"/>
          </a:xfrm>
          <a:prstGeom prst="rect">
            <a:avLst/>
          </a:prstGeom>
          <a:noFill/>
        </p:spPr>
        <p:txBody>
          <a:bodyPr wrap="square" rtlCol="0">
            <a:spAutoFit/>
          </a:bodyPr>
          <a:lstStyle/>
          <a:p>
            <a:r>
              <a:rPr lang="en-US" dirty="0"/>
              <a:t>Positive mind set workshops</a:t>
            </a:r>
            <a:endParaRPr lang="en-GB" dirty="0"/>
          </a:p>
        </p:txBody>
      </p:sp>
      <p:sp>
        <p:nvSpPr>
          <p:cNvPr id="26" name="TextBox 25">
            <a:extLst>
              <a:ext uri="{FF2B5EF4-FFF2-40B4-BE49-F238E27FC236}">
                <a16:creationId xmlns:a16="http://schemas.microsoft.com/office/drawing/2014/main" id="{43A247A5-0510-3E4C-0408-5919269F9AFE}"/>
              </a:ext>
            </a:extLst>
          </p:cNvPr>
          <p:cNvSpPr txBox="1"/>
          <p:nvPr/>
        </p:nvSpPr>
        <p:spPr>
          <a:xfrm>
            <a:off x="5300870" y="5420139"/>
            <a:ext cx="1563756" cy="923330"/>
          </a:xfrm>
          <a:prstGeom prst="rect">
            <a:avLst/>
          </a:prstGeom>
          <a:noFill/>
        </p:spPr>
        <p:txBody>
          <a:bodyPr wrap="square" rtlCol="0">
            <a:spAutoFit/>
          </a:bodyPr>
          <a:lstStyle/>
          <a:p>
            <a:r>
              <a:rPr lang="en-US" dirty="0"/>
              <a:t>Counsellors school or private </a:t>
            </a:r>
            <a:endParaRPr lang="en-GB" dirty="0"/>
          </a:p>
        </p:txBody>
      </p:sp>
      <p:sp>
        <p:nvSpPr>
          <p:cNvPr id="28" name="TextBox 27">
            <a:extLst>
              <a:ext uri="{FF2B5EF4-FFF2-40B4-BE49-F238E27FC236}">
                <a16:creationId xmlns:a16="http://schemas.microsoft.com/office/drawing/2014/main" id="{3E748589-2DF2-0591-A737-D685FE457C57}"/>
              </a:ext>
            </a:extLst>
          </p:cNvPr>
          <p:cNvSpPr txBox="1"/>
          <p:nvPr/>
        </p:nvSpPr>
        <p:spPr>
          <a:xfrm>
            <a:off x="8799443" y="3286539"/>
            <a:ext cx="1656522" cy="369332"/>
          </a:xfrm>
          <a:prstGeom prst="rect">
            <a:avLst/>
          </a:prstGeom>
          <a:noFill/>
        </p:spPr>
        <p:txBody>
          <a:bodyPr wrap="square" rtlCol="0">
            <a:spAutoFit/>
          </a:bodyPr>
          <a:lstStyle/>
          <a:p>
            <a:r>
              <a:rPr lang="en-US" dirty="0"/>
              <a:t>Parents </a:t>
            </a:r>
            <a:endParaRPr lang="en-GB" dirty="0"/>
          </a:p>
        </p:txBody>
      </p:sp>
      <p:sp>
        <p:nvSpPr>
          <p:cNvPr id="30" name="TextBox 29">
            <a:extLst>
              <a:ext uri="{FF2B5EF4-FFF2-40B4-BE49-F238E27FC236}">
                <a16:creationId xmlns:a16="http://schemas.microsoft.com/office/drawing/2014/main" id="{B7004163-4089-D453-2BDA-00BBC241ADDD}"/>
              </a:ext>
            </a:extLst>
          </p:cNvPr>
          <p:cNvSpPr txBox="1"/>
          <p:nvPr/>
        </p:nvSpPr>
        <p:spPr>
          <a:xfrm>
            <a:off x="980661" y="3429000"/>
            <a:ext cx="1722782" cy="369332"/>
          </a:xfrm>
          <a:prstGeom prst="rect">
            <a:avLst/>
          </a:prstGeom>
          <a:noFill/>
        </p:spPr>
        <p:txBody>
          <a:bodyPr wrap="square" rtlCol="0">
            <a:spAutoFit/>
          </a:bodyPr>
          <a:lstStyle/>
          <a:p>
            <a:r>
              <a:rPr lang="en-US" dirty="0"/>
              <a:t>Teachers</a:t>
            </a:r>
            <a:endParaRPr lang="en-GB" dirty="0"/>
          </a:p>
        </p:txBody>
      </p:sp>
      <p:cxnSp>
        <p:nvCxnSpPr>
          <p:cNvPr id="32" name="Straight Connector 31">
            <a:extLst>
              <a:ext uri="{FF2B5EF4-FFF2-40B4-BE49-F238E27FC236}">
                <a16:creationId xmlns:a16="http://schemas.microsoft.com/office/drawing/2014/main" id="{AE34B015-6847-C5C2-C8B6-9FB65166C27A}"/>
              </a:ext>
            </a:extLst>
          </p:cNvPr>
          <p:cNvCxnSpPr/>
          <p:nvPr/>
        </p:nvCxnSpPr>
        <p:spPr>
          <a:xfrm>
            <a:off x="7781281" y="4701664"/>
            <a:ext cx="1018162" cy="0"/>
          </a:xfrm>
          <a:prstGeom prst="line">
            <a:avLst/>
          </a:prstGeom>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AC6546B7-2B7F-B746-6981-AAC8A929B65C}"/>
              </a:ext>
            </a:extLst>
          </p:cNvPr>
          <p:cNvSpPr txBox="1"/>
          <p:nvPr/>
        </p:nvSpPr>
        <p:spPr>
          <a:xfrm>
            <a:off x="9029700" y="4400550"/>
            <a:ext cx="2266950" cy="1200329"/>
          </a:xfrm>
          <a:prstGeom prst="rect">
            <a:avLst/>
          </a:prstGeom>
          <a:noFill/>
        </p:spPr>
        <p:txBody>
          <a:bodyPr wrap="square" rtlCol="0">
            <a:spAutoFit/>
          </a:bodyPr>
          <a:lstStyle/>
          <a:p>
            <a:r>
              <a:rPr lang="en-US" dirty="0"/>
              <a:t>Activities, clubs, sports, beaches, mountains, cliff paths </a:t>
            </a:r>
            <a:endParaRPr lang="en-GB" dirty="0"/>
          </a:p>
        </p:txBody>
      </p:sp>
      <p:cxnSp>
        <p:nvCxnSpPr>
          <p:cNvPr id="35" name="Straight Connector 34">
            <a:extLst>
              <a:ext uri="{FF2B5EF4-FFF2-40B4-BE49-F238E27FC236}">
                <a16:creationId xmlns:a16="http://schemas.microsoft.com/office/drawing/2014/main" id="{26F669A8-D5C8-F09C-2FCA-31E1A812C24F}"/>
              </a:ext>
            </a:extLst>
          </p:cNvPr>
          <p:cNvCxnSpPr/>
          <p:nvPr/>
        </p:nvCxnSpPr>
        <p:spPr>
          <a:xfrm flipH="1" flipV="1">
            <a:off x="2069595" y="3655871"/>
            <a:ext cx="1854108" cy="31978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15397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E9EE1-927C-555F-F7B9-F9E0C650BAE0}"/>
              </a:ext>
            </a:extLst>
          </p:cNvPr>
          <p:cNvSpPr>
            <a:spLocks noGrp="1"/>
          </p:cNvSpPr>
          <p:nvPr>
            <p:ph type="title"/>
          </p:nvPr>
        </p:nvSpPr>
        <p:spPr>
          <a:xfrm>
            <a:off x="685800" y="753533"/>
            <a:ext cx="10820399" cy="1037167"/>
          </a:xfrm>
        </p:spPr>
        <p:txBody>
          <a:bodyPr/>
          <a:lstStyle/>
          <a:p>
            <a:pPr algn="ctr"/>
            <a:r>
              <a:rPr lang="en-US" dirty="0"/>
              <a:t>Interventions in Finland  </a:t>
            </a:r>
            <a:endParaRPr lang="en-GB" dirty="0"/>
          </a:p>
        </p:txBody>
      </p:sp>
      <p:sp>
        <p:nvSpPr>
          <p:cNvPr id="3" name="Text Placeholder 2">
            <a:extLst>
              <a:ext uri="{FF2B5EF4-FFF2-40B4-BE49-F238E27FC236}">
                <a16:creationId xmlns:a16="http://schemas.microsoft.com/office/drawing/2014/main" id="{3E6E3C37-8E93-B43B-F3B7-2DDDCE8E0245}"/>
              </a:ext>
            </a:extLst>
          </p:cNvPr>
          <p:cNvSpPr>
            <a:spLocks noGrp="1"/>
          </p:cNvSpPr>
          <p:nvPr>
            <p:ph type="body" idx="1"/>
          </p:nvPr>
        </p:nvSpPr>
        <p:spPr>
          <a:xfrm>
            <a:off x="1024467" y="2152651"/>
            <a:ext cx="10481732" cy="4128880"/>
          </a:xfrm>
        </p:spPr>
        <p:txBody>
          <a:bodyPr>
            <a:normAutofit fontScale="70000" lnSpcReduction="20000"/>
          </a:bodyPr>
          <a:lstStyle/>
          <a:p>
            <a:r>
              <a:rPr lang="en-US" dirty="0"/>
              <a:t>Finnish schools look at what is best for the young people like starting school at the age of 7 for a 9-year basic education, with an entitlement to one-year of preschool education. Also in this model, it is expected that the parents play a big role in educating their children too. </a:t>
            </a:r>
          </a:p>
          <a:p>
            <a:r>
              <a:rPr lang="en-US" dirty="0"/>
              <a:t>In Finland, young people are able to chose what they study, and every subject is seen as important as any other. </a:t>
            </a:r>
          </a:p>
          <a:p>
            <a:r>
              <a:rPr lang="en-US" dirty="0"/>
              <a:t>In Finland there is much more emphasis on children being outside as opposed to spending most of their time in a classroom setting. Educators in Finland want young people to be in a position where they choose what they study. They do not need to come into school, they study from wherever they chose. They encourage the school to become the community and everyone learns from each other. </a:t>
            </a:r>
          </a:p>
          <a:p>
            <a:r>
              <a:rPr lang="en-US" dirty="0"/>
              <a:t>Teachers must be fully trained in the subjects they are teaching, and support is given to the young person who needs it as they are fully trained in these areas too. This means no child is pulled from lessons for additional support. Young people are viewed as responsible for their own achievements. </a:t>
            </a:r>
          </a:p>
          <a:p>
            <a:r>
              <a:rPr lang="en-US" dirty="0"/>
              <a:t>School hours are kept short with 45-minute lessons and only 5 lessons for young ones and 7 lessons for the older children. They only spend 190 days in school a year and term starts in August and finishes in May, allowing 10 weeks for summer holidays as well as an autumn break, Christmas break and winter break, usually in February.</a:t>
            </a:r>
          </a:p>
          <a:p>
            <a:r>
              <a:rPr lang="en-US" dirty="0"/>
              <a:t>All this info can be found on the website www.finland.fi </a:t>
            </a:r>
            <a:endParaRPr lang="en-GB" dirty="0"/>
          </a:p>
        </p:txBody>
      </p:sp>
    </p:spTree>
    <p:extLst>
      <p:ext uri="{BB962C8B-B14F-4D97-AF65-F5344CB8AC3E}">
        <p14:creationId xmlns:p14="http://schemas.microsoft.com/office/powerpoint/2010/main" val="8802130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7B3F7-8512-2F2A-BB7C-3D5FC46F0DBA}"/>
              </a:ext>
            </a:extLst>
          </p:cNvPr>
          <p:cNvSpPr>
            <a:spLocks noGrp="1"/>
          </p:cNvSpPr>
          <p:nvPr>
            <p:ph type="title"/>
          </p:nvPr>
        </p:nvSpPr>
        <p:spPr>
          <a:xfrm>
            <a:off x="685800" y="753533"/>
            <a:ext cx="10820399" cy="713317"/>
          </a:xfrm>
        </p:spPr>
        <p:txBody>
          <a:bodyPr/>
          <a:lstStyle/>
          <a:p>
            <a:pPr algn="ctr"/>
            <a:r>
              <a:rPr lang="en-US" dirty="0"/>
              <a:t>Interventions in Jersey </a:t>
            </a:r>
            <a:endParaRPr lang="en-GB" dirty="0"/>
          </a:p>
        </p:txBody>
      </p:sp>
      <p:pic>
        <p:nvPicPr>
          <p:cNvPr id="5" name="Picture 4" descr="A picture containing sky, sunset, outdoor, silhouette&#10;&#10;Description automatically generated">
            <a:extLst>
              <a:ext uri="{FF2B5EF4-FFF2-40B4-BE49-F238E27FC236}">
                <a16:creationId xmlns:a16="http://schemas.microsoft.com/office/drawing/2014/main" id="{B5E96CC5-EFA5-D7A4-14B5-607934C2011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448050" y="1739332"/>
            <a:ext cx="4572000" cy="3048000"/>
          </a:xfrm>
          <a:prstGeom prst="rect">
            <a:avLst/>
          </a:prstGeom>
        </p:spPr>
      </p:pic>
      <p:cxnSp>
        <p:nvCxnSpPr>
          <p:cNvPr id="7" name="Straight Connector 6">
            <a:extLst>
              <a:ext uri="{FF2B5EF4-FFF2-40B4-BE49-F238E27FC236}">
                <a16:creationId xmlns:a16="http://schemas.microsoft.com/office/drawing/2014/main" id="{67E6EB6B-63A7-4DC2-8F3C-B4F18938B608}"/>
              </a:ext>
            </a:extLst>
          </p:cNvPr>
          <p:cNvCxnSpPr/>
          <p:nvPr/>
        </p:nvCxnSpPr>
        <p:spPr>
          <a:xfrm flipH="1" flipV="1">
            <a:off x="2438400" y="1295400"/>
            <a:ext cx="1009650" cy="971550"/>
          </a:xfrm>
          <a:prstGeom prst="line">
            <a:avLst/>
          </a:prstGeom>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9BF54352-E5FE-5A68-9E85-7FA7B7D4BAB2}"/>
              </a:ext>
            </a:extLst>
          </p:cNvPr>
          <p:cNvSpPr txBox="1"/>
          <p:nvPr/>
        </p:nvSpPr>
        <p:spPr>
          <a:xfrm>
            <a:off x="1095375" y="1022918"/>
            <a:ext cx="2095500" cy="369332"/>
          </a:xfrm>
          <a:prstGeom prst="rect">
            <a:avLst/>
          </a:prstGeom>
          <a:noFill/>
        </p:spPr>
        <p:txBody>
          <a:bodyPr wrap="square" rtlCol="0">
            <a:spAutoFit/>
          </a:bodyPr>
          <a:lstStyle/>
          <a:p>
            <a:r>
              <a:rPr lang="en-US" dirty="0"/>
              <a:t>Youth workers</a:t>
            </a:r>
            <a:endParaRPr lang="en-GB" dirty="0"/>
          </a:p>
        </p:txBody>
      </p:sp>
      <p:cxnSp>
        <p:nvCxnSpPr>
          <p:cNvPr id="10" name="Straight Connector 9">
            <a:extLst>
              <a:ext uri="{FF2B5EF4-FFF2-40B4-BE49-F238E27FC236}">
                <a16:creationId xmlns:a16="http://schemas.microsoft.com/office/drawing/2014/main" id="{746A1D07-9651-AB52-4F0A-27E94A561238}"/>
              </a:ext>
            </a:extLst>
          </p:cNvPr>
          <p:cNvCxnSpPr>
            <a:cxnSpLocks/>
          </p:cNvCxnSpPr>
          <p:nvPr/>
        </p:nvCxnSpPr>
        <p:spPr>
          <a:xfrm flipH="1">
            <a:off x="1066800" y="1295400"/>
            <a:ext cx="685800" cy="713317"/>
          </a:xfrm>
          <a:prstGeom prst="line">
            <a:avLst/>
          </a:prstGeom>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0FCEED96-31B0-69D5-D0CF-0F774911A29B}"/>
              </a:ext>
            </a:extLst>
          </p:cNvPr>
          <p:cNvSpPr txBox="1"/>
          <p:nvPr/>
        </p:nvSpPr>
        <p:spPr>
          <a:xfrm>
            <a:off x="428625" y="2019300"/>
            <a:ext cx="1533525" cy="3139321"/>
          </a:xfrm>
          <a:prstGeom prst="rect">
            <a:avLst/>
          </a:prstGeom>
          <a:noFill/>
        </p:spPr>
        <p:txBody>
          <a:bodyPr wrap="square" rtlCol="0">
            <a:spAutoFit/>
          </a:bodyPr>
          <a:lstStyle/>
          <a:p>
            <a:r>
              <a:rPr lang="en-US" dirty="0"/>
              <a:t>Outreach </a:t>
            </a:r>
          </a:p>
          <a:p>
            <a:r>
              <a:rPr lang="en-US" dirty="0"/>
              <a:t>Detached </a:t>
            </a:r>
          </a:p>
          <a:p>
            <a:r>
              <a:rPr lang="en-US" dirty="0"/>
              <a:t>Mobile </a:t>
            </a:r>
          </a:p>
          <a:p>
            <a:r>
              <a:rPr lang="en-US" dirty="0"/>
              <a:t>Youth clubs</a:t>
            </a:r>
          </a:p>
          <a:p>
            <a:r>
              <a:rPr lang="en-US" dirty="0"/>
              <a:t>Schools</a:t>
            </a:r>
          </a:p>
          <a:p>
            <a:r>
              <a:rPr lang="en-US" dirty="0"/>
              <a:t>Yes</a:t>
            </a:r>
          </a:p>
          <a:p>
            <a:r>
              <a:rPr lang="en-US" dirty="0"/>
              <a:t>Preforming arts</a:t>
            </a:r>
          </a:p>
          <a:p>
            <a:r>
              <a:rPr lang="en-US" dirty="0"/>
              <a:t>Funerals </a:t>
            </a:r>
          </a:p>
          <a:p>
            <a:r>
              <a:rPr lang="en-US" dirty="0"/>
              <a:t>Concerts (gov.je)</a:t>
            </a:r>
            <a:endParaRPr lang="en-GB" dirty="0"/>
          </a:p>
        </p:txBody>
      </p:sp>
      <p:cxnSp>
        <p:nvCxnSpPr>
          <p:cNvPr id="14" name="Straight Connector 13">
            <a:extLst>
              <a:ext uri="{FF2B5EF4-FFF2-40B4-BE49-F238E27FC236}">
                <a16:creationId xmlns:a16="http://schemas.microsoft.com/office/drawing/2014/main" id="{82E5D871-974C-E352-FEDE-79C659E37F18}"/>
              </a:ext>
            </a:extLst>
          </p:cNvPr>
          <p:cNvCxnSpPr>
            <a:cxnSpLocks/>
          </p:cNvCxnSpPr>
          <p:nvPr/>
        </p:nvCxnSpPr>
        <p:spPr>
          <a:xfrm flipV="1">
            <a:off x="8020050" y="1714500"/>
            <a:ext cx="1485900" cy="304800"/>
          </a:xfrm>
          <a:prstGeom prst="line">
            <a:avLst/>
          </a:prstGeom>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FFE7D391-CCE7-B7DB-FAC6-C24019A7A538}"/>
              </a:ext>
            </a:extLst>
          </p:cNvPr>
          <p:cNvSpPr txBox="1"/>
          <p:nvPr/>
        </p:nvSpPr>
        <p:spPr>
          <a:xfrm>
            <a:off x="9505950" y="1392250"/>
            <a:ext cx="2028824" cy="1754326"/>
          </a:xfrm>
          <a:prstGeom prst="rect">
            <a:avLst/>
          </a:prstGeom>
          <a:noFill/>
        </p:spPr>
        <p:txBody>
          <a:bodyPr wrap="square" rtlCol="0">
            <a:spAutoFit/>
          </a:bodyPr>
          <a:lstStyle/>
          <a:p>
            <a:r>
              <a:rPr lang="en-US" dirty="0"/>
              <a:t>School and Youth Focus Officer:</a:t>
            </a:r>
          </a:p>
          <a:p>
            <a:r>
              <a:rPr lang="en-US" dirty="0"/>
              <a:t>Prison me no way. (BBC, date)</a:t>
            </a:r>
            <a:endParaRPr lang="en-GB" dirty="0"/>
          </a:p>
        </p:txBody>
      </p:sp>
      <p:cxnSp>
        <p:nvCxnSpPr>
          <p:cNvPr id="20" name="Straight Connector 19">
            <a:extLst>
              <a:ext uri="{FF2B5EF4-FFF2-40B4-BE49-F238E27FC236}">
                <a16:creationId xmlns:a16="http://schemas.microsoft.com/office/drawing/2014/main" id="{DD108F92-6E05-9E53-D4AB-B8748D141FF4}"/>
              </a:ext>
            </a:extLst>
          </p:cNvPr>
          <p:cNvCxnSpPr>
            <a:cxnSpLocks/>
          </p:cNvCxnSpPr>
          <p:nvPr/>
        </p:nvCxnSpPr>
        <p:spPr>
          <a:xfrm>
            <a:off x="8020050" y="3638550"/>
            <a:ext cx="1485900" cy="0"/>
          </a:xfrm>
          <a:prstGeom prst="line">
            <a:avLst/>
          </a:prstGeom>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9DA98EE0-FFF7-BB9D-2028-38242EAB9C2B}"/>
              </a:ext>
            </a:extLst>
          </p:cNvPr>
          <p:cNvSpPr txBox="1"/>
          <p:nvPr/>
        </p:nvSpPr>
        <p:spPr>
          <a:xfrm>
            <a:off x="9544050" y="3429000"/>
            <a:ext cx="2000249" cy="1200329"/>
          </a:xfrm>
          <a:prstGeom prst="rect">
            <a:avLst/>
          </a:prstGeom>
          <a:noFill/>
        </p:spPr>
        <p:txBody>
          <a:bodyPr wrap="square" rtlCol="0">
            <a:spAutoFit/>
          </a:bodyPr>
          <a:lstStyle/>
          <a:p>
            <a:r>
              <a:rPr lang="en-US" dirty="0"/>
              <a:t>Schools</a:t>
            </a:r>
          </a:p>
          <a:p>
            <a:r>
              <a:rPr lang="en-US" dirty="0"/>
              <a:t>After school projects </a:t>
            </a:r>
          </a:p>
          <a:p>
            <a:r>
              <a:rPr lang="en-US" dirty="0"/>
              <a:t>Counsellors </a:t>
            </a:r>
            <a:endParaRPr lang="en-GB" dirty="0"/>
          </a:p>
        </p:txBody>
      </p:sp>
      <p:cxnSp>
        <p:nvCxnSpPr>
          <p:cNvPr id="28" name="Straight Connector 27">
            <a:extLst>
              <a:ext uri="{FF2B5EF4-FFF2-40B4-BE49-F238E27FC236}">
                <a16:creationId xmlns:a16="http://schemas.microsoft.com/office/drawing/2014/main" id="{CE138C55-91AE-F375-8800-BE2B1073559C}"/>
              </a:ext>
            </a:extLst>
          </p:cNvPr>
          <p:cNvCxnSpPr>
            <a:cxnSpLocks/>
          </p:cNvCxnSpPr>
          <p:nvPr/>
        </p:nvCxnSpPr>
        <p:spPr>
          <a:xfrm>
            <a:off x="8020050" y="4352330"/>
            <a:ext cx="1276350" cy="905471"/>
          </a:xfrm>
          <a:prstGeom prst="line">
            <a:avLst/>
          </a:prstGeom>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14BFE103-B3C0-2E6C-6572-DC127459577A}"/>
              </a:ext>
            </a:extLst>
          </p:cNvPr>
          <p:cNvSpPr txBox="1"/>
          <p:nvPr/>
        </p:nvSpPr>
        <p:spPr>
          <a:xfrm>
            <a:off x="9248774" y="4852095"/>
            <a:ext cx="2257425" cy="2031325"/>
          </a:xfrm>
          <a:prstGeom prst="rect">
            <a:avLst/>
          </a:prstGeom>
          <a:noFill/>
        </p:spPr>
        <p:txBody>
          <a:bodyPr wrap="square" rtlCol="0">
            <a:spAutoFit/>
          </a:bodyPr>
          <a:lstStyle/>
          <a:p>
            <a:r>
              <a:rPr lang="en-US" dirty="0"/>
              <a:t>Health professionals:</a:t>
            </a:r>
          </a:p>
          <a:p>
            <a:r>
              <a:rPr lang="en-US" u="sng" dirty="0"/>
              <a:t>Cahms</a:t>
            </a:r>
          </a:p>
          <a:p>
            <a:r>
              <a:rPr lang="en-US" u="sng" dirty="0"/>
              <a:t>GPs </a:t>
            </a:r>
          </a:p>
          <a:p>
            <a:r>
              <a:rPr lang="en-US" dirty="0"/>
              <a:t>Mental health services</a:t>
            </a:r>
          </a:p>
          <a:p>
            <a:r>
              <a:rPr lang="en-US" dirty="0"/>
              <a:t>Drug and alcohol </a:t>
            </a:r>
          </a:p>
        </p:txBody>
      </p:sp>
      <p:cxnSp>
        <p:nvCxnSpPr>
          <p:cNvPr id="32" name="Straight Connector 31">
            <a:extLst>
              <a:ext uri="{FF2B5EF4-FFF2-40B4-BE49-F238E27FC236}">
                <a16:creationId xmlns:a16="http://schemas.microsoft.com/office/drawing/2014/main" id="{181035F5-13BE-8D33-DF05-4B83068F5107}"/>
              </a:ext>
            </a:extLst>
          </p:cNvPr>
          <p:cNvCxnSpPr/>
          <p:nvPr/>
        </p:nvCxnSpPr>
        <p:spPr>
          <a:xfrm flipH="1">
            <a:off x="3448050" y="4787332"/>
            <a:ext cx="414337" cy="555776"/>
          </a:xfrm>
          <a:prstGeom prst="line">
            <a:avLst/>
          </a:prstGeom>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46DC4C48-B5FC-C353-8D54-1FAAE9AB7633}"/>
              </a:ext>
            </a:extLst>
          </p:cNvPr>
          <p:cNvSpPr txBox="1"/>
          <p:nvPr/>
        </p:nvSpPr>
        <p:spPr>
          <a:xfrm>
            <a:off x="2859881" y="5257801"/>
            <a:ext cx="2550319" cy="1477328"/>
          </a:xfrm>
          <a:prstGeom prst="rect">
            <a:avLst/>
          </a:prstGeom>
          <a:noFill/>
        </p:spPr>
        <p:txBody>
          <a:bodyPr wrap="square" rtlCol="0">
            <a:spAutoFit/>
          </a:bodyPr>
          <a:lstStyle/>
          <a:p>
            <a:r>
              <a:rPr lang="en-US" dirty="0"/>
              <a:t>Education department: running groups for parents with additional needs young people</a:t>
            </a:r>
            <a:endParaRPr lang="en-GB" dirty="0"/>
          </a:p>
        </p:txBody>
      </p:sp>
      <p:cxnSp>
        <p:nvCxnSpPr>
          <p:cNvPr id="35" name="Straight Connector 34">
            <a:extLst>
              <a:ext uri="{FF2B5EF4-FFF2-40B4-BE49-F238E27FC236}">
                <a16:creationId xmlns:a16="http://schemas.microsoft.com/office/drawing/2014/main" id="{FCFCCB50-5543-9933-0D5D-2518B98F4DCD}"/>
              </a:ext>
            </a:extLst>
          </p:cNvPr>
          <p:cNvCxnSpPr/>
          <p:nvPr/>
        </p:nvCxnSpPr>
        <p:spPr>
          <a:xfrm>
            <a:off x="6838950" y="4787332"/>
            <a:ext cx="247650" cy="555776"/>
          </a:xfrm>
          <a:prstGeom prst="line">
            <a:avLst/>
          </a:prstGeom>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ECF529F7-DB0D-C8C5-0E3E-1347DC220B35}"/>
              </a:ext>
            </a:extLst>
          </p:cNvPr>
          <p:cNvSpPr txBox="1"/>
          <p:nvPr/>
        </p:nvSpPr>
        <p:spPr>
          <a:xfrm>
            <a:off x="6343650" y="5343108"/>
            <a:ext cx="2400300" cy="1200329"/>
          </a:xfrm>
          <a:prstGeom prst="rect">
            <a:avLst/>
          </a:prstGeom>
          <a:noFill/>
        </p:spPr>
        <p:txBody>
          <a:bodyPr wrap="square" rtlCol="0">
            <a:spAutoFit/>
          </a:bodyPr>
          <a:lstStyle/>
          <a:p>
            <a:r>
              <a:rPr lang="en-US" dirty="0"/>
              <a:t>Activities, sports, clubs, beaches, sand dunes, bunker finding, cliff walkers </a:t>
            </a:r>
            <a:endParaRPr lang="en-GB" dirty="0"/>
          </a:p>
        </p:txBody>
      </p:sp>
    </p:spTree>
    <p:extLst>
      <p:ext uri="{BB962C8B-B14F-4D97-AF65-F5344CB8AC3E}">
        <p14:creationId xmlns:p14="http://schemas.microsoft.com/office/powerpoint/2010/main" val="7241472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9A885-34E1-3E89-0C79-EF86CE5B7397}"/>
              </a:ext>
            </a:extLst>
          </p:cNvPr>
          <p:cNvSpPr>
            <a:spLocks noGrp="1"/>
          </p:cNvSpPr>
          <p:nvPr>
            <p:ph type="title"/>
          </p:nvPr>
        </p:nvSpPr>
        <p:spPr>
          <a:xfrm>
            <a:off x="685800" y="753533"/>
            <a:ext cx="10490201" cy="786509"/>
          </a:xfrm>
        </p:spPr>
        <p:txBody>
          <a:bodyPr/>
          <a:lstStyle/>
          <a:p>
            <a:pPr algn="ctr"/>
            <a:r>
              <a:rPr lang="en-US" dirty="0"/>
              <a:t>List OF policies used </a:t>
            </a:r>
            <a:endParaRPr lang="en-GB" dirty="0"/>
          </a:p>
        </p:txBody>
      </p:sp>
      <p:sp>
        <p:nvSpPr>
          <p:cNvPr id="3" name="Text Placeholder 2">
            <a:extLst>
              <a:ext uri="{FF2B5EF4-FFF2-40B4-BE49-F238E27FC236}">
                <a16:creationId xmlns:a16="http://schemas.microsoft.com/office/drawing/2014/main" id="{6B9D4074-5AA9-F166-9E3B-7787FC278DA9}"/>
              </a:ext>
            </a:extLst>
          </p:cNvPr>
          <p:cNvSpPr>
            <a:spLocks noGrp="1"/>
          </p:cNvSpPr>
          <p:nvPr>
            <p:ph type="body" idx="1"/>
          </p:nvPr>
        </p:nvSpPr>
        <p:spPr>
          <a:xfrm>
            <a:off x="1024467" y="1716505"/>
            <a:ext cx="10490200" cy="4203032"/>
          </a:xfrm>
        </p:spPr>
        <p:txBody>
          <a:bodyPr>
            <a:normAutofit/>
          </a:bodyPr>
          <a:lstStyle/>
          <a:p>
            <a:r>
              <a:rPr lang="en-US" dirty="0"/>
              <a:t>Health and Well being Act 2015</a:t>
            </a:r>
          </a:p>
          <a:p>
            <a:r>
              <a:rPr lang="en-US" dirty="0"/>
              <a:t>Youth Work Strategies of Wales ‘Youth Work is accessible and inclusive 2018 </a:t>
            </a:r>
          </a:p>
          <a:p>
            <a:r>
              <a:rPr lang="en-US" dirty="0"/>
              <a:t>Make your mark campaign 2019</a:t>
            </a:r>
          </a:p>
          <a:p>
            <a:r>
              <a:rPr lang="en-US" dirty="0"/>
              <a:t>Principles and Purposes ‘five pillars’ 2022</a:t>
            </a:r>
          </a:p>
          <a:p>
            <a:r>
              <a:rPr lang="en-US" dirty="0"/>
              <a:t>National occupational standards 2019  </a:t>
            </a:r>
          </a:p>
          <a:p>
            <a:r>
              <a:rPr lang="en-US" dirty="0"/>
              <a:t>UNCRC 2010</a:t>
            </a:r>
          </a:p>
          <a:p>
            <a:r>
              <a:rPr lang="en-US" dirty="0"/>
              <a:t>Welsh Government 2014 The National Youth Work Strategy for Wales</a:t>
            </a:r>
          </a:p>
          <a:p>
            <a:r>
              <a:rPr lang="en-US" dirty="0"/>
              <a:t>Learning and skills act 2000 </a:t>
            </a:r>
          </a:p>
          <a:p>
            <a:r>
              <a:rPr lang="en-US" dirty="0"/>
              <a:t>Youth engagement and progressing frame work 2013 </a:t>
            </a:r>
            <a:endParaRPr lang="en-GB" dirty="0"/>
          </a:p>
        </p:txBody>
      </p:sp>
    </p:spTree>
    <p:extLst>
      <p:ext uri="{BB962C8B-B14F-4D97-AF65-F5344CB8AC3E}">
        <p14:creationId xmlns:p14="http://schemas.microsoft.com/office/powerpoint/2010/main" val="33642569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F5E19-B1DB-3D8A-ABAA-81616C6EC979}"/>
              </a:ext>
            </a:extLst>
          </p:cNvPr>
          <p:cNvSpPr>
            <a:spLocks noGrp="1"/>
          </p:cNvSpPr>
          <p:nvPr>
            <p:ph type="title"/>
          </p:nvPr>
        </p:nvSpPr>
        <p:spPr>
          <a:xfrm>
            <a:off x="685800" y="753533"/>
            <a:ext cx="10820399" cy="706299"/>
          </a:xfrm>
        </p:spPr>
        <p:txBody>
          <a:bodyPr/>
          <a:lstStyle/>
          <a:p>
            <a:pPr algn="ctr"/>
            <a:r>
              <a:rPr lang="en-US" dirty="0"/>
              <a:t>conclusion</a:t>
            </a:r>
            <a:endParaRPr lang="en-GB" dirty="0"/>
          </a:p>
        </p:txBody>
      </p:sp>
      <p:sp>
        <p:nvSpPr>
          <p:cNvPr id="3" name="Text Placeholder 2">
            <a:extLst>
              <a:ext uri="{FF2B5EF4-FFF2-40B4-BE49-F238E27FC236}">
                <a16:creationId xmlns:a16="http://schemas.microsoft.com/office/drawing/2014/main" id="{5DD8B9A3-A261-5AA2-36CA-350F6164D69F}"/>
              </a:ext>
            </a:extLst>
          </p:cNvPr>
          <p:cNvSpPr>
            <a:spLocks noGrp="1"/>
          </p:cNvSpPr>
          <p:nvPr>
            <p:ph type="body" idx="1"/>
          </p:nvPr>
        </p:nvSpPr>
        <p:spPr>
          <a:xfrm>
            <a:off x="1024467" y="1459833"/>
            <a:ext cx="10490200" cy="3137568"/>
          </a:xfrm>
        </p:spPr>
        <p:txBody>
          <a:bodyPr/>
          <a:lstStyle/>
          <a:p>
            <a:pPr algn="ctr"/>
            <a:r>
              <a:rPr lang="en-US" dirty="0"/>
              <a:t>To conclude this seminar, we have looked at the ACEs of childhood trauma and how they can affect our young people which can lead to them not taking part in school. We have looked at the 4 main categories they come under. We have looked at interventions that have been put into place here in the Wales, and also Jersey and Finland. We have noted how different places have different systems in place and thought about how we can improve our system in Wales.   </a:t>
            </a:r>
          </a:p>
          <a:p>
            <a:pPr algn="ctr"/>
            <a:r>
              <a:rPr lang="en-US" dirty="0"/>
              <a:t>All we want is what is best for our young people to allow them to be the best they can be.</a:t>
            </a:r>
            <a:endParaRPr lang="en-GB" dirty="0"/>
          </a:p>
        </p:txBody>
      </p:sp>
    </p:spTree>
    <p:extLst>
      <p:ext uri="{BB962C8B-B14F-4D97-AF65-F5344CB8AC3E}">
        <p14:creationId xmlns:p14="http://schemas.microsoft.com/office/powerpoint/2010/main" val="5062786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5DE20DFA-89DB-4DCD-9C6A-E6F94CA7549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5" name="Picture 14">
            <a:extLst>
              <a:ext uri="{FF2B5EF4-FFF2-40B4-BE49-F238E27FC236}">
                <a16:creationId xmlns:a16="http://schemas.microsoft.com/office/drawing/2014/main" id="{B606DC21-B3AA-4AE9-844F-E667E84438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4" name="Rectangle 3">
            <a:extLst>
              <a:ext uri="{FF2B5EF4-FFF2-40B4-BE49-F238E27FC236}">
                <a16:creationId xmlns:a16="http://schemas.microsoft.com/office/drawing/2014/main" id="{0CDE6468-C54F-D92D-F2F7-5C5BB880928D}"/>
              </a:ext>
            </a:extLst>
          </p:cNvPr>
          <p:cNvSpPr/>
          <p:nvPr/>
        </p:nvSpPr>
        <p:spPr>
          <a:xfrm>
            <a:off x="6344760" y="1552616"/>
            <a:ext cx="6132990" cy="1825096"/>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6000" cap="all" dirty="0">
                <a:ln w="0"/>
                <a:solidFill>
                  <a:schemeClr val="accent5">
                    <a:lumMod val="75000"/>
                  </a:schemeClr>
                </a:solidFill>
                <a:effectLst>
                  <a:reflection blurRad="6350" stA="53000" endA="300" endPos="35500" dir="5400000" sy="-90000" algn="bl" rotWithShape="0"/>
                </a:effectLst>
                <a:latin typeface="+mj-lt"/>
                <a:ea typeface="+mj-ea"/>
                <a:cs typeface="+mj-cs"/>
              </a:rPr>
              <a:t>Questions ?</a:t>
            </a:r>
            <a:endParaRPr lang="en-US" sz="6000" b="0" cap="all" spc="0" dirty="0">
              <a:ln w="0"/>
              <a:solidFill>
                <a:schemeClr val="accent5">
                  <a:lumMod val="75000"/>
                </a:schemeClr>
              </a:solidFill>
              <a:effectLst>
                <a:reflection blurRad="6350" stA="53000" endA="300" endPos="35500" dir="5400000" sy="-90000" algn="bl" rotWithShape="0"/>
              </a:effectLst>
              <a:latin typeface="+mj-lt"/>
              <a:ea typeface="+mj-ea"/>
              <a:cs typeface="+mj-cs"/>
            </a:endParaRPr>
          </a:p>
        </p:txBody>
      </p:sp>
      <p:pic>
        <p:nvPicPr>
          <p:cNvPr id="8" name="Picture 7" descr="A picture containing ground, water, beach, outdoor">
            <a:extLst>
              <a:ext uri="{FF2B5EF4-FFF2-40B4-BE49-F238E27FC236}">
                <a16:creationId xmlns:a16="http://schemas.microsoft.com/office/drawing/2014/main" id="{D777C80E-3911-A7E5-2BDE-99A4CF9CA6BA}"/>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12482" r="20517"/>
          <a:stretch/>
        </p:blipFill>
        <p:spPr>
          <a:xfrm>
            <a:off x="457200" y="1577139"/>
            <a:ext cx="5143500" cy="2662321"/>
          </a:xfrm>
          <a:prstGeom prst="rect">
            <a:avLst/>
          </a:prstGeom>
        </p:spPr>
      </p:pic>
    </p:spTree>
    <p:extLst>
      <p:ext uri="{BB962C8B-B14F-4D97-AF65-F5344CB8AC3E}">
        <p14:creationId xmlns:p14="http://schemas.microsoft.com/office/powerpoint/2010/main" val="19582762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33EFD-2435-DFA3-4AA3-70EFF29300E6}"/>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8CF95148-3C4E-1ACA-8AE3-0AFF3071A63F}"/>
              </a:ext>
            </a:extLst>
          </p:cNvPr>
          <p:cNvSpPr>
            <a:spLocks noGrp="1"/>
          </p:cNvSpPr>
          <p:nvPr>
            <p:ph idx="1"/>
          </p:nvPr>
        </p:nvSpPr>
        <p:spPr/>
        <p:txBody>
          <a:bodyPr/>
          <a:lstStyle/>
          <a:p>
            <a:r>
              <a:rPr lang="en-GB" sz="1600" dirty="0"/>
              <a:t>BBC (n.d.) Available at: </a:t>
            </a:r>
            <a:r>
              <a:rPr lang="en-US" sz="1600" u="sng" dirty="0">
                <a:solidFill>
                  <a:srgbClr val="0563C1"/>
                </a:solidFill>
                <a:effectLst/>
                <a:ea typeface="Calibri" panose="020F0502020204030204" pitchFamily="34" charset="0"/>
                <a:cs typeface="Times New Roman" panose="02020603050405020304" pitchFamily="18" charset="0"/>
                <a:hlinkClick r:id="rId2"/>
              </a:rPr>
              <a:t>www.bbc.com/news/world-Europe-jersey-59652899.amp</a:t>
            </a:r>
            <a:r>
              <a:rPr lang="en-US" sz="1600" u="sng" dirty="0">
                <a:solidFill>
                  <a:srgbClr val="0563C1"/>
                </a:solidFill>
                <a:effectLst/>
                <a:ea typeface="Calibri" panose="020F0502020204030204" pitchFamily="34" charset="0"/>
                <a:cs typeface="Times New Roman" panose="02020603050405020304" pitchFamily="18" charset="0"/>
              </a:rPr>
              <a:t>  </a:t>
            </a:r>
            <a:r>
              <a:rPr lang="en-GB" sz="1600" dirty="0">
                <a:effectLst/>
              </a:rPr>
              <a:t>(Accessed: 13/1/23)</a:t>
            </a:r>
          </a:p>
          <a:p>
            <a:r>
              <a:rPr lang="en-GB" sz="1600" dirty="0">
                <a:effectLst/>
                <a:ea typeface="Calibri" panose="020F0502020204030204" pitchFamily="34" charset="0"/>
                <a:cs typeface="Times New Roman" panose="02020603050405020304" pitchFamily="18" charset="0"/>
              </a:rPr>
              <a:t>Gov UK, (n.d.) </a:t>
            </a:r>
            <a:r>
              <a:rPr lang="en-GB" sz="1600" u="sng" dirty="0">
                <a:solidFill>
                  <a:srgbClr val="0563C1"/>
                </a:solidFill>
                <a:effectLst/>
                <a:ea typeface="Calibri" panose="020F0502020204030204" pitchFamily="34" charset="0"/>
                <a:cs typeface="Times New Roman" panose="02020603050405020304" pitchFamily="18" charset="0"/>
                <a:hlinkClick r:id="rId3"/>
              </a:rPr>
              <a:t>www.legislation.gov.uk</a:t>
            </a:r>
            <a:r>
              <a:rPr lang="en-GB" sz="1600" u="sng" dirty="0">
                <a:solidFill>
                  <a:srgbClr val="0563C1"/>
                </a:solidFill>
                <a:effectLst/>
                <a:ea typeface="Calibri" panose="020F0502020204030204" pitchFamily="34" charset="0"/>
                <a:cs typeface="Times New Roman" panose="02020603050405020304" pitchFamily="18" charset="0"/>
              </a:rPr>
              <a:t> </a:t>
            </a:r>
            <a:r>
              <a:rPr lang="en-GB" sz="1600" dirty="0">
                <a:effectLst/>
              </a:rPr>
              <a:t>(Accessed: 13/1/23)</a:t>
            </a:r>
          </a:p>
          <a:p>
            <a:r>
              <a:rPr lang="en-GB" sz="1600" dirty="0"/>
              <a:t>Jersey Youth Service (2018) Available at: </a:t>
            </a:r>
            <a:r>
              <a:rPr lang="en-US" sz="1600" u="sng" dirty="0">
                <a:solidFill>
                  <a:srgbClr val="0563C1"/>
                </a:solidFill>
                <a:effectLst/>
                <a:ea typeface="Calibri" panose="020F0502020204030204" pitchFamily="34" charset="0"/>
                <a:cs typeface="Times New Roman" panose="02020603050405020304" pitchFamily="18" charset="0"/>
                <a:hlinkClick r:id="rId4"/>
              </a:rPr>
              <a:t>www.gov.je-Jersey</a:t>
            </a:r>
            <a:r>
              <a:rPr lang="en-GB" sz="1600" dirty="0">
                <a:effectLst/>
              </a:rPr>
              <a:t> (Accessed: </a:t>
            </a:r>
            <a:r>
              <a:rPr lang="en-GB" sz="1600">
                <a:effectLst/>
              </a:rPr>
              <a:t>13/1/23)</a:t>
            </a:r>
            <a:endParaRPr lang="en-GB" sz="1600" dirty="0">
              <a:effectLst/>
            </a:endParaRPr>
          </a:p>
          <a:p>
            <a:r>
              <a:rPr lang="en-GB" sz="1600" dirty="0">
                <a:effectLst/>
                <a:ea typeface="Calibri" panose="020F0502020204030204" pitchFamily="34" charset="0"/>
                <a:cs typeface="Times New Roman" panose="02020603050405020304" pitchFamily="18" charset="0"/>
              </a:rPr>
              <a:t>Public Health Scotland (n.d.) Available at: </a:t>
            </a:r>
            <a:r>
              <a:rPr lang="en-GB" sz="1600" u="sng" dirty="0">
                <a:solidFill>
                  <a:srgbClr val="0563C1"/>
                </a:solidFill>
                <a:effectLst/>
                <a:ea typeface="Calibri" panose="020F0502020204030204" pitchFamily="34" charset="0"/>
                <a:cs typeface="Times New Roman" panose="02020603050405020304" pitchFamily="18" charset="0"/>
                <a:hlinkClick r:id="rId5"/>
              </a:rPr>
              <a:t>www.healthscotland.scot</a:t>
            </a:r>
            <a:r>
              <a:rPr lang="en-GB" sz="1600" u="sng" dirty="0">
                <a:solidFill>
                  <a:srgbClr val="0563C1"/>
                </a:solidFill>
                <a:effectLst/>
                <a:ea typeface="Calibri" panose="020F0502020204030204" pitchFamily="34" charset="0"/>
                <a:cs typeface="Times New Roman" panose="02020603050405020304" pitchFamily="18" charset="0"/>
              </a:rPr>
              <a:t> </a:t>
            </a:r>
            <a:r>
              <a:rPr lang="en-GB" sz="1600" dirty="0">
                <a:effectLst/>
              </a:rPr>
              <a:t>(Accessed: 13/1/23)</a:t>
            </a:r>
          </a:p>
          <a:p>
            <a:r>
              <a:rPr lang="en-GB" sz="1600" dirty="0">
                <a:effectLst/>
                <a:ea typeface="Calibri" panose="020F0502020204030204" pitchFamily="34" charset="0"/>
                <a:cs typeface="Times New Roman" panose="02020603050405020304" pitchFamily="18" charset="0"/>
              </a:rPr>
              <a:t>This Is Finland (n.d.) Available at:  </a:t>
            </a:r>
            <a:r>
              <a:rPr lang="en-GB" sz="1600" u="sng" dirty="0">
                <a:solidFill>
                  <a:srgbClr val="0563C1"/>
                </a:solidFill>
                <a:effectLst/>
                <a:ea typeface="Calibri" panose="020F0502020204030204" pitchFamily="34" charset="0"/>
                <a:cs typeface="Times New Roman" panose="02020603050405020304" pitchFamily="18" charset="0"/>
                <a:hlinkClick r:id="rId6"/>
              </a:rPr>
              <a:t>www.finland.fi</a:t>
            </a:r>
            <a:r>
              <a:rPr lang="en-GB" sz="1600" u="sng" dirty="0">
                <a:solidFill>
                  <a:srgbClr val="0563C1"/>
                </a:solidFill>
                <a:effectLst/>
                <a:ea typeface="Calibri" panose="020F0502020204030204" pitchFamily="34" charset="0"/>
                <a:cs typeface="Times New Roman" panose="02020603050405020304" pitchFamily="18" charset="0"/>
              </a:rPr>
              <a:t>. </a:t>
            </a:r>
            <a:r>
              <a:rPr lang="en-GB" sz="1600" dirty="0">
                <a:effectLst/>
              </a:rPr>
              <a:t>(Accessed: 13/1/23)</a:t>
            </a:r>
          </a:p>
          <a:p>
            <a:r>
              <a:rPr lang="en-GB" sz="1600" dirty="0">
                <a:effectLst/>
                <a:ea typeface="Calibri" panose="020F0502020204030204" pitchFamily="34" charset="0"/>
                <a:cs typeface="Times New Roman" panose="02020603050405020304" pitchFamily="18" charset="0"/>
              </a:rPr>
              <a:t>Welsh Government (n.d.) </a:t>
            </a:r>
            <a:r>
              <a:rPr lang="en-GB" sz="1600" u="sng" dirty="0">
                <a:solidFill>
                  <a:srgbClr val="0563C1"/>
                </a:solidFill>
                <a:effectLst/>
                <a:ea typeface="Calibri" panose="020F0502020204030204" pitchFamily="34" charset="0"/>
                <a:cs typeface="Times New Roman" panose="02020603050405020304" pitchFamily="18" charset="0"/>
                <a:hlinkClick r:id="rId7"/>
              </a:rPr>
              <a:t>www.gov.wales</a:t>
            </a:r>
            <a:r>
              <a:rPr lang="en-GB" sz="1600" u="sng" dirty="0">
                <a:solidFill>
                  <a:srgbClr val="0563C1"/>
                </a:solidFill>
                <a:effectLst/>
                <a:ea typeface="Calibri" panose="020F0502020204030204" pitchFamily="34" charset="0"/>
                <a:cs typeface="Times New Roman" panose="02020603050405020304" pitchFamily="18" charset="0"/>
              </a:rPr>
              <a:t> </a:t>
            </a:r>
            <a:r>
              <a:rPr lang="en-GB" sz="1600" dirty="0">
                <a:effectLst/>
              </a:rPr>
              <a:t>(Accessed: 13/1/23)</a:t>
            </a:r>
          </a:p>
          <a:p>
            <a:r>
              <a:rPr lang="en-GB" sz="1600" dirty="0"/>
              <a:t>World Health Organisation (WHO) (n.d.) Available at: </a:t>
            </a:r>
            <a:r>
              <a:rPr lang="en-GB" sz="1600" u="sng" dirty="0">
                <a:solidFill>
                  <a:srgbClr val="0563C1"/>
                </a:solidFill>
                <a:effectLst/>
                <a:ea typeface="Calibri" panose="020F0502020204030204" pitchFamily="34" charset="0"/>
                <a:cs typeface="Times New Roman" panose="02020603050405020304" pitchFamily="18" charset="0"/>
                <a:hlinkClick r:id="rId8"/>
              </a:rPr>
              <a:t>www.who.int</a:t>
            </a:r>
            <a:r>
              <a:rPr lang="en-GB" sz="1600" u="sng" dirty="0">
                <a:solidFill>
                  <a:srgbClr val="0563C1"/>
                </a:solidFill>
                <a:effectLst/>
                <a:ea typeface="Calibri" panose="020F0502020204030204" pitchFamily="34" charset="0"/>
                <a:cs typeface="Times New Roman" panose="02020603050405020304" pitchFamily="18" charset="0"/>
              </a:rPr>
              <a:t> </a:t>
            </a:r>
            <a:r>
              <a:rPr lang="en-GB" sz="1600" dirty="0">
                <a:effectLst/>
              </a:rPr>
              <a:t>(Accessed: 13/1/23)</a:t>
            </a:r>
            <a:endParaRPr lang="en-GB" sz="1600" dirty="0">
              <a:effectLst/>
              <a:ea typeface="Calibri" panose="020F0502020204030204" pitchFamily="34" charset="0"/>
              <a:cs typeface="Times New Roman" panose="02020603050405020304" pitchFamily="18" charset="0"/>
            </a:endParaRPr>
          </a:p>
          <a:p>
            <a:endParaRPr lang="en-GB" sz="1600" dirty="0">
              <a:effectLst/>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endParaRPr>
          </a:p>
          <a:p>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effectLst/>
            </a:endParaRPr>
          </a:p>
          <a:p>
            <a:endParaRPr lang="en-GB" dirty="0"/>
          </a:p>
        </p:txBody>
      </p:sp>
    </p:spTree>
    <p:extLst>
      <p:ext uri="{BB962C8B-B14F-4D97-AF65-F5344CB8AC3E}">
        <p14:creationId xmlns:p14="http://schemas.microsoft.com/office/powerpoint/2010/main" val="1922746343"/>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TM04033937[[fn=Vapor Trail]]</Template>
  <TotalTime>6727</TotalTime>
  <Words>1259</Words>
  <Application>Microsoft Macintosh PowerPoint</Application>
  <PresentationFormat>Widescreen</PresentationFormat>
  <Paragraphs>97</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Century Gothic</vt:lpstr>
      <vt:lpstr>Vapor Trail</vt:lpstr>
      <vt:lpstr>Young People in Focus</vt:lpstr>
      <vt:lpstr>PowerPoint Presentation</vt:lpstr>
      <vt:lpstr>Intro to non school users </vt:lpstr>
      <vt:lpstr>PowerPoint Presentation</vt:lpstr>
      <vt:lpstr>PowerPoint Presentation</vt:lpstr>
      <vt:lpstr>PowerPoint Presentation</vt:lpstr>
      <vt:lpstr>PowerPoint Presentation</vt:lpstr>
      <vt:lpstr>Interventions in Wales     </vt:lpstr>
      <vt:lpstr>Interventions in Finland  </vt:lpstr>
      <vt:lpstr>Interventions in Jersey </vt:lpstr>
      <vt:lpstr>List OF policies used </vt:lpstr>
      <vt:lpstr>conclusion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People in Focus</dc:title>
  <dc:creator>Tia Duckworth</dc:creator>
  <cp:lastModifiedBy>jo kelleher</cp:lastModifiedBy>
  <cp:revision>37</cp:revision>
  <dcterms:created xsi:type="dcterms:W3CDTF">2023-01-11T09:10:12Z</dcterms:created>
  <dcterms:modified xsi:type="dcterms:W3CDTF">2023-01-16T10:53:40Z</dcterms:modified>
</cp:coreProperties>
</file>