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8" r:id="rId2"/>
    <p:sldId id="259" r:id="rId3"/>
    <p:sldId id="267" r:id="rId4"/>
    <p:sldId id="260" r:id="rId5"/>
    <p:sldId id="261" r:id="rId6"/>
    <p:sldId id="263" r:id="rId7"/>
    <p:sldId id="268" r:id="rId8"/>
    <p:sldId id="269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32" autoAdjust="0"/>
    <p:restoredTop sz="85696" autoAdjust="0"/>
  </p:normalViewPr>
  <p:slideViewPr>
    <p:cSldViewPr snapToGrid="0">
      <p:cViewPr varScale="1">
        <p:scale>
          <a:sx n="62" d="100"/>
          <a:sy n="62" d="100"/>
        </p:scale>
        <p:origin x="87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54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nterest.com/pin/49891508348631897/?lp=true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I am at now…</a:t>
            </a:r>
          </a:p>
          <a:p>
            <a:r>
              <a:rPr lang="en-GB" dirty="0"/>
              <a:t>What I have had to change…</a:t>
            </a:r>
          </a:p>
          <a:p>
            <a:r>
              <a:rPr lang="en-GB" dirty="0"/>
              <a:t>Aims covered in presentation…</a:t>
            </a:r>
          </a:p>
          <a:p>
            <a:r>
              <a:rPr lang="en-GB" dirty="0"/>
              <a:t>Theoretical perspectives…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0641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Because how well I define terms like what I am counting as a Civilization will decide how I answer my research.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58064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Hallstatt culture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Atlantic seaboard theory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Linguistic evidence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Genetic evidence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Archaeological evidence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Historical evidence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696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Clothing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Gender and sexual norms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Celtic art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5190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Location</a:t>
            </a:r>
          </a:p>
          <a:p>
            <a:r>
              <a:rPr lang="en-GB" dirty="0"/>
              <a:t>Date</a:t>
            </a:r>
          </a:p>
          <a:p>
            <a:r>
              <a:rPr lang="en-GB" dirty="0"/>
              <a:t>Look inside- objects. What is there? </a:t>
            </a:r>
          </a:p>
          <a:p>
            <a:r>
              <a:rPr lang="en-GB" dirty="0"/>
              <a:t>Visit the site plan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3466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https://www.pinterest.com/pin/49891508348631897/?lp=true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790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Head hunting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160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Polytheism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Gallic calendar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Roman influence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Celtic Christianity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0406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6362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6293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74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422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8979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889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594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074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798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379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7531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271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889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710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8012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3499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C12D574-25AB-4ED9-A06D-4279CBFE7127}" type="datetimeFigureOut">
              <a:rPr lang="en-US" smtClean="0"/>
              <a:t>12/11/2019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7FBE95E-9360-4856-B5BA-33A9034977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6889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://creativecommons.org/licenses/by-sa/3.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0910_Tracht_der_Kelten_in_S&#252;dpolen_im_3._Jh._v._Chr.JPG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jp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hyperlink" Target="http://creativecommons.org/licenses/by/2.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Parade_helmet.jpg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82000"/>
                <a:lumOff val="18000"/>
              </a:schemeClr>
            </a:gs>
            <a:gs pos="100000">
              <a:schemeClr val="accent1"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1239C2C-571C-4567-8CC9-3DEECC233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8A5B991-5EC2-4BD6-9C3B-238D6B879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0825" y="1148793"/>
            <a:ext cx="9863639" cy="3375525"/>
          </a:xfrm>
        </p:spPr>
        <p:txBody>
          <a:bodyPr anchor="ctr">
            <a:normAutofit/>
          </a:bodyPr>
          <a:lstStyle/>
          <a:p>
            <a:r>
              <a:rPr lang="en-US" sz="6000" dirty="0">
                <a:solidFill>
                  <a:srgbClr val="212121"/>
                </a:solidFill>
              </a:rPr>
              <a:t>Dissertation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160825" y="5083532"/>
            <a:ext cx="9863639" cy="738427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>
                <a:solidFill>
                  <a:srgbClr val="212121"/>
                </a:solidFill>
              </a:rPr>
              <a:t>By Lorna Kelly </a:t>
            </a:r>
          </a:p>
          <a:p>
            <a:r>
              <a:rPr lang="en-GB" sz="2400" dirty="0">
                <a:solidFill>
                  <a:srgbClr val="212121"/>
                </a:solidFill>
              </a:rPr>
              <a:t>2019</a:t>
            </a:r>
            <a:endParaRPr sz="2400" dirty="0">
              <a:solidFill>
                <a:srgbClr val="21212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E79E7FF-00E7-4390-BFFA-3909D074A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/>
          <a:srcRect l="5622" t="32929" r="5622" b="21272"/>
          <a:stretch/>
        </p:blipFill>
        <p:spPr>
          <a:xfrm>
            <a:off x="5414212" y="4551031"/>
            <a:ext cx="1363576" cy="44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239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Contents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212121"/>
                </a:solidFill>
              </a:rPr>
              <a:t>Dissertation overview</a:t>
            </a:r>
          </a:p>
          <a:p>
            <a:r>
              <a:rPr lang="en-US" dirty="0">
                <a:solidFill>
                  <a:srgbClr val="212121"/>
                </a:solidFill>
              </a:rPr>
              <a:t>Names and terminology</a:t>
            </a:r>
          </a:p>
          <a:p>
            <a:r>
              <a:rPr lang="en-US" dirty="0">
                <a:solidFill>
                  <a:srgbClr val="212121"/>
                </a:solidFill>
              </a:rPr>
              <a:t>Origins</a:t>
            </a:r>
          </a:p>
          <a:p>
            <a:r>
              <a:rPr lang="en-US" dirty="0">
                <a:solidFill>
                  <a:srgbClr val="212121"/>
                </a:solidFill>
              </a:rPr>
              <a:t>Society</a:t>
            </a:r>
          </a:p>
          <a:p>
            <a:r>
              <a:rPr lang="en-US" dirty="0">
                <a:solidFill>
                  <a:srgbClr val="212121"/>
                </a:solidFill>
              </a:rPr>
              <a:t>Princess of </a:t>
            </a:r>
            <a:r>
              <a:rPr lang="en-US" dirty="0" err="1">
                <a:solidFill>
                  <a:srgbClr val="212121"/>
                </a:solidFill>
              </a:rPr>
              <a:t>Vix</a:t>
            </a:r>
            <a:r>
              <a:rPr lang="en-US" dirty="0">
                <a:solidFill>
                  <a:srgbClr val="212121"/>
                </a:solidFill>
              </a:rPr>
              <a:t> tomb</a:t>
            </a:r>
          </a:p>
          <a:p>
            <a:r>
              <a:rPr lang="en-US" dirty="0">
                <a:solidFill>
                  <a:srgbClr val="212121"/>
                </a:solidFill>
              </a:rPr>
              <a:t>Objects from the </a:t>
            </a:r>
            <a:r>
              <a:rPr lang="en-US" dirty="0" err="1">
                <a:solidFill>
                  <a:srgbClr val="212121"/>
                </a:solidFill>
              </a:rPr>
              <a:t>Vix</a:t>
            </a:r>
            <a:r>
              <a:rPr lang="en-US" dirty="0">
                <a:solidFill>
                  <a:srgbClr val="212121"/>
                </a:solidFill>
              </a:rPr>
              <a:t> tomb</a:t>
            </a:r>
          </a:p>
          <a:p>
            <a:r>
              <a:rPr lang="en-US" dirty="0">
                <a:solidFill>
                  <a:srgbClr val="212121"/>
                </a:solidFill>
              </a:rPr>
              <a:t>Warfare and weapons</a:t>
            </a:r>
          </a:p>
          <a:p>
            <a:r>
              <a:rPr lang="en-US" dirty="0">
                <a:solidFill>
                  <a:srgbClr val="212121"/>
                </a:solidFill>
              </a:rPr>
              <a:t>Religion</a:t>
            </a:r>
          </a:p>
          <a:p>
            <a:r>
              <a:rPr lang="en-US" dirty="0">
                <a:solidFill>
                  <a:srgbClr val="212121"/>
                </a:solidFill>
              </a:rPr>
              <a:t>Bibliography</a:t>
            </a:r>
          </a:p>
          <a:p>
            <a:endParaRPr lang="en-US" dirty="0">
              <a:solidFill>
                <a:srgbClr val="2121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4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D1B45-9A26-42E6-9940-55285DA25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F4098-928B-4F0C-9D7B-E364FA7B85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far I have focussed my research further on the ‘Princess of </a:t>
            </a:r>
            <a:r>
              <a:rPr lang="en-GB" dirty="0" err="1"/>
              <a:t>Vix</a:t>
            </a:r>
            <a:r>
              <a:rPr lang="en-GB" dirty="0"/>
              <a:t>’ Tomb. </a:t>
            </a:r>
          </a:p>
          <a:p>
            <a:r>
              <a:rPr lang="en-GB" dirty="0"/>
              <a:t>Gathered background information on the Celts as a society.</a:t>
            </a:r>
          </a:p>
          <a:p>
            <a:r>
              <a:rPr lang="en-GB" dirty="0"/>
              <a:t>Planned my visit to the site, what areas to photograph and explored in further depth. </a:t>
            </a:r>
          </a:p>
          <a:p>
            <a:r>
              <a:rPr lang="en-GB" dirty="0"/>
              <a:t>Reading into archaeological </a:t>
            </a:r>
            <a:r>
              <a:rPr lang="en-GB" dirty="0" err="1"/>
              <a:t>throeies</a:t>
            </a:r>
            <a:r>
              <a:rPr lang="en-GB" dirty="0"/>
              <a:t> of material culture that will apply.</a:t>
            </a:r>
          </a:p>
          <a:p>
            <a:r>
              <a:rPr lang="en-GB" dirty="0"/>
              <a:t>Started to outline chapters.</a:t>
            </a:r>
          </a:p>
        </p:txBody>
      </p:sp>
    </p:spTree>
    <p:extLst>
      <p:ext uri="{BB962C8B-B14F-4D97-AF65-F5344CB8AC3E}">
        <p14:creationId xmlns:p14="http://schemas.microsoft.com/office/powerpoint/2010/main" val="3592169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Names and terminology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212121"/>
                </a:solidFill>
              </a:rPr>
              <a:t>Definition will play a large part in the introduction of my dissertation.</a:t>
            </a:r>
          </a:p>
          <a:p>
            <a:r>
              <a:rPr lang="en-GB" dirty="0">
                <a:solidFill>
                  <a:srgbClr val="212121"/>
                </a:solidFill>
              </a:rPr>
              <a:t>I will need to define the archaeological theory I am applying to my data.</a:t>
            </a:r>
          </a:p>
          <a:p>
            <a:r>
              <a:rPr lang="en-GB" dirty="0">
                <a:solidFill>
                  <a:srgbClr val="212121"/>
                </a:solidFill>
              </a:rPr>
              <a:t>I will have to set parameters to terms like “civilization” because of how Celts are compared to Egyptians</a:t>
            </a:r>
            <a:endParaRPr dirty="0">
              <a:solidFill>
                <a:srgbClr val="2121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3058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Origins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rgbClr val="212121"/>
                </a:solidFill>
              </a:rPr>
              <a:t>Area that will be included in the background</a:t>
            </a:r>
          </a:p>
          <a:p>
            <a:r>
              <a:rPr lang="en-US" dirty="0">
                <a:solidFill>
                  <a:srgbClr val="212121"/>
                </a:solidFill>
              </a:rPr>
              <a:t>Hallstatt culture</a:t>
            </a:r>
          </a:p>
          <a:p>
            <a:r>
              <a:rPr lang="en-US" dirty="0">
                <a:solidFill>
                  <a:srgbClr val="212121"/>
                </a:solidFill>
              </a:rPr>
              <a:t>The language</a:t>
            </a:r>
          </a:p>
          <a:p>
            <a:r>
              <a:rPr lang="en-US" dirty="0">
                <a:solidFill>
                  <a:srgbClr val="212121"/>
                </a:solidFill>
              </a:rPr>
              <a:t>Written evidence of the Celts</a:t>
            </a:r>
          </a:p>
        </p:txBody>
      </p:sp>
    </p:spTree>
    <p:extLst>
      <p:ext uri="{BB962C8B-B14F-4D97-AF65-F5344CB8AC3E}">
        <p14:creationId xmlns:p14="http://schemas.microsoft.com/office/powerpoint/2010/main" val="2384177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292E7AF0-A589-43B3-A1DE-8807EC76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anchor="b">
            <a:normAutofit/>
          </a:bodyPr>
          <a:lstStyle/>
          <a:p>
            <a:r>
              <a:rPr lang="en-US" sz="2400"/>
              <a:t>Society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9BCDD02-D5E3-4D30-8587-66036C891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493774"/>
            <a:ext cx="3660057" cy="3382094"/>
          </a:xfrm>
        </p:spPr>
        <p:txBody>
          <a:bodyPr>
            <a:normAutofit/>
          </a:bodyPr>
          <a:lstStyle/>
          <a:p>
            <a:pPr algn="ctr"/>
            <a:r>
              <a:rPr lang="en-US" sz="1600" dirty="0"/>
              <a:t>Were the Celts an Ancient Civilization?</a:t>
            </a:r>
          </a:p>
          <a:p>
            <a:pPr algn="ctr"/>
            <a:r>
              <a:rPr lang="en-US" sz="1600" dirty="0"/>
              <a:t>The La </a:t>
            </a:r>
            <a:r>
              <a:rPr lang="en-US" sz="1600" dirty="0" err="1"/>
              <a:t>tene</a:t>
            </a:r>
            <a:r>
              <a:rPr lang="en-US" sz="1600" dirty="0"/>
              <a:t> culture vs the Hallstatt culture.</a:t>
            </a:r>
          </a:p>
          <a:p>
            <a:pPr algn="ctr"/>
            <a:r>
              <a:rPr lang="en-US" sz="1600" dirty="0"/>
              <a:t>Gender roles compared to other ancient civilizations.</a:t>
            </a:r>
          </a:p>
          <a:p>
            <a:pPr algn="ctr"/>
            <a:r>
              <a:rPr lang="en-US" sz="1600" dirty="0"/>
              <a:t>The Celtic language</a:t>
            </a:r>
          </a:p>
        </p:txBody>
      </p:sp>
      <p:pic>
        <p:nvPicPr>
          <p:cNvPr id="4" name="Picture 3" descr="Deutsch: Kleidung der Kelten in Südpolen im 3.Jh. v. Chr.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4390" y="982131"/>
            <a:ext cx="3238021" cy="489373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95401" y="5969000"/>
            <a:ext cx="7305900" cy="2794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hlinkClick r:id="rId6"/>
              </a:rPr>
              <a:t>Photo</a:t>
            </a:r>
            <a:r>
              <a:rPr lang="en-US" dirty="0"/>
              <a:t> by Silar / </a:t>
            </a:r>
            <a:r>
              <a:rPr lang="en-US" dirty="0">
                <a:hlinkClick r:id="rId7"/>
              </a:rPr>
              <a:t>CC BY-SA 3.0</a:t>
            </a:r>
          </a:p>
        </p:txBody>
      </p:sp>
    </p:spTree>
    <p:extLst>
      <p:ext uri="{BB962C8B-B14F-4D97-AF65-F5344CB8AC3E}">
        <p14:creationId xmlns:p14="http://schemas.microsoft.com/office/powerpoint/2010/main" val="173500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8647C337-08BD-45CE-8D33-1DD11A518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20E650A-651E-43C8-98B2-BC8D56A3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B23DB6-6677-4319-A47C-13B5C38A9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Princess of </a:t>
            </a:r>
            <a:r>
              <a:rPr lang="en-US" sz="3600" dirty="0" err="1">
                <a:solidFill>
                  <a:srgbClr val="FFFFFF"/>
                </a:solidFill>
              </a:rPr>
              <a:t>Vix</a:t>
            </a: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3600" dirty="0">
                <a:solidFill>
                  <a:srgbClr val="FFFFFF"/>
                </a:solidFill>
              </a:rPr>
              <a:t>Celtic tomb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176A82-142A-4F91-A889-E0A5B99D91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40934" y="469900"/>
            <a:ext cx="5953630" cy="54059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</a:rPr>
              <a:t>Discovered January 1953</a:t>
            </a:r>
          </a:p>
          <a:p>
            <a:pPr algn="l"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</a:rPr>
              <a:t>Powerful female but has no name. Thought to be leader of the </a:t>
            </a:r>
            <a:r>
              <a:rPr lang="en-US" dirty="0" err="1">
                <a:solidFill>
                  <a:srgbClr val="212121"/>
                </a:solidFill>
              </a:rPr>
              <a:t>Audui</a:t>
            </a:r>
            <a:r>
              <a:rPr lang="en-US" dirty="0">
                <a:solidFill>
                  <a:srgbClr val="212121"/>
                </a:solidFill>
              </a:rPr>
              <a:t>- encountered 500yrs later be Caesar</a:t>
            </a:r>
          </a:p>
          <a:p>
            <a:pPr algn="l"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</a:rPr>
              <a:t>Lived in late 6</a:t>
            </a:r>
            <a:r>
              <a:rPr lang="en-US" baseline="30000" dirty="0">
                <a:solidFill>
                  <a:srgbClr val="212121"/>
                </a:solidFill>
              </a:rPr>
              <a:t>th</a:t>
            </a:r>
            <a:r>
              <a:rPr lang="en-US" dirty="0">
                <a:solidFill>
                  <a:srgbClr val="212121"/>
                </a:solidFill>
              </a:rPr>
              <a:t> century BC and died at </a:t>
            </a:r>
            <a:r>
              <a:rPr lang="en-US" dirty="0" err="1">
                <a:solidFill>
                  <a:srgbClr val="212121"/>
                </a:solidFill>
              </a:rPr>
              <a:t>aprox</a:t>
            </a:r>
            <a:r>
              <a:rPr lang="en-US" dirty="0">
                <a:solidFill>
                  <a:srgbClr val="212121"/>
                </a:solidFill>
              </a:rPr>
              <a:t> 500BC.</a:t>
            </a:r>
          </a:p>
          <a:p>
            <a:pPr algn="l"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</a:rPr>
              <a:t>At the base of mount </a:t>
            </a:r>
            <a:r>
              <a:rPr lang="en-US" dirty="0" err="1">
                <a:solidFill>
                  <a:srgbClr val="212121"/>
                </a:solidFill>
              </a:rPr>
              <a:t>Lasios</a:t>
            </a:r>
            <a:r>
              <a:rPr lang="en-US" dirty="0">
                <a:solidFill>
                  <a:srgbClr val="212121"/>
                </a:solidFill>
              </a:rPr>
              <a:t>, in burgundy France.</a:t>
            </a:r>
          </a:p>
          <a:p>
            <a:pPr algn="l">
              <a:buFont typeface="Arial"/>
              <a:buChar char="•"/>
            </a:pPr>
            <a:r>
              <a:rPr lang="en-US" dirty="0">
                <a:solidFill>
                  <a:srgbClr val="212121"/>
                </a:solidFill>
              </a:rPr>
              <a:t>This tomb is rich. Housing objects of gold and distant places.</a:t>
            </a:r>
          </a:p>
        </p:txBody>
      </p:sp>
    </p:spTree>
    <p:extLst>
      <p:ext uri="{BB962C8B-B14F-4D97-AF65-F5344CB8AC3E}">
        <p14:creationId xmlns:p14="http://schemas.microsoft.com/office/powerpoint/2010/main" val="2456968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54173A58-B122-4342-8641-2C7187495D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E3E38EB-06F9-40C9-B3E2-7CC1363B99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EC451D95-F442-41F5-B7F3-ADFF8BF52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86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B989C5-C91A-4D90-A027-E8816587A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3660056" cy="13253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/>
              <a:t>Objects from Vix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393F3B5-23C9-4DE1-BF93-BBDEE1770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4696A9-7249-42B3-A3D4-E803D785BA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95401" y="2493774"/>
            <a:ext cx="3660057" cy="338209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600"/>
              <a:t>These include:</a:t>
            </a:r>
          </a:p>
          <a:p>
            <a:pPr marL="285750" indent="-285750">
              <a:buFont typeface="Arial"/>
              <a:buChar char="•"/>
            </a:pPr>
            <a:r>
              <a:rPr lang="en-US" sz="1600"/>
              <a:t>A dismantled 4 wheeled chariot,</a:t>
            </a:r>
          </a:p>
          <a:p>
            <a:pPr marL="285750" indent="-285750">
              <a:buFont typeface="Arial"/>
              <a:buChar char="•"/>
            </a:pPr>
            <a:r>
              <a:rPr lang="en-US" sz="1600"/>
              <a:t>A Celtic hero torc,</a:t>
            </a:r>
          </a:p>
          <a:p>
            <a:pPr marL="285750" indent="-285750">
              <a:buFont typeface="Arial"/>
              <a:buChar char="•"/>
            </a:pPr>
            <a:r>
              <a:rPr lang="en-US" sz="1600"/>
              <a:t>A hollow,</a:t>
            </a:r>
          </a:p>
          <a:p>
            <a:pPr marL="285750" indent="-285750">
              <a:buFont typeface="Arial"/>
              <a:buChar char="•"/>
            </a:pPr>
            <a:r>
              <a:rPr lang="en-US" sz="1600"/>
              <a:t>24 carat gold neck ring,</a:t>
            </a:r>
          </a:p>
          <a:p>
            <a:pPr marL="285750" indent="-285750">
              <a:buFont typeface="Arial"/>
              <a:buChar char="•"/>
            </a:pPr>
            <a:r>
              <a:rPr lang="en-US" sz="1600"/>
              <a:t>A bronze Krater from Sparta</a:t>
            </a:r>
          </a:p>
        </p:txBody>
      </p:sp>
      <p:pic>
        <p:nvPicPr>
          <p:cNvPr id="10" name="Picture Placeholder 9" descr="A person standing in a room&#10;&#10;Description automatically generated">
            <a:extLst>
              <a:ext uri="{FF2B5EF4-FFF2-40B4-BE49-F238E27FC236}">
                <a16:creationId xmlns:a16="http://schemas.microsoft.com/office/drawing/2014/main" id="{537E938D-751A-4B60-BBD1-5212A187DA4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2" r="23947" b="3"/>
          <a:stretch/>
        </p:blipFill>
        <p:spPr>
          <a:xfrm>
            <a:off x="5418668" y="982131"/>
            <a:ext cx="5469466" cy="489373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3944015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71DC4032-1EBF-43F0-A045-DA2EC28F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6508" y="982132"/>
            <a:ext cx="6270090" cy="1303867"/>
          </a:xfrm>
        </p:spPr>
        <p:txBody>
          <a:bodyPr>
            <a:normAutofit/>
          </a:bodyPr>
          <a:lstStyle/>
          <a:p>
            <a:r>
              <a:rPr lang="en-US" dirty="0"/>
              <a:t>Warfare and weapons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6700F0-A132-4E69-86EC-E22266569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3059206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gris, France.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683" y="1786113"/>
            <a:ext cx="2433793" cy="310696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C9EF08C-0CEB-490B-BB65-480687C1B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26508" y="2400639"/>
            <a:ext cx="627008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6482" y="2556932"/>
            <a:ext cx="6260114" cy="3318936"/>
          </a:xfrm>
        </p:spPr>
        <p:txBody>
          <a:bodyPr>
            <a:normAutofit/>
          </a:bodyPr>
          <a:lstStyle/>
          <a:p>
            <a:r>
              <a:rPr lang="en-US" dirty="0"/>
              <a:t>The </a:t>
            </a:r>
            <a:r>
              <a:rPr lang="en-US" dirty="0" err="1"/>
              <a:t>torc’s</a:t>
            </a:r>
            <a:r>
              <a:rPr lang="en-US" dirty="0"/>
              <a:t> found at </a:t>
            </a:r>
            <a:r>
              <a:rPr lang="en-US" dirty="0" err="1"/>
              <a:t>vix</a:t>
            </a:r>
            <a:r>
              <a:rPr lang="en-US" dirty="0"/>
              <a:t> will be discussed and purpose compared to similar items found in other burials.</a:t>
            </a:r>
          </a:p>
          <a:p>
            <a:r>
              <a:rPr lang="en-US" dirty="0"/>
              <a:t>Was the lady at </a:t>
            </a:r>
            <a:r>
              <a:rPr lang="en-US" dirty="0" err="1"/>
              <a:t>Vix</a:t>
            </a:r>
            <a:r>
              <a:rPr lang="en-US" dirty="0"/>
              <a:t> a warrior?</a:t>
            </a:r>
          </a:p>
          <a:p>
            <a:r>
              <a:rPr lang="en-US" dirty="0"/>
              <a:t>Weapons will be discussed as part of the material culture of the Celts as a civilization.</a:t>
            </a:r>
          </a:p>
          <a:p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95401" y="5969000"/>
            <a:ext cx="7305900" cy="2794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hlinkClick r:id="rId6"/>
              </a:rPr>
              <a:t>Photo</a:t>
            </a:r>
            <a:r>
              <a:rPr lang="en-US" dirty="0"/>
              <a:t> by Rosemania / </a:t>
            </a:r>
            <a:r>
              <a:rPr lang="en-US" dirty="0">
                <a:hlinkClick r:id="rId7"/>
              </a:rPr>
              <a:t>CC BY 2.0</a:t>
            </a:r>
          </a:p>
        </p:txBody>
      </p:sp>
    </p:spTree>
    <p:extLst>
      <p:ext uri="{BB962C8B-B14F-4D97-AF65-F5344CB8AC3E}">
        <p14:creationId xmlns:p14="http://schemas.microsoft.com/office/powerpoint/2010/main" val="247185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E4F490-FA76-4FF0-B36A-72B01E117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C8C51A-4ECF-4857-8298-6C8334C7F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41C46E-A2A6-4DF0-84BD-502A2E56D0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sq">
            <a:solidFill>
              <a:srgbClr val="FFFFFF">
                <a:alpha val="80000"/>
              </a:srgbClr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Religion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CE4C0A-D88E-41BB-8F06-8C0E2604B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0360" y="469900"/>
            <a:ext cx="5953630" cy="5405968"/>
          </a:xfrm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I am focusing on the female deities that support the roles of female warriors in Celtic society.</a:t>
            </a:r>
          </a:p>
          <a:p>
            <a:r>
              <a:rPr lang="en-US" dirty="0">
                <a:solidFill>
                  <a:schemeClr val="tx1"/>
                </a:solidFill>
              </a:rPr>
              <a:t>The ancestor cults and idea of druids will be discussed in relation to the material culture found at </a:t>
            </a:r>
            <a:r>
              <a:rPr lang="en-US" dirty="0" err="1">
                <a:solidFill>
                  <a:schemeClr val="tx1"/>
                </a:solidFill>
              </a:rPr>
              <a:t>Vix</a:t>
            </a:r>
            <a:r>
              <a:rPr lang="en-US" dirty="0">
                <a:solidFill>
                  <a:schemeClr val="tx1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75646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4B17FE-2E14-47B6-B5A8-4363DE769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E53280-E6EB-47D2-B0BB-78B772DC4B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rgbClr val="373737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4C4738-31FA-4AA4-9D3A-9B0F0B1F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Bibliography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09F3F69-CB9E-4C14-8F9B-7565980C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rgbClr val="FFFFFF"/>
              </a:gs>
              <a:gs pos="30000">
                <a:srgbClr val="FFFFFF"/>
              </a:gs>
              <a:gs pos="61000">
                <a:srgbClr val="F8F8F8"/>
              </a:gs>
              <a:gs pos="97000">
                <a:srgbClr val="E5E5E5"/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127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140934" y="469900"/>
            <a:ext cx="5953630" cy="5405968"/>
          </a:xfrm>
        </p:spPr>
        <p:txBody>
          <a:bodyPr anchor="ctr">
            <a:normAutofit lnSpcReduction="10000"/>
          </a:bodyPr>
          <a:lstStyle/>
          <a:p>
            <a:r>
              <a:rPr lang="en-GB" dirty="0">
                <a:solidFill>
                  <a:srgbClr val="212121"/>
                </a:solidFill>
              </a:rPr>
              <a:t>Green, M.J. 1992. Dictionary of Celtic myth and legend. Thames and </a:t>
            </a:r>
            <a:r>
              <a:rPr lang="en-GB" dirty="0" err="1">
                <a:solidFill>
                  <a:srgbClr val="212121"/>
                </a:solidFill>
              </a:rPr>
              <a:t>Hudsun</a:t>
            </a:r>
            <a:r>
              <a:rPr lang="en-GB" dirty="0">
                <a:solidFill>
                  <a:srgbClr val="212121"/>
                </a:solidFill>
              </a:rPr>
              <a:t>. London.</a:t>
            </a:r>
          </a:p>
          <a:p>
            <a:r>
              <a:rPr lang="en-GB" dirty="0">
                <a:solidFill>
                  <a:srgbClr val="212121"/>
                </a:solidFill>
              </a:rPr>
              <a:t>Ellis, P.B. 1995. Celtic women: women in </a:t>
            </a:r>
            <a:r>
              <a:rPr lang="en-GB" dirty="0" err="1">
                <a:solidFill>
                  <a:srgbClr val="212121"/>
                </a:solidFill>
              </a:rPr>
              <a:t>celtic</a:t>
            </a:r>
            <a:r>
              <a:rPr lang="en-GB" dirty="0">
                <a:solidFill>
                  <a:srgbClr val="212121"/>
                </a:solidFill>
              </a:rPr>
              <a:t> society and literature. Constable. London.</a:t>
            </a:r>
          </a:p>
          <a:p>
            <a:r>
              <a:rPr lang="en-GB" dirty="0">
                <a:solidFill>
                  <a:srgbClr val="212121"/>
                </a:solidFill>
              </a:rPr>
              <a:t>Cunliffe, B. 2018. The ancient Celts. 2</a:t>
            </a:r>
            <a:r>
              <a:rPr lang="en-GB" baseline="30000" dirty="0">
                <a:solidFill>
                  <a:srgbClr val="212121"/>
                </a:solidFill>
              </a:rPr>
              <a:t>nd</a:t>
            </a:r>
            <a:r>
              <a:rPr lang="en-GB" dirty="0">
                <a:solidFill>
                  <a:srgbClr val="212121"/>
                </a:solidFill>
              </a:rPr>
              <a:t> ed. Oxford university Press. Oxford.</a:t>
            </a:r>
          </a:p>
          <a:p>
            <a:r>
              <a:rPr lang="en-GB" dirty="0" err="1">
                <a:solidFill>
                  <a:srgbClr val="212121"/>
                </a:solidFill>
              </a:rPr>
              <a:t>Eluere</a:t>
            </a:r>
            <a:r>
              <a:rPr lang="en-GB" dirty="0">
                <a:solidFill>
                  <a:srgbClr val="212121"/>
                </a:solidFill>
              </a:rPr>
              <a:t>, C. 1993. The </a:t>
            </a:r>
            <a:r>
              <a:rPr lang="en-GB" dirty="0" err="1">
                <a:solidFill>
                  <a:srgbClr val="212121"/>
                </a:solidFill>
              </a:rPr>
              <a:t>celts</a:t>
            </a:r>
            <a:r>
              <a:rPr lang="en-GB" dirty="0">
                <a:solidFill>
                  <a:srgbClr val="212121"/>
                </a:solidFill>
              </a:rPr>
              <a:t>: the first masters of Europe. Thames and Hudson. London.</a:t>
            </a:r>
          </a:p>
          <a:p>
            <a:r>
              <a:rPr lang="en-GB" dirty="0">
                <a:solidFill>
                  <a:srgbClr val="212121"/>
                </a:solidFill>
              </a:rPr>
              <a:t>Harris, O.J.T. and </a:t>
            </a:r>
            <a:r>
              <a:rPr lang="en-GB" dirty="0" err="1">
                <a:solidFill>
                  <a:srgbClr val="212121"/>
                </a:solidFill>
              </a:rPr>
              <a:t>Cipolla</a:t>
            </a:r>
            <a:r>
              <a:rPr lang="en-GB" dirty="0">
                <a:solidFill>
                  <a:srgbClr val="212121"/>
                </a:solidFill>
              </a:rPr>
              <a:t>, C. 2015. Archaeological Theory in the New </a:t>
            </a:r>
            <a:r>
              <a:rPr lang="en-GB" dirty="0" err="1">
                <a:solidFill>
                  <a:srgbClr val="212121"/>
                </a:solidFill>
              </a:rPr>
              <a:t>Millennium:Introducing</a:t>
            </a:r>
            <a:r>
              <a:rPr lang="en-GB" dirty="0">
                <a:solidFill>
                  <a:srgbClr val="212121"/>
                </a:solidFill>
              </a:rPr>
              <a:t> Current Perspectives. London; New York: Routledge.</a:t>
            </a:r>
          </a:p>
          <a:p>
            <a:endParaRPr dirty="0">
              <a:solidFill>
                <a:srgbClr val="21212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779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622</Words>
  <Application>Microsoft Office PowerPoint</Application>
  <PresentationFormat>Widescreen</PresentationFormat>
  <Paragraphs>97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Garamond</vt:lpstr>
      <vt:lpstr>Organic</vt:lpstr>
      <vt:lpstr>Dissertation</vt:lpstr>
      <vt:lpstr>Contents</vt:lpstr>
      <vt:lpstr>Dissertation</vt:lpstr>
      <vt:lpstr>Names and terminology</vt:lpstr>
      <vt:lpstr>Origins</vt:lpstr>
      <vt:lpstr>Society</vt:lpstr>
      <vt:lpstr>Princess of Vix Celtic tomb</vt:lpstr>
      <vt:lpstr>Objects from Vix</vt:lpstr>
      <vt:lpstr>Warfare and weapons</vt:lpstr>
      <vt:lpstr>Religion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Here's your outline to get started</dc:title>
  <dc:creator>Lorna Kelly</dc:creator>
  <cp:lastModifiedBy>Lorna Kelly</cp:lastModifiedBy>
  <cp:revision>4</cp:revision>
  <dcterms:created xsi:type="dcterms:W3CDTF">2019-12-11T22:51:16Z</dcterms:created>
  <dcterms:modified xsi:type="dcterms:W3CDTF">2019-12-11T23:22:02Z</dcterms:modified>
</cp:coreProperties>
</file>