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89750" cy="10021888"/>
  <p:embeddedFontLst>
    <p:embeddedFont>
      <p:font typeface="Plus Jakarta Sans"/>
      <p:italic r:id="rId1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533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070B6-B72E-78E5-D9F7-760B1CA5A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962008" cy="2592849"/>
          </a:xfrm>
        </p:spPr>
        <p:txBody>
          <a:bodyPr>
            <a:normAutofit/>
          </a:bodyPr>
          <a:lstStyle/>
          <a:p>
            <a:r>
              <a:rPr lang="en-GB" sz="2000" dirty="0"/>
              <a:t>STUDENT NAME: EDOSA GODDAY OMORODION </a:t>
            </a:r>
            <a:r>
              <a:rPr lang="en-GB" sz="2000" dirty="0" err="1"/>
              <a:t>OMORODION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STUDENT ID: 2513334.</a:t>
            </a:r>
            <a:br>
              <a:rPr lang="en-GB" sz="2000" dirty="0"/>
            </a:br>
            <a:r>
              <a:rPr lang="en-GB" sz="2000" dirty="0"/>
              <a:t>MODULE TITLE: PSYCHOLOGY IN HEALTH AND SOCIAL CARE.</a:t>
            </a:r>
            <a:br>
              <a:rPr lang="en-GB" sz="2000" dirty="0"/>
            </a:br>
            <a:r>
              <a:rPr lang="en-GB" sz="2000" dirty="0"/>
              <a:t>MODULE CODE: LCHS4010.</a:t>
            </a:r>
            <a:br>
              <a:rPr lang="en-GB" sz="2000" dirty="0"/>
            </a:br>
            <a:r>
              <a:rPr lang="en-GB" sz="2000" dirty="0"/>
              <a:t>ASSIGNMENT: PRESENTATION.</a:t>
            </a:r>
            <a:br>
              <a:rPr lang="en-GB" sz="2000" dirty="0"/>
            </a:br>
            <a:r>
              <a:rPr lang="en-GB" sz="2000" dirty="0"/>
              <a:t>LECTURER: WAFA NASIR.</a:t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1614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405235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3" name="Rounded Rectangle 2"/>
          <p:cNvSpPr/>
          <p:nvPr/>
        </p:nvSpPr>
        <p:spPr>
          <a:xfrm>
            <a:off x="609600" y="2397621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4" name="Rounded Rectangle 3"/>
          <p:cNvSpPr/>
          <p:nvPr/>
        </p:nvSpPr>
        <p:spPr>
          <a:xfrm>
            <a:off x="609600" y="3390007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6" name="Rounded Rectangle 5"/>
          <p:cNvSpPr/>
          <p:nvPr/>
        </p:nvSpPr>
        <p:spPr>
          <a:xfrm>
            <a:off x="609600" y="4590811"/>
            <a:ext cx="10972800" cy="839985"/>
          </a:xfrm>
          <a:prstGeom prst="roundRect">
            <a:avLst>
              <a:gd name="adj" fmla="val 13607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7" name="Rectangle 6"/>
          <p:cNvSpPr/>
          <p:nvPr/>
        </p:nvSpPr>
        <p:spPr>
          <a:xfrm>
            <a:off x="609600" y="1405235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8" name="Rectangle 7"/>
          <p:cNvSpPr/>
          <p:nvPr/>
        </p:nvSpPr>
        <p:spPr>
          <a:xfrm>
            <a:off x="609600" y="2397621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9" name="Rectangle 8"/>
          <p:cNvSpPr/>
          <p:nvPr/>
        </p:nvSpPr>
        <p:spPr>
          <a:xfrm>
            <a:off x="609600" y="3390007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11" name="Rectangle 10"/>
          <p:cNvSpPr/>
          <p:nvPr/>
        </p:nvSpPr>
        <p:spPr>
          <a:xfrm>
            <a:off x="609600" y="4590811"/>
            <a:ext cx="38100" cy="839985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595735"/>
            <a:ext cx="123825" cy="19050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2588121"/>
            <a:ext cx="190500" cy="19050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3580507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4781311"/>
            <a:ext cx="190500" cy="1905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609600" y="571500"/>
            <a:ext cx="5698163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 dirty="0">
                <a:solidFill>
                  <a:srgbClr val="0F172A"/>
                </a:solidFill>
                <a:latin typeface="Plus Jakarta Sans"/>
              </a:rPr>
              <a:t>Introduction &amp; Presentation Aims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33475" y="1576685"/>
            <a:ext cx="10334625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Presenting Case Profile: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Shona (aged 3) recently joined nursery, displaying pronounced separation anxiety, restricted verbal communication, and difficulty integrating into peer group play.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00150" y="2569071"/>
            <a:ext cx="1026795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Critical Lifespan Period: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Early childhood represents a vulnerable neurobiological window where foundational socio-emotional pathways and self-regulatory capacities are established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(Shonkoff and Phillips, 2000)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00150" y="3561457"/>
            <a:ext cx="1026795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Theoretical Framework: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Bowlby’s Attachment Theory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1969)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and Ainsworth's typologies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(Ainsworth et al., 1978)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serve as the primary psychological lens to evaluate Shona's transition distress.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00150" y="4762261"/>
            <a:ext cx="1026795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Presentation Structure: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Evaluates core theory, applies principles to Shona's behavior, designs targeted interventions, analyzes nature–nurture dynamics, and critically appraises model utility.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60780"/>
            <a:ext cx="592328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3" name="Rounded Rectangle 2"/>
          <p:cNvSpPr/>
          <p:nvPr/>
        </p:nvSpPr>
        <p:spPr>
          <a:xfrm>
            <a:off x="609600" y="2858908"/>
            <a:ext cx="592328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5" name="Rounded Rectangle 4"/>
          <p:cNvSpPr/>
          <p:nvPr/>
        </p:nvSpPr>
        <p:spPr>
          <a:xfrm>
            <a:off x="609600" y="4527966"/>
            <a:ext cx="592328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7" name="Rectangle 6"/>
          <p:cNvSpPr/>
          <p:nvPr/>
        </p:nvSpPr>
        <p:spPr>
          <a:xfrm>
            <a:off x="609600" y="121158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8" name="Rectangle 7"/>
          <p:cNvSpPr/>
          <p:nvPr/>
        </p:nvSpPr>
        <p:spPr>
          <a:xfrm>
            <a:off x="609600" y="285890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sp>
        <p:nvSpPr>
          <p:cNvPr id="10" name="Rectangle 9"/>
          <p:cNvSpPr/>
          <p:nvPr/>
        </p:nvSpPr>
        <p:spPr>
          <a:xfrm>
            <a:off x="609600" y="4619406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 dirty="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402080"/>
            <a:ext cx="17145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3049408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4809906"/>
            <a:ext cx="19050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149860"/>
            <a:ext cx="225247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0F766E"/>
                </a:solidFill>
                <a:latin typeface="Plus Jakarta Sans"/>
              </a:rPr>
              <a:t>THEORETICAL FOUNDATIONS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378460"/>
            <a:ext cx="7705123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 dirty="0">
                <a:solidFill>
                  <a:srgbClr val="0F172A"/>
                </a:solidFill>
                <a:latin typeface="Plus Jakarta Sans"/>
              </a:rPr>
              <a:t>Bowlby's Attachment Theory: Core Concepts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81100" y="1311910"/>
            <a:ext cx="520954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Evolutionary Basis: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Attachment is an innate, biologically driven survival mechanism designed to maintain proximity to primary caregivers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1969)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00150" y="3030358"/>
            <a:ext cx="519049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Secure Base &amp; Haven: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Caregivers act as a safe haven during distress and a secure base from which children safely explore environments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200150" y="4790856"/>
            <a:ext cx="511937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Separation Response: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Involuntary distress sequence triggered by caregiver absence, progressing through Protest, Despair, and Detachment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1973)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5280" y="1534160"/>
            <a:ext cx="5374640" cy="432490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754760"/>
            <a:ext cx="10972800" cy="708421"/>
          </a:xfrm>
          <a:prstGeom prst="roundRect">
            <a:avLst>
              <a:gd name="adj" fmla="val 1613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609600" y="5615582"/>
            <a:ext cx="10972800" cy="708421"/>
          </a:xfrm>
          <a:prstGeom prst="roundRect">
            <a:avLst>
              <a:gd name="adj" fmla="val 1613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609600" y="2455961"/>
            <a:ext cx="241399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5" name="Rectangle 4"/>
          <p:cNvSpPr/>
          <p:nvPr/>
        </p:nvSpPr>
        <p:spPr>
          <a:xfrm>
            <a:off x="3023592" y="2455961"/>
            <a:ext cx="427925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7302847" y="2455961"/>
            <a:ext cx="427955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609600" y="3158728"/>
            <a:ext cx="241399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Rectangle 7"/>
          <p:cNvSpPr/>
          <p:nvPr/>
        </p:nvSpPr>
        <p:spPr>
          <a:xfrm>
            <a:off x="3023592" y="3158728"/>
            <a:ext cx="427925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7302847" y="3158728"/>
            <a:ext cx="427955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Rectangle 9"/>
          <p:cNvSpPr/>
          <p:nvPr/>
        </p:nvSpPr>
        <p:spPr>
          <a:xfrm>
            <a:off x="609600" y="3861494"/>
            <a:ext cx="241399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3023592" y="3861494"/>
            <a:ext cx="427925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Rectangle 11"/>
          <p:cNvSpPr/>
          <p:nvPr/>
        </p:nvSpPr>
        <p:spPr>
          <a:xfrm>
            <a:off x="7302847" y="3861494"/>
            <a:ext cx="4279552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Rectangle 12"/>
          <p:cNvSpPr/>
          <p:nvPr/>
        </p:nvSpPr>
        <p:spPr>
          <a:xfrm>
            <a:off x="609600" y="4754760"/>
            <a:ext cx="38100" cy="70842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609600" y="5615582"/>
            <a:ext cx="38100" cy="70842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907160"/>
            <a:ext cx="219075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5767982"/>
            <a:ext cx="238125" cy="190500"/>
          </a:xfrm>
          <a:prstGeom prst="rect">
            <a:avLst/>
          </a:prstGeom>
        </p:spPr>
      </p:pic>
      <p:sp>
        <p:nvSpPr>
          <p:cNvPr id="17" name="Rounded Rectangle 16"/>
          <p:cNvSpPr/>
          <p:nvPr/>
        </p:nvSpPr>
        <p:spPr>
          <a:xfrm>
            <a:off x="609600" y="1295995"/>
            <a:ext cx="10972800" cy="3268265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425260"/>
              </p:ext>
            </p:extLst>
          </p:nvPr>
        </p:nvGraphicFramePr>
        <p:xfrm>
          <a:off x="609600" y="1295995"/>
          <a:ext cx="10972799" cy="3268265"/>
        </p:xfrm>
        <a:graphic>
          <a:graphicData uri="http://schemas.openxmlformats.org/drawingml/2006/table">
            <a:tbl>
              <a:tblPr/>
              <a:tblGrid>
                <a:gridCol w="24139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92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795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Plus Jakarta Sans"/>
                        </a:rPr>
                        <a:t>Attachment Type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Plus Jakarta Sans"/>
                        </a:rPr>
                        <a:t>Separation Behavior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Plus Jakarta Sans"/>
                        </a:rPr>
                        <a:t>Reunion Behavior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Secure (Type B)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Distressed upon departure; actively seeks caregiver (Ainsworth et al., 1978).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Readily comforted; quickly returns to calm play.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Insecure-Avoidant (A)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Minimal overt distress; hides internal autonomic stress.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Avoids or ignores caregiver upon return (Ainsworth et al., 1978).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Insecure-Resistant (C)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Severe distress; extreme anxiety and passive resistance.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Seeks proximity but resists physical comfort angrily.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 err="1">
                          <a:solidFill>
                            <a:srgbClr val="334155"/>
                          </a:solidFill>
                          <a:latin typeface="Plus Jakarta Sans"/>
                        </a:rPr>
                        <a:t>Disorganised</a:t>
                      </a:r>
                      <a:r>
                        <a:rPr sz="1400" b="1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 (D)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Confused, apprehensive, or frozen movements (Main and Solomon, 1990).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Contradictory behaviors showing fear without resolution.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0" name="TextBox 19"/>
          <p:cNvSpPr txBox="1"/>
          <p:nvPr/>
        </p:nvSpPr>
        <p:spPr>
          <a:xfrm>
            <a:off x="609600" y="571500"/>
            <a:ext cx="11582400" cy="3429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250" b="1" i="0" u="none">
                <a:solidFill>
                  <a:srgbClr val="0F172A"/>
                </a:solidFill>
                <a:latin typeface="Plus Jakarta Sans"/>
              </a:rPr>
              <a:t>Ainsworth's Extension &amp; EYFS Integration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09675" y="4888110"/>
            <a:ext cx="10277475" cy="422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EYFS Key Person Approach: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Statutory framework mandates a designated Key Person to provide a secondary secure base, buffering transition stress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DfE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, 2024)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28725" y="5748932"/>
            <a:ext cx="10258425" cy="422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400" b="1" i="0" u="none">
                <a:solidFill>
                  <a:srgbClr val="334155"/>
                </a:solidFill>
                <a:latin typeface="Plus Jakarta Sans"/>
              </a:rPr>
              <a:t>Relational Security in Practice: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 Professional attachment relationships foster emotional containment, enabling children to build confidence in setting routines </a:t>
            </a:r>
            <a:r>
              <a:rPr sz="1400" b="1" i="0" u="none">
                <a:solidFill>
                  <a:srgbClr val="0F766E"/>
                </a:solidFill>
                <a:latin typeface="Plus Jakarta Sans"/>
              </a:rPr>
              <a:t>(Elfer, Goldschmied and Selleck, 2012)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866140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609600" y="2345451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609600" y="3834923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09600" y="5277875"/>
            <a:ext cx="59436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609600" y="7138987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609600" y="866140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2345451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609600" y="3834923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09600" y="5277875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609600" y="7138987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970" y="1056640"/>
            <a:ext cx="19050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70" y="2535951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970" y="4025423"/>
            <a:ext cx="219075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970" y="5468375"/>
            <a:ext cx="190500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7329487"/>
            <a:ext cx="19050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160020"/>
            <a:ext cx="2177199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0F766E"/>
                </a:solidFill>
                <a:latin typeface="Plus Jakarta Sans"/>
              </a:rPr>
              <a:t>CASE APPLICATION (PART 1)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388620"/>
            <a:ext cx="6523709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Analyzing Shona's Separation Anxiety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76325" y="1037590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Shona's crying and resistance at drop-off reflect the acute Protest stage, driven by attachment system </a:t>
            </a:r>
            <a:r>
              <a:rPr sz="1600" b="0" i="0" u="none" dirty="0" err="1">
                <a:solidFill>
                  <a:srgbClr val="334155"/>
                </a:solidFill>
                <a:latin typeface="Plus Jakarta Sans"/>
              </a:rPr>
              <a:t>hyperactivation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1973)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76325" y="2516901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Transitioning to an unfamiliar setting without an established practitioner bond removes external emotional regulation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76325" y="4006373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Heightened distress and difficulty accepting reassurance suggest potential insecure-resistant attachment tendencies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(Ainsworth et al., 1978)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76325" y="5449325"/>
            <a:ext cx="530415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Anxiety represents a typical biological adaptation to novel environment separation rather than clinical pathology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Shonkoff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and Phillips, 2000)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200150" y="7310437"/>
            <a:ext cx="4591050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>
                <a:solidFill>
                  <a:srgbClr val="334155"/>
                </a:solidFill>
                <a:latin typeface="Plus Jakarta Sans"/>
              </a:rPr>
              <a:t>Diagnostic Caution: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 Practitioners must avoid prematurely labeling attachment styles based on initial transition observations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(Elfer, Goldschmied and Selleck, 2012)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3074" name="Picture 2" descr="My 3-Year-Old Begged Me Not to Take Him to Daycare — I Was Horrified ..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3309" y="866140"/>
            <a:ext cx="4419231" cy="552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81100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" name="Rounded Rectangle 2"/>
          <p:cNvSpPr/>
          <p:nvPr/>
        </p:nvSpPr>
        <p:spPr>
          <a:xfrm>
            <a:off x="609600" y="2670571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4" name="Rounded Rectangle 3"/>
          <p:cNvSpPr/>
          <p:nvPr/>
        </p:nvSpPr>
        <p:spPr>
          <a:xfrm>
            <a:off x="609600" y="4160043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5" name="Rounded Rectangle 4"/>
          <p:cNvSpPr/>
          <p:nvPr/>
        </p:nvSpPr>
        <p:spPr>
          <a:xfrm>
            <a:off x="609600" y="5649515"/>
            <a:ext cx="529590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Rectangle 6"/>
          <p:cNvSpPr/>
          <p:nvPr/>
        </p:nvSpPr>
        <p:spPr>
          <a:xfrm>
            <a:off x="609600" y="1181100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8" name="Rectangle 7"/>
          <p:cNvSpPr/>
          <p:nvPr/>
        </p:nvSpPr>
        <p:spPr>
          <a:xfrm>
            <a:off x="609600" y="2670571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9" name="Rectangle 8"/>
          <p:cNvSpPr/>
          <p:nvPr/>
        </p:nvSpPr>
        <p:spPr>
          <a:xfrm>
            <a:off x="609600" y="4160043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0" name="Rectangle 9"/>
          <p:cNvSpPr/>
          <p:nvPr/>
        </p:nvSpPr>
        <p:spPr>
          <a:xfrm>
            <a:off x="609600" y="5649515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371600"/>
            <a:ext cx="238125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2861071"/>
            <a:ext cx="238125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4350543"/>
            <a:ext cx="238125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5840015"/>
            <a:ext cx="238125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2026196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0F766E"/>
                </a:solidFill>
                <a:latin typeface="Plus Jakarta Sans"/>
              </a:rPr>
              <a:t>CASE APPLICATION (PART 2)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6202019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>
                <a:solidFill>
                  <a:srgbClr val="0F172A"/>
                </a:solidFill>
                <a:latin typeface="Plus Jakarta Sans"/>
              </a:rPr>
              <a:t>Exploration, Communication &amp; Social Play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47775" y="1352550"/>
            <a:ext cx="4543425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Attachment vs. Exploration Balance: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When the attachment system is activated by threat, exploratory and social play systems are automatically suppressed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47775" y="2842021"/>
            <a:ext cx="4543425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>
                <a:solidFill>
                  <a:srgbClr val="334155"/>
                </a:solidFill>
                <a:latin typeface="Plus Jakarta Sans"/>
              </a:rPr>
              <a:t>Restricted Verbal Communication: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 High emotional load and stress-induced anxiety temporarily restrict expressive language capacities in young children </a:t>
            </a:r>
            <a:r>
              <a:rPr sz="1400" b="1" i="0" u="none">
                <a:solidFill>
                  <a:srgbClr val="0F766E"/>
                </a:solidFill>
                <a:latin typeface="Plus Jakarta Sans"/>
              </a:rPr>
              <a:t>(Vermeer and van IJzendoorn, 2006)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47775" y="4331493"/>
            <a:ext cx="454342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>
                <a:solidFill>
                  <a:srgbClr val="334155"/>
                </a:solidFill>
                <a:latin typeface="Plus Jakarta Sans"/>
              </a:rPr>
              <a:t>Social Competence Links: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 Meta-analytic studies confirm secure attachment strongly correlates with peer interaction and social competence </a:t>
            </a:r>
            <a:r>
              <a:rPr sz="1400" b="1" i="0" u="none">
                <a:solidFill>
                  <a:srgbClr val="0F766E"/>
                </a:solidFill>
                <a:latin typeface="Plus Jakarta Sans"/>
              </a:rPr>
              <a:t>(Groh et al., 2014)</a:t>
            </a:r>
            <a:r>
              <a:rPr sz="14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247775" y="5820965"/>
            <a:ext cx="454342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 err="1">
                <a:solidFill>
                  <a:srgbClr val="334155"/>
                </a:solidFill>
                <a:latin typeface="Plus Jakarta Sans"/>
              </a:rPr>
              <a:t>Internalising</a:t>
            </a: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 Withdrawal: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Relational insecurity elevates risks of social withdrawal and peer play hesitation in early years settings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Fearon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 et al., 2010)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5050" y="1807525"/>
            <a:ext cx="5995670" cy="368958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81100"/>
            <a:ext cx="529590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609600" y="3176598"/>
            <a:ext cx="5295900" cy="1197372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3810000" y="4714140"/>
            <a:ext cx="5295900" cy="1197372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438900" y="1324422"/>
            <a:ext cx="5295900" cy="1197372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6438900" y="3176598"/>
            <a:ext cx="529590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609600" y="1181100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317659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3810000" y="471414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438900" y="1324422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6438900" y="317659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371600"/>
            <a:ext cx="17145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3367098"/>
            <a:ext cx="17145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7650" y="4904640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1788" y="1562100"/>
            <a:ext cx="219075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86550" y="3367098"/>
            <a:ext cx="238125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1989775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0F766E"/>
                </a:solidFill>
                <a:latin typeface="Plus Jakarta Sans"/>
              </a:rPr>
              <a:t>INTERVENTION PLANNING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7738785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Practical Strategies: Settling-In &amp; Attachment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81100" y="1352550"/>
            <a:ext cx="461010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Establish a primary practitioner to offer consistent, attuned interactions, creating a secondary secure base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Elfer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et al., 2012)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81100" y="3348048"/>
            <a:ext cx="4610100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u="none" dirty="0">
                <a:solidFill>
                  <a:srgbClr val="334155"/>
                </a:solidFill>
                <a:latin typeface="Plus Jakarta Sans"/>
              </a:rPr>
              <a:t>Phased Settling-In Schedule: Implement gradual session extensions with </a:t>
            </a:r>
            <a:r>
              <a:rPr sz="1600" u="none" dirty="0" err="1">
                <a:solidFill>
                  <a:srgbClr val="334155"/>
                </a:solidFill>
                <a:latin typeface="Plus Jakarta Sans"/>
              </a:rPr>
              <a:t>carer</a:t>
            </a:r>
            <a:r>
              <a:rPr sz="1600" u="none" dirty="0">
                <a:solidFill>
                  <a:srgbClr val="334155"/>
                </a:solidFill>
                <a:latin typeface="Plus Jakarta Sans"/>
              </a:rPr>
              <a:t> presence to prevent attachment panic 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(Page, Clare and </a:t>
            </a:r>
            <a:r>
              <a:rPr sz="1600" u="none" dirty="0" err="1">
                <a:solidFill>
                  <a:srgbClr val="0F766E"/>
                </a:solidFill>
                <a:latin typeface="Plus Jakarta Sans"/>
              </a:rPr>
              <a:t>Nutbrown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, 2013)</a:t>
            </a:r>
            <a:r>
              <a:rPr sz="160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400550" y="4885590"/>
            <a:ext cx="4591050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i="0" u="none" dirty="0">
                <a:solidFill>
                  <a:srgbClr val="334155"/>
                </a:solidFill>
                <a:latin typeface="Plus Jakarta Sans"/>
              </a:rPr>
              <a:t>Transitional Object Support: Encourage familiar items from home (e.g. blanket/photo) to provide psychological continuity with parents </a:t>
            </a:r>
            <a:r>
              <a:rPr sz="1600" i="0" u="none" dirty="0">
                <a:solidFill>
                  <a:srgbClr val="0F766E"/>
                </a:solidFill>
                <a:latin typeface="Plus Jakarta Sans"/>
              </a:rPr>
              <a:t>(Bowlby, 1988)</a:t>
            </a:r>
            <a:r>
              <a:rPr sz="160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58025" y="1495872"/>
            <a:ext cx="4562475" cy="1025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Predictable Goodbye Routines: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Co-design concise, positive departure rituals with </a:t>
            </a:r>
            <a:r>
              <a:rPr sz="1600" b="0" i="0" u="none" dirty="0" err="1">
                <a:solidFill>
                  <a:srgbClr val="334155"/>
                </a:solidFill>
                <a:latin typeface="Plus Jakarta Sans"/>
              </a:rPr>
              <a:t>carers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to establish environmental predictability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Elfer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et al., 2012)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077075" y="3348048"/>
            <a:ext cx="454342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u="none" dirty="0">
                <a:solidFill>
                  <a:srgbClr val="334155"/>
                </a:solidFill>
                <a:latin typeface="Plus Jakarta Sans"/>
              </a:rPr>
              <a:t>Parent Partnership Collaboration: Maintain daily communication logs to align home-nursery care routines and emotional cues 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u="none" dirty="0" err="1">
                <a:solidFill>
                  <a:srgbClr val="0F766E"/>
                </a:solidFill>
                <a:latin typeface="Plus Jakarta Sans"/>
              </a:rPr>
              <a:t>DfE</a:t>
            </a:r>
            <a:r>
              <a:rPr sz="1600" u="none" dirty="0">
                <a:solidFill>
                  <a:srgbClr val="0F766E"/>
                </a:solidFill>
                <a:latin typeface="Plus Jakarta Sans"/>
              </a:rPr>
              <a:t>, 2024)</a:t>
            </a:r>
            <a:r>
              <a:rPr sz="160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609600" y="1890117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191250" y="1890117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609600" y="3514725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ounded Rectangle 6"/>
          <p:cNvSpPr/>
          <p:nvPr/>
        </p:nvSpPr>
        <p:spPr>
          <a:xfrm>
            <a:off x="6191250" y="3514725"/>
            <a:ext cx="5391150" cy="1434107"/>
          </a:xfrm>
          <a:prstGeom prst="roundRect">
            <a:avLst>
              <a:gd name="adj" fmla="val 797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1890117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6191250" y="1890117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09600" y="3514725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6191250" y="3514725"/>
            <a:ext cx="5391150" cy="3810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7" name="TextBox 16"/>
          <p:cNvSpPr txBox="1"/>
          <p:nvPr/>
        </p:nvSpPr>
        <p:spPr>
          <a:xfrm>
            <a:off x="609600" y="342900"/>
            <a:ext cx="1205458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0F766E"/>
                </a:solidFill>
                <a:latin typeface="Plus Jakarta Sans"/>
              </a:rPr>
              <a:t>SUPPORT PLAN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9600" y="571500"/>
            <a:ext cx="5912452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3200" b="1" i="0" u="none">
                <a:solidFill>
                  <a:srgbClr val="0F172A"/>
                </a:solidFill>
                <a:latin typeface="Plus Jakarta Sans"/>
              </a:rPr>
              <a:t>Four-Domain Wellbeing Matrix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19150" y="2452092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 dirty="0">
                <a:solidFill>
                  <a:srgbClr val="475569"/>
                </a:solidFill>
                <a:latin typeface="Plus Jakarta Sans"/>
              </a:rPr>
              <a:t>Create a quiet "</a:t>
            </a:r>
            <a:r>
              <a:rPr sz="1600" b="0" i="0" u="none" dirty="0" err="1">
                <a:solidFill>
                  <a:srgbClr val="475569"/>
                </a:solidFill>
                <a:latin typeface="Plus Jakarta Sans"/>
              </a:rPr>
              <a:t>cosy</a:t>
            </a:r>
            <a:r>
              <a:rPr sz="1600" b="0" i="0" u="none" dirty="0">
                <a:solidFill>
                  <a:srgbClr val="475569"/>
                </a:solidFill>
                <a:latin typeface="Plus Jakarta Sans"/>
              </a:rPr>
              <a:t> sanctuary" zone for emotional regulation; provide key person proximity and visual emotion charts to co-regulate stress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Elfer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et al., 2012)</a:t>
            </a:r>
            <a:r>
              <a:rPr sz="1600" b="0" i="0" u="none" dirty="0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0" y="2452092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>
                <a:solidFill>
                  <a:srgbClr val="475569"/>
                </a:solidFill>
                <a:latin typeface="Plus Jakarta Sans"/>
              </a:rPr>
              <a:t>Facilitate dyadic (1-to-1) play sessions led by the key person before introducing structured small-group turn-taking games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(Groh et al., 2014)</a:t>
            </a:r>
            <a:r>
              <a:rPr sz="16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19150" y="4076700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>
                <a:solidFill>
                  <a:srgbClr val="475569"/>
                </a:solidFill>
                <a:latin typeface="Plus Jakarta Sans"/>
              </a:rPr>
              <a:t>Utilise visual timetables, Makaton gesture cues, and commentary play to scaffold verbal expression without pressure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(Page et al., 2013)</a:t>
            </a:r>
            <a:r>
              <a:rPr sz="16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00800" y="4076700"/>
            <a:ext cx="5067300" cy="654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739"/>
              </a:lnSpc>
            </a:pPr>
            <a:r>
              <a:rPr sz="1600" b="0" i="0" u="none">
                <a:solidFill>
                  <a:srgbClr val="475569"/>
                </a:solidFill>
                <a:latin typeface="Plus Jakarta Sans"/>
              </a:rPr>
              <a:t>Offer outdoor sensory and gross-motor play experiences to release tension and lower physiological cortisol levels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(DfE, 2024)</a:t>
            </a:r>
            <a:r>
              <a:rPr sz="16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04900" y="2137767"/>
            <a:ext cx="2265685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 dirty="0">
                <a:solidFill>
                  <a:srgbClr val="0F172A"/>
                </a:solidFill>
                <a:latin typeface="Plus Jakarta Sans"/>
              </a:rPr>
              <a:t>Emotional Wellbeing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34175" y="2137767"/>
            <a:ext cx="1829668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>
                <a:solidFill>
                  <a:srgbClr val="0F172A"/>
                </a:solidFill>
                <a:latin typeface="Plus Jakarta Sans"/>
              </a:rPr>
              <a:t>Social Wellbeing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66800" y="3762375"/>
            <a:ext cx="2436564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>
                <a:solidFill>
                  <a:srgbClr val="0F172A"/>
                </a:solidFill>
                <a:latin typeface="Plus Jakarta Sans"/>
              </a:rPr>
              <a:t>Cognitive &amp; Language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648450" y="3762375"/>
            <a:ext cx="2086149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b="1" i="0" u="none">
                <a:solidFill>
                  <a:srgbClr val="0F172A"/>
                </a:solidFill>
                <a:latin typeface="Plus Jakarta Sans"/>
              </a:rPr>
              <a:t>Physical Wellbeing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25120" y="977900"/>
            <a:ext cx="622935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" name="Rounded Rectangle 2"/>
          <p:cNvSpPr/>
          <p:nvPr/>
        </p:nvSpPr>
        <p:spPr>
          <a:xfrm>
            <a:off x="335280" y="2168028"/>
            <a:ext cx="622935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4" name="Rounded Rectangle 3"/>
          <p:cNvSpPr/>
          <p:nvPr/>
        </p:nvSpPr>
        <p:spPr>
          <a:xfrm>
            <a:off x="335280" y="3358157"/>
            <a:ext cx="6229350" cy="1337071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5" name="Rounded Rectangle 4"/>
          <p:cNvSpPr/>
          <p:nvPr/>
        </p:nvSpPr>
        <p:spPr>
          <a:xfrm>
            <a:off x="314960" y="4786670"/>
            <a:ext cx="6229350" cy="982802"/>
          </a:xfrm>
          <a:prstGeom prst="roundRect">
            <a:avLst>
              <a:gd name="adj" fmla="val 8548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6" name="Rounded Rectangle 5"/>
          <p:cNvSpPr/>
          <p:nvPr/>
        </p:nvSpPr>
        <p:spPr>
          <a:xfrm>
            <a:off x="304800" y="5849421"/>
            <a:ext cx="6259830" cy="886660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Rectangle 6"/>
          <p:cNvSpPr/>
          <p:nvPr/>
        </p:nvSpPr>
        <p:spPr>
          <a:xfrm>
            <a:off x="325120" y="97790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8" name="Rectangle 7"/>
          <p:cNvSpPr/>
          <p:nvPr/>
        </p:nvSpPr>
        <p:spPr>
          <a:xfrm>
            <a:off x="335280" y="2225179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9" name="Rectangle 8"/>
          <p:cNvSpPr/>
          <p:nvPr/>
        </p:nvSpPr>
        <p:spPr>
          <a:xfrm>
            <a:off x="335280" y="3358157"/>
            <a:ext cx="38100" cy="1337071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0" name="Rectangle 9"/>
          <p:cNvSpPr/>
          <p:nvPr/>
        </p:nvSpPr>
        <p:spPr>
          <a:xfrm>
            <a:off x="314960" y="4786670"/>
            <a:ext cx="38100" cy="98280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1" name="Rectangle 10"/>
          <p:cNvSpPr/>
          <p:nvPr/>
        </p:nvSpPr>
        <p:spPr>
          <a:xfrm>
            <a:off x="304800" y="5849421"/>
            <a:ext cx="38100" cy="88666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770" y="1168400"/>
            <a:ext cx="17145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30" y="2415679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30" y="3548657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610" y="4977169"/>
            <a:ext cx="190500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450" y="6039921"/>
            <a:ext cx="19050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2430152" cy="16927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00" b="1" i="0" u="none">
                <a:solidFill>
                  <a:srgbClr val="0F766E"/>
                </a:solidFill>
                <a:latin typeface="Plus Jakarta Sans"/>
              </a:rPr>
              <a:t>DEVELOPMENTAL DETERMINANTS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6288581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>
                <a:solidFill>
                  <a:srgbClr val="0F172A"/>
                </a:solidFill>
                <a:latin typeface="Plus Jakarta Sans"/>
              </a:rPr>
              <a:t>Nature: Biological Influences on Behaviour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96620" y="1149350"/>
            <a:ext cx="5443220" cy="7461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Behavioral Inhibition: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Innate temperamental traits predispose certain children to novel environment fear and social hesitation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(Kagan, 1994)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5830" y="2396629"/>
            <a:ext cx="542417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Genetic Vulnerability: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Heritable autonomic nervous system reactivity influences individual baseline anxiety thresholds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Pluess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 and 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Belsky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, 2013)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25830" y="3529607"/>
            <a:ext cx="563880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Endocrine Stress Response: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Entering group care triggers HPA-axis activation and elevated salivary cortisol levels in toddlers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(Vermeer and van 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IJzendoorn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, 2006)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05510" y="4958119"/>
            <a:ext cx="563880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Neurodevelopmental Immaturity: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Prefrontal cortex networks for emotional self-regulation remain underdeveloped at age three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400" b="1" i="0" u="none" dirty="0" err="1">
                <a:solidFill>
                  <a:srgbClr val="0F766E"/>
                </a:solidFill>
                <a:latin typeface="Plus Jakarta Sans"/>
              </a:rPr>
              <a:t>Shonkoff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 and Phillips, 2000)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95350" y="5959910"/>
            <a:ext cx="545465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400" b="1" i="0" u="none" dirty="0">
                <a:solidFill>
                  <a:srgbClr val="334155"/>
                </a:solidFill>
                <a:latin typeface="Plus Jakarta Sans"/>
              </a:rPr>
              <a:t>Evolutionary Survival Drive: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 Separation fear represents an adaptive biological mechanism safeguarding vulnerable young </a:t>
            </a:r>
            <a:r>
              <a:rPr sz="1400" b="1" i="0" u="none" dirty="0">
                <a:solidFill>
                  <a:srgbClr val="0F766E"/>
                </a:solidFill>
                <a:latin typeface="Plus Jakarta Sans"/>
              </a:rPr>
              <a:t>(Bowlby, 1969)</a:t>
            </a:r>
            <a:r>
              <a:rPr sz="14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6070" y="1757681"/>
            <a:ext cx="5495290" cy="372872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181100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609600" y="2422028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609600" y="3662957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5" name="Rounded Rectangle 4"/>
          <p:cNvSpPr/>
          <p:nvPr/>
        </p:nvSpPr>
        <p:spPr>
          <a:xfrm>
            <a:off x="609600" y="4903886"/>
            <a:ext cx="5831840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609600" y="118110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609600" y="242202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609600" y="3662957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Rectangle 9"/>
          <p:cNvSpPr/>
          <p:nvPr/>
        </p:nvSpPr>
        <p:spPr>
          <a:xfrm>
            <a:off x="609600" y="4903886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6100" y="971550"/>
            <a:ext cx="5295900" cy="4424954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71600"/>
            <a:ext cx="238125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" y="2612528"/>
            <a:ext cx="219075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853457"/>
            <a:ext cx="190500" cy="1905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5094386"/>
            <a:ext cx="171450" cy="19050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609600" y="571500"/>
            <a:ext cx="6990696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Nurture &amp; Gene–Environment Interaction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47775" y="1352550"/>
            <a:ext cx="5003215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Caregiver Attunement: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Sensitive home responsiveness shapes internal working models and stress-coping capacity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(Ainsworth et al., 1978)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28725" y="2593478"/>
            <a:ext cx="5024193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Environmental Quality: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Rich language exposure and stable family routines buffer transition distress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(Page, Clare and 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Nutbrown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, 2013)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00150" y="3834407"/>
            <a:ext cx="5055660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>
                <a:solidFill>
                  <a:srgbClr val="334155"/>
                </a:solidFill>
                <a:latin typeface="Plus Jakarta Sans"/>
              </a:rPr>
              <a:t>Socio-Cultural Contexts: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 Diverse caregiving norms and family dynamics dictate child separation expectations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(Keller, 2018)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81100" y="5075336"/>
            <a:ext cx="5076638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Differential Susceptibility: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Highly reactive children suffer more in poor environments but benefit most from supportive care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Belsky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 and </a:t>
            </a:r>
            <a:r>
              <a:rPr sz="1600" b="1" i="0" u="none" dirty="0" err="1">
                <a:solidFill>
                  <a:srgbClr val="0F766E"/>
                </a:solidFill>
                <a:latin typeface="Plus Jakarta Sans"/>
              </a:rPr>
              <a:t>Pluess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, 2009)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09600" y="2850058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5" name="Rectangle 4"/>
          <p:cNvSpPr/>
          <p:nvPr/>
        </p:nvSpPr>
        <p:spPr>
          <a:xfrm>
            <a:off x="6096000" y="2850058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6" name="Rectangle 5"/>
          <p:cNvSpPr/>
          <p:nvPr/>
        </p:nvSpPr>
        <p:spPr>
          <a:xfrm>
            <a:off x="609600" y="3552825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Rectangle 6"/>
          <p:cNvSpPr/>
          <p:nvPr/>
        </p:nvSpPr>
        <p:spPr>
          <a:xfrm>
            <a:off x="6096000" y="3552825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8" name="Rectangle 7"/>
          <p:cNvSpPr/>
          <p:nvPr/>
        </p:nvSpPr>
        <p:spPr>
          <a:xfrm>
            <a:off x="609600" y="4255591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9" name="Rectangle 8"/>
          <p:cNvSpPr/>
          <p:nvPr/>
        </p:nvSpPr>
        <p:spPr>
          <a:xfrm>
            <a:off x="6096000" y="4255591"/>
            <a:ext cx="54864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1" name="Rounded Rectangle 10"/>
          <p:cNvSpPr/>
          <p:nvPr/>
        </p:nvSpPr>
        <p:spPr>
          <a:xfrm>
            <a:off x="609600" y="1690092"/>
            <a:ext cx="10972800" cy="3268265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5232681"/>
              </p:ext>
            </p:extLst>
          </p:nvPr>
        </p:nvGraphicFramePr>
        <p:xfrm>
          <a:off x="609600" y="1690092"/>
          <a:ext cx="10972800" cy="3268265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1" i="0" u="none">
                          <a:solidFill>
                            <a:srgbClr val="FFFFFF"/>
                          </a:solidFill>
                          <a:latin typeface="Plus Jakarta Sans"/>
                        </a:rPr>
                        <a:t>Strengths &amp; Practical Utility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766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>
                          <a:solidFill>
                            <a:srgbClr val="FFFFFF"/>
                          </a:solidFill>
                          <a:latin typeface="Plus Jakarta Sans"/>
                        </a:rPr>
                        <a:t>Limitations &amp; Theoretical Gaps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1B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It </a:t>
                      </a:r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proves </a:t>
                      </a:r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clear psychological rationale for separation distress mechanisms (Bowlby, 1969).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Overemphasises monotropy, ignoring multiple valid caregiving networks (Schaffer and Emerson, 1964).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Directly underpins statutory UK early years policy (Key Person Approach) (</a:t>
                      </a:r>
                      <a:r>
                        <a:rPr sz="1400" b="0" i="0" u="none" dirty="0" err="1">
                          <a:solidFill>
                            <a:srgbClr val="334155"/>
                          </a:solidFill>
                          <a:latin typeface="Plus Jakarta Sans"/>
                        </a:rPr>
                        <a:t>DfE</a:t>
                      </a:r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, 2024).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Eurocentric bias; fails to reflect non-Western collectivism (Keller, 2018).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Strong empirical meta-analytic validation across diverse settings (Groh et al., 2014).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Risks deterministic maternal-blaming and over-pathologising stress (Belsky and Pluess, 2009).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653">
                <a:tc>
                  <a:txBody>
                    <a:bodyPr/>
                    <a:lstStyle/>
                    <a:p>
                      <a:pPr algn="l"/>
                      <a:r>
                        <a:rPr sz="1400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Provides practical tools for nursery settling interventions (Elfer et al., 2012).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0" i="0" u="none" dirty="0">
                          <a:solidFill>
                            <a:srgbClr val="334155"/>
                          </a:solidFill>
                          <a:latin typeface="Plus Jakarta Sans"/>
                        </a:rPr>
                        <a:t>Strange Situation methodology has limited validity for 3-year-olds (Ainsworth et al., 1978).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609600" y="571500"/>
            <a:ext cx="5937331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>
                <a:solidFill>
                  <a:srgbClr val="0F172A"/>
                </a:solidFill>
                <a:latin typeface="Plus Jakarta Sans"/>
              </a:rPr>
              <a:t>Critical Evaluation of Attachment Theory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35279" y="1181100"/>
            <a:ext cx="6398895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" name="Rounded Rectangle 2"/>
          <p:cNvSpPr/>
          <p:nvPr/>
        </p:nvSpPr>
        <p:spPr>
          <a:xfrm>
            <a:off x="335279" y="2381388"/>
            <a:ext cx="6398895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" name="Rounded Rectangle 3"/>
          <p:cNvSpPr/>
          <p:nvPr/>
        </p:nvSpPr>
        <p:spPr>
          <a:xfrm>
            <a:off x="335279" y="3561357"/>
            <a:ext cx="6398895" cy="1088528"/>
          </a:xfrm>
          <a:prstGeom prst="roundRect">
            <a:avLst>
              <a:gd name="adj" fmla="val 105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6" name="Rounded Rectangle 5"/>
          <p:cNvSpPr/>
          <p:nvPr/>
        </p:nvSpPr>
        <p:spPr>
          <a:xfrm>
            <a:off x="1572260" y="5911135"/>
            <a:ext cx="8526780" cy="794465"/>
          </a:xfrm>
          <a:prstGeom prst="roundRect">
            <a:avLst>
              <a:gd name="adj" fmla="val 10500"/>
            </a:avLst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Rectangle 6"/>
          <p:cNvSpPr/>
          <p:nvPr/>
        </p:nvSpPr>
        <p:spPr>
          <a:xfrm>
            <a:off x="335280" y="1181100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8" name="Rectangle 7"/>
          <p:cNvSpPr/>
          <p:nvPr/>
        </p:nvSpPr>
        <p:spPr>
          <a:xfrm>
            <a:off x="335280" y="2381388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9" name="Rectangle 8"/>
          <p:cNvSpPr/>
          <p:nvPr/>
        </p:nvSpPr>
        <p:spPr>
          <a:xfrm>
            <a:off x="335280" y="3561357"/>
            <a:ext cx="38100" cy="1088528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1" name="Rectangle 10"/>
          <p:cNvSpPr/>
          <p:nvPr/>
        </p:nvSpPr>
        <p:spPr>
          <a:xfrm>
            <a:off x="1572260" y="5911135"/>
            <a:ext cx="38100" cy="794465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30" y="1371600"/>
            <a:ext cx="190500" cy="19050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30" y="2571888"/>
            <a:ext cx="190500" cy="1905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30" y="3751857"/>
            <a:ext cx="238125" cy="1905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9910" y="6101635"/>
            <a:ext cx="171450" cy="190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609600" y="342900"/>
            <a:ext cx="202805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0F766E"/>
                </a:solidFill>
                <a:latin typeface="Plus Jakarta Sans"/>
              </a:rPr>
              <a:t>SUMMARY &amp; ACTION PLAN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9600" y="571500"/>
            <a:ext cx="7966925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800" b="1" i="0" u="none">
                <a:solidFill>
                  <a:srgbClr val="0F172A"/>
                </a:solidFill>
                <a:latin typeface="Plus Jakarta Sans"/>
              </a:rPr>
              <a:t>Conclusion &amp; Support Plan Recommendations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25830" y="1352550"/>
            <a:ext cx="5547244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>
                <a:solidFill>
                  <a:srgbClr val="334155"/>
                </a:solidFill>
                <a:latin typeface="Plus Jakarta Sans"/>
              </a:rPr>
              <a:t>Primary Intervention: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 Secure Shona's transition via a dedicated Key Person to establish a secondary secure base </a:t>
            </a:r>
            <a:r>
              <a:rPr sz="1600" b="1" i="0" u="none">
                <a:solidFill>
                  <a:srgbClr val="0F766E"/>
                </a:solidFill>
                <a:latin typeface="Plus Jakarta Sans"/>
              </a:rPr>
              <a:t>(DfE, 2024; Elfer et al., 2012)</a:t>
            </a:r>
            <a:r>
              <a:rPr sz="1600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5830" y="2552838"/>
            <a:ext cx="5547244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Phased Transition: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Implement gradual drop-off schedules, transitional home objects, and clear goodbye routines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(Page et al., 2013)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73455" y="3732807"/>
            <a:ext cx="5489699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334155"/>
                </a:solidFill>
                <a:latin typeface="Plus Jakarta Sans"/>
              </a:rPr>
              <a:t>Communication &amp; Play Scaffolding: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 Deploy visual timetables, Makaton, and dyadic peer play led by the key person </a:t>
            </a:r>
            <a:r>
              <a:rPr sz="1600" b="1" i="0" u="none" dirty="0">
                <a:solidFill>
                  <a:srgbClr val="0F766E"/>
                </a:solidFill>
                <a:latin typeface="Plus Jakarta Sans"/>
              </a:rPr>
              <a:t>(Groh et al., 2014)</a:t>
            </a:r>
            <a:r>
              <a:rPr sz="1600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143760" y="6082585"/>
            <a:ext cx="777240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57"/>
              </a:lnSpc>
            </a:pPr>
            <a:r>
              <a:rPr sz="1600" b="1" i="0" u="none" dirty="0">
                <a:solidFill>
                  <a:srgbClr val="0F172A"/>
                </a:solidFill>
                <a:latin typeface="Plus Jakarta Sans"/>
              </a:rPr>
              <a:t>Reflective Statement: Professional practice demands synthesizing psychological theory with empathetic, child-</a:t>
            </a:r>
            <a:r>
              <a:rPr sz="1600" b="1" i="0" u="none" dirty="0" err="1">
                <a:solidFill>
                  <a:srgbClr val="0F172A"/>
                </a:solidFill>
                <a:latin typeface="Plus Jakarta Sans"/>
              </a:rPr>
              <a:t>centred</a:t>
            </a:r>
            <a:r>
              <a:rPr sz="1600" b="1" i="0" u="none" dirty="0">
                <a:solidFill>
                  <a:srgbClr val="0F172A"/>
                </a:solidFill>
                <a:latin typeface="Plus Jakarta Sans"/>
              </a:rPr>
              <a:t> care.</a:t>
            </a:r>
          </a:p>
        </p:txBody>
      </p:sp>
      <p:pic>
        <p:nvPicPr>
          <p:cNvPr id="6146" name="Picture 2" descr="Pictures Of Kids Playing In School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6"/>
          <a:stretch/>
        </p:blipFill>
        <p:spPr bwMode="auto">
          <a:xfrm>
            <a:off x="6825614" y="1466916"/>
            <a:ext cx="5315586" cy="382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120640" y="387660"/>
            <a:ext cx="1662315" cy="3462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sz="2400" b="1" i="0" u="none" dirty="0">
                <a:solidFill>
                  <a:srgbClr val="FFFFFF"/>
                </a:solidFill>
                <a:latin typeface="Plus Jakarta Sans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" y="1066800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Ainsworth, M.D.S., Blehar, M.C., Waters, E. and Wall, S. (1978)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Patterns of Attachment: A Psychological Study of the Strange Situation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Hillsdale, NJ: Erlbaum.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1477267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Belsky, J. and Pluess, M. (2009) 'Beyond diathesis stress: differential susceptibility to environmental influences',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Psychological Bulletin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135(6), pp. 885–908. doi: 10.1037/a0017185.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2054869"/>
            <a:ext cx="4743286" cy="15420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Bowlby, J. (1969)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Attachment and Loss, Vol. 1: Attachment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London: Hogarth Press.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2298203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Bowlby, J. (1973)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Attachment and Loss, Vol. 2: Separation: Anxiety and Anger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London: Hogarth Press.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2708671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Bowlby, J. (1988) </a:t>
            </a:r>
            <a:r>
              <a:rPr sz="1000" b="0" i="1" u="none" dirty="0">
                <a:solidFill>
                  <a:srgbClr val="CBD5E1"/>
                </a:solidFill>
                <a:latin typeface="Plus Jakarta Sans"/>
              </a:rPr>
              <a:t>A Secure Base: Parent–Child Attachment and Healthy Human Development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London: Routledge.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3119139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Department for Education (2024)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Statutory Framework for the Early Years Foundation Stage: for Group and School-Based Providers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London: DfE.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3529607"/>
            <a:ext cx="5429250" cy="3209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Elfer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, P., </a:t>
            </a: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Goldschmied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, E. and </a:t>
            </a: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Selleck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, D. (2012) </a:t>
            </a:r>
            <a:r>
              <a:rPr sz="1000" b="0" i="1" u="none" dirty="0">
                <a:solidFill>
                  <a:srgbClr val="CBD5E1"/>
                </a:solidFill>
                <a:latin typeface="Plus Jakarta Sans"/>
              </a:rPr>
              <a:t>Key Persons in the Early Years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2nd </a:t>
            </a:r>
            <a:r>
              <a:rPr sz="1000" b="0" i="0" u="none" dirty="0" err="1">
                <a:solidFill>
                  <a:srgbClr val="CBD5E1"/>
                </a:solidFill>
                <a:latin typeface="Plus Jakarta Sans"/>
              </a:rPr>
              <a:t>edn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London: Routledge.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3940075"/>
            <a:ext cx="5429250" cy="5001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16"/>
              </a:lnSpc>
            </a:pP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Fearon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R. P.,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Bakermans-Kranenburg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J., Van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IJzendoorn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H.,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Lapsley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A. M., &amp;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Roisman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G. I. (2010). The significance of insecure attachment and disorganization in the development of children’s externalizing behavior: A meta-analytic study. Child development, 81(2), 435-456.</a:t>
            </a:r>
            <a:endParaRPr sz="1000" b="0" i="0" u="none" dirty="0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48400" y="1066800"/>
            <a:ext cx="5429250" cy="5014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316"/>
              </a:lnSpc>
            </a:pPr>
            <a:r>
              <a:rPr lang="en-US" sz="1000" dirty="0">
                <a:solidFill>
                  <a:srgbClr val="CBD5E1"/>
                </a:solidFill>
                <a:latin typeface="Plus Jakarta Sans"/>
              </a:rPr>
              <a:t>Groh, A. M.,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Fearon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R. P.,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Bakermans-Kranenburg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J., Van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IJzendoorn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M. H., Steele, R. D., &amp; </a:t>
            </a:r>
            <a:r>
              <a:rPr lang="en-US" sz="1000" dirty="0" err="1">
                <a:solidFill>
                  <a:srgbClr val="CBD5E1"/>
                </a:solidFill>
                <a:latin typeface="Plus Jakarta Sans"/>
              </a:rPr>
              <a:t>Roisman</a:t>
            </a:r>
            <a:r>
              <a:rPr lang="en-US" sz="1000" dirty="0">
                <a:solidFill>
                  <a:srgbClr val="CBD5E1"/>
                </a:solidFill>
                <a:latin typeface="Plus Jakarta Sans"/>
              </a:rPr>
              <a:t>, G. I. (2014). The significance of attachment security for children’s social competence with peers: A meta-analytic study. Attachment &amp; human development, 16(2), 103-136.</a:t>
            </a:r>
            <a:endParaRPr sz="1000" b="0" i="0" u="none" dirty="0">
              <a:solidFill>
                <a:srgbClr val="CBD5E1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248400" y="1644401"/>
            <a:ext cx="5277086" cy="16671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Kagan, J. (1994)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Galen's Prophecy: Temperament in Human Nature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New York: Basic Books.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48400" y="1887735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Keller, H. (2018) 'Universality claim of attachment theory: children's socioemotional development across cultures',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PNAS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115(45), pp. 11414–11419.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48400" y="2298203"/>
            <a:ext cx="5429250" cy="3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Main, M. and Solomon, J. (1990) 'Procedures for identifying infants as disorganized/disoriented', in Greenberg, M.T. et al. (eds.) </a:t>
            </a:r>
            <a:r>
              <a:rPr sz="1000" b="0" i="1" u="none" dirty="0">
                <a:solidFill>
                  <a:srgbClr val="CBD5E1"/>
                </a:solidFill>
                <a:latin typeface="Plus Jakarta Sans"/>
              </a:rPr>
              <a:t>Attachment in the Preschool Years</a:t>
            </a:r>
            <a:r>
              <a:rPr sz="1000" b="0" i="0" u="none" dirty="0">
                <a:solidFill>
                  <a:srgbClr val="CBD5E1"/>
                </a:solidFill>
                <a:latin typeface="Plus Jakarta Sans"/>
              </a:rPr>
              <a:t>. Chicago: UCP, pp. 121–160.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48400" y="2875805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Page, J., Clare, A. and Nutbrown, C. (2013)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Working with Babies and Children: From Birth to Three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2nd edn. London: SAGE.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248400" y="3286273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Pluess, M. and Belsky, J. (2013) 'Vulnerability to psychopathology in early childhood: diathesis-stress or differential susceptibility?',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Dev Psychopathol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25(4), pp. 907–922.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248400" y="3696741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Schaffer, H.R. and Emerson, P.E. (1964) 'The development of social attachments in infancy',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Monographs SRCD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29(3), pp. 1–77.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248400" y="4107209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Shonkoff, J.P. and Phillips, D.A. (eds.) (2000)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From Neurons to Neighborhoods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. Washington, DC: National Academies Press.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248400" y="4517677"/>
            <a:ext cx="5429250" cy="3342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16"/>
              </a:lnSpc>
            </a:pPr>
            <a:r>
              <a:rPr sz="1000" b="0" i="0" u="none">
                <a:solidFill>
                  <a:srgbClr val="CBD5E1"/>
                </a:solidFill>
                <a:latin typeface="Plus Jakarta Sans"/>
              </a:rPr>
              <a:t>Vermeer, H.J. and van IJzendoorn, M.H. (2006) 'Children's elevated cortisol levels at daycare: a review and meta-analysis', </a:t>
            </a:r>
            <a:r>
              <a:rPr sz="1000" b="0" i="1" u="none">
                <a:solidFill>
                  <a:srgbClr val="CBD5E1"/>
                </a:solidFill>
                <a:latin typeface="Plus Jakarta Sans"/>
              </a:rPr>
              <a:t>Early Childhood Research Quarterly</a:t>
            </a:r>
            <a:r>
              <a:rPr sz="1000" b="0" i="0" u="none">
                <a:solidFill>
                  <a:srgbClr val="CBD5E1"/>
                </a:solidFill>
                <a:latin typeface="Plus Jakarta Sans"/>
              </a:rPr>
              <a:t>, 21(3), pp. 390–401.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1702</TotalTime>
  <Words>1925</Words>
  <Application>Microsoft Office PowerPoint</Application>
  <PresentationFormat>Widescreen</PresentationFormat>
  <Paragraphs>106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Arial</vt:lpstr>
      <vt:lpstr>Plus Jakarta Sans</vt:lpstr>
      <vt:lpstr>Office Theme</vt:lpstr>
      <vt:lpstr>STUDENT NAME: EDOSA GODDAY OMORODION OMORODION. STUDENT ID: 2513334. MODULE TITLE: PSYCHOLOGY IN HEALTH AND SOCIAL CARE. MODULE CODE: LCHS4010. ASSIGNMENT: PRESENTATION. LECTURER: WAFA NASIR.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Edosa Omorodion</dc:creator>
  <cp:keywords/>
  <dc:description>generated using python-pptx</dc:description>
  <cp:lastModifiedBy>Edosa Godday Omorodion Omorodion (2513334)</cp:lastModifiedBy>
  <cp:revision>13</cp:revision>
  <cp:lastPrinted>2026-10-02T20:05:48Z</cp:lastPrinted>
  <dcterms:created xsi:type="dcterms:W3CDTF">2013-01-27T09:14:16Z</dcterms:created>
  <dcterms:modified xsi:type="dcterms:W3CDTF">2026-10-12T00:44:50Z</dcterms:modified>
  <cp:category/>
</cp:coreProperties>
</file>