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78" r:id="rId4"/>
    <p:sldId id="280" r:id="rId5"/>
    <p:sldId id="281" r:id="rId6"/>
    <p:sldId id="282" r:id="rId7"/>
    <p:sldId id="283" r:id="rId8"/>
    <p:sldId id="286" r:id="rId9"/>
    <p:sldId id="265" r:id="rId10"/>
    <p:sldId id="266" r:id="rId11"/>
    <p:sldId id="287" r:id="rId12"/>
    <p:sldId id="288" r:id="rId13"/>
    <p:sldId id="289" r:id="rId14"/>
    <p:sldId id="290" r:id="rId15"/>
    <p:sldId id="285" r:id="rId16"/>
    <p:sldId id="272"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23/12/2018</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22605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842586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71161678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5609810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23/12/2018</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995695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23/12/2018</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7828556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23/12/2018</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3732112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8902805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84785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623218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5760604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23/12/2018</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42957924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a:bodyPr>
          <a:lstStyle/>
          <a:p>
            <a:r>
              <a:rPr lang="en-GB" dirty="0" smtClean="0">
                <a:solidFill>
                  <a:schemeClr val="bg1"/>
                </a:solidFill>
              </a:rPr>
              <a:t>Everyday </a:t>
            </a:r>
            <a:r>
              <a:rPr lang="en-GB" dirty="0">
                <a:solidFill>
                  <a:schemeClr val="bg1"/>
                </a:solidFill>
              </a:rPr>
              <a:t>Life in Ancient Rome</a:t>
            </a:r>
          </a:p>
        </p:txBody>
      </p:sp>
      <p:sp>
        <p:nvSpPr>
          <p:cNvPr id="3" name="Subtitle 2"/>
          <p:cNvSpPr>
            <a:spLocks noGrp="1"/>
          </p:cNvSpPr>
          <p:nvPr>
            <p:ph type="subTitle" idx="1"/>
          </p:nvPr>
        </p:nvSpPr>
        <p:spPr>
          <a:xfrm>
            <a:off x="1187624" y="6113512"/>
            <a:ext cx="6400800" cy="744488"/>
          </a:xfrm>
        </p:spPr>
        <p:txBody>
          <a:bodyPr>
            <a:normAutofit/>
          </a:bodyPr>
          <a:lstStyle/>
          <a:p>
            <a:r>
              <a:rPr lang="en-GB" b="1" dirty="0">
                <a:solidFill>
                  <a:schemeClr val="bg1"/>
                </a:solidFill>
              </a:rPr>
              <a:t>HPAH4001</a:t>
            </a:r>
          </a:p>
          <a:p>
            <a:endParaRPr lang="en-GB" b="1" dirty="0" smtClean="0">
              <a:solidFill>
                <a:schemeClr val="bg1"/>
              </a:solidFill>
            </a:endParaRPr>
          </a:p>
        </p:txBody>
      </p:sp>
      <p:sp>
        <p:nvSpPr>
          <p:cNvPr id="4" name="Subtitle 2"/>
          <p:cNvSpPr txBox="1">
            <a:spLocks/>
          </p:cNvSpPr>
          <p:nvPr/>
        </p:nvSpPr>
        <p:spPr>
          <a:xfrm>
            <a:off x="323528" y="2852936"/>
            <a:ext cx="8644916" cy="1133128"/>
          </a:xfrm>
          <a:prstGeom prst="rect">
            <a:avLst/>
          </a:prstGeom>
        </p:spPr>
        <p:txBody>
          <a:bodyPr vert="horz">
            <a:normAutofit fontScale="92500" lnSpcReduction="10000"/>
          </a:bodyPr>
          <a:lstStyle/>
          <a:p>
            <a:pPr algn="ctr">
              <a:spcBef>
                <a:spcPct val="20000"/>
              </a:spcBef>
              <a:buClr>
                <a:prstClr val="white">
                  <a:shade val="95000"/>
                </a:prstClr>
              </a:buClr>
              <a:buSzPct val="65000"/>
              <a:defRPr/>
            </a:pPr>
            <a:r>
              <a:rPr lang="en-GB" sz="3600" dirty="0" smtClean="0">
                <a:solidFill>
                  <a:prstClr val="black"/>
                </a:solidFill>
              </a:rPr>
              <a:t>Session 2 – part 2</a:t>
            </a:r>
          </a:p>
          <a:p>
            <a:pPr algn="ctr">
              <a:spcBef>
                <a:spcPct val="20000"/>
              </a:spcBef>
              <a:buClr>
                <a:prstClr val="white">
                  <a:shade val="95000"/>
                </a:prstClr>
              </a:buClr>
              <a:buSzPct val="65000"/>
              <a:defRPr/>
            </a:pPr>
            <a:r>
              <a:rPr lang="en-GB" sz="3600" dirty="0" smtClean="0">
                <a:solidFill>
                  <a:prstClr val="black"/>
                </a:solidFill>
              </a:rPr>
              <a:t>Women </a:t>
            </a:r>
            <a:r>
              <a:rPr lang="en-GB" sz="3600" dirty="0">
                <a:solidFill>
                  <a:prstClr val="black"/>
                </a:solidFill>
              </a:rPr>
              <a:t>in </a:t>
            </a:r>
            <a:r>
              <a:rPr lang="en-GB" sz="3600" dirty="0" smtClean="0">
                <a:solidFill>
                  <a:prstClr val="black"/>
                </a:solidFill>
              </a:rPr>
              <a:t>Rome  </a:t>
            </a:r>
            <a:r>
              <a:rPr lang="en-GB" sz="3600" i="1" dirty="0">
                <a:solidFill>
                  <a:prstClr val="black"/>
                </a:solidFill>
              </a:rPr>
              <a:t>	</a:t>
            </a:r>
          </a:p>
          <a:p>
            <a:pPr algn="ctr">
              <a:spcBef>
                <a:spcPct val="20000"/>
              </a:spcBef>
              <a:buClr>
                <a:prstClr val="white">
                  <a:shade val="95000"/>
                </a:prstClr>
              </a:buClr>
              <a:buSzPct val="65000"/>
              <a:defRPr/>
            </a:pPr>
            <a:endParaRPr lang="en-GB" sz="2800" dirty="0">
              <a:solidFill>
                <a:prstClr val="black"/>
              </a:solidFill>
            </a:endParaRPr>
          </a:p>
          <a:p>
            <a:pPr algn="ctr">
              <a:spcBef>
                <a:spcPct val="20000"/>
              </a:spcBef>
              <a:buClr>
                <a:prstClr val="white">
                  <a:shade val="95000"/>
                </a:prstClr>
              </a:buClr>
              <a:buSzPct val="65000"/>
              <a:buFont typeface="Wingdings 2"/>
              <a:buNone/>
              <a:defRPr/>
            </a:pPr>
            <a:endParaRPr lang="en-GB" sz="2800" dirty="0">
              <a:solidFill>
                <a:prstClr val="black"/>
              </a:solidFill>
            </a:endParaRPr>
          </a:p>
        </p:txBody>
      </p:sp>
      <p:pic>
        <p:nvPicPr>
          <p:cNvPr id="5" name="Picture 4"/>
          <p:cNvPicPr>
            <a:picLocks noChangeAspect="1"/>
          </p:cNvPicPr>
          <p:nvPr/>
        </p:nvPicPr>
        <p:blipFill>
          <a:blip r:embed="rId2"/>
          <a:stretch>
            <a:fillRect/>
          </a:stretch>
        </p:blipFill>
        <p:spPr>
          <a:xfrm>
            <a:off x="2411760" y="3875976"/>
            <a:ext cx="4154252" cy="2272254"/>
          </a:xfrm>
          <a:prstGeom prst="rect">
            <a:avLst/>
          </a:prstGeom>
        </p:spPr>
      </p:pic>
    </p:spTree>
    <p:extLst>
      <p:ext uri="{BB962C8B-B14F-4D97-AF65-F5344CB8AC3E}">
        <p14:creationId xmlns:p14="http://schemas.microsoft.com/office/powerpoint/2010/main" val="41498596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96752"/>
          </a:xfrm>
        </p:spPr>
        <p:txBody>
          <a:bodyPr/>
          <a:lstStyle/>
          <a:p>
            <a:r>
              <a:rPr lang="en-GB" dirty="0" smtClean="0">
                <a:solidFill>
                  <a:schemeClr val="bg1"/>
                </a:solidFill>
              </a:rPr>
              <a:t>Interpreting the Sources</a:t>
            </a:r>
            <a:endParaRPr lang="en-GB" dirty="0">
              <a:solidFill>
                <a:schemeClr val="bg1"/>
              </a:solidFill>
            </a:endParaRPr>
          </a:p>
        </p:txBody>
      </p:sp>
      <p:sp>
        <p:nvSpPr>
          <p:cNvPr id="3" name="Content Placeholder 2"/>
          <p:cNvSpPr>
            <a:spLocks noGrp="1"/>
          </p:cNvSpPr>
          <p:nvPr>
            <p:ph idx="1"/>
          </p:nvPr>
        </p:nvSpPr>
        <p:spPr>
          <a:xfrm>
            <a:off x="107504" y="1268760"/>
            <a:ext cx="8928992" cy="5589240"/>
          </a:xfrm>
        </p:spPr>
        <p:txBody>
          <a:bodyPr>
            <a:normAutofit fontScale="92500"/>
          </a:bodyPr>
          <a:lstStyle/>
          <a:p>
            <a:r>
              <a:rPr lang="en-GB" dirty="0" smtClean="0">
                <a:solidFill>
                  <a:schemeClr val="bg1"/>
                </a:solidFill>
              </a:rPr>
              <a:t>Can we always take what are sources tell us or show us at face value, especially where it concerns gender? </a:t>
            </a:r>
          </a:p>
          <a:p>
            <a:endParaRPr lang="en-GB" sz="500" dirty="0" smtClean="0">
              <a:solidFill>
                <a:schemeClr val="bg1"/>
              </a:solidFill>
            </a:endParaRPr>
          </a:p>
          <a:p>
            <a:r>
              <a:rPr lang="en-GB" dirty="0" smtClean="0">
                <a:solidFill>
                  <a:schemeClr val="bg1"/>
                </a:solidFill>
              </a:rPr>
              <a:t>Our literary sources are written predominately by (elite) men and would have been listened to or read mainly by men. </a:t>
            </a:r>
          </a:p>
          <a:p>
            <a:endParaRPr lang="en-GB" sz="500" dirty="0" smtClean="0">
              <a:solidFill>
                <a:schemeClr val="bg1"/>
              </a:solidFill>
            </a:endParaRPr>
          </a:p>
          <a:p>
            <a:r>
              <a:rPr lang="en-GB" dirty="0" smtClean="0">
                <a:solidFill>
                  <a:schemeClr val="bg1"/>
                </a:solidFill>
              </a:rPr>
              <a:t>Issues of social status and wealth – most of the population had to work by necessity</a:t>
            </a:r>
            <a:r>
              <a:rPr lang="en-GB" dirty="0">
                <a:solidFill>
                  <a:schemeClr val="bg1"/>
                </a:solidFill>
              </a:rPr>
              <a:t> - ideal </a:t>
            </a:r>
            <a:r>
              <a:rPr lang="en-GB" dirty="0" smtClean="0">
                <a:solidFill>
                  <a:schemeClr val="bg1"/>
                </a:solidFill>
              </a:rPr>
              <a:t>vs reality.</a:t>
            </a:r>
          </a:p>
          <a:p>
            <a:pPr marL="137160" indent="0">
              <a:buNone/>
            </a:pPr>
            <a:endParaRPr lang="en-GB" sz="500" dirty="0">
              <a:solidFill>
                <a:schemeClr val="bg1"/>
              </a:solidFill>
            </a:endParaRPr>
          </a:p>
          <a:p>
            <a:pPr marL="137160" indent="0">
              <a:buNone/>
            </a:pPr>
            <a:endParaRPr lang="en-GB" sz="500" dirty="0">
              <a:solidFill>
                <a:schemeClr val="bg1"/>
              </a:solidFill>
            </a:endParaRPr>
          </a:p>
          <a:p>
            <a:r>
              <a:rPr lang="en-GB" dirty="0">
                <a:solidFill>
                  <a:schemeClr val="bg1"/>
                </a:solidFill>
              </a:rPr>
              <a:t>When “female” issues or opinions are stated these are either composed by or at least filtered by male authors. </a:t>
            </a:r>
          </a:p>
          <a:p>
            <a:endParaRPr lang="en-GB" sz="500" dirty="0">
              <a:solidFill>
                <a:schemeClr val="bg1"/>
              </a:solidFill>
            </a:endParaRPr>
          </a:p>
          <a:p>
            <a:r>
              <a:rPr lang="en-GB" dirty="0">
                <a:solidFill>
                  <a:schemeClr val="bg1"/>
                </a:solidFill>
              </a:rPr>
              <a:t>Male fears – adultery, illegitimate children, overbearing women. </a:t>
            </a:r>
          </a:p>
          <a:p>
            <a:endParaRPr lang="en-GB" dirty="0">
              <a:solidFill>
                <a:schemeClr val="bg1"/>
              </a:solidFill>
            </a:endParaRPr>
          </a:p>
          <a:p>
            <a:endParaRPr lang="en-GB" dirty="0" smtClean="0">
              <a:solidFill>
                <a:schemeClr val="bg1"/>
              </a:solidFill>
            </a:endParaRPr>
          </a:p>
          <a:p>
            <a:endParaRPr lang="en-GB" sz="700" dirty="0" smtClean="0"/>
          </a:p>
          <a:p>
            <a:endParaRPr lang="en-GB" dirty="0" smtClean="0">
              <a:solidFill>
                <a:schemeClr val="bg1"/>
              </a:solidFill>
            </a:endParaRPr>
          </a:p>
          <a:p>
            <a:endParaRPr lang="en-GB" dirty="0" smtClean="0">
              <a:solidFill>
                <a:schemeClr val="bg1"/>
              </a:solidFill>
            </a:endParaRPr>
          </a:p>
          <a:p>
            <a:endParaRPr lang="en-GB" dirty="0"/>
          </a:p>
        </p:txBody>
      </p:sp>
    </p:spTree>
    <p:extLst>
      <p:ext uri="{BB962C8B-B14F-4D97-AF65-F5344CB8AC3E}">
        <p14:creationId xmlns:p14="http://schemas.microsoft.com/office/powerpoint/2010/main" val="984162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Source Material</a:t>
            </a:r>
            <a:endParaRPr lang="en-GB" dirty="0">
              <a:solidFill>
                <a:schemeClr val="bg1"/>
              </a:solidFill>
            </a:endParaRPr>
          </a:p>
        </p:txBody>
      </p:sp>
      <p:sp>
        <p:nvSpPr>
          <p:cNvPr id="3" name="Content Placeholder 2"/>
          <p:cNvSpPr>
            <a:spLocks noGrp="1"/>
          </p:cNvSpPr>
          <p:nvPr>
            <p:ph idx="1"/>
          </p:nvPr>
        </p:nvSpPr>
        <p:spPr>
          <a:xfrm>
            <a:off x="0" y="1600200"/>
            <a:ext cx="9144000" cy="5257800"/>
          </a:xfrm>
        </p:spPr>
        <p:txBody>
          <a:bodyPr>
            <a:normAutofit fontScale="92500" lnSpcReduction="10000"/>
          </a:bodyPr>
          <a:lstStyle/>
          <a:p>
            <a:r>
              <a:rPr lang="en-GB" b="1" dirty="0">
                <a:solidFill>
                  <a:schemeClr val="bg1"/>
                </a:solidFill>
              </a:rPr>
              <a:t>Philosophical dialogues</a:t>
            </a:r>
            <a:r>
              <a:rPr lang="en-GB" dirty="0">
                <a:solidFill>
                  <a:schemeClr val="bg1"/>
                </a:solidFill>
              </a:rPr>
              <a:t>: discussion of </a:t>
            </a:r>
            <a:r>
              <a:rPr lang="en-GB" dirty="0" smtClean="0">
                <a:solidFill>
                  <a:schemeClr val="bg1"/>
                </a:solidFill>
              </a:rPr>
              <a:t>with regards to ideals, e.g. Seneca’s description of his mother’s qualities </a:t>
            </a:r>
            <a:r>
              <a:rPr lang="en-GB" dirty="0">
                <a:solidFill>
                  <a:schemeClr val="bg1"/>
                </a:solidFill>
              </a:rPr>
              <a:t>in the </a:t>
            </a:r>
            <a:r>
              <a:rPr lang="en-GB" i="1" dirty="0">
                <a:solidFill>
                  <a:schemeClr val="bg1"/>
                </a:solidFill>
              </a:rPr>
              <a:t>De </a:t>
            </a:r>
            <a:r>
              <a:rPr lang="en-GB" i="1" dirty="0" err="1">
                <a:solidFill>
                  <a:schemeClr val="bg1"/>
                </a:solidFill>
              </a:rPr>
              <a:t>Consolatione</a:t>
            </a:r>
            <a:r>
              <a:rPr lang="en-GB" i="1" dirty="0">
                <a:solidFill>
                  <a:schemeClr val="bg1"/>
                </a:solidFill>
              </a:rPr>
              <a:t> ad </a:t>
            </a:r>
            <a:r>
              <a:rPr lang="en-GB" i="1" dirty="0" err="1">
                <a:solidFill>
                  <a:schemeClr val="bg1"/>
                </a:solidFill>
              </a:rPr>
              <a:t>Helviam</a:t>
            </a:r>
            <a:r>
              <a:rPr lang="en-GB" dirty="0">
                <a:solidFill>
                  <a:schemeClr val="bg1"/>
                </a:solidFill>
              </a:rPr>
              <a:t>.</a:t>
            </a:r>
          </a:p>
          <a:p>
            <a:endParaRPr lang="en-GB" sz="500" dirty="0">
              <a:solidFill>
                <a:schemeClr val="bg1"/>
              </a:solidFill>
            </a:endParaRPr>
          </a:p>
          <a:p>
            <a:r>
              <a:rPr lang="en-GB" b="1" dirty="0">
                <a:solidFill>
                  <a:schemeClr val="bg1"/>
                </a:solidFill>
              </a:rPr>
              <a:t>Women in </a:t>
            </a:r>
            <a:r>
              <a:rPr lang="en-GB" b="1" dirty="0" smtClean="0">
                <a:solidFill>
                  <a:schemeClr val="bg1"/>
                </a:solidFill>
              </a:rPr>
              <a:t>Tragedy</a:t>
            </a:r>
            <a:r>
              <a:rPr lang="en-GB" dirty="0" smtClean="0">
                <a:solidFill>
                  <a:schemeClr val="bg1"/>
                </a:solidFill>
              </a:rPr>
              <a:t>: </a:t>
            </a:r>
            <a:r>
              <a:rPr lang="en-GB" dirty="0">
                <a:solidFill>
                  <a:schemeClr val="bg1"/>
                </a:solidFill>
              </a:rPr>
              <a:t>m</a:t>
            </a:r>
            <a:r>
              <a:rPr lang="en-GB" dirty="0" smtClean="0">
                <a:solidFill>
                  <a:schemeClr val="bg1"/>
                </a:solidFill>
              </a:rPr>
              <a:t>any </a:t>
            </a:r>
            <a:r>
              <a:rPr lang="en-GB" dirty="0">
                <a:solidFill>
                  <a:schemeClr val="bg1"/>
                </a:solidFill>
              </a:rPr>
              <a:t>tragedies set in a mythic past </a:t>
            </a:r>
            <a:r>
              <a:rPr lang="en-GB" dirty="0" smtClean="0">
                <a:solidFill>
                  <a:schemeClr val="bg1"/>
                </a:solidFill>
              </a:rPr>
              <a:t>– unusually prominent women?:</a:t>
            </a:r>
            <a:endParaRPr lang="en-GB" dirty="0">
              <a:solidFill>
                <a:schemeClr val="bg1"/>
              </a:solidFill>
            </a:endParaRPr>
          </a:p>
          <a:p>
            <a:pPr lvl="1"/>
            <a:r>
              <a:rPr lang="en-GB" dirty="0" smtClean="0">
                <a:solidFill>
                  <a:schemeClr val="bg1"/>
                </a:solidFill>
              </a:rPr>
              <a:t>Dangerous women – Medea</a:t>
            </a:r>
            <a:r>
              <a:rPr lang="en-GB" dirty="0">
                <a:solidFill>
                  <a:schemeClr val="bg1"/>
                </a:solidFill>
              </a:rPr>
              <a:t>, Clytemnestra </a:t>
            </a:r>
            <a:r>
              <a:rPr lang="en-GB" dirty="0" smtClean="0">
                <a:solidFill>
                  <a:schemeClr val="bg1"/>
                </a:solidFill>
              </a:rPr>
              <a:t>– idealised women </a:t>
            </a:r>
            <a:r>
              <a:rPr lang="en-GB" dirty="0">
                <a:solidFill>
                  <a:schemeClr val="bg1"/>
                </a:solidFill>
              </a:rPr>
              <a:t>- Antigone, </a:t>
            </a:r>
            <a:r>
              <a:rPr lang="en-GB" dirty="0" smtClean="0">
                <a:solidFill>
                  <a:schemeClr val="bg1"/>
                </a:solidFill>
              </a:rPr>
              <a:t>Andromache. </a:t>
            </a:r>
          </a:p>
          <a:p>
            <a:endParaRPr lang="en-GB" sz="500" dirty="0" smtClean="0">
              <a:solidFill>
                <a:schemeClr val="bg1"/>
              </a:solidFill>
            </a:endParaRPr>
          </a:p>
          <a:p>
            <a:r>
              <a:rPr lang="en-GB" b="1" dirty="0" smtClean="0">
                <a:solidFill>
                  <a:schemeClr val="bg1"/>
                </a:solidFill>
              </a:rPr>
              <a:t>Women in Comedy</a:t>
            </a:r>
            <a:r>
              <a:rPr lang="en-GB" dirty="0">
                <a:solidFill>
                  <a:schemeClr val="bg1"/>
                </a:solidFill>
              </a:rPr>
              <a:t>: </a:t>
            </a:r>
            <a:r>
              <a:rPr lang="en-GB" dirty="0" smtClean="0">
                <a:solidFill>
                  <a:schemeClr val="bg1"/>
                </a:solidFill>
              </a:rPr>
              <a:t>often </a:t>
            </a:r>
            <a:r>
              <a:rPr lang="en-GB" dirty="0">
                <a:solidFill>
                  <a:schemeClr val="bg1"/>
                </a:solidFill>
              </a:rPr>
              <a:t>set in a contemporary </a:t>
            </a:r>
            <a:r>
              <a:rPr lang="en-GB" dirty="0" smtClean="0">
                <a:solidFill>
                  <a:schemeClr val="bg1"/>
                </a:solidFill>
              </a:rPr>
              <a:t>context </a:t>
            </a:r>
            <a:r>
              <a:rPr lang="en-GB" dirty="0">
                <a:solidFill>
                  <a:schemeClr val="bg1"/>
                </a:solidFill>
              </a:rPr>
              <a:t>- </a:t>
            </a:r>
            <a:r>
              <a:rPr lang="en-GB" dirty="0" smtClean="0">
                <a:solidFill>
                  <a:schemeClr val="bg1"/>
                </a:solidFill>
              </a:rPr>
              <a:t>parodies </a:t>
            </a:r>
            <a:r>
              <a:rPr lang="en-GB" dirty="0">
                <a:solidFill>
                  <a:schemeClr val="bg1"/>
                </a:solidFill>
              </a:rPr>
              <a:t>or exaggerations for comic </a:t>
            </a:r>
            <a:r>
              <a:rPr lang="en-GB" dirty="0" smtClean="0">
                <a:solidFill>
                  <a:schemeClr val="bg1"/>
                </a:solidFill>
              </a:rPr>
              <a:t>effect </a:t>
            </a:r>
            <a:r>
              <a:rPr lang="en-GB" dirty="0">
                <a:solidFill>
                  <a:schemeClr val="bg1"/>
                </a:solidFill>
              </a:rPr>
              <a:t>- </a:t>
            </a:r>
            <a:r>
              <a:rPr lang="en-GB" dirty="0" smtClean="0">
                <a:solidFill>
                  <a:schemeClr val="bg1"/>
                </a:solidFill>
              </a:rPr>
              <a:t>value </a:t>
            </a:r>
            <a:r>
              <a:rPr lang="en-GB" dirty="0">
                <a:solidFill>
                  <a:schemeClr val="bg1"/>
                </a:solidFill>
              </a:rPr>
              <a:t>of incidental comments</a:t>
            </a:r>
            <a:r>
              <a:rPr lang="en-GB" dirty="0" smtClean="0">
                <a:solidFill>
                  <a:schemeClr val="bg1"/>
                </a:solidFill>
              </a:rPr>
              <a:t>?</a:t>
            </a:r>
          </a:p>
          <a:p>
            <a:endParaRPr lang="en-GB" sz="500" dirty="0" smtClean="0">
              <a:solidFill>
                <a:schemeClr val="bg1"/>
              </a:solidFill>
            </a:endParaRPr>
          </a:p>
          <a:p>
            <a:r>
              <a:rPr lang="en-GB" b="1" dirty="0" smtClean="0">
                <a:solidFill>
                  <a:schemeClr val="bg1"/>
                </a:solidFill>
              </a:rPr>
              <a:t>Legal </a:t>
            </a:r>
            <a:r>
              <a:rPr lang="en-GB" b="1" dirty="0">
                <a:solidFill>
                  <a:schemeClr val="bg1"/>
                </a:solidFill>
              </a:rPr>
              <a:t>documents</a:t>
            </a:r>
            <a:r>
              <a:rPr lang="en-GB" dirty="0">
                <a:solidFill>
                  <a:schemeClr val="bg1"/>
                </a:solidFill>
              </a:rPr>
              <a:t>: reflects legal norms, and may reflect social expectation, but this is not always. </a:t>
            </a:r>
          </a:p>
          <a:p>
            <a:endParaRPr lang="en-GB" dirty="0" smtClean="0">
              <a:solidFill>
                <a:schemeClr val="bg1"/>
              </a:solidFill>
            </a:endParaRPr>
          </a:p>
        </p:txBody>
      </p:sp>
    </p:spTree>
    <p:extLst>
      <p:ext uri="{BB962C8B-B14F-4D97-AF65-F5344CB8AC3E}">
        <p14:creationId xmlns:p14="http://schemas.microsoft.com/office/powerpoint/2010/main" val="31890779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half" idx="3"/>
          </p:nvPr>
        </p:nvSpPr>
        <p:spPr>
          <a:xfrm>
            <a:off x="323528" y="131590"/>
            <a:ext cx="4041775" cy="750887"/>
          </a:xfrm>
        </p:spPr>
        <p:txBody>
          <a:bodyPr/>
          <a:lstStyle/>
          <a:p>
            <a:r>
              <a:rPr lang="en-GB" b="1" dirty="0" smtClean="0">
                <a:solidFill>
                  <a:schemeClr val="bg1"/>
                </a:solidFill>
              </a:rPr>
              <a:t>Women in Rome</a:t>
            </a:r>
            <a:endParaRPr lang="en-GB" b="1" dirty="0">
              <a:solidFill>
                <a:schemeClr val="bg1"/>
              </a:solidFill>
            </a:endParaRPr>
          </a:p>
        </p:txBody>
      </p:sp>
      <p:sp>
        <p:nvSpPr>
          <p:cNvPr id="6" name="Content Placeholder 5"/>
          <p:cNvSpPr>
            <a:spLocks noGrp="1"/>
          </p:cNvSpPr>
          <p:nvPr>
            <p:ph sz="quarter" idx="4"/>
          </p:nvPr>
        </p:nvSpPr>
        <p:spPr>
          <a:xfrm>
            <a:off x="0" y="866918"/>
            <a:ext cx="8964488" cy="4290274"/>
          </a:xfrm>
        </p:spPr>
        <p:txBody>
          <a:bodyPr>
            <a:normAutofit/>
          </a:bodyPr>
          <a:lstStyle/>
          <a:p>
            <a:r>
              <a:rPr lang="en-GB" dirty="0" smtClean="0">
                <a:solidFill>
                  <a:schemeClr val="bg1"/>
                </a:solidFill>
              </a:rPr>
              <a:t>No formal role in politics.</a:t>
            </a:r>
          </a:p>
          <a:p>
            <a:endParaRPr lang="en-GB" sz="1000" dirty="0">
              <a:solidFill>
                <a:schemeClr val="bg1"/>
              </a:solidFill>
            </a:endParaRPr>
          </a:p>
          <a:p>
            <a:r>
              <a:rPr lang="en-GB" dirty="0" smtClean="0">
                <a:solidFill>
                  <a:schemeClr val="bg1"/>
                </a:solidFill>
              </a:rPr>
              <a:t>Right to represent oneself in court </a:t>
            </a:r>
            <a:r>
              <a:rPr lang="en-GB" dirty="0" smtClean="0">
                <a:solidFill>
                  <a:schemeClr val="bg1"/>
                </a:solidFill>
              </a:rPr>
              <a:t>theoretically possible</a:t>
            </a:r>
            <a:r>
              <a:rPr lang="en-GB" dirty="0" smtClean="0">
                <a:solidFill>
                  <a:schemeClr val="bg1"/>
                </a:solidFill>
              </a:rPr>
              <a:t>. </a:t>
            </a:r>
          </a:p>
          <a:p>
            <a:endParaRPr lang="en-GB" sz="1000" dirty="0">
              <a:solidFill>
                <a:schemeClr val="bg1"/>
              </a:solidFill>
            </a:endParaRPr>
          </a:p>
          <a:p>
            <a:r>
              <a:rPr lang="en-GB" dirty="0" smtClean="0">
                <a:solidFill>
                  <a:schemeClr val="bg1"/>
                </a:solidFill>
              </a:rPr>
              <a:t>Rights of three children (four children for </a:t>
            </a:r>
            <a:r>
              <a:rPr lang="en-GB" dirty="0">
                <a:solidFill>
                  <a:schemeClr val="bg1"/>
                </a:solidFill>
              </a:rPr>
              <a:t>freedwomen) - Gaius </a:t>
            </a:r>
            <a:r>
              <a:rPr lang="en-GB" i="1" dirty="0">
                <a:solidFill>
                  <a:schemeClr val="bg1"/>
                </a:solidFill>
              </a:rPr>
              <a:t>Institutes</a:t>
            </a:r>
            <a:r>
              <a:rPr lang="en-GB" dirty="0">
                <a:solidFill>
                  <a:schemeClr val="bg1"/>
                </a:solidFill>
              </a:rPr>
              <a:t> </a:t>
            </a:r>
            <a:r>
              <a:rPr lang="en-GB" dirty="0" smtClean="0">
                <a:solidFill>
                  <a:schemeClr val="bg1"/>
                </a:solidFill>
              </a:rPr>
              <a:t>1.145.194.</a:t>
            </a:r>
          </a:p>
          <a:p>
            <a:endParaRPr lang="en-GB" sz="1000" dirty="0">
              <a:solidFill>
                <a:schemeClr val="bg1"/>
              </a:solidFill>
            </a:endParaRPr>
          </a:p>
          <a:p>
            <a:r>
              <a:rPr lang="en-GB" dirty="0" smtClean="0">
                <a:solidFill>
                  <a:schemeClr val="bg1"/>
                </a:solidFill>
              </a:rPr>
              <a:t>Do have dowry, but can also inherit property. </a:t>
            </a:r>
          </a:p>
          <a:p>
            <a:endParaRPr lang="en-GB" sz="1000" dirty="0">
              <a:solidFill>
                <a:schemeClr val="bg1"/>
              </a:solidFill>
            </a:endParaRPr>
          </a:p>
          <a:p>
            <a:r>
              <a:rPr lang="en-GB" dirty="0" smtClean="0">
                <a:solidFill>
                  <a:schemeClr val="bg1"/>
                </a:solidFill>
              </a:rPr>
              <a:t>First marriage may well be when teenager. </a:t>
            </a:r>
          </a:p>
          <a:p>
            <a:endParaRPr lang="en-GB" sz="1000" dirty="0">
              <a:solidFill>
                <a:schemeClr val="bg1"/>
              </a:solidFill>
            </a:endParaRPr>
          </a:p>
          <a:p>
            <a:r>
              <a:rPr lang="en-GB" dirty="0" smtClean="0">
                <a:solidFill>
                  <a:schemeClr val="bg1"/>
                </a:solidFill>
              </a:rPr>
              <a:t>Respectable women could go to banquets. </a:t>
            </a:r>
            <a:endParaRPr lang="en-GB" dirty="0">
              <a:solidFill>
                <a:schemeClr val="bg1"/>
              </a:solidFill>
            </a:endParaRPr>
          </a:p>
        </p:txBody>
      </p:sp>
      <p:sp>
        <p:nvSpPr>
          <p:cNvPr id="7" name="Rectangle 6"/>
          <p:cNvSpPr/>
          <p:nvPr/>
        </p:nvSpPr>
        <p:spPr>
          <a:xfrm>
            <a:off x="58414" y="5183612"/>
            <a:ext cx="9085585" cy="1569660"/>
          </a:xfrm>
          <a:prstGeom prst="rect">
            <a:avLst/>
          </a:prstGeom>
        </p:spPr>
        <p:txBody>
          <a:bodyPr wrap="square">
            <a:spAutoFit/>
          </a:bodyPr>
          <a:lstStyle/>
          <a:p>
            <a:pPr marL="137160" indent="0">
              <a:buNone/>
            </a:pPr>
            <a:r>
              <a:rPr lang="en-GB" sz="2400" b="1" dirty="0">
                <a:solidFill>
                  <a:schemeClr val="bg1"/>
                </a:solidFill>
              </a:rPr>
              <a:t>Compare with Classical Athens </a:t>
            </a:r>
            <a:r>
              <a:rPr lang="en-GB" sz="2400" dirty="0">
                <a:solidFill>
                  <a:schemeClr val="bg1"/>
                </a:solidFill>
              </a:rPr>
              <a:t>where woman </a:t>
            </a:r>
            <a:r>
              <a:rPr lang="en-GB" sz="2400" dirty="0" smtClean="0">
                <a:solidFill>
                  <a:schemeClr val="bg1"/>
                </a:solidFill>
              </a:rPr>
              <a:t>were </a:t>
            </a:r>
            <a:r>
              <a:rPr lang="en-GB" sz="2400" dirty="0" smtClean="0">
                <a:solidFill>
                  <a:schemeClr val="bg1"/>
                </a:solidFill>
              </a:rPr>
              <a:t>always to </a:t>
            </a:r>
            <a:r>
              <a:rPr lang="en-GB" sz="2400" dirty="0">
                <a:solidFill>
                  <a:schemeClr val="bg1"/>
                </a:solidFill>
              </a:rPr>
              <a:t>be under a legal guardian (father, husband, son over age of 18, other relatives) and could not inherit property (though they had a dowry attached to them in marriage). </a:t>
            </a:r>
          </a:p>
        </p:txBody>
      </p:sp>
    </p:spTree>
    <p:extLst>
      <p:ext uri="{BB962C8B-B14F-4D97-AF65-F5344CB8AC3E}">
        <p14:creationId xmlns:p14="http://schemas.microsoft.com/office/powerpoint/2010/main" val="36338512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4624"/>
            <a:ext cx="9144000" cy="1152128"/>
          </a:xfrm>
        </p:spPr>
        <p:txBody>
          <a:bodyPr/>
          <a:lstStyle/>
          <a:p>
            <a:r>
              <a:rPr lang="en-GB" dirty="0" smtClean="0">
                <a:solidFill>
                  <a:schemeClr val="bg1"/>
                </a:solidFill>
              </a:rPr>
              <a:t>Marriage</a:t>
            </a:r>
            <a:endParaRPr lang="en-GB" dirty="0">
              <a:solidFill>
                <a:schemeClr val="bg1"/>
              </a:solidFill>
            </a:endParaRPr>
          </a:p>
        </p:txBody>
      </p:sp>
      <p:sp>
        <p:nvSpPr>
          <p:cNvPr id="6" name="Content Placeholder 5"/>
          <p:cNvSpPr>
            <a:spLocks noGrp="1"/>
          </p:cNvSpPr>
          <p:nvPr>
            <p:ph sz="quarter" idx="4"/>
          </p:nvPr>
        </p:nvSpPr>
        <p:spPr>
          <a:xfrm>
            <a:off x="0" y="1484165"/>
            <a:ext cx="8820472" cy="5320793"/>
          </a:xfrm>
        </p:spPr>
        <p:txBody>
          <a:bodyPr>
            <a:normAutofit/>
          </a:bodyPr>
          <a:lstStyle/>
          <a:p>
            <a:r>
              <a:rPr lang="en-GB" sz="2800" dirty="0">
                <a:solidFill>
                  <a:schemeClr val="bg1"/>
                </a:solidFill>
              </a:rPr>
              <a:t>Marriage: secular matter. Its main legal effect was that children born within it were legitimate, Roman citizens and </a:t>
            </a:r>
            <a:r>
              <a:rPr lang="en-GB" sz="2800" dirty="0" smtClean="0">
                <a:solidFill>
                  <a:schemeClr val="bg1"/>
                </a:solidFill>
              </a:rPr>
              <a:t>subject </a:t>
            </a:r>
            <a:r>
              <a:rPr lang="en-GB" sz="2800" dirty="0">
                <a:solidFill>
                  <a:schemeClr val="bg1"/>
                </a:solidFill>
              </a:rPr>
              <a:t>to paternal power. </a:t>
            </a:r>
          </a:p>
          <a:p>
            <a:endParaRPr lang="en-GB" sz="600" dirty="0">
              <a:solidFill>
                <a:schemeClr val="bg1"/>
              </a:solidFill>
            </a:endParaRPr>
          </a:p>
          <a:p>
            <a:r>
              <a:rPr lang="en-GB" sz="2800" dirty="0">
                <a:solidFill>
                  <a:schemeClr val="bg1"/>
                </a:solidFill>
              </a:rPr>
              <a:t>The </a:t>
            </a:r>
            <a:r>
              <a:rPr lang="en-GB" sz="2800" i="1" dirty="0" err="1">
                <a:solidFill>
                  <a:schemeClr val="bg1"/>
                </a:solidFill>
              </a:rPr>
              <a:t>connubium</a:t>
            </a:r>
            <a:r>
              <a:rPr lang="en-GB" sz="2800" dirty="0">
                <a:solidFill>
                  <a:schemeClr val="bg1"/>
                </a:solidFill>
              </a:rPr>
              <a:t> was the capacity of getting marriage </a:t>
            </a:r>
            <a:r>
              <a:rPr lang="en-GB" sz="2800" dirty="0" smtClean="0">
                <a:solidFill>
                  <a:schemeClr val="bg1"/>
                </a:solidFill>
              </a:rPr>
              <a:t>once at </a:t>
            </a:r>
            <a:r>
              <a:rPr lang="en-GB" sz="2800" dirty="0">
                <a:solidFill>
                  <a:schemeClr val="bg1"/>
                </a:solidFill>
              </a:rPr>
              <a:t>the appropriate age </a:t>
            </a:r>
            <a:r>
              <a:rPr lang="en-GB" sz="2800" dirty="0" smtClean="0">
                <a:solidFill>
                  <a:schemeClr val="bg1"/>
                </a:solidFill>
              </a:rPr>
              <a:t>(at least 12 for </a:t>
            </a:r>
            <a:r>
              <a:rPr lang="en-GB" sz="2800" dirty="0">
                <a:solidFill>
                  <a:schemeClr val="bg1"/>
                </a:solidFill>
              </a:rPr>
              <a:t>girls and </a:t>
            </a:r>
            <a:r>
              <a:rPr lang="en-GB" sz="2800" dirty="0" smtClean="0">
                <a:solidFill>
                  <a:schemeClr val="bg1"/>
                </a:solidFill>
              </a:rPr>
              <a:t>14 for </a:t>
            </a:r>
            <a:r>
              <a:rPr lang="en-GB" sz="2800" dirty="0">
                <a:solidFill>
                  <a:schemeClr val="bg1"/>
                </a:solidFill>
              </a:rPr>
              <a:t>boys). </a:t>
            </a:r>
          </a:p>
          <a:p>
            <a:endParaRPr lang="en-GB" sz="600" dirty="0">
              <a:solidFill>
                <a:schemeClr val="bg1"/>
              </a:solidFill>
            </a:endParaRPr>
          </a:p>
          <a:p>
            <a:r>
              <a:rPr lang="en-GB" sz="2800" i="1" dirty="0" err="1">
                <a:solidFill>
                  <a:schemeClr val="bg1"/>
                </a:solidFill>
              </a:rPr>
              <a:t>Connubium</a:t>
            </a:r>
            <a:r>
              <a:rPr lang="en-GB" sz="2800" dirty="0">
                <a:solidFill>
                  <a:schemeClr val="bg1"/>
                </a:solidFill>
              </a:rPr>
              <a:t> only possible among citizens, eventually with </a:t>
            </a:r>
            <a:r>
              <a:rPr lang="en-GB" sz="2800" dirty="0" smtClean="0">
                <a:solidFill>
                  <a:schemeClr val="bg1"/>
                </a:solidFill>
              </a:rPr>
              <a:t>Latins </a:t>
            </a:r>
            <a:r>
              <a:rPr lang="en-GB" sz="2800" dirty="0">
                <a:solidFill>
                  <a:schemeClr val="bg1"/>
                </a:solidFill>
              </a:rPr>
              <a:t>and </a:t>
            </a:r>
            <a:r>
              <a:rPr lang="en-GB" sz="2800" dirty="0" err="1">
                <a:solidFill>
                  <a:schemeClr val="bg1"/>
                </a:solidFill>
              </a:rPr>
              <a:t>Peregrinae</a:t>
            </a:r>
            <a:r>
              <a:rPr lang="en-GB" sz="2800" dirty="0">
                <a:solidFill>
                  <a:schemeClr val="bg1"/>
                </a:solidFill>
              </a:rPr>
              <a:t>. </a:t>
            </a:r>
          </a:p>
          <a:p>
            <a:endParaRPr lang="en-GB" sz="600" dirty="0">
              <a:solidFill>
                <a:schemeClr val="bg1"/>
              </a:solidFill>
            </a:endParaRPr>
          </a:p>
          <a:p>
            <a:r>
              <a:rPr lang="en-GB" sz="2800" i="1" dirty="0">
                <a:solidFill>
                  <a:schemeClr val="bg1"/>
                </a:solidFill>
              </a:rPr>
              <a:t>Sine </a:t>
            </a:r>
            <a:r>
              <a:rPr lang="en-GB" sz="2800" i="1" dirty="0" err="1">
                <a:solidFill>
                  <a:schemeClr val="bg1"/>
                </a:solidFill>
              </a:rPr>
              <a:t>manu</a:t>
            </a:r>
            <a:r>
              <a:rPr lang="en-GB" sz="2800" i="1" dirty="0">
                <a:solidFill>
                  <a:schemeClr val="bg1"/>
                </a:solidFill>
              </a:rPr>
              <a:t> </a:t>
            </a:r>
            <a:r>
              <a:rPr lang="en-GB" sz="2800" dirty="0">
                <a:solidFill>
                  <a:schemeClr val="bg1"/>
                </a:solidFill>
              </a:rPr>
              <a:t>– a form of marriage where the women remains under the guardianship of her father. </a:t>
            </a:r>
          </a:p>
          <a:p>
            <a:endParaRPr lang="en-GB" dirty="0"/>
          </a:p>
        </p:txBody>
      </p:sp>
    </p:spTree>
    <p:extLst>
      <p:ext uri="{BB962C8B-B14F-4D97-AF65-F5344CB8AC3E}">
        <p14:creationId xmlns:p14="http://schemas.microsoft.com/office/powerpoint/2010/main" val="14273512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301006"/>
          </a:xfrm>
        </p:spPr>
        <p:txBody>
          <a:bodyPr/>
          <a:lstStyle/>
          <a:p>
            <a:r>
              <a:rPr lang="en-GB" dirty="0" smtClean="0">
                <a:solidFill>
                  <a:schemeClr val="bg1"/>
                </a:solidFill>
              </a:rPr>
              <a:t>The Ceremony</a:t>
            </a:r>
            <a:endParaRPr lang="en-GB" dirty="0">
              <a:solidFill>
                <a:schemeClr val="bg1"/>
              </a:solidFill>
            </a:endParaRPr>
          </a:p>
        </p:txBody>
      </p:sp>
      <p:sp>
        <p:nvSpPr>
          <p:cNvPr id="3" name="Content Placeholder 2"/>
          <p:cNvSpPr>
            <a:spLocks noGrp="1"/>
          </p:cNvSpPr>
          <p:nvPr>
            <p:ph idx="1"/>
          </p:nvPr>
        </p:nvSpPr>
        <p:spPr>
          <a:xfrm>
            <a:off x="0" y="1340768"/>
            <a:ext cx="5508104" cy="5517232"/>
          </a:xfrm>
        </p:spPr>
        <p:txBody>
          <a:bodyPr>
            <a:normAutofit fontScale="85000" lnSpcReduction="20000"/>
          </a:bodyPr>
          <a:lstStyle/>
          <a:p>
            <a:r>
              <a:rPr lang="en-GB" dirty="0" smtClean="0">
                <a:solidFill>
                  <a:schemeClr val="bg1"/>
                </a:solidFill>
              </a:rPr>
              <a:t>The marriages needed to be consented by the paterfamilias of both parties - a meeting of friends was sometimes held at the house of the maiden for the purpose of settling the marriage-contract, which was called a </a:t>
            </a:r>
            <a:r>
              <a:rPr lang="en-GB" i="1" dirty="0" err="1" smtClean="0">
                <a:solidFill>
                  <a:schemeClr val="bg1"/>
                </a:solidFill>
              </a:rPr>
              <a:t>sponsalia</a:t>
            </a:r>
            <a:r>
              <a:rPr lang="en-GB" i="1" dirty="0" smtClean="0">
                <a:solidFill>
                  <a:schemeClr val="bg1"/>
                </a:solidFill>
              </a:rPr>
              <a:t>. </a:t>
            </a:r>
          </a:p>
          <a:p>
            <a:endParaRPr lang="en-GB" sz="500" dirty="0" smtClean="0">
              <a:solidFill>
                <a:schemeClr val="bg1"/>
              </a:solidFill>
            </a:endParaRPr>
          </a:p>
          <a:p>
            <a:r>
              <a:rPr lang="en-GB" dirty="0" smtClean="0">
                <a:solidFill>
                  <a:schemeClr val="bg1"/>
                </a:solidFill>
              </a:rPr>
              <a:t>The </a:t>
            </a:r>
            <a:r>
              <a:rPr lang="en-GB" i="1" dirty="0" err="1" smtClean="0">
                <a:solidFill>
                  <a:schemeClr val="bg1"/>
                </a:solidFill>
              </a:rPr>
              <a:t>sponsoliae</a:t>
            </a:r>
            <a:r>
              <a:rPr lang="en-GB" dirty="0" smtClean="0">
                <a:solidFill>
                  <a:schemeClr val="bg1"/>
                </a:solidFill>
              </a:rPr>
              <a:t> were written on tablets (</a:t>
            </a:r>
            <a:r>
              <a:rPr lang="en-GB" i="1" dirty="0" err="1" smtClean="0">
                <a:solidFill>
                  <a:schemeClr val="bg1"/>
                </a:solidFill>
              </a:rPr>
              <a:t>tabulae</a:t>
            </a:r>
            <a:r>
              <a:rPr lang="en-GB" i="1" dirty="0" smtClean="0">
                <a:solidFill>
                  <a:schemeClr val="bg1"/>
                </a:solidFill>
              </a:rPr>
              <a:t> </a:t>
            </a:r>
            <a:r>
              <a:rPr lang="en-GB" i="1" dirty="0" err="1" smtClean="0">
                <a:solidFill>
                  <a:schemeClr val="bg1"/>
                </a:solidFill>
              </a:rPr>
              <a:t>legitimae</a:t>
            </a:r>
            <a:r>
              <a:rPr lang="en-GB" i="1" dirty="0" smtClean="0">
                <a:solidFill>
                  <a:schemeClr val="bg1"/>
                </a:solidFill>
              </a:rPr>
              <a:t>), </a:t>
            </a:r>
            <a:r>
              <a:rPr lang="en-GB" dirty="0" smtClean="0">
                <a:solidFill>
                  <a:schemeClr val="bg1"/>
                </a:solidFill>
              </a:rPr>
              <a:t>and signed by both parties. </a:t>
            </a:r>
          </a:p>
          <a:p>
            <a:endParaRPr lang="en-GB" sz="500" dirty="0" smtClean="0">
              <a:solidFill>
                <a:schemeClr val="bg1"/>
              </a:solidFill>
            </a:endParaRPr>
          </a:p>
          <a:p>
            <a:r>
              <a:rPr lang="en-GB" dirty="0">
                <a:solidFill>
                  <a:schemeClr val="bg1"/>
                </a:solidFill>
              </a:rPr>
              <a:t>The wedding day was fixed after consulting the auspices. </a:t>
            </a:r>
          </a:p>
          <a:p>
            <a:endParaRPr lang="en-GB" sz="500" dirty="0" smtClean="0">
              <a:solidFill>
                <a:schemeClr val="bg1"/>
              </a:solidFill>
            </a:endParaRPr>
          </a:p>
          <a:p>
            <a:r>
              <a:rPr lang="en-GB" dirty="0" smtClean="0">
                <a:solidFill>
                  <a:schemeClr val="bg1"/>
                </a:solidFill>
              </a:rPr>
              <a:t>The ceremony concluded with the man putting a ring on the finger of his betrothed, as a pledge of his fidelity</a:t>
            </a:r>
            <a:r>
              <a:rPr lang="en-GB" dirty="0">
                <a:solidFill>
                  <a:schemeClr val="bg1"/>
                </a:solidFill>
              </a:rPr>
              <a:t> </a:t>
            </a:r>
            <a:r>
              <a:rPr lang="en-GB" dirty="0" smtClean="0">
                <a:solidFill>
                  <a:schemeClr val="bg1"/>
                </a:solidFill>
              </a:rPr>
              <a:t>– bride carried over the threshold.</a:t>
            </a:r>
          </a:p>
          <a:p>
            <a:endParaRPr lang="en-GB" sz="500" dirty="0" smtClean="0">
              <a:solidFill>
                <a:schemeClr val="bg1"/>
              </a:solidFill>
            </a:endParaRPr>
          </a:p>
          <a:p>
            <a:endParaRPr lang="en-GB" dirty="0"/>
          </a:p>
        </p:txBody>
      </p:sp>
      <p:pic>
        <p:nvPicPr>
          <p:cNvPr id="4098" name="Picture 2"/>
          <p:cNvPicPr>
            <a:picLocks noChangeAspect="1" noChangeArrowheads="1"/>
          </p:cNvPicPr>
          <p:nvPr/>
        </p:nvPicPr>
        <p:blipFill>
          <a:blip r:embed="rId2" cstate="print"/>
          <a:srcRect/>
          <a:stretch>
            <a:fillRect/>
          </a:stretch>
        </p:blipFill>
        <p:spPr bwMode="auto">
          <a:xfrm>
            <a:off x="5555149" y="1628800"/>
            <a:ext cx="3273964" cy="4824536"/>
          </a:xfrm>
          <a:prstGeom prst="rect">
            <a:avLst/>
          </a:prstGeom>
          <a:noFill/>
          <a:ln w="9525">
            <a:noFill/>
            <a:miter lim="800000"/>
            <a:headEnd/>
            <a:tailEnd/>
          </a:ln>
        </p:spPr>
      </p:pic>
    </p:spTree>
    <p:extLst>
      <p:ext uri="{BB962C8B-B14F-4D97-AF65-F5344CB8AC3E}">
        <p14:creationId xmlns:p14="http://schemas.microsoft.com/office/powerpoint/2010/main" val="26082607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80728"/>
          </a:xfrm>
        </p:spPr>
        <p:txBody>
          <a:bodyPr/>
          <a:lstStyle/>
          <a:p>
            <a:r>
              <a:rPr lang="en-GB" dirty="0" smtClean="0">
                <a:solidFill>
                  <a:schemeClr val="bg1"/>
                </a:solidFill>
              </a:rPr>
              <a:t>Dowry</a:t>
            </a:r>
            <a:endParaRPr lang="en-GB" dirty="0">
              <a:solidFill>
                <a:schemeClr val="bg1"/>
              </a:solidFill>
            </a:endParaRPr>
          </a:p>
        </p:txBody>
      </p:sp>
      <p:sp>
        <p:nvSpPr>
          <p:cNvPr id="3" name="Content Placeholder 2"/>
          <p:cNvSpPr>
            <a:spLocks noGrp="1"/>
          </p:cNvSpPr>
          <p:nvPr>
            <p:ph idx="1"/>
          </p:nvPr>
        </p:nvSpPr>
        <p:spPr>
          <a:xfrm>
            <a:off x="0" y="1052736"/>
            <a:ext cx="9036496" cy="3096344"/>
          </a:xfrm>
        </p:spPr>
        <p:txBody>
          <a:bodyPr>
            <a:normAutofit fontScale="85000" lnSpcReduction="20000"/>
          </a:bodyPr>
          <a:lstStyle/>
          <a:p>
            <a:r>
              <a:rPr lang="en-GB" dirty="0" smtClean="0">
                <a:solidFill>
                  <a:schemeClr val="bg1"/>
                </a:solidFill>
              </a:rPr>
              <a:t>Spouses property remained distinct – except for the dowry which would be managed by the husband. </a:t>
            </a:r>
          </a:p>
          <a:p>
            <a:endParaRPr lang="en-GB" sz="1200" dirty="0" smtClean="0">
              <a:solidFill>
                <a:schemeClr val="bg1"/>
              </a:solidFill>
            </a:endParaRPr>
          </a:p>
          <a:p>
            <a:r>
              <a:rPr lang="en-GB" dirty="0" smtClean="0">
                <a:solidFill>
                  <a:schemeClr val="bg1"/>
                </a:solidFill>
              </a:rPr>
              <a:t>A dowry was gift or payment given by a</a:t>
            </a:r>
            <a:r>
              <a:rPr lang="en-GB" i="1" dirty="0" smtClean="0">
                <a:solidFill>
                  <a:schemeClr val="bg1"/>
                </a:solidFill>
              </a:rPr>
              <a:t> paterfamilias </a:t>
            </a:r>
            <a:r>
              <a:rPr lang="en-GB" dirty="0" smtClean="0">
                <a:solidFill>
                  <a:schemeClr val="bg1"/>
                </a:solidFill>
              </a:rPr>
              <a:t>or other friends and relatives. </a:t>
            </a:r>
          </a:p>
          <a:p>
            <a:endParaRPr lang="en-GB" sz="1200" dirty="0" smtClean="0">
              <a:solidFill>
                <a:schemeClr val="bg1"/>
              </a:solidFill>
            </a:endParaRPr>
          </a:p>
          <a:p>
            <a:r>
              <a:rPr lang="en-GB" dirty="0" smtClean="0">
                <a:solidFill>
                  <a:schemeClr val="bg1"/>
                </a:solidFill>
              </a:rPr>
              <a:t>It should reflect the wealth of the family from which the bride had come from. </a:t>
            </a:r>
          </a:p>
          <a:p>
            <a:endParaRPr lang="en-GB" sz="1200" dirty="0" smtClean="0">
              <a:solidFill>
                <a:schemeClr val="bg1"/>
              </a:solidFill>
            </a:endParaRPr>
          </a:p>
          <a:p>
            <a:r>
              <a:rPr lang="en-GB" dirty="0" smtClean="0">
                <a:solidFill>
                  <a:schemeClr val="bg1"/>
                </a:solidFill>
              </a:rPr>
              <a:t>The dowry should usually be returned in the case of divorce. </a:t>
            </a:r>
          </a:p>
          <a:p>
            <a:endParaRPr lang="en-GB" dirty="0"/>
          </a:p>
        </p:txBody>
      </p:sp>
      <p:sp>
        <p:nvSpPr>
          <p:cNvPr id="4" name="Rectangle 3"/>
          <p:cNvSpPr/>
          <p:nvPr/>
        </p:nvSpPr>
        <p:spPr>
          <a:xfrm>
            <a:off x="0" y="3995678"/>
            <a:ext cx="9138050" cy="2862322"/>
          </a:xfrm>
          <a:prstGeom prst="rect">
            <a:avLst/>
          </a:prstGeom>
        </p:spPr>
        <p:txBody>
          <a:bodyPr wrap="square">
            <a:spAutoFit/>
          </a:bodyPr>
          <a:lstStyle/>
          <a:p>
            <a:r>
              <a:rPr lang="en-GB" sz="2000" dirty="0">
                <a:solidFill>
                  <a:prstClr val="black"/>
                </a:solidFill>
              </a:rPr>
              <a:t>“..Thermion [daughter of </a:t>
            </a:r>
            <a:r>
              <a:rPr lang="en-GB" sz="2000" dirty="0" err="1">
                <a:solidFill>
                  <a:prstClr val="black"/>
                </a:solidFill>
              </a:rPr>
              <a:t>Apio</a:t>
            </a:r>
            <a:r>
              <a:rPr lang="en-GB" sz="2000" dirty="0">
                <a:solidFill>
                  <a:prstClr val="black"/>
                </a:solidFill>
              </a:rPr>
              <a:t>] and Apollonius son of </a:t>
            </a:r>
            <a:r>
              <a:rPr lang="en-GB" sz="2000" dirty="0" err="1">
                <a:solidFill>
                  <a:prstClr val="black"/>
                </a:solidFill>
              </a:rPr>
              <a:t>Ptolemaeus</a:t>
            </a:r>
            <a:r>
              <a:rPr lang="en-GB" sz="2000" dirty="0">
                <a:solidFill>
                  <a:prstClr val="black"/>
                </a:solidFill>
              </a:rPr>
              <a:t> agree that they have come together to share a common life... Apollonius son of </a:t>
            </a:r>
            <a:r>
              <a:rPr lang="en-GB" sz="2000" dirty="0" err="1">
                <a:solidFill>
                  <a:prstClr val="black"/>
                </a:solidFill>
              </a:rPr>
              <a:t>Ptolemaeus</a:t>
            </a:r>
            <a:r>
              <a:rPr lang="en-GB" sz="2000" dirty="0">
                <a:solidFill>
                  <a:prstClr val="black"/>
                </a:solidFill>
              </a:rPr>
              <a:t> acknowledges that he has received from Thermion by hand from the house a dowry of a pair of gold earrings weighing three quarters and ... silver drachmas; and from now on Apollonius son of </a:t>
            </a:r>
            <a:r>
              <a:rPr lang="en-GB" sz="2000" dirty="0" err="1">
                <a:solidFill>
                  <a:prstClr val="black"/>
                </a:solidFill>
              </a:rPr>
              <a:t>Ptolemaeus</a:t>
            </a:r>
            <a:r>
              <a:rPr lang="en-GB" sz="2000" dirty="0">
                <a:solidFill>
                  <a:prstClr val="black"/>
                </a:solidFill>
              </a:rPr>
              <a:t> shall furnish to his wedded wife all necessaries and clothing in proportion to his means and shall not ill-treat her nor cast her out nor insult her nor bring in another wife, or else he shall straightaway forfeit the dowry increased by half...” – </a:t>
            </a:r>
            <a:r>
              <a:rPr lang="en-GB" sz="2000" b="1" dirty="0">
                <a:solidFill>
                  <a:prstClr val="black"/>
                </a:solidFill>
              </a:rPr>
              <a:t>Berlin Papyrus no. 1,052. </a:t>
            </a:r>
          </a:p>
        </p:txBody>
      </p:sp>
    </p:spTree>
    <p:extLst>
      <p:ext uri="{BB962C8B-B14F-4D97-AF65-F5344CB8AC3E}">
        <p14:creationId xmlns:p14="http://schemas.microsoft.com/office/powerpoint/2010/main" val="1228655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856984" cy="1143000"/>
          </a:xfrm>
        </p:spPr>
        <p:txBody>
          <a:bodyPr>
            <a:normAutofit/>
          </a:bodyPr>
          <a:lstStyle/>
          <a:p>
            <a:r>
              <a:rPr lang="en-GB" dirty="0" smtClean="0">
                <a:solidFill>
                  <a:schemeClr val="bg1"/>
                </a:solidFill>
              </a:rPr>
              <a:t>Childlessness and the Elite - Rome</a:t>
            </a:r>
            <a:endParaRPr lang="en-GB" dirty="0">
              <a:solidFill>
                <a:schemeClr val="bg1"/>
              </a:solidFill>
            </a:endParaRPr>
          </a:p>
        </p:txBody>
      </p:sp>
      <p:sp>
        <p:nvSpPr>
          <p:cNvPr id="3" name="Content Placeholder 2"/>
          <p:cNvSpPr>
            <a:spLocks noGrp="1"/>
          </p:cNvSpPr>
          <p:nvPr>
            <p:ph idx="1"/>
          </p:nvPr>
        </p:nvSpPr>
        <p:spPr>
          <a:xfrm>
            <a:off x="107504" y="1600200"/>
            <a:ext cx="8784976" cy="5257800"/>
          </a:xfrm>
        </p:spPr>
        <p:txBody>
          <a:bodyPr>
            <a:normAutofit/>
          </a:bodyPr>
          <a:lstStyle/>
          <a:p>
            <a:r>
              <a:rPr lang="en-GB" dirty="0" smtClean="0">
                <a:solidFill>
                  <a:schemeClr val="bg1"/>
                </a:solidFill>
              </a:rPr>
              <a:t>Low rates of child-birth among the elite? </a:t>
            </a:r>
          </a:p>
          <a:p>
            <a:pPr lvl="1"/>
            <a:r>
              <a:rPr lang="en-GB" i="1" dirty="0" err="1" smtClean="0">
                <a:solidFill>
                  <a:schemeClr val="bg1"/>
                </a:solidFill>
              </a:rPr>
              <a:t>Lex</a:t>
            </a:r>
            <a:r>
              <a:rPr lang="en-GB" i="1" dirty="0" smtClean="0">
                <a:solidFill>
                  <a:schemeClr val="bg1"/>
                </a:solidFill>
              </a:rPr>
              <a:t> </a:t>
            </a:r>
            <a:r>
              <a:rPr lang="en-GB" i="1" dirty="0" err="1" smtClean="0">
                <a:solidFill>
                  <a:schemeClr val="bg1"/>
                </a:solidFill>
              </a:rPr>
              <a:t>Papia</a:t>
            </a:r>
            <a:r>
              <a:rPr lang="en-GB" i="1" dirty="0" smtClean="0">
                <a:solidFill>
                  <a:schemeClr val="bg1"/>
                </a:solidFill>
              </a:rPr>
              <a:t> Poppaea </a:t>
            </a:r>
            <a:r>
              <a:rPr lang="en-GB" dirty="0" smtClean="0">
                <a:solidFill>
                  <a:schemeClr val="bg1"/>
                </a:solidFill>
              </a:rPr>
              <a:t>(AD 9) – marriage legislation, designed to discourage celibacy and promote the rearing of children. </a:t>
            </a:r>
          </a:p>
          <a:p>
            <a:pPr lvl="1"/>
            <a:r>
              <a:rPr lang="en-GB" dirty="0" smtClean="0">
                <a:solidFill>
                  <a:schemeClr val="bg1"/>
                </a:solidFill>
              </a:rPr>
              <a:t>“She who wants to appear beautiful harms her womb” – </a:t>
            </a:r>
            <a:r>
              <a:rPr lang="en-GB" b="1" dirty="0" smtClean="0">
                <a:solidFill>
                  <a:schemeClr val="bg1"/>
                </a:solidFill>
              </a:rPr>
              <a:t>[Ovid] </a:t>
            </a:r>
            <a:r>
              <a:rPr lang="en-GB" b="1" i="1" dirty="0" err="1" smtClean="0">
                <a:solidFill>
                  <a:schemeClr val="bg1"/>
                </a:solidFill>
              </a:rPr>
              <a:t>Nux</a:t>
            </a:r>
            <a:r>
              <a:rPr lang="en-GB" b="1" i="1" dirty="0" smtClean="0">
                <a:solidFill>
                  <a:schemeClr val="bg1"/>
                </a:solidFill>
              </a:rPr>
              <a:t> 23. </a:t>
            </a:r>
          </a:p>
          <a:p>
            <a:endParaRPr lang="en-GB" sz="1200" dirty="0" smtClean="0">
              <a:solidFill>
                <a:schemeClr val="bg1"/>
              </a:solidFill>
            </a:endParaRPr>
          </a:p>
          <a:p>
            <a:r>
              <a:rPr lang="en-GB" dirty="0" smtClean="0">
                <a:solidFill>
                  <a:schemeClr val="bg1"/>
                </a:solidFill>
              </a:rPr>
              <a:t>Abortion not made illegal until the reign of Septimius Severus – </a:t>
            </a:r>
            <a:r>
              <a:rPr lang="en-GB" b="1" i="1" dirty="0" smtClean="0">
                <a:solidFill>
                  <a:schemeClr val="bg1"/>
                </a:solidFill>
              </a:rPr>
              <a:t>Digest </a:t>
            </a:r>
            <a:r>
              <a:rPr lang="en-GB" b="1" dirty="0" smtClean="0">
                <a:solidFill>
                  <a:schemeClr val="bg1"/>
                </a:solidFill>
              </a:rPr>
              <a:t>47.11.4. </a:t>
            </a:r>
          </a:p>
          <a:p>
            <a:endParaRPr lang="pt-BR" sz="1200" dirty="0" smtClean="0">
              <a:solidFill>
                <a:schemeClr val="bg1"/>
              </a:solidFill>
            </a:endParaRPr>
          </a:p>
          <a:p>
            <a:r>
              <a:rPr lang="pt-BR" dirty="0" smtClean="0">
                <a:solidFill>
                  <a:schemeClr val="bg1"/>
                </a:solidFill>
              </a:rPr>
              <a:t>Pharmacological recipes for abortion – </a:t>
            </a:r>
            <a:r>
              <a:rPr lang="pt-BR" b="1" dirty="0" smtClean="0">
                <a:solidFill>
                  <a:schemeClr val="bg1"/>
                </a:solidFill>
              </a:rPr>
              <a:t>Dioscorides </a:t>
            </a:r>
            <a:r>
              <a:rPr lang="pt-BR" b="1" i="1" dirty="0" smtClean="0">
                <a:solidFill>
                  <a:schemeClr val="bg1"/>
                </a:solidFill>
              </a:rPr>
              <a:t>De Materia Medica </a:t>
            </a:r>
            <a:r>
              <a:rPr lang="pt-BR" b="1" dirty="0" smtClean="0">
                <a:solidFill>
                  <a:schemeClr val="bg1"/>
                </a:solidFill>
              </a:rPr>
              <a:t>1.5</a:t>
            </a:r>
            <a:r>
              <a:rPr lang="pt-BR" b="1" i="1" dirty="0" smtClean="0">
                <a:solidFill>
                  <a:schemeClr val="bg1"/>
                </a:solidFill>
              </a:rPr>
              <a:t> </a:t>
            </a:r>
            <a:r>
              <a:rPr lang="pt-BR" i="1" dirty="0" smtClean="0">
                <a:solidFill>
                  <a:schemeClr val="bg1"/>
                </a:solidFill>
              </a:rPr>
              <a:t>– </a:t>
            </a:r>
            <a:r>
              <a:rPr lang="pt-BR" dirty="0" smtClean="0">
                <a:solidFill>
                  <a:schemeClr val="bg1"/>
                </a:solidFill>
              </a:rPr>
              <a:t>cardamom use to fumigate a foetus. </a:t>
            </a:r>
          </a:p>
          <a:p>
            <a:endParaRPr lang="en-GB" dirty="0"/>
          </a:p>
        </p:txBody>
      </p:sp>
    </p:spTree>
    <p:extLst>
      <p:ext uri="{BB962C8B-B14F-4D97-AF65-F5344CB8AC3E}">
        <p14:creationId xmlns:p14="http://schemas.microsoft.com/office/powerpoint/2010/main" val="29047369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20080"/>
          </a:xfrm>
        </p:spPr>
        <p:txBody>
          <a:bodyPr/>
          <a:lstStyle/>
          <a:p>
            <a:r>
              <a:rPr lang="en-GB" dirty="0" smtClean="0">
                <a:solidFill>
                  <a:schemeClr val="bg1"/>
                </a:solidFill>
              </a:rPr>
              <a:t>Women and Work</a:t>
            </a:r>
            <a:endParaRPr lang="en-GB" dirty="0">
              <a:solidFill>
                <a:schemeClr val="bg1"/>
              </a:solidFill>
            </a:endParaRPr>
          </a:p>
        </p:txBody>
      </p:sp>
      <p:sp>
        <p:nvSpPr>
          <p:cNvPr id="3" name="Content Placeholder 2"/>
          <p:cNvSpPr>
            <a:spLocks noGrp="1"/>
          </p:cNvSpPr>
          <p:nvPr>
            <p:ph idx="1"/>
          </p:nvPr>
        </p:nvSpPr>
        <p:spPr>
          <a:xfrm>
            <a:off x="107504" y="908720"/>
            <a:ext cx="8784976" cy="2016224"/>
          </a:xfrm>
        </p:spPr>
        <p:txBody>
          <a:bodyPr>
            <a:normAutofit/>
          </a:bodyPr>
          <a:lstStyle/>
          <a:p>
            <a:r>
              <a:rPr lang="en-GB" dirty="0" smtClean="0">
                <a:solidFill>
                  <a:schemeClr val="bg1"/>
                </a:solidFill>
              </a:rPr>
              <a:t>Poorer families often relied on the help of wives.</a:t>
            </a:r>
          </a:p>
          <a:p>
            <a:endParaRPr lang="en-GB" sz="500" dirty="0">
              <a:solidFill>
                <a:schemeClr val="bg1"/>
              </a:solidFill>
            </a:endParaRPr>
          </a:p>
          <a:p>
            <a:r>
              <a:rPr lang="en-GB" dirty="0" smtClean="0">
                <a:solidFill>
                  <a:schemeClr val="bg1"/>
                </a:solidFill>
              </a:rPr>
              <a:t>Could be skilled, e.g. physician / midwife; may run (help to run) an establishment; household management would involve many chores. </a:t>
            </a:r>
          </a:p>
          <a:p>
            <a:endParaRPr lang="en-GB" sz="600" dirty="0">
              <a:solidFill>
                <a:schemeClr val="bg1"/>
              </a:solidFill>
            </a:endParaRPr>
          </a:p>
        </p:txBody>
      </p:sp>
      <p:sp>
        <p:nvSpPr>
          <p:cNvPr id="4" name="Rectangle 3"/>
          <p:cNvSpPr/>
          <p:nvPr/>
        </p:nvSpPr>
        <p:spPr>
          <a:xfrm>
            <a:off x="205780" y="1420475"/>
            <a:ext cx="6292180" cy="707886"/>
          </a:xfrm>
          <a:prstGeom prst="rect">
            <a:avLst/>
          </a:prstGeom>
        </p:spPr>
        <p:txBody>
          <a:bodyPr wrap="square">
            <a:spAutoFit/>
          </a:bodyPr>
          <a:lstStyle/>
          <a:p>
            <a:pPr marL="342900" indent="-342900">
              <a:buFont typeface="Arial" panose="020B0604020202020204" pitchFamily="34" charset="0"/>
              <a:buChar char="•"/>
            </a:pPr>
            <a:endParaRPr lang="en-GB" sz="2000" dirty="0" smtClean="0">
              <a:solidFill>
                <a:prstClr val="black"/>
              </a:solidFill>
            </a:endParaRPr>
          </a:p>
          <a:p>
            <a:endParaRPr lang="en-GB" sz="2000" dirty="0">
              <a:solidFill>
                <a:prstClr val="black"/>
              </a:solidFill>
            </a:endParaRPr>
          </a:p>
        </p:txBody>
      </p:sp>
      <p:sp>
        <p:nvSpPr>
          <p:cNvPr id="9" name="Content Placeholder 2"/>
          <p:cNvSpPr txBox="1">
            <a:spLocks/>
          </p:cNvSpPr>
          <p:nvPr/>
        </p:nvSpPr>
        <p:spPr>
          <a:xfrm>
            <a:off x="0" y="2996952"/>
            <a:ext cx="8892480" cy="3861048"/>
          </a:xfrm>
          <a:prstGeom prst="rect">
            <a:avLst/>
          </a:prstGeom>
        </p:spPr>
        <p:txBody>
          <a:bodyPr vert="horz">
            <a:normAutofit fontScale="925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None/>
            </a:pPr>
            <a:r>
              <a:rPr lang="en-GB" b="1" dirty="0" smtClean="0">
                <a:solidFill>
                  <a:schemeClr val="bg1"/>
                </a:solidFill>
              </a:rPr>
              <a:t>Evidence from the Empire for more unusual or specialised activities:</a:t>
            </a:r>
          </a:p>
          <a:p>
            <a:r>
              <a:rPr lang="en-GB" dirty="0" smtClean="0">
                <a:solidFill>
                  <a:schemeClr val="bg1"/>
                </a:solidFill>
              </a:rPr>
              <a:t>Painters: </a:t>
            </a:r>
            <a:r>
              <a:rPr lang="en-GB" dirty="0" err="1" smtClean="0">
                <a:solidFill>
                  <a:schemeClr val="bg1"/>
                </a:solidFill>
              </a:rPr>
              <a:t>Iaia</a:t>
            </a:r>
            <a:r>
              <a:rPr lang="en-GB" dirty="0" smtClean="0">
                <a:solidFill>
                  <a:schemeClr val="bg1"/>
                </a:solidFill>
              </a:rPr>
              <a:t> of </a:t>
            </a:r>
            <a:r>
              <a:rPr lang="en-GB" dirty="0" err="1" smtClean="0">
                <a:solidFill>
                  <a:schemeClr val="bg1"/>
                </a:solidFill>
              </a:rPr>
              <a:t>Cyzicus</a:t>
            </a:r>
            <a:r>
              <a:rPr lang="en-GB" dirty="0">
                <a:solidFill>
                  <a:schemeClr val="bg1"/>
                </a:solidFill>
              </a:rPr>
              <a:t> </a:t>
            </a:r>
            <a:r>
              <a:rPr lang="en-GB" dirty="0" smtClean="0">
                <a:solidFill>
                  <a:schemeClr val="bg1"/>
                </a:solidFill>
              </a:rPr>
              <a:t>- </a:t>
            </a:r>
            <a:r>
              <a:rPr lang="en-GB" dirty="0" err="1" smtClean="0">
                <a:solidFill>
                  <a:schemeClr val="bg1"/>
                </a:solidFill>
              </a:rPr>
              <a:t>Olympais</a:t>
            </a:r>
            <a:r>
              <a:rPr lang="en-GB" dirty="0" smtClean="0">
                <a:solidFill>
                  <a:schemeClr val="bg1"/>
                </a:solidFill>
              </a:rPr>
              <a:t> – </a:t>
            </a:r>
            <a:r>
              <a:rPr lang="en-GB" b="1" dirty="0" smtClean="0">
                <a:solidFill>
                  <a:schemeClr val="bg1"/>
                </a:solidFill>
              </a:rPr>
              <a:t>Pliny </a:t>
            </a:r>
            <a:r>
              <a:rPr lang="en-GB" b="1" i="1" dirty="0" smtClean="0">
                <a:solidFill>
                  <a:schemeClr val="bg1"/>
                </a:solidFill>
              </a:rPr>
              <a:t>NH</a:t>
            </a:r>
            <a:r>
              <a:rPr lang="en-GB" b="1" dirty="0" smtClean="0">
                <a:solidFill>
                  <a:schemeClr val="bg1"/>
                </a:solidFill>
              </a:rPr>
              <a:t> 35.90.147-48</a:t>
            </a:r>
            <a:r>
              <a:rPr lang="en-GB" dirty="0" smtClean="0">
                <a:solidFill>
                  <a:schemeClr val="bg1"/>
                </a:solidFill>
              </a:rPr>
              <a:t>. </a:t>
            </a:r>
          </a:p>
          <a:p>
            <a:pPr marL="137160" indent="0">
              <a:buNone/>
            </a:pPr>
            <a:endParaRPr lang="en-GB" sz="600" dirty="0" smtClean="0">
              <a:solidFill>
                <a:schemeClr val="bg1"/>
              </a:solidFill>
            </a:endParaRPr>
          </a:p>
          <a:p>
            <a:r>
              <a:rPr lang="en-GB" dirty="0" smtClean="0">
                <a:solidFill>
                  <a:schemeClr val="bg1"/>
                </a:solidFill>
              </a:rPr>
              <a:t>Philosopher – </a:t>
            </a:r>
            <a:r>
              <a:rPr lang="en-GB" dirty="0" err="1" smtClean="0">
                <a:solidFill>
                  <a:schemeClr val="bg1"/>
                </a:solidFill>
              </a:rPr>
              <a:t>Hypatia</a:t>
            </a:r>
            <a:r>
              <a:rPr lang="en-GB" dirty="0" smtClean="0">
                <a:solidFill>
                  <a:schemeClr val="bg1"/>
                </a:solidFill>
              </a:rPr>
              <a:t> of Alexandria (early 4</a:t>
            </a:r>
            <a:r>
              <a:rPr lang="en-GB" baseline="30000" dirty="0" smtClean="0">
                <a:solidFill>
                  <a:schemeClr val="bg1"/>
                </a:solidFill>
              </a:rPr>
              <a:t>th</a:t>
            </a:r>
            <a:r>
              <a:rPr lang="en-GB" dirty="0" smtClean="0">
                <a:solidFill>
                  <a:schemeClr val="bg1"/>
                </a:solidFill>
              </a:rPr>
              <a:t> c AD). </a:t>
            </a:r>
          </a:p>
          <a:p>
            <a:endParaRPr lang="en-GB" sz="500" dirty="0">
              <a:solidFill>
                <a:schemeClr val="bg1"/>
              </a:solidFill>
            </a:endParaRPr>
          </a:p>
          <a:p>
            <a:r>
              <a:rPr lang="en-GB" dirty="0">
                <a:solidFill>
                  <a:schemeClr val="bg1"/>
                </a:solidFill>
              </a:rPr>
              <a:t>Athletes:  Tryphosa wins girls’ single-course race at the Pythian Games.  Isthmian Games. </a:t>
            </a:r>
            <a:r>
              <a:rPr lang="en-GB" dirty="0" err="1">
                <a:solidFill>
                  <a:schemeClr val="bg1"/>
                </a:solidFill>
              </a:rPr>
              <a:t>Hedea</a:t>
            </a:r>
            <a:r>
              <a:rPr lang="en-GB" dirty="0">
                <a:solidFill>
                  <a:schemeClr val="bg1"/>
                </a:solidFill>
              </a:rPr>
              <a:t> won the race in armour - </a:t>
            </a:r>
            <a:r>
              <a:rPr lang="en-GB" dirty="0" err="1">
                <a:solidFill>
                  <a:schemeClr val="bg1"/>
                </a:solidFill>
              </a:rPr>
              <a:t>Epigraphica</a:t>
            </a:r>
            <a:r>
              <a:rPr lang="en-GB" dirty="0">
                <a:solidFill>
                  <a:schemeClr val="bg1"/>
                </a:solidFill>
              </a:rPr>
              <a:t> II No.9 – H. </a:t>
            </a:r>
            <a:r>
              <a:rPr lang="en-GB" dirty="0" err="1">
                <a:solidFill>
                  <a:schemeClr val="bg1"/>
                </a:solidFill>
              </a:rPr>
              <a:t>Pleket</a:t>
            </a:r>
            <a:r>
              <a:rPr lang="en-GB" dirty="0">
                <a:solidFill>
                  <a:schemeClr val="bg1"/>
                </a:solidFill>
              </a:rPr>
              <a:t> (1969). </a:t>
            </a:r>
          </a:p>
          <a:p>
            <a:endParaRPr lang="en-GB" dirty="0" smtClean="0">
              <a:solidFill>
                <a:schemeClr val="bg1"/>
              </a:solidFill>
            </a:endParaRPr>
          </a:p>
          <a:p>
            <a:endParaRPr lang="en-GB" dirty="0"/>
          </a:p>
        </p:txBody>
      </p:sp>
      <p:sp>
        <p:nvSpPr>
          <p:cNvPr id="10" name="Content Placeholder 3"/>
          <p:cNvSpPr txBox="1">
            <a:spLocks/>
          </p:cNvSpPr>
          <p:nvPr/>
        </p:nvSpPr>
        <p:spPr>
          <a:xfrm>
            <a:off x="18990" y="5780328"/>
            <a:ext cx="9144000" cy="1512208"/>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endParaRPr lang="en-GB" dirty="0"/>
          </a:p>
        </p:txBody>
      </p:sp>
    </p:spTree>
    <p:extLst>
      <p:ext uri="{BB962C8B-B14F-4D97-AF65-F5344CB8AC3E}">
        <p14:creationId xmlns:p14="http://schemas.microsoft.com/office/powerpoint/2010/main" val="4843730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Women, Religion and Ritual</a:t>
            </a:r>
            <a:endParaRPr lang="en-GB" dirty="0">
              <a:solidFill>
                <a:schemeClr val="bg1"/>
              </a:solidFill>
            </a:endParaRPr>
          </a:p>
        </p:txBody>
      </p:sp>
      <p:sp>
        <p:nvSpPr>
          <p:cNvPr id="4" name="Content Placeholder 3"/>
          <p:cNvSpPr>
            <a:spLocks noGrp="1"/>
          </p:cNvSpPr>
          <p:nvPr>
            <p:ph sz="half" idx="1"/>
          </p:nvPr>
        </p:nvSpPr>
        <p:spPr>
          <a:xfrm>
            <a:off x="179512" y="1600200"/>
            <a:ext cx="4752528" cy="5257800"/>
          </a:xfrm>
        </p:spPr>
        <p:txBody>
          <a:bodyPr>
            <a:normAutofit/>
          </a:bodyPr>
          <a:lstStyle/>
          <a:p>
            <a:r>
              <a:rPr lang="en-GB" sz="2800" dirty="0" smtClean="0">
                <a:solidFill>
                  <a:schemeClr val="bg1"/>
                </a:solidFill>
              </a:rPr>
              <a:t>A number of cults with important priestesses, e.g. cult of Ceres. </a:t>
            </a:r>
          </a:p>
          <a:p>
            <a:endParaRPr lang="en-GB" sz="500" dirty="0" smtClean="0">
              <a:solidFill>
                <a:schemeClr val="bg1"/>
              </a:solidFill>
            </a:endParaRPr>
          </a:p>
          <a:p>
            <a:r>
              <a:rPr lang="en-GB" sz="2800" dirty="0" smtClean="0">
                <a:solidFill>
                  <a:schemeClr val="bg1"/>
                </a:solidFill>
              </a:rPr>
              <a:t>Women and men participating in public religious events. </a:t>
            </a:r>
          </a:p>
          <a:p>
            <a:endParaRPr lang="en-GB" sz="500" dirty="0" smtClean="0">
              <a:solidFill>
                <a:schemeClr val="bg1"/>
              </a:solidFill>
            </a:endParaRPr>
          </a:p>
          <a:p>
            <a:r>
              <a:rPr lang="en-GB" sz="2800" dirty="0" smtClean="0">
                <a:solidFill>
                  <a:schemeClr val="bg1"/>
                </a:solidFill>
              </a:rPr>
              <a:t>Female only festivals – cult of Bona </a:t>
            </a:r>
            <a:r>
              <a:rPr lang="en-GB" sz="2800" dirty="0" err="1" smtClean="0">
                <a:solidFill>
                  <a:schemeClr val="bg1"/>
                </a:solidFill>
              </a:rPr>
              <a:t>Dea</a:t>
            </a:r>
            <a:r>
              <a:rPr lang="en-GB" sz="2800" dirty="0" smtClean="0">
                <a:solidFill>
                  <a:schemeClr val="bg1"/>
                </a:solidFill>
              </a:rPr>
              <a:t>.</a:t>
            </a:r>
            <a:endParaRPr lang="en-GB" sz="2800" i="1" dirty="0" smtClean="0">
              <a:solidFill>
                <a:schemeClr val="bg1"/>
              </a:solidFill>
            </a:endParaRPr>
          </a:p>
          <a:p>
            <a:endParaRPr lang="en-GB" sz="500" dirty="0">
              <a:solidFill>
                <a:schemeClr val="bg1"/>
              </a:solidFill>
            </a:endParaRPr>
          </a:p>
          <a:p>
            <a:r>
              <a:rPr lang="en-GB" sz="2800" dirty="0" smtClean="0">
                <a:solidFill>
                  <a:schemeClr val="bg1"/>
                </a:solidFill>
              </a:rPr>
              <a:t>Vestal Virgins in Rome. </a:t>
            </a:r>
          </a:p>
          <a:p>
            <a:endParaRPr lang="en-GB" dirty="0"/>
          </a:p>
        </p:txBody>
      </p:sp>
      <p:pic>
        <p:nvPicPr>
          <p:cNvPr id="5" name="Content Placeholder 4"/>
          <p:cNvPicPr>
            <a:picLocks noGrp="1" noChangeAspect="1"/>
          </p:cNvPicPr>
          <p:nvPr>
            <p:ph sz="half" idx="2"/>
          </p:nvPr>
        </p:nvPicPr>
        <p:blipFill>
          <a:blip r:embed="rId2"/>
          <a:stretch>
            <a:fillRect/>
          </a:stretch>
        </p:blipFill>
        <p:spPr>
          <a:xfrm>
            <a:off x="5076056" y="1417638"/>
            <a:ext cx="3742417" cy="4968998"/>
          </a:xfrm>
          <a:prstGeom prst="rect">
            <a:avLst/>
          </a:prstGeom>
        </p:spPr>
      </p:pic>
      <p:sp>
        <p:nvSpPr>
          <p:cNvPr id="6" name="Rectangle 5"/>
          <p:cNvSpPr/>
          <p:nvPr/>
        </p:nvSpPr>
        <p:spPr>
          <a:xfrm>
            <a:off x="6026178" y="6386636"/>
            <a:ext cx="1842171" cy="369332"/>
          </a:xfrm>
          <a:prstGeom prst="rect">
            <a:avLst/>
          </a:prstGeom>
        </p:spPr>
        <p:txBody>
          <a:bodyPr wrap="none">
            <a:spAutoFit/>
          </a:bodyPr>
          <a:lstStyle/>
          <a:p>
            <a:r>
              <a:rPr lang="en-GB" dirty="0">
                <a:solidFill>
                  <a:schemeClr val="bg1"/>
                </a:solidFill>
              </a:rPr>
              <a:t>Temple of Vesta</a:t>
            </a:r>
          </a:p>
        </p:txBody>
      </p:sp>
    </p:spTree>
    <p:extLst>
      <p:ext uri="{BB962C8B-B14F-4D97-AF65-F5344CB8AC3E}">
        <p14:creationId xmlns:p14="http://schemas.microsoft.com/office/powerpoint/2010/main" val="1975099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bg1"/>
                </a:solidFill>
              </a:rPr>
              <a:t>Wealthy Women</a:t>
            </a:r>
            <a:endParaRPr lang="en-GB" dirty="0">
              <a:solidFill>
                <a:schemeClr val="bg1"/>
              </a:solidFill>
            </a:endParaRPr>
          </a:p>
        </p:txBody>
      </p:sp>
      <p:sp>
        <p:nvSpPr>
          <p:cNvPr id="4" name="Content Placeholder 3"/>
          <p:cNvSpPr>
            <a:spLocks noGrp="1"/>
          </p:cNvSpPr>
          <p:nvPr>
            <p:ph sz="half" idx="1"/>
          </p:nvPr>
        </p:nvSpPr>
        <p:spPr>
          <a:xfrm>
            <a:off x="107504" y="1628800"/>
            <a:ext cx="8928992" cy="5184576"/>
          </a:xfrm>
        </p:spPr>
        <p:txBody>
          <a:bodyPr>
            <a:normAutofit/>
          </a:bodyPr>
          <a:lstStyle/>
          <a:p>
            <a:pPr marL="360000"/>
            <a:r>
              <a:rPr lang="en-GB" dirty="0">
                <a:solidFill>
                  <a:schemeClr val="bg1"/>
                </a:solidFill>
              </a:rPr>
              <a:t>Legacy Hunters: </a:t>
            </a:r>
            <a:r>
              <a:rPr lang="en-GB" dirty="0" err="1">
                <a:solidFill>
                  <a:schemeClr val="bg1"/>
                </a:solidFill>
              </a:rPr>
              <a:t>Gemellus</a:t>
            </a:r>
            <a:r>
              <a:rPr lang="en-GB" dirty="0">
                <a:solidFill>
                  <a:schemeClr val="bg1"/>
                </a:solidFill>
              </a:rPr>
              <a:t> is seeking the hand of </a:t>
            </a:r>
            <a:r>
              <a:rPr lang="en-GB" dirty="0" err="1">
                <a:solidFill>
                  <a:schemeClr val="bg1"/>
                </a:solidFill>
              </a:rPr>
              <a:t>Maronilla</a:t>
            </a:r>
            <a:r>
              <a:rPr lang="en-GB" dirty="0">
                <a:solidFill>
                  <a:schemeClr val="bg1"/>
                </a:solidFill>
              </a:rPr>
              <a:t>– </a:t>
            </a:r>
            <a:r>
              <a:rPr lang="en-GB" b="1" dirty="0">
                <a:solidFill>
                  <a:schemeClr val="bg1"/>
                </a:solidFill>
              </a:rPr>
              <a:t>Martial </a:t>
            </a:r>
            <a:r>
              <a:rPr lang="en-GB" b="1" i="1" dirty="0">
                <a:solidFill>
                  <a:schemeClr val="bg1"/>
                </a:solidFill>
              </a:rPr>
              <a:t>Epigrams</a:t>
            </a:r>
            <a:r>
              <a:rPr lang="en-GB" b="1" dirty="0">
                <a:solidFill>
                  <a:schemeClr val="bg1"/>
                </a:solidFill>
              </a:rPr>
              <a:t> 1.10</a:t>
            </a:r>
            <a:r>
              <a:rPr lang="en-GB" dirty="0">
                <a:solidFill>
                  <a:schemeClr val="bg1"/>
                </a:solidFill>
              </a:rPr>
              <a:t>. </a:t>
            </a:r>
          </a:p>
          <a:p>
            <a:pPr marL="0"/>
            <a:endParaRPr lang="en-GB" sz="500" dirty="0" smtClean="0">
              <a:solidFill>
                <a:schemeClr val="bg1"/>
              </a:solidFill>
            </a:endParaRPr>
          </a:p>
          <a:p>
            <a:pPr marL="360000"/>
            <a:r>
              <a:rPr lang="en-GB" dirty="0" smtClean="0">
                <a:solidFill>
                  <a:schemeClr val="bg1"/>
                </a:solidFill>
              </a:rPr>
              <a:t>Second century AD inscription found at the of temple </a:t>
            </a:r>
            <a:r>
              <a:rPr lang="en-GB" dirty="0" err="1" smtClean="0">
                <a:solidFill>
                  <a:schemeClr val="bg1"/>
                </a:solidFill>
              </a:rPr>
              <a:t>Medamoud</a:t>
            </a:r>
            <a:r>
              <a:rPr lang="en-GB" dirty="0" smtClean="0">
                <a:solidFill>
                  <a:schemeClr val="bg1"/>
                </a:solidFill>
              </a:rPr>
              <a:t> (ancient </a:t>
            </a:r>
            <a:r>
              <a:rPr lang="en-GB" dirty="0" err="1" smtClean="0">
                <a:solidFill>
                  <a:schemeClr val="bg1"/>
                </a:solidFill>
              </a:rPr>
              <a:t>Madu</a:t>
            </a:r>
            <a:r>
              <a:rPr lang="en-GB" dirty="0" smtClean="0">
                <a:solidFill>
                  <a:schemeClr val="bg1"/>
                </a:solidFill>
              </a:rPr>
              <a:t>, 8 km north of Luxor).</a:t>
            </a:r>
          </a:p>
          <a:p>
            <a:pPr marL="540000" lvl="1"/>
            <a:r>
              <a:rPr lang="en-GB" dirty="0" err="1" smtClean="0">
                <a:solidFill>
                  <a:schemeClr val="bg1"/>
                </a:solidFill>
              </a:rPr>
              <a:t>Aelia</a:t>
            </a:r>
            <a:r>
              <a:rPr lang="en-GB" dirty="0" smtClean="0">
                <a:solidFill>
                  <a:schemeClr val="bg1"/>
                </a:solidFill>
              </a:rPr>
              <a:t> </a:t>
            </a:r>
            <a:r>
              <a:rPr lang="en-GB" dirty="0" err="1" smtClean="0">
                <a:solidFill>
                  <a:schemeClr val="bg1"/>
                </a:solidFill>
              </a:rPr>
              <a:t>Isidora</a:t>
            </a:r>
            <a:r>
              <a:rPr lang="en-GB" dirty="0" smtClean="0">
                <a:solidFill>
                  <a:schemeClr val="bg1"/>
                </a:solidFill>
              </a:rPr>
              <a:t> and </a:t>
            </a:r>
            <a:r>
              <a:rPr lang="en-GB" dirty="0" err="1" smtClean="0">
                <a:solidFill>
                  <a:schemeClr val="bg1"/>
                </a:solidFill>
              </a:rPr>
              <a:t>Aelia</a:t>
            </a:r>
            <a:r>
              <a:rPr lang="en-GB" dirty="0" smtClean="0">
                <a:solidFill>
                  <a:schemeClr val="bg1"/>
                </a:solidFill>
              </a:rPr>
              <a:t> </a:t>
            </a:r>
            <a:r>
              <a:rPr lang="en-GB" dirty="0" err="1" smtClean="0">
                <a:solidFill>
                  <a:schemeClr val="bg1"/>
                </a:solidFill>
              </a:rPr>
              <a:t>Olympias</a:t>
            </a:r>
            <a:r>
              <a:rPr lang="en-GB" dirty="0">
                <a:solidFill>
                  <a:schemeClr val="bg1"/>
                </a:solidFill>
              </a:rPr>
              <a:t> </a:t>
            </a:r>
            <a:r>
              <a:rPr lang="en-GB" dirty="0" smtClean="0">
                <a:solidFill>
                  <a:schemeClr val="bg1"/>
                </a:solidFill>
              </a:rPr>
              <a:t>– </a:t>
            </a:r>
            <a:r>
              <a:rPr lang="en-GB" b="1" i="1" dirty="0" smtClean="0">
                <a:solidFill>
                  <a:schemeClr val="bg1"/>
                </a:solidFill>
              </a:rPr>
              <a:t>SEG </a:t>
            </a:r>
            <a:r>
              <a:rPr lang="en-GB" b="1" dirty="0" smtClean="0">
                <a:solidFill>
                  <a:schemeClr val="bg1"/>
                </a:solidFill>
              </a:rPr>
              <a:t>8. 730</a:t>
            </a:r>
            <a:r>
              <a:rPr lang="en-GB" dirty="0" smtClean="0">
                <a:solidFill>
                  <a:schemeClr val="bg1"/>
                </a:solidFill>
              </a:rPr>
              <a:t>.</a:t>
            </a:r>
          </a:p>
          <a:p>
            <a:pPr marL="320040" lvl="1"/>
            <a:endParaRPr lang="en-GB" sz="500" dirty="0">
              <a:solidFill>
                <a:schemeClr val="bg1"/>
              </a:solidFill>
            </a:endParaRPr>
          </a:p>
          <a:p>
            <a:pPr marL="36576" lvl="1" indent="0">
              <a:buNone/>
            </a:pPr>
            <a:r>
              <a:rPr lang="en-GB" dirty="0" smtClean="0">
                <a:solidFill>
                  <a:schemeClr val="bg1"/>
                </a:solidFill>
              </a:rPr>
              <a:t>“The </a:t>
            </a:r>
            <a:r>
              <a:rPr lang="en-GB" dirty="0">
                <a:solidFill>
                  <a:schemeClr val="bg1"/>
                </a:solidFill>
              </a:rPr>
              <a:t>people of </a:t>
            </a:r>
            <a:r>
              <a:rPr lang="en-GB" dirty="0" err="1">
                <a:solidFill>
                  <a:schemeClr val="bg1"/>
                </a:solidFill>
              </a:rPr>
              <a:t>Patara</a:t>
            </a:r>
            <a:r>
              <a:rPr lang="en-GB" dirty="0">
                <a:solidFill>
                  <a:schemeClr val="bg1"/>
                </a:solidFill>
              </a:rPr>
              <a:t> [Lycia] decreed... </a:t>
            </a:r>
            <a:r>
              <a:rPr lang="en-GB" dirty="0" err="1">
                <a:solidFill>
                  <a:schemeClr val="bg1"/>
                </a:solidFill>
              </a:rPr>
              <a:t>Junia</a:t>
            </a:r>
            <a:r>
              <a:rPr lang="en-GB" dirty="0">
                <a:solidFill>
                  <a:schemeClr val="bg1"/>
                </a:solidFill>
              </a:rPr>
              <a:t> Theodora, a Roman living in Corinth... Who with full measure and generosity aided many of our citizens from her own means, and welcomed them into her home... declares that it urges her generosity to our native city... For this reason – may good fortune attend – it was decreed to commend her for all that she has done.” – (AD 43). - </a:t>
            </a:r>
            <a:r>
              <a:rPr lang="en-GB" dirty="0" err="1">
                <a:solidFill>
                  <a:schemeClr val="bg1"/>
                </a:solidFill>
              </a:rPr>
              <a:t>Epigraphica</a:t>
            </a:r>
            <a:r>
              <a:rPr lang="en-GB" dirty="0">
                <a:solidFill>
                  <a:schemeClr val="bg1"/>
                </a:solidFill>
              </a:rPr>
              <a:t> II No. 8 – H. </a:t>
            </a:r>
            <a:r>
              <a:rPr lang="en-GB" dirty="0" err="1">
                <a:solidFill>
                  <a:schemeClr val="bg1"/>
                </a:solidFill>
              </a:rPr>
              <a:t>Pleket</a:t>
            </a:r>
            <a:r>
              <a:rPr lang="en-GB" dirty="0">
                <a:solidFill>
                  <a:schemeClr val="bg1"/>
                </a:solidFill>
              </a:rPr>
              <a:t> (1969). </a:t>
            </a:r>
          </a:p>
          <a:p>
            <a:pPr marL="36576" lvl="1" indent="0">
              <a:buNone/>
            </a:pPr>
            <a:endParaRPr lang="en-GB" dirty="0">
              <a:solidFill>
                <a:schemeClr val="bg1"/>
              </a:solidFill>
            </a:endParaRPr>
          </a:p>
        </p:txBody>
      </p:sp>
    </p:spTree>
    <p:extLst>
      <p:ext uri="{BB962C8B-B14F-4D97-AF65-F5344CB8AC3E}">
        <p14:creationId xmlns:p14="http://schemas.microsoft.com/office/powerpoint/2010/main" val="16267474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Status and Appearance</a:t>
            </a:r>
            <a:endParaRPr lang="en-GB" dirty="0">
              <a:solidFill>
                <a:schemeClr val="bg1"/>
              </a:solidFill>
            </a:endParaRPr>
          </a:p>
        </p:txBody>
      </p:sp>
      <p:sp>
        <p:nvSpPr>
          <p:cNvPr id="3" name="Content Placeholder 2"/>
          <p:cNvSpPr>
            <a:spLocks noGrp="1"/>
          </p:cNvSpPr>
          <p:nvPr>
            <p:ph idx="1"/>
          </p:nvPr>
        </p:nvSpPr>
        <p:spPr>
          <a:xfrm>
            <a:off x="179512" y="1600200"/>
            <a:ext cx="8712968" cy="5069160"/>
          </a:xfrm>
        </p:spPr>
        <p:txBody>
          <a:bodyPr>
            <a:normAutofit fontScale="92500" lnSpcReduction="10000"/>
          </a:bodyPr>
          <a:lstStyle/>
          <a:p>
            <a:r>
              <a:rPr lang="en-GB" sz="3200" dirty="0" smtClean="0">
                <a:solidFill>
                  <a:schemeClr val="bg1"/>
                </a:solidFill>
              </a:rPr>
              <a:t>Important for a woman’s own sense of identity and public display of that identity. </a:t>
            </a:r>
          </a:p>
          <a:p>
            <a:pPr lvl="1"/>
            <a:r>
              <a:rPr lang="en-GB" dirty="0" smtClean="0">
                <a:solidFill>
                  <a:schemeClr val="bg1"/>
                </a:solidFill>
              </a:rPr>
              <a:t>wearing of jewellery, makeup, adornments. </a:t>
            </a:r>
          </a:p>
          <a:p>
            <a:pPr lvl="1"/>
            <a:r>
              <a:rPr lang="en-GB" dirty="0" smtClean="0">
                <a:solidFill>
                  <a:schemeClr val="bg1"/>
                </a:solidFill>
              </a:rPr>
              <a:t>Potential means for the elite to attract a suitor. </a:t>
            </a:r>
          </a:p>
          <a:p>
            <a:pPr lvl="1"/>
            <a:r>
              <a:rPr lang="en-GB" dirty="0" smtClean="0">
                <a:solidFill>
                  <a:schemeClr val="bg1"/>
                </a:solidFill>
              </a:rPr>
              <a:t>also may convey a moral message – </a:t>
            </a:r>
            <a:r>
              <a:rPr lang="en-GB" i="1" dirty="0" err="1" smtClean="0">
                <a:solidFill>
                  <a:schemeClr val="bg1"/>
                </a:solidFill>
              </a:rPr>
              <a:t>stola</a:t>
            </a:r>
            <a:r>
              <a:rPr lang="en-GB" i="1" dirty="0" smtClean="0">
                <a:solidFill>
                  <a:schemeClr val="bg1"/>
                </a:solidFill>
              </a:rPr>
              <a:t>, </a:t>
            </a:r>
            <a:r>
              <a:rPr lang="en-GB" dirty="0" smtClean="0">
                <a:solidFill>
                  <a:schemeClr val="bg1"/>
                </a:solidFill>
              </a:rPr>
              <a:t>garment worn over a tunic reaching the ground – conveys respectability and that married citizen. </a:t>
            </a:r>
          </a:p>
          <a:p>
            <a:endParaRPr lang="en-GB" sz="1000" dirty="0" smtClean="0">
              <a:solidFill>
                <a:schemeClr val="bg1"/>
              </a:solidFill>
            </a:endParaRPr>
          </a:p>
          <a:p>
            <a:r>
              <a:rPr lang="en-GB" sz="3200" b="1" dirty="0" smtClean="0">
                <a:solidFill>
                  <a:schemeClr val="bg1"/>
                </a:solidFill>
              </a:rPr>
              <a:t>Pliny </a:t>
            </a:r>
            <a:r>
              <a:rPr lang="en-GB" sz="3200" b="1" i="1" dirty="0" smtClean="0">
                <a:solidFill>
                  <a:schemeClr val="bg1"/>
                </a:solidFill>
              </a:rPr>
              <a:t>NH </a:t>
            </a:r>
            <a:r>
              <a:rPr lang="en-GB" sz="3200" b="1" dirty="0" smtClean="0">
                <a:solidFill>
                  <a:schemeClr val="bg1"/>
                </a:solidFill>
              </a:rPr>
              <a:t>9.104-123 -</a:t>
            </a:r>
            <a:r>
              <a:rPr lang="en-GB" sz="3200" b="1" i="1" dirty="0" smtClean="0">
                <a:solidFill>
                  <a:schemeClr val="bg1"/>
                </a:solidFill>
              </a:rPr>
              <a:t> </a:t>
            </a:r>
            <a:r>
              <a:rPr lang="en-GB" sz="3200" dirty="0" smtClean="0">
                <a:solidFill>
                  <a:schemeClr val="bg1"/>
                </a:solidFill>
              </a:rPr>
              <a:t>the poor proclaim that pearls are as good as a woman’s </a:t>
            </a:r>
            <a:r>
              <a:rPr lang="en-GB" sz="3200" dirty="0" err="1" smtClean="0">
                <a:solidFill>
                  <a:schemeClr val="bg1"/>
                </a:solidFill>
              </a:rPr>
              <a:t>lictor</a:t>
            </a:r>
            <a:r>
              <a:rPr lang="en-GB" sz="3200" dirty="0" smtClean="0">
                <a:solidFill>
                  <a:schemeClr val="bg1"/>
                </a:solidFill>
              </a:rPr>
              <a:t>.</a:t>
            </a:r>
          </a:p>
          <a:p>
            <a:endParaRPr lang="en-GB" sz="1100" dirty="0">
              <a:solidFill>
                <a:schemeClr val="bg1"/>
              </a:solidFill>
            </a:endParaRPr>
          </a:p>
          <a:p>
            <a:r>
              <a:rPr lang="en-GB" sz="3200" dirty="0" err="1">
                <a:solidFill>
                  <a:schemeClr val="bg1"/>
                </a:solidFill>
              </a:rPr>
              <a:t>Lollia</a:t>
            </a:r>
            <a:r>
              <a:rPr lang="en-GB" sz="3200" dirty="0">
                <a:solidFill>
                  <a:schemeClr val="bg1"/>
                </a:solidFill>
              </a:rPr>
              <a:t> </a:t>
            </a:r>
            <a:r>
              <a:rPr lang="en-GB" sz="3200" dirty="0" smtClean="0">
                <a:solidFill>
                  <a:schemeClr val="bg1"/>
                </a:solidFill>
              </a:rPr>
              <a:t>Paulina </a:t>
            </a:r>
            <a:r>
              <a:rPr lang="en-GB" sz="3200" dirty="0">
                <a:solidFill>
                  <a:schemeClr val="bg1"/>
                </a:solidFill>
              </a:rPr>
              <a:t>- </a:t>
            </a:r>
            <a:r>
              <a:rPr lang="en-GB" sz="3200" b="1" dirty="0" smtClean="0">
                <a:solidFill>
                  <a:schemeClr val="bg1"/>
                </a:solidFill>
              </a:rPr>
              <a:t>Pliny </a:t>
            </a:r>
            <a:r>
              <a:rPr lang="en-GB" sz="3200" b="1" i="1" dirty="0" smtClean="0">
                <a:solidFill>
                  <a:schemeClr val="bg1"/>
                </a:solidFill>
              </a:rPr>
              <a:t>NH</a:t>
            </a:r>
            <a:r>
              <a:rPr lang="en-GB" sz="3200" b="1" dirty="0" smtClean="0">
                <a:solidFill>
                  <a:schemeClr val="bg1"/>
                </a:solidFill>
              </a:rPr>
              <a:t> 9.58.117</a:t>
            </a:r>
            <a:r>
              <a:rPr lang="en-GB" sz="3200" dirty="0" smtClean="0">
                <a:solidFill>
                  <a:schemeClr val="bg1"/>
                </a:solidFill>
              </a:rPr>
              <a:t>.</a:t>
            </a:r>
          </a:p>
          <a:p>
            <a:endParaRPr lang="en-GB" sz="1100" b="1" dirty="0" smtClean="0">
              <a:solidFill>
                <a:schemeClr val="bg1"/>
              </a:solidFill>
            </a:endParaRPr>
          </a:p>
          <a:p>
            <a:r>
              <a:rPr lang="en-GB" sz="3200" b="1" dirty="0">
                <a:solidFill>
                  <a:schemeClr val="bg1"/>
                </a:solidFill>
              </a:rPr>
              <a:t>Seneca </a:t>
            </a:r>
            <a:r>
              <a:rPr lang="en-GB" sz="3200" b="1" i="1" dirty="0">
                <a:solidFill>
                  <a:schemeClr val="bg1"/>
                </a:solidFill>
              </a:rPr>
              <a:t>To </a:t>
            </a:r>
            <a:r>
              <a:rPr lang="en-GB" sz="3200" b="1" i="1" dirty="0" err="1">
                <a:solidFill>
                  <a:schemeClr val="bg1"/>
                </a:solidFill>
              </a:rPr>
              <a:t>Helvia</a:t>
            </a:r>
            <a:r>
              <a:rPr lang="en-GB" sz="3200" b="1" i="1" dirty="0">
                <a:solidFill>
                  <a:schemeClr val="bg1"/>
                </a:solidFill>
              </a:rPr>
              <a:t>, on Consolation </a:t>
            </a:r>
            <a:r>
              <a:rPr lang="en-GB" sz="3200" b="1" dirty="0" smtClean="0">
                <a:solidFill>
                  <a:schemeClr val="bg1"/>
                </a:solidFill>
              </a:rPr>
              <a:t>16.3-4</a:t>
            </a:r>
            <a:r>
              <a:rPr lang="en-GB" sz="3200" dirty="0" smtClean="0">
                <a:solidFill>
                  <a:schemeClr val="bg1"/>
                </a:solidFill>
              </a:rPr>
              <a:t>.</a:t>
            </a:r>
            <a:endParaRPr lang="en-GB" sz="3200" b="1" dirty="0">
              <a:solidFill>
                <a:schemeClr val="bg1"/>
              </a:solidFill>
            </a:endParaRPr>
          </a:p>
          <a:p>
            <a:endParaRPr lang="en-GB" sz="3200" b="1" dirty="0" smtClean="0">
              <a:solidFill>
                <a:schemeClr val="bg1"/>
              </a:solidFill>
            </a:endParaRPr>
          </a:p>
          <a:p>
            <a:endParaRPr lang="en-GB" dirty="0"/>
          </a:p>
        </p:txBody>
      </p:sp>
    </p:spTree>
    <p:extLst>
      <p:ext uri="{BB962C8B-B14F-4D97-AF65-F5344CB8AC3E}">
        <p14:creationId xmlns:p14="http://schemas.microsoft.com/office/powerpoint/2010/main" val="24437126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Women of the Imperial Household</a:t>
            </a:r>
            <a:endParaRPr lang="en-GB" dirty="0">
              <a:solidFill>
                <a:schemeClr val="bg1"/>
              </a:solidFill>
            </a:endParaRPr>
          </a:p>
        </p:txBody>
      </p:sp>
      <p:sp>
        <p:nvSpPr>
          <p:cNvPr id="3" name="Content Placeholder 2"/>
          <p:cNvSpPr>
            <a:spLocks noGrp="1"/>
          </p:cNvSpPr>
          <p:nvPr>
            <p:ph idx="1"/>
          </p:nvPr>
        </p:nvSpPr>
        <p:spPr>
          <a:xfrm>
            <a:off x="107504" y="1556792"/>
            <a:ext cx="8856984" cy="5301208"/>
          </a:xfrm>
        </p:spPr>
        <p:txBody>
          <a:bodyPr>
            <a:normAutofit/>
          </a:bodyPr>
          <a:lstStyle/>
          <a:p>
            <a:r>
              <a:rPr lang="en-GB" dirty="0" smtClean="0">
                <a:solidFill>
                  <a:schemeClr val="bg1"/>
                </a:solidFill>
              </a:rPr>
              <a:t>Women very important for dynastic policy – e.g. Augustus marry his daughter (Julia) to his nephew (Marcellus), and his younger stepson (Drusus) to his younger niece (Antonia the Younger).</a:t>
            </a:r>
          </a:p>
          <a:p>
            <a:endParaRPr lang="en-GB" sz="800" dirty="0" smtClean="0">
              <a:solidFill>
                <a:schemeClr val="bg1"/>
              </a:solidFill>
            </a:endParaRPr>
          </a:p>
          <a:p>
            <a:r>
              <a:rPr lang="en-GB" dirty="0" smtClean="0">
                <a:solidFill>
                  <a:schemeClr val="bg1"/>
                </a:solidFill>
              </a:rPr>
              <a:t>In Julio-Claudian dynasty many of the Imperial women often had closer blood connections than the men – e.g. Agrippina the Elder (granddaughter and grandniece of Augustus) and </a:t>
            </a:r>
            <a:r>
              <a:rPr lang="en-GB" dirty="0" err="1" smtClean="0">
                <a:solidFill>
                  <a:schemeClr val="bg1"/>
                </a:solidFill>
              </a:rPr>
              <a:t>Germanicus</a:t>
            </a:r>
            <a:r>
              <a:rPr lang="en-GB" dirty="0" smtClean="0">
                <a:solidFill>
                  <a:schemeClr val="bg1"/>
                </a:solidFill>
              </a:rPr>
              <a:t> (grandnephew and son of a stepson).</a:t>
            </a:r>
          </a:p>
          <a:p>
            <a:endParaRPr lang="en-GB" sz="800" dirty="0" smtClean="0">
              <a:solidFill>
                <a:schemeClr val="bg1"/>
              </a:solidFill>
            </a:endParaRPr>
          </a:p>
          <a:p>
            <a:r>
              <a:rPr lang="en-GB" dirty="0" smtClean="0">
                <a:solidFill>
                  <a:schemeClr val="bg1"/>
                </a:solidFill>
              </a:rPr>
              <a:t>Many strong-willed and outspoken female members of Julio-Claudian dynasty.</a:t>
            </a:r>
            <a:endParaRPr lang="en-GB" dirty="0">
              <a:solidFill>
                <a:schemeClr val="bg1"/>
              </a:solidFill>
            </a:endParaRPr>
          </a:p>
        </p:txBody>
      </p:sp>
    </p:spTree>
    <p:extLst>
      <p:ext uri="{BB962C8B-B14F-4D97-AF65-F5344CB8AC3E}">
        <p14:creationId xmlns:p14="http://schemas.microsoft.com/office/powerpoint/2010/main" val="36905477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Agrippina the Younger</a:t>
            </a:r>
            <a:endParaRPr lang="en-GB" dirty="0">
              <a:solidFill>
                <a:schemeClr val="bg1"/>
              </a:solidFill>
            </a:endParaRPr>
          </a:p>
        </p:txBody>
      </p:sp>
      <p:pic>
        <p:nvPicPr>
          <p:cNvPr id="1026" name="Picture 2"/>
          <p:cNvPicPr>
            <a:picLocks noGrp="1" noChangeAspect="1" noChangeArrowheads="1"/>
          </p:cNvPicPr>
          <p:nvPr>
            <p:ph idx="1"/>
          </p:nvPr>
        </p:nvPicPr>
        <p:blipFill>
          <a:blip r:embed="rId2" cstate="print"/>
          <a:srcRect/>
          <a:stretch>
            <a:fillRect/>
          </a:stretch>
        </p:blipFill>
        <p:spPr bwMode="auto">
          <a:xfrm>
            <a:off x="5292080" y="1700808"/>
            <a:ext cx="3429000" cy="4572000"/>
          </a:xfrm>
          <a:prstGeom prst="rect">
            <a:avLst/>
          </a:prstGeom>
          <a:noFill/>
          <a:ln w="9525">
            <a:noFill/>
            <a:miter lim="800000"/>
            <a:headEnd/>
            <a:tailEnd/>
          </a:ln>
        </p:spPr>
      </p:pic>
      <p:sp>
        <p:nvSpPr>
          <p:cNvPr id="5" name="Rectangle 4"/>
          <p:cNvSpPr/>
          <p:nvPr/>
        </p:nvSpPr>
        <p:spPr>
          <a:xfrm>
            <a:off x="5292080" y="6381328"/>
            <a:ext cx="3429144" cy="307777"/>
          </a:xfrm>
          <a:prstGeom prst="rect">
            <a:avLst/>
          </a:prstGeom>
        </p:spPr>
        <p:txBody>
          <a:bodyPr wrap="none">
            <a:spAutoFit/>
          </a:bodyPr>
          <a:lstStyle/>
          <a:p>
            <a:r>
              <a:rPr lang="en-GB" sz="1400" dirty="0">
                <a:solidFill>
                  <a:prstClr val="black"/>
                </a:solidFill>
              </a:rPr>
              <a:t>Agrippina crowning Nero - </a:t>
            </a:r>
            <a:r>
              <a:rPr lang="en-GB" sz="1400" dirty="0" err="1">
                <a:solidFill>
                  <a:prstClr val="black"/>
                </a:solidFill>
              </a:rPr>
              <a:t>Aphrodisias</a:t>
            </a:r>
            <a:r>
              <a:rPr lang="en-GB" sz="1400" dirty="0">
                <a:solidFill>
                  <a:prstClr val="black"/>
                </a:solidFill>
              </a:rPr>
              <a:t> </a:t>
            </a:r>
          </a:p>
        </p:txBody>
      </p:sp>
      <p:pic>
        <p:nvPicPr>
          <p:cNvPr id="1027" name="Picture 3"/>
          <p:cNvPicPr>
            <a:picLocks noChangeAspect="1" noChangeArrowheads="1"/>
          </p:cNvPicPr>
          <p:nvPr/>
        </p:nvPicPr>
        <p:blipFill>
          <a:blip r:embed="rId3" cstate="print"/>
          <a:srcRect/>
          <a:stretch>
            <a:fillRect/>
          </a:stretch>
        </p:blipFill>
        <p:spPr bwMode="auto">
          <a:xfrm>
            <a:off x="179512" y="3284984"/>
            <a:ext cx="4959500" cy="2232248"/>
          </a:xfrm>
          <a:prstGeom prst="rect">
            <a:avLst/>
          </a:prstGeom>
          <a:noFill/>
          <a:ln w="9525">
            <a:noFill/>
            <a:miter lim="800000"/>
            <a:headEnd/>
            <a:tailEnd/>
          </a:ln>
        </p:spPr>
      </p:pic>
      <p:sp>
        <p:nvSpPr>
          <p:cNvPr id="7" name="Rectangle 6"/>
          <p:cNvSpPr/>
          <p:nvPr/>
        </p:nvSpPr>
        <p:spPr>
          <a:xfrm>
            <a:off x="179512" y="5517233"/>
            <a:ext cx="4932040" cy="1169551"/>
          </a:xfrm>
          <a:prstGeom prst="rect">
            <a:avLst/>
          </a:prstGeom>
        </p:spPr>
        <p:txBody>
          <a:bodyPr wrap="square">
            <a:spAutoFit/>
          </a:bodyPr>
          <a:lstStyle/>
          <a:p>
            <a:r>
              <a:rPr lang="en-GB" sz="1400" dirty="0">
                <a:solidFill>
                  <a:prstClr val="black"/>
                </a:solidFill>
              </a:rPr>
              <a:t>Nero and Agrippina II AV </a:t>
            </a:r>
            <a:r>
              <a:rPr lang="en-GB" sz="1400" dirty="0" err="1">
                <a:solidFill>
                  <a:prstClr val="black"/>
                </a:solidFill>
              </a:rPr>
              <a:t>Aureus</a:t>
            </a:r>
            <a:r>
              <a:rPr lang="en-GB" sz="1400" dirty="0">
                <a:solidFill>
                  <a:prstClr val="black"/>
                </a:solidFill>
              </a:rPr>
              <a:t>. Struck 54 AD, Lyons mint. AGRIPP AVG DIVI CLAVD NERONIS CAES MATER, Nero, bare head right, facing draped bust of Agrippina left / NERONI CLAVD DIVI F CAES AVG GERM IMP TR P around EX S C within oak wreath. - </a:t>
            </a:r>
            <a:r>
              <a:rPr lang="en-GB" sz="1400" b="1" dirty="0">
                <a:solidFill>
                  <a:prstClr val="black"/>
                </a:solidFill>
              </a:rPr>
              <a:t>RIC 1. </a:t>
            </a:r>
            <a:endParaRPr lang="en-GB" sz="1400" dirty="0">
              <a:solidFill>
                <a:prstClr val="black"/>
              </a:solidFill>
            </a:endParaRPr>
          </a:p>
        </p:txBody>
      </p:sp>
      <p:sp>
        <p:nvSpPr>
          <p:cNvPr id="8" name="Rectangle 7"/>
          <p:cNvSpPr/>
          <p:nvPr/>
        </p:nvSpPr>
        <p:spPr>
          <a:xfrm>
            <a:off x="179512" y="1556792"/>
            <a:ext cx="5112568" cy="1754326"/>
          </a:xfrm>
          <a:prstGeom prst="rect">
            <a:avLst/>
          </a:prstGeom>
        </p:spPr>
        <p:txBody>
          <a:bodyPr wrap="square">
            <a:spAutoFit/>
          </a:bodyPr>
          <a:lstStyle/>
          <a:p>
            <a:r>
              <a:rPr lang="en-GB" dirty="0">
                <a:solidFill>
                  <a:prstClr val="black"/>
                </a:solidFill>
              </a:rPr>
              <a:t>“… publicly, Agrippina received honour after honour. When the military tribune made the customary request for a password, Nero gave: ‘The best of mothers.’ The senate voted her two </a:t>
            </a:r>
            <a:r>
              <a:rPr lang="en-GB" dirty="0" err="1">
                <a:solidFill>
                  <a:prstClr val="black"/>
                </a:solidFill>
              </a:rPr>
              <a:t>lictors</a:t>
            </a:r>
            <a:r>
              <a:rPr lang="en-GB" dirty="0">
                <a:solidFill>
                  <a:prstClr val="black"/>
                </a:solidFill>
              </a:rPr>
              <a:t> and the Priesthood of Claudius.” – </a:t>
            </a:r>
            <a:r>
              <a:rPr lang="en-GB" b="1" dirty="0">
                <a:solidFill>
                  <a:prstClr val="black"/>
                </a:solidFill>
              </a:rPr>
              <a:t>Tacitus </a:t>
            </a:r>
            <a:r>
              <a:rPr lang="en-GB" b="1" i="1" dirty="0">
                <a:solidFill>
                  <a:prstClr val="black"/>
                </a:solidFill>
              </a:rPr>
              <a:t>Annals 13.2. </a:t>
            </a:r>
            <a:endParaRPr lang="en-GB" dirty="0">
              <a:solidFill>
                <a:prstClr val="black"/>
              </a:solidFill>
            </a:endParaRPr>
          </a:p>
        </p:txBody>
      </p:sp>
    </p:spTree>
    <p:extLst>
      <p:ext uri="{BB962C8B-B14F-4D97-AF65-F5344CB8AC3E}">
        <p14:creationId xmlns:p14="http://schemas.microsoft.com/office/powerpoint/2010/main" val="12971369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84976" cy="1143000"/>
          </a:xfrm>
        </p:spPr>
        <p:txBody>
          <a:bodyPr>
            <a:normAutofit/>
          </a:bodyPr>
          <a:lstStyle/>
          <a:p>
            <a:r>
              <a:rPr lang="en-GB" dirty="0" smtClean="0">
                <a:solidFill>
                  <a:schemeClr val="bg1"/>
                </a:solidFill>
              </a:rPr>
              <a:t>Athens and Rome - Differences</a:t>
            </a:r>
            <a:endParaRPr lang="en-GB" dirty="0">
              <a:solidFill>
                <a:schemeClr val="bg1"/>
              </a:solidFill>
            </a:endParaRPr>
          </a:p>
        </p:txBody>
      </p:sp>
      <p:sp>
        <p:nvSpPr>
          <p:cNvPr id="3" name="Content Placeholder 2"/>
          <p:cNvSpPr>
            <a:spLocks noGrp="1"/>
          </p:cNvSpPr>
          <p:nvPr>
            <p:ph idx="1"/>
          </p:nvPr>
        </p:nvSpPr>
        <p:spPr>
          <a:xfrm>
            <a:off x="251520" y="1600200"/>
            <a:ext cx="8640960" cy="5069160"/>
          </a:xfrm>
        </p:spPr>
        <p:txBody>
          <a:bodyPr>
            <a:normAutofit fontScale="92500"/>
          </a:bodyPr>
          <a:lstStyle/>
          <a:p>
            <a:r>
              <a:rPr lang="en-GB" i="1" dirty="0" smtClean="0">
                <a:solidFill>
                  <a:schemeClr val="bg1"/>
                </a:solidFill>
              </a:rPr>
              <a:t>Sine </a:t>
            </a:r>
            <a:r>
              <a:rPr lang="en-GB" i="1" dirty="0" err="1" smtClean="0">
                <a:solidFill>
                  <a:schemeClr val="bg1"/>
                </a:solidFill>
              </a:rPr>
              <a:t>manu</a:t>
            </a:r>
            <a:r>
              <a:rPr lang="en-GB" i="1" dirty="0" smtClean="0">
                <a:solidFill>
                  <a:schemeClr val="bg1"/>
                </a:solidFill>
              </a:rPr>
              <a:t> – </a:t>
            </a:r>
            <a:r>
              <a:rPr lang="en-GB" dirty="0" smtClean="0">
                <a:solidFill>
                  <a:schemeClr val="bg1"/>
                </a:solidFill>
              </a:rPr>
              <a:t>a form of marriage leaving a wife outside her husband’s </a:t>
            </a:r>
            <a:r>
              <a:rPr lang="en-GB" i="1" dirty="0" err="1" smtClean="0">
                <a:solidFill>
                  <a:schemeClr val="bg1"/>
                </a:solidFill>
              </a:rPr>
              <a:t>familia</a:t>
            </a:r>
            <a:r>
              <a:rPr lang="en-GB" dirty="0" smtClean="0">
                <a:solidFill>
                  <a:schemeClr val="bg1"/>
                </a:solidFill>
              </a:rPr>
              <a:t>. </a:t>
            </a:r>
          </a:p>
          <a:p>
            <a:endParaRPr lang="en-GB" sz="600" dirty="0" smtClean="0">
              <a:solidFill>
                <a:schemeClr val="bg1"/>
              </a:solidFill>
            </a:endParaRPr>
          </a:p>
          <a:p>
            <a:r>
              <a:rPr lang="en-GB" dirty="0" smtClean="0">
                <a:solidFill>
                  <a:schemeClr val="bg1"/>
                </a:solidFill>
              </a:rPr>
              <a:t>Roman law did allow women to own a </a:t>
            </a:r>
            <a:r>
              <a:rPr lang="en-GB" i="1" dirty="0" err="1" smtClean="0">
                <a:solidFill>
                  <a:schemeClr val="bg1"/>
                </a:solidFill>
              </a:rPr>
              <a:t>domus</a:t>
            </a:r>
            <a:r>
              <a:rPr lang="en-GB" i="1" dirty="0" smtClean="0">
                <a:solidFill>
                  <a:schemeClr val="bg1"/>
                </a:solidFill>
              </a:rPr>
              <a:t> </a:t>
            </a:r>
            <a:r>
              <a:rPr lang="en-GB" dirty="0" smtClean="0">
                <a:solidFill>
                  <a:schemeClr val="bg1"/>
                </a:solidFill>
              </a:rPr>
              <a:t>encompassing the physical building and residents. </a:t>
            </a:r>
          </a:p>
          <a:p>
            <a:endParaRPr lang="en-GB" sz="600" dirty="0" smtClean="0">
              <a:solidFill>
                <a:schemeClr val="bg1"/>
              </a:solidFill>
            </a:endParaRPr>
          </a:p>
          <a:p>
            <a:r>
              <a:rPr lang="en-GB" dirty="0" smtClean="0">
                <a:solidFill>
                  <a:schemeClr val="bg1"/>
                </a:solidFill>
              </a:rPr>
              <a:t>Rights of three children. </a:t>
            </a:r>
          </a:p>
          <a:p>
            <a:endParaRPr lang="en-GB" sz="600" dirty="0" smtClean="0">
              <a:solidFill>
                <a:schemeClr val="bg1"/>
              </a:solidFill>
            </a:endParaRPr>
          </a:p>
          <a:p>
            <a:r>
              <a:rPr lang="en-GB" dirty="0" smtClean="0">
                <a:solidFill>
                  <a:schemeClr val="bg1"/>
                </a:solidFill>
              </a:rPr>
              <a:t>Any non-</a:t>
            </a:r>
            <a:r>
              <a:rPr lang="en-GB" dirty="0" err="1" smtClean="0">
                <a:solidFill>
                  <a:schemeClr val="bg1"/>
                </a:solidFill>
              </a:rPr>
              <a:t>dotal</a:t>
            </a:r>
            <a:r>
              <a:rPr lang="en-GB" dirty="0" smtClean="0">
                <a:solidFill>
                  <a:schemeClr val="bg1"/>
                </a:solidFill>
              </a:rPr>
              <a:t> property a woman inherited after the death of her father remained under her ownership. </a:t>
            </a:r>
          </a:p>
          <a:p>
            <a:endParaRPr lang="en-GB" sz="500" dirty="0" smtClean="0">
              <a:solidFill>
                <a:schemeClr val="bg1"/>
              </a:solidFill>
            </a:endParaRPr>
          </a:p>
          <a:p>
            <a:r>
              <a:rPr lang="en-GB" dirty="0" smtClean="0">
                <a:solidFill>
                  <a:schemeClr val="bg1"/>
                </a:solidFill>
              </a:rPr>
              <a:t>Women could write wills. </a:t>
            </a:r>
          </a:p>
          <a:p>
            <a:endParaRPr lang="en-GB" sz="500" dirty="0" smtClean="0">
              <a:solidFill>
                <a:schemeClr val="bg1"/>
              </a:solidFill>
            </a:endParaRPr>
          </a:p>
          <a:p>
            <a:r>
              <a:rPr lang="en-GB" dirty="0" smtClean="0">
                <a:solidFill>
                  <a:schemeClr val="bg1"/>
                </a:solidFill>
              </a:rPr>
              <a:t>Diverse multi-ethnic empire, various regional and cultural differences. </a:t>
            </a:r>
          </a:p>
          <a:p>
            <a:endParaRPr lang="en-GB" dirty="0"/>
          </a:p>
        </p:txBody>
      </p:sp>
    </p:spTree>
    <p:extLst>
      <p:ext uri="{BB962C8B-B14F-4D97-AF65-F5344CB8AC3E}">
        <p14:creationId xmlns:p14="http://schemas.microsoft.com/office/powerpoint/2010/main" val="31486162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179512" y="1600200"/>
            <a:ext cx="8784976" cy="5141168"/>
          </a:xfrm>
        </p:spPr>
        <p:txBody>
          <a:bodyPr>
            <a:normAutofit/>
          </a:bodyPr>
          <a:lstStyle/>
          <a:p>
            <a:r>
              <a:rPr lang="en-GB" dirty="0" smtClean="0">
                <a:solidFill>
                  <a:schemeClr val="bg1"/>
                </a:solidFill>
              </a:rPr>
              <a:t>Hawley</a:t>
            </a:r>
            <a:r>
              <a:rPr lang="en-GB" dirty="0">
                <a:solidFill>
                  <a:schemeClr val="bg1"/>
                </a:solidFill>
              </a:rPr>
              <a:t>, R. and </a:t>
            </a:r>
            <a:r>
              <a:rPr lang="en-GB" dirty="0" err="1">
                <a:solidFill>
                  <a:schemeClr val="bg1"/>
                </a:solidFill>
              </a:rPr>
              <a:t>Levick</a:t>
            </a:r>
            <a:r>
              <a:rPr lang="en-GB" dirty="0">
                <a:solidFill>
                  <a:schemeClr val="bg1"/>
                </a:solidFill>
              </a:rPr>
              <a:t>, B. (eds.) 1995: </a:t>
            </a:r>
            <a:r>
              <a:rPr lang="en-GB" i="1" dirty="0">
                <a:solidFill>
                  <a:schemeClr val="bg1"/>
                </a:solidFill>
              </a:rPr>
              <a:t>Women in Antiquity: New Assessments</a:t>
            </a:r>
            <a:r>
              <a:rPr lang="en-GB" dirty="0">
                <a:solidFill>
                  <a:schemeClr val="bg1"/>
                </a:solidFill>
              </a:rPr>
              <a:t>. London.</a:t>
            </a:r>
          </a:p>
          <a:p>
            <a:endParaRPr lang="en-GB" sz="1200" dirty="0">
              <a:solidFill>
                <a:schemeClr val="bg1"/>
              </a:solidFill>
            </a:endParaRPr>
          </a:p>
          <a:p>
            <a:r>
              <a:rPr lang="en-GB" dirty="0" err="1">
                <a:solidFill>
                  <a:schemeClr val="bg1"/>
                </a:solidFill>
              </a:rPr>
              <a:t>Lefkowitz</a:t>
            </a:r>
            <a:r>
              <a:rPr lang="en-GB" dirty="0">
                <a:solidFill>
                  <a:schemeClr val="bg1"/>
                </a:solidFill>
              </a:rPr>
              <a:t>, M. R. and </a:t>
            </a:r>
            <a:r>
              <a:rPr lang="en-GB" dirty="0" err="1">
                <a:solidFill>
                  <a:schemeClr val="bg1"/>
                </a:solidFill>
              </a:rPr>
              <a:t>Fant</a:t>
            </a:r>
            <a:r>
              <a:rPr lang="en-GB" dirty="0">
                <a:solidFill>
                  <a:schemeClr val="bg1"/>
                </a:solidFill>
              </a:rPr>
              <a:t>, M. 1992: </a:t>
            </a:r>
            <a:r>
              <a:rPr lang="en-GB" i="1" dirty="0">
                <a:solidFill>
                  <a:schemeClr val="bg1"/>
                </a:solidFill>
              </a:rPr>
              <a:t>Women’s Life in Greece &amp; Rome: A Source Book in Translation</a:t>
            </a:r>
            <a:r>
              <a:rPr lang="en-GB" dirty="0">
                <a:solidFill>
                  <a:schemeClr val="bg1"/>
                </a:solidFill>
              </a:rPr>
              <a:t>. Trowbridge</a:t>
            </a:r>
            <a:r>
              <a:rPr lang="en-GB" dirty="0" smtClean="0">
                <a:solidFill>
                  <a:schemeClr val="bg1"/>
                </a:solidFill>
              </a:rPr>
              <a:t>.</a:t>
            </a:r>
          </a:p>
          <a:p>
            <a:endParaRPr lang="en-GB" sz="1200" dirty="0">
              <a:solidFill>
                <a:schemeClr val="bg1"/>
              </a:solidFill>
            </a:endParaRPr>
          </a:p>
          <a:p>
            <a:r>
              <a:rPr lang="en-GB" dirty="0">
                <a:solidFill>
                  <a:schemeClr val="bg1"/>
                </a:solidFill>
              </a:rPr>
              <a:t>Knapp, R. (2013</a:t>
            </a:r>
            <a:r>
              <a:rPr lang="en-GB" i="1" dirty="0">
                <a:solidFill>
                  <a:schemeClr val="bg1"/>
                </a:solidFill>
              </a:rPr>
              <a:t>) Invisible Romans</a:t>
            </a:r>
            <a:r>
              <a:rPr lang="en-GB" dirty="0">
                <a:solidFill>
                  <a:schemeClr val="bg1"/>
                </a:solidFill>
              </a:rPr>
              <a:t>. London: Profile Books</a:t>
            </a:r>
            <a:r>
              <a:rPr lang="en-GB" dirty="0" smtClean="0">
                <a:solidFill>
                  <a:schemeClr val="bg1"/>
                </a:solidFill>
              </a:rPr>
              <a:t>. – chapter 2.</a:t>
            </a:r>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10526401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296</TotalTime>
  <Words>1494</Words>
  <Application>Microsoft Office PowerPoint</Application>
  <PresentationFormat>On-screen Show (4:3)</PresentationFormat>
  <Paragraphs>139</Paragraphs>
  <Slides>16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Book Antiqua</vt:lpstr>
      <vt:lpstr>Lucida Sans</vt:lpstr>
      <vt:lpstr>Wingdings</vt:lpstr>
      <vt:lpstr>Wingdings 2</vt:lpstr>
      <vt:lpstr>Wingdings 3</vt:lpstr>
      <vt:lpstr>Apex</vt:lpstr>
      <vt:lpstr>Everyday Life in Ancient Rome</vt:lpstr>
      <vt:lpstr>Interpreting the Sources</vt:lpstr>
      <vt:lpstr>Source Material</vt:lpstr>
      <vt:lpstr>PowerPoint Presentation</vt:lpstr>
      <vt:lpstr>Marriage</vt:lpstr>
      <vt:lpstr>The Ceremony</vt:lpstr>
      <vt:lpstr>Dowry</vt:lpstr>
      <vt:lpstr>Childlessness and the Elite - Rome</vt:lpstr>
      <vt:lpstr>Women and Work</vt:lpstr>
      <vt:lpstr>Women, Religion and Ritual</vt:lpstr>
      <vt:lpstr>Wealthy Women</vt:lpstr>
      <vt:lpstr>Status and Appearance</vt:lpstr>
      <vt:lpstr>Women of the Imperial Household</vt:lpstr>
      <vt:lpstr>Agrippina the Younger</vt:lpstr>
      <vt:lpstr>Athens and Rome - Differences</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Matt</dc:creator>
  <cp:lastModifiedBy>Matthew Cobb</cp:lastModifiedBy>
  <cp:revision>132</cp:revision>
  <dcterms:created xsi:type="dcterms:W3CDTF">2014-09-27T20:55:42Z</dcterms:created>
  <dcterms:modified xsi:type="dcterms:W3CDTF">2018-12-23T22:31:50Z</dcterms:modified>
</cp:coreProperties>
</file>