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196" autoAdjust="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A620E2-E027-4C6E-AE7B-B350D2867B98}" type="datetimeFigureOut">
              <a:rPr lang="en-IN" smtClean="0"/>
              <a:t>09-05-2023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69EA63-965B-4DEA-ADE2-5D8C69BAE9FE}" type="slidenum">
              <a:rPr lang="en-IN" smtClean="0"/>
              <a:t>‹#›</a:t>
            </a:fld>
            <a:endParaRPr lang="en-IN"/>
          </a:p>
        </p:txBody>
      </p:sp>
    </p:spTree>
    <p:extLst>
      <p:ext uri="{BB962C8B-B14F-4D97-AF65-F5344CB8AC3E}">
        <p14:creationId xmlns:p14="http://schemas.microsoft.com/office/powerpoint/2010/main" val="3913100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is an introductory slide of the presentation, and it mentions that the circular economy aims to reduce waste and promote the 3R of the environment for better resource recovery. Furthermore, it mentions that it consists of a description of alternate solutions used by IKEA for promoting a circular economy and how it can further advocate the circular economy. </a:t>
            </a:r>
            <a:endParaRPr lang="en-IN" dirty="0"/>
          </a:p>
        </p:txBody>
      </p:sp>
      <p:sp>
        <p:nvSpPr>
          <p:cNvPr id="4" name="Slide Number Placeholder 3"/>
          <p:cNvSpPr>
            <a:spLocks noGrp="1"/>
          </p:cNvSpPr>
          <p:nvPr>
            <p:ph type="sldNum" sz="quarter" idx="5"/>
          </p:nvPr>
        </p:nvSpPr>
        <p:spPr/>
        <p:txBody>
          <a:bodyPr/>
          <a:lstStyle/>
          <a:p>
            <a:fld id="{2269EA63-965B-4DEA-ADE2-5D8C69BAE9FE}" type="slidenum">
              <a:rPr lang="en-IN" smtClean="0"/>
              <a:t>2</a:t>
            </a:fld>
            <a:endParaRPr lang="en-IN"/>
          </a:p>
        </p:txBody>
      </p:sp>
    </p:spTree>
    <p:extLst>
      <p:ext uri="{BB962C8B-B14F-4D97-AF65-F5344CB8AC3E}">
        <p14:creationId xmlns:p14="http://schemas.microsoft.com/office/powerpoint/2010/main" val="3977459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slide discusses the selected case study organisation. It mentions that IKEA is a Sweden-based multinational company which deal with the manufacturing and selling of furniture, kitchen appliance and home accessories. Furthermore, it mentions time to time company faces multiple environmental issues, due to which the company started taking initiation for resource and environmental recovery. </a:t>
            </a:r>
            <a:endParaRPr lang="en-IN" dirty="0"/>
          </a:p>
        </p:txBody>
      </p:sp>
      <p:sp>
        <p:nvSpPr>
          <p:cNvPr id="4" name="Slide Number Placeholder 3"/>
          <p:cNvSpPr>
            <a:spLocks noGrp="1"/>
          </p:cNvSpPr>
          <p:nvPr>
            <p:ph type="sldNum" sz="quarter" idx="5"/>
          </p:nvPr>
        </p:nvSpPr>
        <p:spPr/>
        <p:txBody>
          <a:bodyPr/>
          <a:lstStyle/>
          <a:p>
            <a:fld id="{2269EA63-965B-4DEA-ADE2-5D8C69BAE9FE}" type="slidenum">
              <a:rPr lang="en-IN" smtClean="0"/>
              <a:t>3</a:t>
            </a:fld>
            <a:endParaRPr lang="en-IN"/>
          </a:p>
        </p:txBody>
      </p:sp>
    </p:spTree>
    <p:extLst>
      <p:ext uri="{BB962C8B-B14F-4D97-AF65-F5344CB8AC3E}">
        <p14:creationId xmlns:p14="http://schemas.microsoft.com/office/powerpoint/2010/main" val="2710208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 this slide identified alternate solution is discussed. As per the information on the slide for promoting circular economy and resource recovery company has opened up its second hand furniture store. Apart from this, the slide mentions that IKEA’s mattress recycling solution is still in the </a:t>
            </a:r>
            <a:r>
              <a:rPr lang="en-US" sz="1800" b="0" i="0" u="none" strike="noStrike" dirty="0" err="1">
                <a:solidFill>
                  <a:srgbClr val="000000"/>
                </a:solidFill>
                <a:effectLst/>
                <a:latin typeface="Times New Roman" panose="02020603050405020304" pitchFamily="18" charset="0"/>
              </a:rPr>
              <a:t>devlopment</a:t>
            </a:r>
            <a:r>
              <a:rPr lang="en-US" sz="1800" b="0" i="0" u="none" strike="noStrike" dirty="0">
                <a:solidFill>
                  <a:srgbClr val="000000"/>
                </a:solidFill>
                <a:effectLst/>
                <a:latin typeface="Times New Roman" panose="02020603050405020304" pitchFamily="18" charset="0"/>
              </a:rPr>
              <a:t> phase, which also aims to establish a circular economy and increase sustainability.   </a:t>
            </a:r>
            <a:endParaRPr lang="en-IN" dirty="0"/>
          </a:p>
        </p:txBody>
      </p:sp>
      <p:sp>
        <p:nvSpPr>
          <p:cNvPr id="4" name="Slide Number Placeholder 3"/>
          <p:cNvSpPr>
            <a:spLocks noGrp="1"/>
          </p:cNvSpPr>
          <p:nvPr>
            <p:ph type="sldNum" sz="quarter" idx="5"/>
          </p:nvPr>
        </p:nvSpPr>
        <p:spPr/>
        <p:txBody>
          <a:bodyPr/>
          <a:lstStyle/>
          <a:p>
            <a:fld id="{2269EA63-965B-4DEA-ADE2-5D8C69BAE9FE}" type="slidenum">
              <a:rPr lang="en-IN" smtClean="0"/>
              <a:t>4</a:t>
            </a:fld>
            <a:endParaRPr lang="en-IN"/>
          </a:p>
        </p:txBody>
      </p:sp>
    </p:spTree>
    <p:extLst>
      <p:ext uri="{BB962C8B-B14F-4D97-AF65-F5344CB8AC3E}">
        <p14:creationId xmlns:p14="http://schemas.microsoft.com/office/powerpoint/2010/main" val="1857759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is a continued slide about the alternative solution, and it mentions that the Opening of second-hand store advocate a circular economy because </a:t>
            </a:r>
            <a:r>
              <a:rPr lang="en-US" sz="1800" b="0" i="0" u="none" strike="noStrike" dirty="0" err="1">
                <a:solidFill>
                  <a:srgbClr val="000000"/>
                </a:solidFill>
                <a:effectLst/>
                <a:latin typeface="Times New Roman" panose="02020603050405020304" pitchFamily="18" charset="0"/>
              </a:rPr>
              <a:t>ut</a:t>
            </a:r>
            <a:r>
              <a:rPr lang="en-US" sz="1800" b="0" i="0" u="none" strike="noStrike" dirty="0">
                <a:solidFill>
                  <a:srgbClr val="000000"/>
                </a:solidFill>
                <a:effectLst/>
                <a:latin typeface="Times New Roman" panose="02020603050405020304" pitchFamily="18" charset="0"/>
              </a:rPr>
              <a:t> create a sustainable future from an environmental perspective. In addition to this it mentions that an alternate solution is promoting a circular economy because it addresses the current issue and helps in better recovery of resources.  </a:t>
            </a:r>
            <a:endParaRPr lang="en-IN" dirty="0"/>
          </a:p>
        </p:txBody>
      </p:sp>
      <p:sp>
        <p:nvSpPr>
          <p:cNvPr id="4" name="Slide Number Placeholder 3"/>
          <p:cNvSpPr>
            <a:spLocks noGrp="1"/>
          </p:cNvSpPr>
          <p:nvPr>
            <p:ph type="sldNum" sz="quarter" idx="5"/>
          </p:nvPr>
        </p:nvSpPr>
        <p:spPr/>
        <p:txBody>
          <a:bodyPr/>
          <a:lstStyle/>
          <a:p>
            <a:fld id="{2269EA63-965B-4DEA-ADE2-5D8C69BAE9FE}" type="slidenum">
              <a:rPr lang="en-IN" smtClean="0"/>
              <a:t>5</a:t>
            </a:fld>
            <a:endParaRPr lang="en-IN"/>
          </a:p>
        </p:txBody>
      </p:sp>
    </p:spTree>
    <p:extLst>
      <p:ext uri="{BB962C8B-B14F-4D97-AF65-F5344CB8AC3E}">
        <p14:creationId xmlns:p14="http://schemas.microsoft.com/office/powerpoint/2010/main" val="231718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 this conclusion slide, it is mentioned that opening a second store is the alternate solution made by IKEA for promoting a circular economy, and it advocates a circular economy by decreasing waste and increasing resource recovery. </a:t>
            </a:r>
            <a:endParaRPr lang="en-IN" dirty="0"/>
          </a:p>
        </p:txBody>
      </p:sp>
      <p:sp>
        <p:nvSpPr>
          <p:cNvPr id="4" name="Slide Number Placeholder 3"/>
          <p:cNvSpPr>
            <a:spLocks noGrp="1"/>
          </p:cNvSpPr>
          <p:nvPr>
            <p:ph type="sldNum" sz="quarter" idx="5"/>
          </p:nvPr>
        </p:nvSpPr>
        <p:spPr/>
        <p:txBody>
          <a:bodyPr/>
          <a:lstStyle/>
          <a:p>
            <a:fld id="{2269EA63-965B-4DEA-ADE2-5D8C69BAE9FE}" type="slidenum">
              <a:rPr lang="en-IN" smtClean="0"/>
              <a:t>6</a:t>
            </a:fld>
            <a:endParaRPr lang="en-IN"/>
          </a:p>
        </p:txBody>
      </p:sp>
    </p:spTree>
    <p:extLst>
      <p:ext uri="{BB962C8B-B14F-4D97-AF65-F5344CB8AC3E}">
        <p14:creationId xmlns:p14="http://schemas.microsoft.com/office/powerpoint/2010/main" val="3854485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AD3D967-F25F-4FDF-B726-A8EA4B0FC1A4}" type="slidenum">
              <a:rPr lang="en-IN" smtClean="0"/>
              <a:t>‹#›</a:t>
            </a:fld>
            <a:endParaRPr lang="en-IN"/>
          </a:p>
        </p:txBody>
      </p:sp>
    </p:spTree>
    <p:extLst>
      <p:ext uri="{BB962C8B-B14F-4D97-AF65-F5344CB8AC3E}">
        <p14:creationId xmlns:p14="http://schemas.microsoft.com/office/powerpoint/2010/main" val="141730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316648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905387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2B6930-783F-412D-A923-A94DDBF12E9E}" type="datetimeFigureOut">
              <a:rPr lang="en-IN" smtClean="0"/>
              <a:t>09-05-2023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3935570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2B6930-783F-412D-A923-A94DDBF12E9E}" type="datetimeFigureOut">
              <a:rPr lang="en-IN" smtClean="0"/>
              <a:t>09-05-2023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3264368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2B6930-783F-412D-A923-A94DDBF12E9E}" type="datetimeFigureOut">
              <a:rPr lang="en-IN" smtClean="0"/>
              <a:t>09-05-2023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231003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2B6930-783F-412D-A923-A94DDBF12E9E}" type="datetimeFigureOut">
              <a:rPr lang="en-IN" smtClean="0"/>
              <a:t>09-05-2023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064970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B6930-783F-412D-A923-A94DDBF12E9E}" type="datetimeFigureOut">
              <a:rPr lang="en-IN" smtClean="0"/>
              <a:t>09-05-2023</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162128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B6930-783F-412D-A923-A94DDBF12E9E}" type="datetimeFigureOut">
              <a:rPr lang="en-IN" smtClean="0"/>
              <a:t>09-05-2023</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3740528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B6930-783F-412D-A923-A94DDBF12E9E}" type="datetimeFigureOut">
              <a:rPr lang="en-IN" smtClean="0"/>
              <a:t>09-05-2023</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187024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1155556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1994088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3690413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42B6930-783F-412D-A923-A94DDBF12E9E}" type="datetimeFigureOut">
              <a:rPr lang="en-IN" smtClean="0"/>
              <a:t>09-05-2023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1557672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42B6930-783F-412D-A923-A94DDBF12E9E}" type="datetimeFigureOut">
              <a:rPr lang="en-IN" smtClean="0"/>
              <a:t>09-05-2023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790442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20414448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B6930-783F-412D-A923-A94DDBF12E9E}" type="datetimeFigureOut">
              <a:rPr lang="en-IN" smtClean="0"/>
              <a:t>09-05-2023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D3D967-F25F-4FDF-B726-A8EA4B0FC1A4}" type="slidenum">
              <a:rPr lang="en-IN" smtClean="0"/>
              <a:t>‹#›</a:t>
            </a:fld>
            <a:endParaRPr lang="en-IN"/>
          </a:p>
        </p:txBody>
      </p:sp>
    </p:spTree>
    <p:extLst>
      <p:ext uri="{BB962C8B-B14F-4D97-AF65-F5344CB8AC3E}">
        <p14:creationId xmlns:p14="http://schemas.microsoft.com/office/powerpoint/2010/main" val="4041831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942B6930-783F-412D-A923-A94DDBF12E9E}" type="datetimeFigureOut">
              <a:rPr lang="en-IN" smtClean="0"/>
              <a:t>09-05-2023</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AD3D967-F25F-4FDF-B726-A8EA4B0FC1A4}" type="slidenum">
              <a:rPr lang="en-IN" smtClean="0"/>
              <a:t>‹#›</a:t>
            </a:fld>
            <a:endParaRPr lang="en-IN"/>
          </a:p>
        </p:txBody>
      </p:sp>
    </p:spTree>
    <p:extLst>
      <p:ext uri="{BB962C8B-B14F-4D97-AF65-F5344CB8AC3E}">
        <p14:creationId xmlns:p14="http://schemas.microsoft.com/office/powerpoint/2010/main" val="97187932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2380-A7C4-96E6-C9F5-F3AF3CE48B7F}"/>
              </a:ext>
            </a:extLst>
          </p:cNvPr>
          <p:cNvSpPr>
            <a:spLocks noGrp="1"/>
          </p:cNvSpPr>
          <p:nvPr>
            <p:ph type="ctrTitle"/>
          </p:nvPr>
        </p:nvSpPr>
        <p:spPr/>
        <p:txBody>
          <a:bodyPr/>
          <a:lstStyle/>
          <a:p>
            <a:r>
              <a:rPr lang="en-IN" dirty="0">
                <a:latin typeface="Times New Roman" panose="02020603050405020304" pitchFamily="18" charset="0"/>
                <a:cs typeface="Times New Roman" panose="02020603050405020304" pitchFamily="18" charset="0"/>
              </a:rPr>
              <a:t>INDIVIDUAL PITCH</a:t>
            </a:r>
          </a:p>
        </p:txBody>
      </p:sp>
      <p:sp>
        <p:nvSpPr>
          <p:cNvPr id="3" name="Subtitle 2">
            <a:extLst>
              <a:ext uri="{FF2B5EF4-FFF2-40B4-BE49-F238E27FC236}">
                <a16:creationId xmlns:a16="http://schemas.microsoft.com/office/drawing/2014/main" id="{71238F64-1224-2844-B3D5-5E62BF022AAD}"/>
              </a:ext>
            </a:extLst>
          </p:cNvPr>
          <p:cNvSpPr>
            <a:spLocks noGrp="1"/>
          </p:cNvSpPr>
          <p:nvPr>
            <p:ph type="subTitle" idx="1"/>
          </p:nvPr>
        </p:nvSpPr>
        <p:spPr/>
        <p:txBody>
          <a:bodyPr>
            <a:normAutofit/>
          </a:bodyPr>
          <a:lstStyle/>
          <a:p>
            <a:r>
              <a:rPr lang="en-IN" sz="2800" b="1" dirty="0">
                <a:solidFill>
                  <a:srgbClr val="FFFF00"/>
                </a:solidFill>
                <a:latin typeface="Times New Roman" panose="02020603050405020304" pitchFamily="18" charset="0"/>
                <a:cs typeface="Times New Roman" panose="02020603050405020304" pitchFamily="18" charset="0"/>
              </a:rPr>
              <a:t>Ikea</a:t>
            </a:r>
          </a:p>
        </p:txBody>
      </p:sp>
    </p:spTree>
    <p:extLst>
      <p:ext uri="{BB962C8B-B14F-4D97-AF65-F5344CB8AC3E}">
        <p14:creationId xmlns:p14="http://schemas.microsoft.com/office/powerpoint/2010/main" val="785531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872B-05B1-C9AF-4551-FDC288286059}"/>
              </a:ext>
            </a:extLst>
          </p:cNvPr>
          <p:cNvSpPr>
            <a:spLocks noGrp="1"/>
          </p:cNvSpPr>
          <p:nvPr>
            <p:ph type="title"/>
          </p:nvPr>
        </p:nvSpPr>
        <p:spPr/>
        <p:txBody>
          <a:bodyPr/>
          <a:lstStyle/>
          <a:p>
            <a:pPr algn="ctr"/>
            <a:r>
              <a:rPr lang="en-IN" sz="2400" b="1" i="0" u="none" strike="noStrike" dirty="0">
                <a:solidFill>
                  <a:schemeClr val="bg1"/>
                </a:solidFill>
                <a:effectLst/>
                <a:latin typeface="Times New Roman" panose="02020603050405020304" pitchFamily="18" charset="0"/>
              </a:rPr>
              <a:t>Introduction </a:t>
            </a:r>
            <a:endParaRPr lang="en-IN" sz="4400" dirty="0">
              <a:solidFill>
                <a:schemeClr val="bg1"/>
              </a:solidFill>
            </a:endParaRPr>
          </a:p>
        </p:txBody>
      </p:sp>
      <p:sp>
        <p:nvSpPr>
          <p:cNvPr id="3" name="Content Placeholder 2">
            <a:extLst>
              <a:ext uri="{FF2B5EF4-FFF2-40B4-BE49-F238E27FC236}">
                <a16:creationId xmlns:a16="http://schemas.microsoft.com/office/drawing/2014/main" id="{AD328F04-6B3B-6877-4188-6CB5D1557337}"/>
              </a:ext>
            </a:extLst>
          </p:cNvPr>
          <p:cNvSpPr>
            <a:spLocks noGrp="1"/>
          </p:cNvSpPr>
          <p:nvPr>
            <p:ph idx="1"/>
          </p:nvPr>
        </p:nvSpPr>
        <p:spPr>
          <a:xfrm>
            <a:off x="383058" y="2603500"/>
            <a:ext cx="11182865" cy="3416300"/>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circular economy aims to reduce waste and promote the 3R of the environment for better resource recovery.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presentation discusses the alternate solution used by IKEA for promoting a circular economy.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addition to this, the presentation cover how the selected organisation can advocate a circular economy </a:t>
            </a:r>
          </a:p>
          <a:p>
            <a:endParaRPr lang="en-IN" dirty="0"/>
          </a:p>
        </p:txBody>
      </p:sp>
    </p:spTree>
    <p:extLst>
      <p:ext uri="{BB962C8B-B14F-4D97-AF65-F5344CB8AC3E}">
        <p14:creationId xmlns:p14="http://schemas.microsoft.com/office/powerpoint/2010/main" val="1867892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872B-05B1-C9AF-4551-FDC288286059}"/>
              </a:ext>
            </a:extLst>
          </p:cNvPr>
          <p:cNvSpPr>
            <a:spLocks noGrp="1"/>
          </p:cNvSpPr>
          <p:nvPr>
            <p:ph type="title"/>
          </p:nvPr>
        </p:nvSpPr>
        <p:spPr/>
        <p:txBody>
          <a:bodyPr/>
          <a:lstStyle/>
          <a:p>
            <a:pPr algn="ctr"/>
            <a:r>
              <a:rPr lang="en-IN" sz="2400" b="1" i="0" u="none" strike="noStrike" dirty="0">
                <a:solidFill>
                  <a:schemeClr val="bg1"/>
                </a:solidFill>
                <a:effectLst/>
                <a:latin typeface="Times New Roman" panose="02020603050405020304" pitchFamily="18" charset="0"/>
              </a:rPr>
              <a:t>Case study organisation </a:t>
            </a:r>
            <a:endParaRPr lang="en-IN" sz="4400" dirty="0">
              <a:solidFill>
                <a:schemeClr val="bg1"/>
              </a:solidFill>
            </a:endParaRPr>
          </a:p>
        </p:txBody>
      </p:sp>
      <p:sp>
        <p:nvSpPr>
          <p:cNvPr id="3" name="Content Placeholder 2">
            <a:extLst>
              <a:ext uri="{FF2B5EF4-FFF2-40B4-BE49-F238E27FC236}">
                <a16:creationId xmlns:a16="http://schemas.microsoft.com/office/drawing/2014/main" id="{AD328F04-6B3B-6877-4188-6CB5D1557337}"/>
              </a:ext>
            </a:extLst>
          </p:cNvPr>
          <p:cNvSpPr>
            <a:spLocks noGrp="1"/>
          </p:cNvSpPr>
          <p:nvPr>
            <p:ph idx="1"/>
          </p:nvPr>
        </p:nvSpPr>
        <p:spPr>
          <a:xfrm>
            <a:off x="103699" y="2612465"/>
            <a:ext cx="7050136" cy="3416300"/>
          </a:xfrm>
        </p:spPr>
        <p:txBody>
          <a:bodyPr>
            <a:normAutofit fontScale="92500" lnSpcReduction="100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IKEA is Sweden based multinational company which deal with the manufacturing and selling of furniture, kitchen appliance and home accessories (</a:t>
            </a:r>
            <a:r>
              <a:rPr lang="en-US" sz="1800" b="0" i="0" u="none" strike="noStrike" dirty="0" err="1">
                <a:solidFill>
                  <a:srgbClr val="000000"/>
                </a:solidFill>
                <a:effectLst/>
                <a:latin typeface="Times New Roman" panose="02020603050405020304" pitchFamily="18" charset="0"/>
              </a:rPr>
              <a:t>about.ikea</a:t>
            </a:r>
            <a:r>
              <a:rPr lang="en-US" sz="1800" b="0" i="0" u="none" strike="noStrike" dirty="0">
                <a:solidFill>
                  <a:srgbClr val="000000"/>
                </a:solidFill>
                <a:effectLst/>
                <a:latin typeface="Times New Roman" panose="02020603050405020304" pitchFamily="18" charset="0"/>
              </a:rPr>
              <a:t>, 2023)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has been observed that the company is investing a high amount of resources in order to retain resource for future generations and promote a circular economy.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From time to time company face multiple environmental issues, due to which the company started taking initiation for resource and environmental recovery (</a:t>
            </a:r>
            <a:r>
              <a:rPr lang="en-US" sz="1800" b="0" i="0" u="none" strike="noStrike" dirty="0" err="1">
                <a:solidFill>
                  <a:srgbClr val="000000"/>
                </a:solidFill>
                <a:effectLst/>
                <a:latin typeface="Times New Roman" panose="02020603050405020304" pitchFamily="18" charset="0"/>
              </a:rPr>
              <a:t>ikea</a:t>
            </a:r>
            <a:r>
              <a:rPr lang="en-US" sz="1800" b="0" i="0" u="none" strike="noStrike" dirty="0">
                <a:solidFill>
                  <a:srgbClr val="000000"/>
                </a:solidFill>
                <a:effectLst/>
                <a:latin typeface="Times New Roman" panose="02020603050405020304" pitchFamily="18" charset="0"/>
              </a:rPr>
              <a:t>, 2022) </a:t>
            </a:r>
          </a:p>
          <a:p>
            <a:pPr marL="0" indent="0">
              <a:buNone/>
            </a:pPr>
            <a:endParaRPr lang="en-IN" dirty="0"/>
          </a:p>
        </p:txBody>
      </p:sp>
      <p:pic>
        <p:nvPicPr>
          <p:cNvPr id="5" name="Picture 4">
            <a:extLst>
              <a:ext uri="{FF2B5EF4-FFF2-40B4-BE49-F238E27FC236}">
                <a16:creationId xmlns:a16="http://schemas.microsoft.com/office/drawing/2014/main" id="{D3D00DE2-215C-AEE6-745D-A65102C4FDE1}"/>
              </a:ext>
            </a:extLst>
          </p:cNvPr>
          <p:cNvPicPr>
            <a:picLocks noChangeAspect="1"/>
          </p:cNvPicPr>
          <p:nvPr/>
        </p:nvPicPr>
        <p:blipFill>
          <a:blip r:embed="rId3"/>
          <a:stretch>
            <a:fillRect/>
          </a:stretch>
        </p:blipFill>
        <p:spPr>
          <a:xfrm>
            <a:off x="7567320" y="4297591"/>
            <a:ext cx="4520981" cy="2263604"/>
          </a:xfrm>
          <a:prstGeom prst="rect">
            <a:avLst/>
          </a:prstGeom>
        </p:spPr>
      </p:pic>
    </p:spTree>
    <p:extLst>
      <p:ext uri="{BB962C8B-B14F-4D97-AF65-F5344CB8AC3E}">
        <p14:creationId xmlns:p14="http://schemas.microsoft.com/office/powerpoint/2010/main" val="463838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872B-05B1-C9AF-4551-FDC288286059}"/>
              </a:ext>
            </a:extLst>
          </p:cNvPr>
          <p:cNvSpPr>
            <a:spLocks noGrp="1"/>
          </p:cNvSpPr>
          <p:nvPr>
            <p:ph type="title"/>
          </p:nvPr>
        </p:nvSpPr>
        <p:spPr/>
        <p:txBody>
          <a:bodyPr/>
          <a:lstStyle/>
          <a:p>
            <a:pPr algn="ctr"/>
            <a:r>
              <a:rPr lang="en-IN" sz="2400" b="1" i="0" u="none" strike="noStrike" dirty="0">
                <a:solidFill>
                  <a:schemeClr val="bg1"/>
                </a:solidFill>
                <a:effectLst/>
                <a:latin typeface="Times New Roman" panose="02020603050405020304" pitchFamily="18" charset="0"/>
              </a:rPr>
              <a:t>Identified alternate solution</a:t>
            </a:r>
            <a:endParaRPr lang="en-IN" sz="4400" dirty="0">
              <a:solidFill>
                <a:schemeClr val="bg1"/>
              </a:solidFill>
            </a:endParaRPr>
          </a:p>
        </p:txBody>
      </p:sp>
      <p:sp>
        <p:nvSpPr>
          <p:cNvPr id="3" name="Content Placeholder 2">
            <a:extLst>
              <a:ext uri="{FF2B5EF4-FFF2-40B4-BE49-F238E27FC236}">
                <a16:creationId xmlns:a16="http://schemas.microsoft.com/office/drawing/2014/main" id="{AD328F04-6B3B-6877-4188-6CB5D1557337}"/>
              </a:ext>
            </a:extLst>
          </p:cNvPr>
          <p:cNvSpPr>
            <a:spLocks noGrp="1"/>
          </p:cNvSpPr>
          <p:nvPr>
            <p:ph idx="1"/>
          </p:nvPr>
        </p:nvSpPr>
        <p:spPr>
          <a:xfrm>
            <a:off x="160638" y="2603500"/>
            <a:ext cx="7163527" cy="3416300"/>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To promote the circular economy and resource recovery, the company has opened up its first second hand furniture store (Warrington, 2020).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As per the company’s plan, it is part of a growing trend relating to the circular economy as it ensures the reduction of waste and promotes resource recovery (</a:t>
            </a:r>
            <a:r>
              <a:rPr lang="en-US" sz="1800" b="0" i="0" u="none" strike="noStrike" dirty="0" err="1">
                <a:solidFill>
                  <a:srgbClr val="000000"/>
                </a:solidFill>
                <a:effectLst/>
                <a:latin typeface="Times New Roman" panose="02020603050405020304" pitchFamily="18" charset="0"/>
              </a:rPr>
              <a:t>ikea</a:t>
            </a:r>
            <a:r>
              <a:rPr lang="en-US" sz="1800" b="0" i="0" u="none" strike="noStrike" dirty="0">
                <a:solidFill>
                  <a:srgbClr val="000000"/>
                </a:solidFill>
                <a:effectLst/>
                <a:latin typeface="Times New Roman" panose="02020603050405020304" pitchFamily="18" charset="0"/>
              </a:rPr>
              <a:t> sustainability, 2023).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Apart from this, IKEA’s mattress recycling solution is still in the development phase, whose aim is to establish a circular economy and increase the sustainability rate of resource recovery</a:t>
            </a:r>
            <a:endParaRPr lang="en-IN" dirty="0"/>
          </a:p>
        </p:txBody>
      </p:sp>
      <p:pic>
        <p:nvPicPr>
          <p:cNvPr id="5" name="Picture 4">
            <a:extLst>
              <a:ext uri="{FF2B5EF4-FFF2-40B4-BE49-F238E27FC236}">
                <a16:creationId xmlns:a16="http://schemas.microsoft.com/office/drawing/2014/main" id="{73E9A821-94DD-F82C-7BDE-BE0E2823B19D}"/>
              </a:ext>
            </a:extLst>
          </p:cNvPr>
          <p:cNvPicPr>
            <a:picLocks noChangeAspect="1"/>
          </p:cNvPicPr>
          <p:nvPr/>
        </p:nvPicPr>
        <p:blipFill>
          <a:blip r:embed="rId3"/>
          <a:stretch>
            <a:fillRect/>
          </a:stretch>
        </p:blipFill>
        <p:spPr>
          <a:xfrm>
            <a:off x="7870285" y="4980036"/>
            <a:ext cx="4321715" cy="1808591"/>
          </a:xfrm>
          <a:prstGeom prst="rect">
            <a:avLst/>
          </a:prstGeom>
        </p:spPr>
      </p:pic>
    </p:spTree>
    <p:extLst>
      <p:ext uri="{BB962C8B-B14F-4D97-AF65-F5344CB8AC3E}">
        <p14:creationId xmlns:p14="http://schemas.microsoft.com/office/powerpoint/2010/main" val="638080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872B-05B1-C9AF-4551-FDC288286059}"/>
              </a:ext>
            </a:extLst>
          </p:cNvPr>
          <p:cNvSpPr>
            <a:spLocks noGrp="1"/>
          </p:cNvSpPr>
          <p:nvPr>
            <p:ph type="title"/>
          </p:nvPr>
        </p:nvSpPr>
        <p:spPr/>
        <p:txBody>
          <a:bodyPr/>
          <a:lstStyle/>
          <a:p>
            <a:pPr algn="ctr"/>
            <a:r>
              <a:rPr lang="en-IN" sz="2400" b="1" i="0" u="none" strike="noStrike" dirty="0">
                <a:solidFill>
                  <a:schemeClr val="bg1"/>
                </a:solidFill>
                <a:effectLst/>
                <a:latin typeface="Times New Roman" panose="02020603050405020304" pitchFamily="18" charset="0"/>
              </a:rPr>
              <a:t>Continued </a:t>
            </a:r>
            <a:endParaRPr lang="en-IN" sz="4400" dirty="0">
              <a:solidFill>
                <a:schemeClr val="bg1"/>
              </a:solidFill>
            </a:endParaRPr>
          </a:p>
        </p:txBody>
      </p:sp>
      <p:sp>
        <p:nvSpPr>
          <p:cNvPr id="3" name="Content Placeholder 2">
            <a:extLst>
              <a:ext uri="{FF2B5EF4-FFF2-40B4-BE49-F238E27FC236}">
                <a16:creationId xmlns:a16="http://schemas.microsoft.com/office/drawing/2014/main" id="{AD328F04-6B3B-6877-4188-6CB5D1557337}"/>
              </a:ext>
            </a:extLst>
          </p:cNvPr>
          <p:cNvSpPr>
            <a:spLocks noGrp="1"/>
          </p:cNvSpPr>
          <p:nvPr>
            <p:ph idx="1"/>
          </p:nvPr>
        </p:nvSpPr>
        <p:spPr>
          <a:xfrm>
            <a:off x="247134" y="2603500"/>
            <a:ext cx="11479427" cy="3416300"/>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Opening second-hand store advocate a circular economy because it creates a sustainable future from an environmental perspective.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advocates a sustainable environment because it stands for systematic intervention for a regenerative future.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above mention alternate solution is promoting a circular economy because it addresses the current issue and helps in better recovery of resources </a:t>
            </a:r>
            <a:r>
              <a:rPr lang="en-IN" sz="1800" b="0" i="0" u="none" strike="noStrike" dirty="0">
                <a:solidFill>
                  <a:srgbClr val="000000"/>
                </a:solidFill>
                <a:effectLst/>
                <a:latin typeface="Times New Roman" panose="02020603050405020304" pitchFamily="18" charset="0"/>
              </a:rPr>
              <a:t>(</a:t>
            </a:r>
            <a:r>
              <a:rPr lang="en-IN" sz="1800" b="0" i="0" u="none" strike="noStrike" dirty="0" err="1">
                <a:solidFill>
                  <a:srgbClr val="000000"/>
                </a:solidFill>
                <a:effectLst/>
                <a:latin typeface="Times New Roman" panose="02020603050405020304" pitchFamily="18" charset="0"/>
              </a:rPr>
              <a:t>forumforthefuture</a:t>
            </a:r>
            <a:r>
              <a:rPr lang="en-IN" sz="1800" b="0" i="0" u="none" strike="noStrike" dirty="0">
                <a:solidFill>
                  <a:srgbClr val="000000"/>
                </a:solidFill>
                <a:effectLst/>
                <a:latin typeface="Times New Roman" panose="02020603050405020304" pitchFamily="18" charset="0"/>
              </a:rPr>
              <a:t>, 2022)</a:t>
            </a:r>
            <a:endParaRPr lang="en-US" sz="1800" b="0" i="0" u="none" strike="noStrike" dirty="0">
              <a:solidFill>
                <a:srgbClr val="000000"/>
              </a:solidFill>
              <a:effectLst/>
              <a:latin typeface="Times New Roman" panose="02020603050405020304" pitchFamily="18" charset="0"/>
            </a:endParaRPr>
          </a:p>
          <a:p>
            <a:endParaRPr lang="en-IN" dirty="0"/>
          </a:p>
        </p:txBody>
      </p:sp>
    </p:spTree>
    <p:extLst>
      <p:ext uri="{BB962C8B-B14F-4D97-AF65-F5344CB8AC3E}">
        <p14:creationId xmlns:p14="http://schemas.microsoft.com/office/powerpoint/2010/main" val="2579086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872B-05B1-C9AF-4551-FDC288286059}"/>
              </a:ext>
            </a:extLst>
          </p:cNvPr>
          <p:cNvSpPr>
            <a:spLocks noGrp="1"/>
          </p:cNvSpPr>
          <p:nvPr>
            <p:ph type="title"/>
          </p:nvPr>
        </p:nvSpPr>
        <p:spPr/>
        <p:txBody>
          <a:bodyPr/>
          <a:lstStyle/>
          <a:p>
            <a:pPr algn="ctr"/>
            <a:r>
              <a:rPr lang="en-IN" sz="2400" b="1" i="0" u="none" strike="noStrike" dirty="0">
                <a:solidFill>
                  <a:schemeClr val="bg1"/>
                </a:solidFill>
                <a:effectLst/>
                <a:latin typeface="Times New Roman" panose="02020603050405020304" pitchFamily="18" charset="0"/>
              </a:rPr>
              <a:t>Conclusion</a:t>
            </a:r>
            <a:endParaRPr lang="en-IN" sz="4400" dirty="0">
              <a:solidFill>
                <a:schemeClr val="bg1"/>
              </a:solidFill>
            </a:endParaRPr>
          </a:p>
        </p:txBody>
      </p:sp>
      <p:sp>
        <p:nvSpPr>
          <p:cNvPr id="3" name="Content Placeholder 2">
            <a:extLst>
              <a:ext uri="{FF2B5EF4-FFF2-40B4-BE49-F238E27FC236}">
                <a16:creationId xmlns:a16="http://schemas.microsoft.com/office/drawing/2014/main" id="{AD328F04-6B3B-6877-4188-6CB5D1557337}"/>
              </a:ext>
            </a:extLst>
          </p:cNvPr>
          <p:cNvSpPr>
            <a:spLocks noGrp="1"/>
          </p:cNvSpPr>
          <p:nvPr>
            <p:ph idx="1"/>
          </p:nvPr>
        </p:nvSpPr>
        <p:spPr>
          <a:xfrm>
            <a:off x="98854" y="2603500"/>
            <a:ext cx="11911914" cy="3416300"/>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From the above finding, it can be concluded that opening a second store is the alternate solution made by IKEA for promoting a circular economy.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further advocates a circular economy as it addresses the current challenge of the company, that is a low rate of resource recovery and a large among of waste production. </a:t>
            </a:r>
          </a:p>
          <a:p>
            <a:endParaRPr lang="en-IN" dirty="0"/>
          </a:p>
        </p:txBody>
      </p:sp>
    </p:spTree>
    <p:extLst>
      <p:ext uri="{BB962C8B-B14F-4D97-AF65-F5344CB8AC3E}">
        <p14:creationId xmlns:p14="http://schemas.microsoft.com/office/powerpoint/2010/main" val="605014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E2558-D4F5-01E8-1308-7C7767F2CE08}"/>
              </a:ext>
            </a:extLst>
          </p:cNvPr>
          <p:cNvSpPr>
            <a:spLocks noGrp="1"/>
          </p:cNvSpPr>
          <p:nvPr>
            <p:ph type="title"/>
          </p:nvPr>
        </p:nvSpPr>
        <p:spPr/>
        <p:txBody>
          <a:bodyPr/>
          <a:lstStyle/>
          <a:p>
            <a:pPr algn="ctr"/>
            <a:r>
              <a:rPr lang="en-IN" sz="2800" b="1" i="0" u="none" strike="noStrike" dirty="0">
                <a:solidFill>
                  <a:schemeClr val="bg1"/>
                </a:solidFill>
                <a:effectLst/>
                <a:latin typeface="Times New Roman" panose="02020603050405020304" pitchFamily="18" charset="0"/>
              </a:rPr>
              <a:t>Reference List</a:t>
            </a:r>
            <a:endParaRPr lang="en-IN" sz="4800" dirty="0">
              <a:solidFill>
                <a:schemeClr val="bg1"/>
              </a:solidFill>
            </a:endParaRPr>
          </a:p>
        </p:txBody>
      </p:sp>
      <p:sp>
        <p:nvSpPr>
          <p:cNvPr id="3" name="Content Placeholder 2">
            <a:extLst>
              <a:ext uri="{FF2B5EF4-FFF2-40B4-BE49-F238E27FC236}">
                <a16:creationId xmlns:a16="http://schemas.microsoft.com/office/drawing/2014/main" id="{B450114F-5D96-2B75-3D44-DA4B2BB2FA6C}"/>
              </a:ext>
            </a:extLst>
          </p:cNvPr>
          <p:cNvSpPr>
            <a:spLocks noGrp="1"/>
          </p:cNvSpPr>
          <p:nvPr>
            <p:ph idx="1"/>
          </p:nvPr>
        </p:nvSpPr>
        <p:spPr>
          <a:xfrm>
            <a:off x="197708" y="2603500"/>
            <a:ext cx="11553568" cy="4254500"/>
          </a:xfrm>
        </p:spPr>
        <p:txBody>
          <a:bodyPr>
            <a:normAutofit fontScale="77500" lnSpcReduction="20000"/>
          </a:bodyPr>
          <a:lstStyle/>
          <a:p>
            <a:pPr algn="just">
              <a:lnSpc>
                <a:spcPct val="160000"/>
              </a:lnSpc>
            </a:pPr>
            <a:r>
              <a:rPr lang="en-IN" sz="1800" dirty="0" err="1">
                <a:effectLst/>
                <a:latin typeface="Times New Roman" panose="02020603050405020304" pitchFamily="18" charset="0"/>
                <a:ea typeface="Times New Roman" panose="02020603050405020304" pitchFamily="18" charset="0"/>
              </a:rPr>
              <a:t>about.ikea</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About IKEA</a:t>
            </a:r>
            <a:r>
              <a:rPr lang="en-IN" sz="1800" dirty="0">
                <a:effectLst/>
                <a:latin typeface="Times New Roman" panose="02020603050405020304" pitchFamily="18" charset="0"/>
                <a:ea typeface="Times New Roman" panose="02020603050405020304" pitchFamily="18" charset="0"/>
              </a:rPr>
              <a:t>. Available at: https://about.ikea.com/en/about-us (Accessed: 09 May 2023). </a:t>
            </a:r>
          </a:p>
          <a:p>
            <a:pPr algn="just">
              <a:lnSpc>
                <a:spcPct val="160000"/>
              </a:lnSpc>
            </a:pPr>
            <a:r>
              <a:rPr lang="en-IN" sz="1800" dirty="0" err="1">
                <a:effectLst/>
                <a:latin typeface="Times New Roman" panose="02020603050405020304" pitchFamily="18" charset="0"/>
                <a:ea typeface="Times New Roman" panose="02020603050405020304" pitchFamily="18" charset="0"/>
              </a:rPr>
              <a:t>forumforthefuture</a:t>
            </a:r>
            <a:r>
              <a:rPr lang="en-IN" sz="1800" dirty="0">
                <a:effectLst/>
                <a:latin typeface="Times New Roman" panose="02020603050405020304" pitchFamily="18" charset="0"/>
                <a:ea typeface="Times New Roman" panose="02020603050405020304" pitchFamily="18" charset="0"/>
              </a:rPr>
              <a:t> (2022) </a:t>
            </a:r>
            <a:r>
              <a:rPr lang="en-IN" sz="1800" i="1" dirty="0">
                <a:effectLst/>
                <a:latin typeface="Times New Roman" panose="02020603050405020304" pitchFamily="18" charset="0"/>
                <a:ea typeface="Times New Roman" panose="02020603050405020304" pitchFamily="18" charset="0"/>
              </a:rPr>
              <a:t>Our 2023-2025 strategy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Forum for the Future</a:t>
            </a:r>
            <a:r>
              <a:rPr lang="en-IN" sz="1800" dirty="0">
                <a:effectLst/>
                <a:latin typeface="Times New Roman" panose="02020603050405020304" pitchFamily="18" charset="0"/>
                <a:ea typeface="Times New Roman" panose="02020603050405020304" pitchFamily="18" charset="0"/>
              </a:rPr>
              <a:t>. Available at: https://www.forumforthefuture.org/our-strategy?gclid=CjwKCAjw3ueiBhBmEiwA4BhspAZe9VkAwTQhg7sfyz5cuxL3cTcTqHdlUQx4HzutObC8MjNTtKzcoBoCg2IQAvD_BwE (Accessed: 09 May 2023). </a:t>
            </a:r>
          </a:p>
          <a:p>
            <a:pPr algn="just">
              <a:lnSpc>
                <a:spcPct val="160000"/>
              </a:lnSpc>
            </a:pPr>
            <a:r>
              <a:rPr lang="en-IN" sz="1800" dirty="0" err="1">
                <a:effectLst/>
                <a:latin typeface="Times New Roman" panose="02020603050405020304" pitchFamily="18" charset="0"/>
                <a:ea typeface="Times New Roman" panose="02020603050405020304" pitchFamily="18" charset="0"/>
              </a:rPr>
              <a:t>ikea</a:t>
            </a:r>
            <a:r>
              <a:rPr lang="en-IN" sz="1800" dirty="0">
                <a:effectLst/>
                <a:latin typeface="Times New Roman" panose="02020603050405020304" pitchFamily="18" charset="0"/>
                <a:ea typeface="Times New Roman" panose="02020603050405020304" pitchFamily="18" charset="0"/>
              </a:rPr>
              <a:t> (2022) </a:t>
            </a:r>
            <a:r>
              <a:rPr lang="en-IN" sz="1800" i="1" dirty="0">
                <a:effectLst/>
                <a:latin typeface="Times New Roman" panose="02020603050405020304" pitchFamily="18" charset="0"/>
                <a:ea typeface="Times New Roman" panose="02020603050405020304" pitchFamily="18" charset="0"/>
              </a:rPr>
              <a:t>Waste and recycling</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IKEA</a:t>
            </a:r>
            <a:r>
              <a:rPr lang="en-IN" sz="1800" dirty="0">
                <a:effectLst/>
                <a:latin typeface="Times New Roman" panose="02020603050405020304" pitchFamily="18" charset="0"/>
                <a:ea typeface="Times New Roman" panose="02020603050405020304" pitchFamily="18" charset="0"/>
              </a:rPr>
              <a:t>. Available at: https://www.ikea.com/es/en/this-is-ikea/sustainable-everyday/how-to-recycle-and-reduce-food-waste-to-save-money-and-be-more-sustainable-pubcd8d6951#:~:text=Recycling%20all%20our%20packaging%2C%20glass,food%20as%20much%20as%20possible. (Accessed: 09 May 2023). </a:t>
            </a:r>
          </a:p>
          <a:p>
            <a:pPr algn="just">
              <a:lnSpc>
                <a:spcPct val="160000"/>
              </a:lnSpc>
            </a:pPr>
            <a:r>
              <a:rPr lang="en-IN" sz="1800" dirty="0" err="1">
                <a:effectLst/>
                <a:latin typeface="Times New Roman" panose="02020603050405020304" pitchFamily="18" charset="0"/>
                <a:ea typeface="Times New Roman" panose="02020603050405020304" pitchFamily="18" charset="0"/>
              </a:rPr>
              <a:t>ikea</a:t>
            </a:r>
            <a:r>
              <a:rPr lang="en-IN" sz="1800" dirty="0">
                <a:effectLst/>
                <a:latin typeface="Times New Roman" panose="02020603050405020304" pitchFamily="18" charset="0"/>
                <a:ea typeface="Times New Roman" panose="02020603050405020304" pitchFamily="18" charset="0"/>
              </a:rPr>
              <a:t> sustainability (2023) </a:t>
            </a:r>
            <a:r>
              <a:rPr lang="en-IN" sz="1800" i="1" dirty="0">
                <a:effectLst/>
                <a:latin typeface="Times New Roman" panose="02020603050405020304" pitchFamily="18" charset="0"/>
                <a:ea typeface="Times New Roman" panose="02020603050405020304" pitchFamily="18" charset="0"/>
              </a:rPr>
              <a:t>Sustainability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IKEA</a:t>
            </a:r>
            <a:r>
              <a:rPr lang="en-IN" sz="1800" dirty="0">
                <a:effectLst/>
                <a:latin typeface="Times New Roman" panose="02020603050405020304" pitchFamily="18" charset="0"/>
                <a:ea typeface="Times New Roman" panose="02020603050405020304" pitchFamily="18" charset="0"/>
              </a:rPr>
              <a:t>. Available at: https://www.ikea.com/in/en/this-is-ikea/sustainable-everyday/ (Accessed: 09 May 2023). </a:t>
            </a:r>
          </a:p>
          <a:p>
            <a:pPr algn="just">
              <a:lnSpc>
                <a:spcPct val="160000"/>
              </a:lnSpc>
            </a:pPr>
            <a:r>
              <a:rPr lang="en-IN" sz="1800" dirty="0">
                <a:effectLst/>
                <a:latin typeface="Times New Roman" panose="02020603050405020304" pitchFamily="18" charset="0"/>
                <a:ea typeface="Times New Roman" panose="02020603050405020304" pitchFamily="18" charset="0"/>
              </a:rPr>
              <a:t>Warrington, A. (2020) </a:t>
            </a:r>
            <a:r>
              <a:rPr lang="en-IN" sz="1800" i="1" dirty="0">
                <a:effectLst/>
                <a:latin typeface="Times New Roman" panose="02020603050405020304" pitchFamily="18" charset="0"/>
                <a:ea typeface="Times New Roman" panose="02020603050405020304" pitchFamily="18" charset="0"/>
              </a:rPr>
              <a:t>IKEA enters the circular economy market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The Futures Centre</a:t>
            </a:r>
            <a:r>
              <a:rPr lang="en-IN" sz="1800" dirty="0">
                <a:effectLst/>
                <a:latin typeface="Times New Roman" panose="02020603050405020304" pitchFamily="18" charset="0"/>
                <a:ea typeface="Times New Roman" panose="02020603050405020304" pitchFamily="18" charset="0"/>
              </a:rPr>
              <a:t>. Available at: https://www.thefuturescentre.org/signal/ikea-opens-up-its-first-second-hand-store/?gclid=CjwKCAjw3ueiBhBmEiwA4BhspNIUKAlUSL9Sz6IedjyT4MTRtVcUaq-FSVr8y-q5cVbnfCxASBXSzxoC9UkQAvD_BwE (Accessed: 09 May 2023). </a:t>
            </a:r>
          </a:p>
          <a:p>
            <a:pPr marL="0" indent="0">
              <a:buNone/>
            </a:pPr>
            <a:endParaRPr lang="en-IN" dirty="0"/>
          </a:p>
        </p:txBody>
      </p:sp>
    </p:spTree>
    <p:extLst>
      <p:ext uri="{BB962C8B-B14F-4D97-AF65-F5344CB8AC3E}">
        <p14:creationId xmlns:p14="http://schemas.microsoft.com/office/powerpoint/2010/main" val="1195580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DB464-FDE8-3CEB-C625-3D1D1FA06AF0}"/>
              </a:ext>
            </a:extLst>
          </p:cNvPr>
          <p:cNvSpPr>
            <a:spLocks noGrp="1"/>
          </p:cNvSpPr>
          <p:nvPr>
            <p:ph type="title"/>
          </p:nvPr>
        </p:nvSpPr>
        <p:spPr>
          <a:xfrm>
            <a:off x="1290877" y="3309095"/>
            <a:ext cx="8761413" cy="706964"/>
          </a:xfrm>
        </p:spPr>
        <p:txBody>
          <a:bodyPr/>
          <a:lstStyle/>
          <a:p>
            <a:pPr algn="ctr"/>
            <a:r>
              <a:rPr lang="en-IN" sz="40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3239571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12</TotalTime>
  <Words>869</Words>
  <Application>Microsoft Office PowerPoint</Application>
  <PresentationFormat>Widescreen</PresentationFormat>
  <Paragraphs>38</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 Boardroom</vt:lpstr>
      <vt:lpstr>INDIVIDUAL PITCH</vt:lpstr>
      <vt:lpstr>Introduction </vt:lpstr>
      <vt:lpstr>Case study organisation </vt:lpstr>
      <vt:lpstr>Identified alternate solution</vt:lpstr>
      <vt:lpstr>Continued </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 sir ahmad</dc:creator>
  <cp:revision>13</cp:revision>
  <dcterms:created xsi:type="dcterms:W3CDTF">2023-05-09T17:31:26Z</dcterms:created>
  <dcterms:modified xsi:type="dcterms:W3CDTF">2023-05-09T17:43:31Z</dcterms:modified>
</cp:coreProperties>
</file>