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AABDC"/>
    <a:srgbClr val="7FD49D"/>
    <a:srgbClr val="93B1F6"/>
    <a:srgbClr val="FABEC7"/>
    <a:srgbClr val="FFAC6F"/>
    <a:srgbClr val="FFD579"/>
    <a:srgbClr val="EA97F6"/>
    <a:srgbClr val="FF93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43"/>
  </p:normalViewPr>
  <p:slideViewPr>
    <p:cSldViewPr snapToGrid="0">
      <p:cViewPr>
        <p:scale>
          <a:sx n="109" d="100"/>
          <a:sy n="109" d="100"/>
        </p:scale>
        <p:origin x="68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ronwen Middleton" userId="47b08b7732c5857f" providerId="LiveId" clId="{3F7F6164-D195-7F49-8213-1F17516BB9C2}"/>
    <pc:docChg chg="custSel modSld">
      <pc:chgData name="Bronwen Middleton" userId="47b08b7732c5857f" providerId="LiveId" clId="{3F7F6164-D195-7F49-8213-1F17516BB9C2}" dt="2022-09-30T20:29:43.504" v="300" actId="20577"/>
      <pc:docMkLst>
        <pc:docMk/>
      </pc:docMkLst>
      <pc:sldChg chg="modSp mod">
        <pc:chgData name="Bronwen Middleton" userId="47b08b7732c5857f" providerId="LiveId" clId="{3F7F6164-D195-7F49-8213-1F17516BB9C2}" dt="2022-09-30T20:29:43.504" v="300" actId="20577"/>
        <pc:sldMkLst>
          <pc:docMk/>
          <pc:sldMk cId="1746485448" sldId="256"/>
        </pc:sldMkLst>
        <pc:spChg chg="mod">
          <ac:chgData name="Bronwen Middleton" userId="47b08b7732c5857f" providerId="LiveId" clId="{3F7F6164-D195-7F49-8213-1F17516BB9C2}" dt="2022-09-30T20:29:43.504" v="300" actId="20577"/>
          <ac:spMkLst>
            <pc:docMk/>
            <pc:sldMk cId="1746485448" sldId="256"/>
            <ac:spMk id="19" creationId="{0B16D82C-4339-3F04-54E0-BFB639D68FF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844FCD-D656-1C4E-96EA-CD0CE581011A}" type="datetimeFigureOut">
              <a:rPr lang="en-US" smtClean="0"/>
              <a:t>9/30/22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7E4845-C532-2B43-93A9-34672FA56FCA}" type="slidenum">
              <a:rPr lang="en-US" smtClean="0"/>
              <a:t>‹#›</a:t>
            </a:fld>
            <a:endParaRPr lang="en-US"/>
          </a:p>
        </p:txBody>
      </p:sp>
    </p:spTree>
    <p:extLst>
      <p:ext uri="{BB962C8B-B14F-4D97-AF65-F5344CB8AC3E}">
        <p14:creationId xmlns:p14="http://schemas.microsoft.com/office/powerpoint/2010/main" val="2386033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07E4845-C532-2B43-93A9-34672FA56FCA}" type="slidenum">
              <a:rPr lang="en-US" smtClean="0"/>
              <a:t>1</a:t>
            </a:fld>
            <a:endParaRPr lang="en-US"/>
          </a:p>
        </p:txBody>
      </p:sp>
    </p:spTree>
    <p:extLst>
      <p:ext uri="{BB962C8B-B14F-4D97-AF65-F5344CB8AC3E}">
        <p14:creationId xmlns:p14="http://schemas.microsoft.com/office/powerpoint/2010/main" val="27353319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56F37-1E06-9903-30E5-829A7672CAF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6F0400B-7D31-FBE4-5D52-97AE2BD9AC5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1ACD0C6-2C40-29F4-09D6-CE6E7EE60833}"/>
              </a:ext>
            </a:extLst>
          </p:cNvPr>
          <p:cNvSpPr>
            <a:spLocks noGrp="1"/>
          </p:cNvSpPr>
          <p:nvPr>
            <p:ph type="dt" sz="half" idx="10"/>
          </p:nvPr>
        </p:nvSpPr>
        <p:spPr/>
        <p:txBody>
          <a:bodyPr/>
          <a:lstStyle/>
          <a:p>
            <a:fld id="{018DE87F-901D-9342-8844-48D46624BB84}" type="datetimeFigureOut">
              <a:rPr lang="en-US" smtClean="0"/>
              <a:t>9/30/22</a:t>
            </a:fld>
            <a:endParaRPr lang="en-US"/>
          </a:p>
        </p:txBody>
      </p:sp>
      <p:sp>
        <p:nvSpPr>
          <p:cNvPr id="5" name="Footer Placeholder 4">
            <a:extLst>
              <a:ext uri="{FF2B5EF4-FFF2-40B4-BE49-F238E27FC236}">
                <a16:creationId xmlns:a16="http://schemas.microsoft.com/office/drawing/2014/main" id="{B4D25BA7-43C1-C92D-74EA-AA6ECB50E81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12D09F0-C9C8-3701-D720-365928C0B763}"/>
              </a:ext>
            </a:extLst>
          </p:cNvPr>
          <p:cNvSpPr>
            <a:spLocks noGrp="1"/>
          </p:cNvSpPr>
          <p:nvPr>
            <p:ph type="sldNum" sz="quarter" idx="12"/>
          </p:nvPr>
        </p:nvSpPr>
        <p:spPr/>
        <p:txBody>
          <a:bodyPr/>
          <a:lstStyle/>
          <a:p>
            <a:fld id="{3F3071DE-B46D-3D49-B874-832FE54B6912}" type="slidenum">
              <a:rPr lang="en-US" smtClean="0"/>
              <a:t>‹#›</a:t>
            </a:fld>
            <a:endParaRPr lang="en-US"/>
          </a:p>
        </p:txBody>
      </p:sp>
    </p:spTree>
    <p:extLst>
      <p:ext uri="{BB962C8B-B14F-4D97-AF65-F5344CB8AC3E}">
        <p14:creationId xmlns:p14="http://schemas.microsoft.com/office/powerpoint/2010/main" val="3502512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AC933-C71A-E123-97C1-5916A62526C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B1E3D0C-F8D4-E437-1FF9-6701A099984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A87C510-CB7B-91CC-FB0C-E9D818558936}"/>
              </a:ext>
            </a:extLst>
          </p:cNvPr>
          <p:cNvSpPr>
            <a:spLocks noGrp="1"/>
          </p:cNvSpPr>
          <p:nvPr>
            <p:ph type="dt" sz="half" idx="10"/>
          </p:nvPr>
        </p:nvSpPr>
        <p:spPr/>
        <p:txBody>
          <a:bodyPr/>
          <a:lstStyle/>
          <a:p>
            <a:fld id="{018DE87F-901D-9342-8844-48D46624BB84}" type="datetimeFigureOut">
              <a:rPr lang="en-US" smtClean="0"/>
              <a:t>9/30/22</a:t>
            </a:fld>
            <a:endParaRPr lang="en-US"/>
          </a:p>
        </p:txBody>
      </p:sp>
      <p:sp>
        <p:nvSpPr>
          <p:cNvPr id="5" name="Footer Placeholder 4">
            <a:extLst>
              <a:ext uri="{FF2B5EF4-FFF2-40B4-BE49-F238E27FC236}">
                <a16:creationId xmlns:a16="http://schemas.microsoft.com/office/drawing/2014/main" id="{0E487548-AAEF-2C2E-811B-A9BE387D00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C36BC14-2514-8A91-422A-4582DF4CD10A}"/>
              </a:ext>
            </a:extLst>
          </p:cNvPr>
          <p:cNvSpPr>
            <a:spLocks noGrp="1"/>
          </p:cNvSpPr>
          <p:nvPr>
            <p:ph type="sldNum" sz="quarter" idx="12"/>
          </p:nvPr>
        </p:nvSpPr>
        <p:spPr/>
        <p:txBody>
          <a:bodyPr/>
          <a:lstStyle/>
          <a:p>
            <a:fld id="{3F3071DE-B46D-3D49-B874-832FE54B6912}" type="slidenum">
              <a:rPr lang="en-US" smtClean="0"/>
              <a:t>‹#›</a:t>
            </a:fld>
            <a:endParaRPr lang="en-US"/>
          </a:p>
        </p:txBody>
      </p:sp>
    </p:spTree>
    <p:extLst>
      <p:ext uri="{BB962C8B-B14F-4D97-AF65-F5344CB8AC3E}">
        <p14:creationId xmlns:p14="http://schemas.microsoft.com/office/powerpoint/2010/main" val="10705996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AE027A-DA67-B5B9-2E91-C0844EEC376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098E7D4-3E39-6761-075D-8F79C3941A8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01E4B2E-2C06-D911-EAB5-FE96498DE380}"/>
              </a:ext>
            </a:extLst>
          </p:cNvPr>
          <p:cNvSpPr>
            <a:spLocks noGrp="1"/>
          </p:cNvSpPr>
          <p:nvPr>
            <p:ph type="dt" sz="half" idx="10"/>
          </p:nvPr>
        </p:nvSpPr>
        <p:spPr/>
        <p:txBody>
          <a:bodyPr/>
          <a:lstStyle/>
          <a:p>
            <a:fld id="{018DE87F-901D-9342-8844-48D46624BB84}" type="datetimeFigureOut">
              <a:rPr lang="en-US" smtClean="0"/>
              <a:t>9/30/22</a:t>
            </a:fld>
            <a:endParaRPr lang="en-US"/>
          </a:p>
        </p:txBody>
      </p:sp>
      <p:sp>
        <p:nvSpPr>
          <p:cNvPr id="5" name="Footer Placeholder 4">
            <a:extLst>
              <a:ext uri="{FF2B5EF4-FFF2-40B4-BE49-F238E27FC236}">
                <a16:creationId xmlns:a16="http://schemas.microsoft.com/office/drawing/2014/main" id="{D42994CF-0ED2-7EAC-8DE9-C0B1AD79EC9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BB7E0F-0A09-761B-0549-C38F32C4EC58}"/>
              </a:ext>
            </a:extLst>
          </p:cNvPr>
          <p:cNvSpPr>
            <a:spLocks noGrp="1"/>
          </p:cNvSpPr>
          <p:nvPr>
            <p:ph type="sldNum" sz="quarter" idx="12"/>
          </p:nvPr>
        </p:nvSpPr>
        <p:spPr/>
        <p:txBody>
          <a:bodyPr/>
          <a:lstStyle/>
          <a:p>
            <a:fld id="{3F3071DE-B46D-3D49-B874-832FE54B6912}" type="slidenum">
              <a:rPr lang="en-US" smtClean="0"/>
              <a:t>‹#›</a:t>
            </a:fld>
            <a:endParaRPr lang="en-US"/>
          </a:p>
        </p:txBody>
      </p:sp>
    </p:spTree>
    <p:extLst>
      <p:ext uri="{BB962C8B-B14F-4D97-AF65-F5344CB8AC3E}">
        <p14:creationId xmlns:p14="http://schemas.microsoft.com/office/powerpoint/2010/main" val="17275982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9C646-AD1A-9B35-0B71-FA0E28E77BC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543A488-4960-96BA-90ED-9D76FDEFDFE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1C8F076-E8D5-CE5B-1C54-01D6B34805C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7C52E4D-2144-F679-38B7-D002B5A26F49}"/>
              </a:ext>
            </a:extLst>
          </p:cNvPr>
          <p:cNvSpPr>
            <a:spLocks noGrp="1"/>
          </p:cNvSpPr>
          <p:nvPr>
            <p:ph type="dt" sz="half" idx="10"/>
          </p:nvPr>
        </p:nvSpPr>
        <p:spPr/>
        <p:txBody>
          <a:bodyPr/>
          <a:lstStyle/>
          <a:p>
            <a:fld id="{018DE87F-901D-9342-8844-48D46624BB84}" type="datetimeFigureOut">
              <a:rPr lang="en-US" smtClean="0"/>
              <a:t>9/30/22</a:t>
            </a:fld>
            <a:endParaRPr lang="en-US"/>
          </a:p>
        </p:txBody>
      </p:sp>
      <p:sp>
        <p:nvSpPr>
          <p:cNvPr id="6" name="Footer Placeholder 5">
            <a:extLst>
              <a:ext uri="{FF2B5EF4-FFF2-40B4-BE49-F238E27FC236}">
                <a16:creationId xmlns:a16="http://schemas.microsoft.com/office/drawing/2014/main" id="{319DDDB7-98E9-60F5-1B52-87F537BCFD9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A461C9E-6E36-CA32-B637-D2273788B755}"/>
              </a:ext>
            </a:extLst>
          </p:cNvPr>
          <p:cNvSpPr>
            <a:spLocks noGrp="1"/>
          </p:cNvSpPr>
          <p:nvPr>
            <p:ph type="sldNum" sz="quarter" idx="12"/>
          </p:nvPr>
        </p:nvSpPr>
        <p:spPr/>
        <p:txBody>
          <a:bodyPr/>
          <a:lstStyle/>
          <a:p>
            <a:fld id="{3F3071DE-B46D-3D49-B874-832FE54B6912}" type="slidenum">
              <a:rPr lang="en-US" smtClean="0"/>
              <a:t>‹#›</a:t>
            </a:fld>
            <a:endParaRPr lang="en-US"/>
          </a:p>
        </p:txBody>
      </p:sp>
    </p:spTree>
    <p:extLst>
      <p:ext uri="{BB962C8B-B14F-4D97-AF65-F5344CB8AC3E}">
        <p14:creationId xmlns:p14="http://schemas.microsoft.com/office/powerpoint/2010/main" val="22792268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9BA86-0810-45AB-66FA-A62B6076FA9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833609E-8732-91B5-9DB2-A09226E2E7D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C106349-3652-696E-F652-A1EFEDA1EB2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1EA737F-E586-D86D-CC4F-BD61B437505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D260613-3C29-E5B3-9AF2-B323F73A2BF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AED5CBB-DA6C-EB9B-6DE5-CC46326C788A}"/>
              </a:ext>
            </a:extLst>
          </p:cNvPr>
          <p:cNvSpPr>
            <a:spLocks noGrp="1"/>
          </p:cNvSpPr>
          <p:nvPr>
            <p:ph type="dt" sz="half" idx="10"/>
          </p:nvPr>
        </p:nvSpPr>
        <p:spPr/>
        <p:txBody>
          <a:bodyPr/>
          <a:lstStyle/>
          <a:p>
            <a:fld id="{018DE87F-901D-9342-8844-48D46624BB84}" type="datetimeFigureOut">
              <a:rPr lang="en-US" smtClean="0"/>
              <a:t>9/30/22</a:t>
            </a:fld>
            <a:endParaRPr lang="en-US"/>
          </a:p>
        </p:txBody>
      </p:sp>
      <p:sp>
        <p:nvSpPr>
          <p:cNvPr id="8" name="Footer Placeholder 7">
            <a:extLst>
              <a:ext uri="{FF2B5EF4-FFF2-40B4-BE49-F238E27FC236}">
                <a16:creationId xmlns:a16="http://schemas.microsoft.com/office/drawing/2014/main" id="{513B782B-85D0-E3B5-EB80-088ED0D3301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97AD15-EE13-2264-C608-A61C49EA47E5}"/>
              </a:ext>
            </a:extLst>
          </p:cNvPr>
          <p:cNvSpPr>
            <a:spLocks noGrp="1"/>
          </p:cNvSpPr>
          <p:nvPr>
            <p:ph type="sldNum" sz="quarter" idx="12"/>
          </p:nvPr>
        </p:nvSpPr>
        <p:spPr/>
        <p:txBody>
          <a:bodyPr/>
          <a:lstStyle/>
          <a:p>
            <a:fld id="{3F3071DE-B46D-3D49-B874-832FE54B6912}" type="slidenum">
              <a:rPr lang="en-US" smtClean="0"/>
              <a:t>‹#›</a:t>
            </a:fld>
            <a:endParaRPr lang="en-US"/>
          </a:p>
        </p:txBody>
      </p:sp>
    </p:spTree>
    <p:extLst>
      <p:ext uri="{BB962C8B-B14F-4D97-AF65-F5344CB8AC3E}">
        <p14:creationId xmlns:p14="http://schemas.microsoft.com/office/powerpoint/2010/main" val="35550187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BD57F-F320-4035-F0CD-E9265674345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75A9E0B-838B-185A-5FBF-D764A5C342EE}"/>
              </a:ext>
            </a:extLst>
          </p:cNvPr>
          <p:cNvSpPr>
            <a:spLocks noGrp="1"/>
          </p:cNvSpPr>
          <p:nvPr>
            <p:ph type="dt" sz="half" idx="10"/>
          </p:nvPr>
        </p:nvSpPr>
        <p:spPr/>
        <p:txBody>
          <a:bodyPr/>
          <a:lstStyle/>
          <a:p>
            <a:fld id="{018DE87F-901D-9342-8844-48D46624BB84}" type="datetimeFigureOut">
              <a:rPr lang="en-US" smtClean="0"/>
              <a:t>9/30/22</a:t>
            </a:fld>
            <a:endParaRPr lang="en-US"/>
          </a:p>
        </p:txBody>
      </p:sp>
      <p:sp>
        <p:nvSpPr>
          <p:cNvPr id="4" name="Footer Placeholder 3">
            <a:extLst>
              <a:ext uri="{FF2B5EF4-FFF2-40B4-BE49-F238E27FC236}">
                <a16:creationId xmlns:a16="http://schemas.microsoft.com/office/drawing/2014/main" id="{54AF725E-5FD5-C84A-A788-DDB8A1D5FD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0ADDF9E-D524-6312-477B-4981C6643126}"/>
              </a:ext>
            </a:extLst>
          </p:cNvPr>
          <p:cNvSpPr>
            <a:spLocks noGrp="1"/>
          </p:cNvSpPr>
          <p:nvPr>
            <p:ph type="sldNum" sz="quarter" idx="12"/>
          </p:nvPr>
        </p:nvSpPr>
        <p:spPr/>
        <p:txBody>
          <a:bodyPr/>
          <a:lstStyle/>
          <a:p>
            <a:fld id="{3F3071DE-B46D-3D49-B874-832FE54B6912}" type="slidenum">
              <a:rPr lang="en-US" smtClean="0"/>
              <a:t>‹#›</a:t>
            </a:fld>
            <a:endParaRPr lang="en-US"/>
          </a:p>
        </p:txBody>
      </p:sp>
    </p:spTree>
    <p:extLst>
      <p:ext uri="{BB962C8B-B14F-4D97-AF65-F5344CB8AC3E}">
        <p14:creationId xmlns:p14="http://schemas.microsoft.com/office/powerpoint/2010/main" val="22101971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679B32F-BED4-51C3-ABC5-3D47264E5124}"/>
              </a:ext>
            </a:extLst>
          </p:cNvPr>
          <p:cNvSpPr>
            <a:spLocks noGrp="1"/>
          </p:cNvSpPr>
          <p:nvPr>
            <p:ph type="dt" sz="half" idx="10"/>
          </p:nvPr>
        </p:nvSpPr>
        <p:spPr/>
        <p:txBody>
          <a:bodyPr/>
          <a:lstStyle/>
          <a:p>
            <a:fld id="{018DE87F-901D-9342-8844-48D46624BB84}" type="datetimeFigureOut">
              <a:rPr lang="en-US" smtClean="0"/>
              <a:t>9/30/22</a:t>
            </a:fld>
            <a:endParaRPr lang="en-US"/>
          </a:p>
        </p:txBody>
      </p:sp>
      <p:sp>
        <p:nvSpPr>
          <p:cNvPr id="3" name="Footer Placeholder 2">
            <a:extLst>
              <a:ext uri="{FF2B5EF4-FFF2-40B4-BE49-F238E27FC236}">
                <a16:creationId xmlns:a16="http://schemas.microsoft.com/office/drawing/2014/main" id="{FAEFDFDF-8235-5CB4-2497-03107FCEC94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0C07888-0EC7-B9AA-CC52-97DF43573E78}"/>
              </a:ext>
            </a:extLst>
          </p:cNvPr>
          <p:cNvSpPr>
            <a:spLocks noGrp="1"/>
          </p:cNvSpPr>
          <p:nvPr>
            <p:ph type="sldNum" sz="quarter" idx="12"/>
          </p:nvPr>
        </p:nvSpPr>
        <p:spPr/>
        <p:txBody>
          <a:bodyPr/>
          <a:lstStyle/>
          <a:p>
            <a:fld id="{3F3071DE-B46D-3D49-B874-832FE54B6912}" type="slidenum">
              <a:rPr lang="en-US" smtClean="0"/>
              <a:t>‹#›</a:t>
            </a:fld>
            <a:endParaRPr lang="en-US"/>
          </a:p>
        </p:txBody>
      </p:sp>
    </p:spTree>
    <p:extLst>
      <p:ext uri="{BB962C8B-B14F-4D97-AF65-F5344CB8AC3E}">
        <p14:creationId xmlns:p14="http://schemas.microsoft.com/office/powerpoint/2010/main" val="12708220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7EA0E-2B4F-4FD4-6B63-8A50CA4E3B3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9808E238-D440-7030-58CA-ABFA42CF9F0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5D0990C-D71D-8D64-293E-3BEF49A99F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DE04180-0FBB-2EC2-306B-55E6808C38D5}"/>
              </a:ext>
            </a:extLst>
          </p:cNvPr>
          <p:cNvSpPr>
            <a:spLocks noGrp="1"/>
          </p:cNvSpPr>
          <p:nvPr>
            <p:ph type="dt" sz="half" idx="10"/>
          </p:nvPr>
        </p:nvSpPr>
        <p:spPr/>
        <p:txBody>
          <a:bodyPr/>
          <a:lstStyle/>
          <a:p>
            <a:fld id="{018DE87F-901D-9342-8844-48D46624BB84}" type="datetimeFigureOut">
              <a:rPr lang="en-US" smtClean="0"/>
              <a:t>9/30/22</a:t>
            </a:fld>
            <a:endParaRPr lang="en-US"/>
          </a:p>
        </p:txBody>
      </p:sp>
      <p:sp>
        <p:nvSpPr>
          <p:cNvPr id="6" name="Footer Placeholder 5">
            <a:extLst>
              <a:ext uri="{FF2B5EF4-FFF2-40B4-BE49-F238E27FC236}">
                <a16:creationId xmlns:a16="http://schemas.microsoft.com/office/drawing/2014/main" id="{DC0B91C4-D0FD-6237-A38D-3915049B378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BF720BF-A27A-00E8-8DB9-64AE92276392}"/>
              </a:ext>
            </a:extLst>
          </p:cNvPr>
          <p:cNvSpPr>
            <a:spLocks noGrp="1"/>
          </p:cNvSpPr>
          <p:nvPr>
            <p:ph type="sldNum" sz="quarter" idx="12"/>
          </p:nvPr>
        </p:nvSpPr>
        <p:spPr/>
        <p:txBody>
          <a:bodyPr/>
          <a:lstStyle/>
          <a:p>
            <a:fld id="{3F3071DE-B46D-3D49-B874-832FE54B6912}" type="slidenum">
              <a:rPr lang="en-US" smtClean="0"/>
              <a:t>‹#›</a:t>
            </a:fld>
            <a:endParaRPr lang="en-US"/>
          </a:p>
        </p:txBody>
      </p:sp>
    </p:spTree>
    <p:extLst>
      <p:ext uri="{BB962C8B-B14F-4D97-AF65-F5344CB8AC3E}">
        <p14:creationId xmlns:p14="http://schemas.microsoft.com/office/powerpoint/2010/main" val="27623099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EAD38-09E4-6732-B3D1-CB8B1790107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EA77E18-8411-4940-2A99-5A5AF837A6B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0850785-CFB6-9B86-1B4E-8021F16E9F9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F1B37A9-44FA-2181-2BA7-514A77F4B7E4}"/>
              </a:ext>
            </a:extLst>
          </p:cNvPr>
          <p:cNvSpPr>
            <a:spLocks noGrp="1"/>
          </p:cNvSpPr>
          <p:nvPr>
            <p:ph type="dt" sz="half" idx="10"/>
          </p:nvPr>
        </p:nvSpPr>
        <p:spPr/>
        <p:txBody>
          <a:bodyPr/>
          <a:lstStyle/>
          <a:p>
            <a:fld id="{018DE87F-901D-9342-8844-48D46624BB84}" type="datetimeFigureOut">
              <a:rPr lang="en-US" smtClean="0"/>
              <a:t>9/30/22</a:t>
            </a:fld>
            <a:endParaRPr lang="en-US"/>
          </a:p>
        </p:txBody>
      </p:sp>
      <p:sp>
        <p:nvSpPr>
          <p:cNvPr id="6" name="Footer Placeholder 5">
            <a:extLst>
              <a:ext uri="{FF2B5EF4-FFF2-40B4-BE49-F238E27FC236}">
                <a16:creationId xmlns:a16="http://schemas.microsoft.com/office/drawing/2014/main" id="{9C66F027-A2E8-43BF-1230-29D70F0483B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B08E765-FC18-5156-7220-C971AF4F3C6A}"/>
              </a:ext>
            </a:extLst>
          </p:cNvPr>
          <p:cNvSpPr>
            <a:spLocks noGrp="1"/>
          </p:cNvSpPr>
          <p:nvPr>
            <p:ph type="sldNum" sz="quarter" idx="12"/>
          </p:nvPr>
        </p:nvSpPr>
        <p:spPr/>
        <p:txBody>
          <a:bodyPr/>
          <a:lstStyle/>
          <a:p>
            <a:fld id="{3F3071DE-B46D-3D49-B874-832FE54B6912}" type="slidenum">
              <a:rPr lang="en-US" smtClean="0"/>
              <a:t>‹#›</a:t>
            </a:fld>
            <a:endParaRPr lang="en-US"/>
          </a:p>
        </p:txBody>
      </p:sp>
    </p:spTree>
    <p:extLst>
      <p:ext uri="{BB962C8B-B14F-4D97-AF65-F5344CB8AC3E}">
        <p14:creationId xmlns:p14="http://schemas.microsoft.com/office/powerpoint/2010/main" val="30604578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6F914-C61E-07B6-D771-3F2C1135CB0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287AD70-A08F-6D8E-4E52-A072D5C3BEB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13D779C-F2C2-4659-F022-413AAA3D0A1F}"/>
              </a:ext>
            </a:extLst>
          </p:cNvPr>
          <p:cNvSpPr>
            <a:spLocks noGrp="1"/>
          </p:cNvSpPr>
          <p:nvPr>
            <p:ph type="dt" sz="half" idx="10"/>
          </p:nvPr>
        </p:nvSpPr>
        <p:spPr/>
        <p:txBody>
          <a:bodyPr/>
          <a:lstStyle/>
          <a:p>
            <a:fld id="{018DE87F-901D-9342-8844-48D46624BB84}" type="datetimeFigureOut">
              <a:rPr lang="en-US" smtClean="0"/>
              <a:t>9/30/22</a:t>
            </a:fld>
            <a:endParaRPr lang="en-US"/>
          </a:p>
        </p:txBody>
      </p:sp>
      <p:sp>
        <p:nvSpPr>
          <p:cNvPr id="5" name="Footer Placeholder 4">
            <a:extLst>
              <a:ext uri="{FF2B5EF4-FFF2-40B4-BE49-F238E27FC236}">
                <a16:creationId xmlns:a16="http://schemas.microsoft.com/office/drawing/2014/main" id="{D81E1CB3-8F25-1C5B-A6A8-6D29B9C561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C20A68-B7A7-2E7B-266E-6DED939A05E3}"/>
              </a:ext>
            </a:extLst>
          </p:cNvPr>
          <p:cNvSpPr>
            <a:spLocks noGrp="1"/>
          </p:cNvSpPr>
          <p:nvPr>
            <p:ph type="sldNum" sz="quarter" idx="12"/>
          </p:nvPr>
        </p:nvSpPr>
        <p:spPr/>
        <p:txBody>
          <a:bodyPr/>
          <a:lstStyle/>
          <a:p>
            <a:fld id="{3F3071DE-B46D-3D49-B874-832FE54B6912}" type="slidenum">
              <a:rPr lang="en-US" smtClean="0"/>
              <a:t>‹#›</a:t>
            </a:fld>
            <a:endParaRPr lang="en-US"/>
          </a:p>
        </p:txBody>
      </p:sp>
    </p:spTree>
    <p:extLst>
      <p:ext uri="{BB962C8B-B14F-4D97-AF65-F5344CB8AC3E}">
        <p14:creationId xmlns:p14="http://schemas.microsoft.com/office/powerpoint/2010/main" val="14461964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C6FFA-6EB0-8421-5587-4CD2DA9EECE0}"/>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6BDD7EE-8D02-994B-1BE9-768D1E3A59F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828EF3F-0CE9-9110-EAA5-DC7312B88C79}"/>
              </a:ext>
            </a:extLst>
          </p:cNvPr>
          <p:cNvSpPr>
            <a:spLocks noGrp="1"/>
          </p:cNvSpPr>
          <p:nvPr>
            <p:ph type="dt" sz="half" idx="10"/>
          </p:nvPr>
        </p:nvSpPr>
        <p:spPr/>
        <p:txBody>
          <a:bodyPr/>
          <a:lstStyle/>
          <a:p>
            <a:fld id="{018DE87F-901D-9342-8844-48D46624BB84}" type="datetimeFigureOut">
              <a:rPr lang="en-US" smtClean="0"/>
              <a:t>9/30/22</a:t>
            </a:fld>
            <a:endParaRPr lang="en-US"/>
          </a:p>
        </p:txBody>
      </p:sp>
      <p:sp>
        <p:nvSpPr>
          <p:cNvPr id="5" name="Footer Placeholder 4">
            <a:extLst>
              <a:ext uri="{FF2B5EF4-FFF2-40B4-BE49-F238E27FC236}">
                <a16:creationId xmlns:a16="http://schemas.microsoft.com/office/drawing/2014/main" id="{ED039054-BE8D-BA09-AD80-E01AADE9AB8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627ADC-3879-9A6F-E565-EA4047E6A174}"/>
              </a:ext>
            </a:extLst>
          </p:cNvPr>
          <p:cNvSpPr>
            <a:spLocks noGrp="1"/>
          </p:cNvSpPr>
          <p:nvPr>
            <p:ph type="sldNum" sz="quarter" idx="12"/>
          </p:nvPr>
        </p:nvSpPr>
        <p:spPr/>
        <p:txBody>
          <a:bodyPr/>
          <a:lstStyle/>
          <a:p>
            <a:fld id="{3F3071DE-B46D-3D49-B874-832FE54B6912}" type="slidenum">
              <a:rPr lang="en-US" smtClean="0"/>
              <a:t>‹#›</a:t>
            </a:fld>
            <a:endParaRPr lang="en-US"/>
          </a:p>
        </p:txBody>
      </p:sp>
    </p:spTree>
    <p:extLst>
      <p:ext uri="{BB962C8B-B14F-4D97-AF65-F5344CB8AC3E}">
        <p14:creationId xmlns:p14="http://schemas.microsoft.com/office/powerpoint/2010/main" val="8888464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C1E8BA-6B39-3256-4BBB-DC5966E8F04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58665CC-2409-D7B2-0D3A-8456D3E6D52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AD559E1-8228-D2D9-38B1-79F9F5B6721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18DE87F-901D-9342-8844-48D46624BB84}" type="datetimeFigureOut">
              <a:rPr lang="en-US" smtClean="0"/>
              <a:t>9/30/22</a:t>
            </a:fld>
            <a:endParaRPr lang="en-US"/>
          </a:p>
        </p:txBody>
      </p:sp>
      <p:sp>
        <p:nvSpPr>
          <p:cNvPr id="5" name="Footer Placeholder 4">
            <a:extLst>
              <a:ext uri="{FF2B5EF4-FFF2-40B4-BE49-F238E27FC236}">
                <a16:creationId xmlns:a16="http://schemas.microsoft.com/office/drawing/2014/main" id="{16FE0962-DD83-A54B-A750-1AF2401D6D3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6420171-E823-BF00-D4D5-01CE9795D3C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F3071DE-B46D-3D49-B874-832FE54B6912}" type="slidenum">
              <a:rPr lang="en-US" smtClean="0"/>
              <a:t>‹#›</a:t>
            </a:fld>
            <a:endParaRPr lang="en-US"/>
          </a:p>
        </p:txBody>
      </p:sp>
    </p:spTree>
    <p:extLst>
      <p:ext uri="{BB962C8B-B14F-4D97-AF65-F5344CB8AC3E}">
        <p14:creationId xmlns:p14="http://schemas.microsoft.com/office/powerpoint/2010/main" val="36628339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hyperlink" Target="http://www.simplypsychology.org/learning-kolb.html" TargetMode="External"/><Relationship Id="rId2" Type="http://schemas.openxmlformats.org/officeDocument/2006/relationships/hyperlink" Target="https://ebookcentral.proquest.com/lib/trinity/reader.action?docID=6142274" TargetMode="External"/><Relationship Id="rId1" Type="http://schemas.openxmlformats.org/officeDocument/2006/relationships/slideLayout" Target="../slideLayouts/slideLayout2.xml"/><Relationship Id="rId4" Type="http://schemas.openxmlformats.org/officeDocument/2006/relationships/hyperlink" Target="https://blog.education.nationalgeographic.org/2017/01/20/12-things-we-learned-this-week-8/ultimate-critical-thinking-workshee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A9B49-8220-22FE-3D98-72562E5F0189}"/>
              </a:ext>
            </a:extLst>
          </p:cNvPr>
          <p:cNvSpPr>
            <a:spLocks noGrp="1"/>
          </p:cNvSpPr>
          <p:nvPr>
            <p:ph type="ctrTitle"/>
          </p:nvPr>
        </p:nvSpPr>
        <p:spPr>
          <a:xfrm>
            <a:off x="4247316" y="88163"/>
            <a:ext cx="3016883" cy="369333"/>
          </a:xfrm>
        </p:spPr>
        <p:txBody>
          <a:bodyPr>
            <a:noAutofit/>
          </a:bodyPr>
          <a:lstStyle/>
          <a:p>
            <a:r>
              <a:rPr lang="en-US" sz="1050" b="1" u="sng" dirty="0">
                <a:latin typeface="Arial" panose="020B0604020202020204" pitchFamily="34" charset="0"/>
                <a:cs typeface="Arial" panose="020B0604020202020204" pitchFamily="34" charset="0"/>
              </a:rPr>
              <a:t>The Importance of Critical Thinking within Education</a:t>
            </a:r>
          </a:p>
        </p:txBody>
      </p:sp>
      <p:sp>
        <p:nvSpPr>
          <p:cNvPr id="3" name="Subtitle 2">
            <a:extLst>
              <a:ext uri="{FF2B5EF4-FFF2-40B4-BE49-F238E27FC236}">
                <a16:creationId xmlns:a16="http://schemas.microsoft.com/office/drawing/2014/main" id="{1645A409-3FAD-735C-658B-BDFB1B107C14}"/>
              </a:ext>
            </a:extLst>
          </p:cNvPr>
          <p:cNvSpPr>
            <a:spLocks noGrp="1"/>
          </p:cNvSpPr>
          <p:nvPr>
            <p:ph type="subTitle" idx="1"/>
          </p:nvPr>
        </p:nvSpPr>
        <p:spPr>
          <a:xfrm>
            <a:off x="108168" y="109727"/>
            <a:ext cx="3613227" cy="219882"/>
          </a:xfrm>
        </p:spPr>
        <p:txBody>
          <a:bodyPr>
            <a:normAutofit fontScale="92500" lnSpcReduction="10000"/>
          </a:bodyPr>
          <a:lstStyle/>
          <a:p>
            <a:r>
              <a:rPr lang="en-US" sz="1050" dirty="0">
                <a:latin typeface="Arial" panose="020B0604020202020204" pitchFamily="34" charset="0"/>
                <a:cs typeface="Arial" panose="020B0604020202020204" pitchFamily="34" charset="0"/>
              </a:rPr>
              <a:t>Bronwen Middleton Student: 2217677 Module: ECGE4005P</a:t>
            </a:r>
          </a:p>
        </p:txBody>
      </p:sp>
      <p:sp>
        <p:nvSpPr>
          <p:cNvPr id="4" name="TextBox 3">
            <a:extLst>
              <a:ext uri="{FF2B5EF4-FFF2-40B4-BE49-F238E27FC236}">
                <a16:creationId xmlns:a16="http://schemas.microsoft.com/office/drawing/2014/main" id="{F1378796-8E99-8B58-D042-39E65322C8EA}"/>
              </a:ext>
            </a:extLst>
          </p:cNvPr>
          <p:cNvSpPr txBox="1"/>
          <p:nvPr/>
        </p:nvSpPr>
        <p:spPr>
          <a:xfrm>
            <a:off x="6964326" y="219668"/>
            <a:ext cx="184731" cy="369332"/>
          </a:xfrm>
          <a:prstGeom prst="rect">
            <a:avLst/>
          </a:prstGeom>
          <a:noFill/>
        </p:spPr>
        <p:txBody>
          <a:bodyPr wrap="none" rtlCol="0">
            <a:spAutoFit/>
          </a:bodyPr>
          <a:lstStyle/>
          <a:p>
            <a:endParaRPr lang="en-US" dirty="0"/>
          </a:p>
        </p:txBody>
      </p:sp>
      <p:sp>
        <p:nvSpPr>
          <p:cNvPr id="5" name="TextBox 4">
            <a:extLst>
              <a:ext uri="{FF2B5EF4-FFF2-40B4-BE49-F238E27FC236}">
                <a16:creationId xmlns:a16="http://schemas.microsoft.com/office/drawing/2014/main" id="{EE09B243-D8DE-0E62-8238-CE50D7CED90F}"/>
              </a:ext>
            </a:extLst>
          </p:cNvPr>
          <p:cNvSpPr txBox="1"/>
          <p:nvPr/>
        </p:nvSpPr>
        <p:spPr>
          <a:xfrm>
            <a:off x="108168" y="329609"/>
            <a:ext cx="2871732" cy="6478697"/>
          </a:xfrm>
          <a:prstGeom prst="rect">
            <a:avLst/>
          </a:prstGeom>
          <a:noFill/>
          <a:ln w="28575">
            <a:solidFill>
              <a:srgbClr val="CAABDC"/>
            </a:solidFill>
          </a:ln>
        </p:spPr>
        <p:txBody>
          <a:bodyPr wrap="square" rtlCol="0">
            <a:spAutoFit/>
          </a:bodyPr>
          <a:lstStyle/>
          <a:p>
            <a:pPr algn="ctr"/>
            <a:r>
              <a:rPr lang="en-GB" sz="800" b="1" dirty="0">
                <a:effectLst/>
                <a:latin typeface="Arial" panose="020B0604020202020204" pitchFamily="34" charset="0"/>
                <a:ea typeface="Calibri" panose="020F0502020204030204" pitchFamily="34" charset="0"/>
                <a:cs typeface="Arial" panose="020B0604020202020204" pitchFamily="34" charset="0"/>
              </a:rPr>
              <a:t>What is Critical thinking?</a:t>
            </a:r>
          </a:p>
          <a:p>
            <a:endParaRPr lang="en-GB" sz="800" dirty="0">
              <a:latin typeface="Arial" panose="020B0604020202020204" pitchFamily="34" charset="0"/>
              <a:ea typeface="Calibri" panose="020F0502020204030204" pitchFamily="34" charset="0"/>
              <a:cs typeface="Arial" panose="020B0604020202020204" pitchFamily="34" charset="0"/>
            </a:endParaRPr>
          </a:p>
          <a:p>
            <a:r>
              <a:rPr lang="en-GB" sz="800" dirty="0">
                <a:effectLst/>
                <a:latin typeface="Arial" panose="020B0604020202020204" pitchFamily="34" charset="0"/>
                <a:ea typeface="Calibri" panose="020F0502020204030204" pitchFamily="34" charset="0"/>
                <a:cs typeface="Arial" panose="020B0604020202020204" pitchFamily="34" charset="0"/>
              </a:rPr>
              <a:t>Cottrell (2017) argues that critical thinking is a cognitive activity that encourages learners to use their own minds to critically analyse and evaluate evidence. The mental processes of attention, categorisation, selection and judgment are important for the success of learners within higher education.</a:t>
            </a:r>
          </a:p>
          <a:p>
            <a:r>
              <a:rPr lang="en-GB" sz="800" dirty="0">
                <a:effectLst/>
                <a:latin typeface="Arial" panose="020B0604020202020204" pitchFamily="34" charset="0"/>
                <a:ea typeface="Calibri" panose="020F0502020204030204" pitchFamily="34" charset="0"/>
                <a:cs typeface="Arial" panose="020B0604020202020204" pitchFamily="34" charset="0"/>
              </a:rPr>
              <a:t>Critical thinking is argued as fundamental within education and acquires an important set of intellectual skills to help students develop their educational careers. It teaches students how to actively and skilfully analyse and evaluate information that is gathered from their own different observations, experiences and research. Cottrell (2017) suggests that having critical thinking skills has many benefits within academic assignments, in lectures and also in day to day working life. It is argued to help individuals to be more aware of others views, sharpens awareness and helps make sound appraisals on </a:t>
            </a:r>
            <a:r>
              <a:rPr lang="en-GB" sz="800" dirty="0">
                <a:latin typeface="Arial" panose="020B0604020202020204" pitchFamily="34" charset="0"/>
                <a:ea typeface="Calibri" panose="020F0502020204030204" pitchFamily="34" charset="0"/>
                <a:cs typeface="Arial" panose="020B0604020202020204" pitchFamily="34" charset="0"/>
              </a:rPr>
              <a:t>different issues.</a:t>
            </a:r>
            <a:endParaRPr lang="en-GB" sz="800" dirty="0">
              <a:effectLst/>
              <a:latin typeface="Arial" panose="020B0604020202020204" pitchFamily="34" charset="0"/>
              <a:ea typeface="Calibri" panose="020F0502020204030204" pitchFamily="34" charset="0"/>
              <a:cs typeface="Arial" panose="020B0604020202020204" pitchFamily="34" charset="0"/>
            </a:endParaRPr>
          </a:p>
          <a:p>
            <a:r>
              <a:rPr lang="en-GB" sz="800" dirty="0">
                <a:effectLst/>
                <a:latin typeface="Arial" panose="020B0604020202020204" pitchFamily="34" charset="0"/>
                <a:ea typeface="Calibri" panose="020F0502020204030204" pitchFamily="34" charset="0"/>
                <a:cs typeface="Arial" panose="020B0604020202020204" pitchFamily="34" charset="0"/>
              </a:rPr>
              <a:t>A student that is a critical thinker will seek to understand research and evidence in more depth, searching for theories that both favour and disfavour statements and approaching new information with a non bias and non judgemental perspective. Being open minded with regards to different intellectual views is key in ensuring that as a student you are able to differentiate facts from opinion.</a:t>
            </a:r>
          </a:p>
          <a:p>
            <a:r>
              <a:rPr lang="en-GB" sz="800" dirty="0">
                <a:effectLst/>
                <a:latin typeface="Arial" panose="020B0604020202020204" pitchFamily="34" charset="0"/>
                <a:ea typeface="Calibri" panose="020F0502020204030204" pitchFamily="34" charset="0"/>
                <a:cs typeface="Arial" panose="020B0604020202020204" pitchFamily="34" charset="0"/>
              </a:rPr>
              <a:t>Haber (2020 </a:t>
            </a:r>
            <a:r>
              <a:rPr lang="en-GB" sz="800" dirty="0" err="1">
                <a:effectLst/>
                <a:latin typeface="Arial" panose="020B0604020202020204" pitchFamily="34" charset="0"/>
                <a:ea typeface="Calibri" panose="020F0502020204030204" pitchFamily="34" charset="0"/>
                <a:cs typeface="Arial" panose="020B0604020202020204" pitchFamily="34" charset="0"/>
              </a:rPr>
              <a:t>pg</a:t>
            </a:r>
            <a:r>
              <a:rPr lang="en-GB" sz="800" dirty="0">
                <a:effectLst/>
                <a:latin typeface="Arial" panose="020B0604020202020204" pitchFamily="34" charset="0"/>
                <a:ea typeface="Calibri" panose="020F0502020204030204" pitchFamily="34" charset="0"/>
                <a:cs typeface="Arial" panose="020B0604020202020204" pitchFamily="34" charset="0"/>
              </a:rPr>
              <a:t> 37) suggests that each critical thinking components are arguably as important as each other</a:t>
            </a:r>
            <a:r>
              <a:rPr lang="en-GB" sz="800" dirty="0">
                <a:latin typeface="Arial" panose="020B0604020202020204" pitchFamily="34" charset="0"/>
                <a:ea typeface="Calibri" panose="020F0502020204030204" pitchFamily="34" charset="0"/>
                <a:cs typeface="Arial" panose="020B0604020202020204" pitchFamily="34" charset="0"/>
              </a:rPr>
              <a:t>. The consensus components such as structured thinking language skills and argumentation sits alongside additional skills such as creativity and individual personal dispositions. Together they create successful critical thinking.</a:t>
            </a:r>
            <a:endParaRPr lang="en-GB" sz="800" dirty="0">
              <a:effectLst/>
              <a:latin typeface="Arial" panose="020B0604020202020204" pitchFamily="34" charset="0"/>
              <a:ea typeface="Calibri" panose="020F0502020204030204" pitchFamily="34" charset="0"/>
              <a:cs typeface="Arial" panose="020B0604020202020204" pitchFamily="34" charset="0"/>
            </a:endParaRPr>
          </a:p>
          <a:p>
            <a:r>
              <a:rPr lang="en-GB" sz="800" b="1" dirty="0">
                <a:effectLst/>
                <a:latin typeface="Arial" panose="020B0604020202020204" pitchFamily="34" charset="0"/>
                <a:ea typeface="Calibri" panose="020F0502020204030204" pitchFamily="34" charset="0"/>
                <a:cs typeface="Arial" panose="020B0604020202020204" pitchFamily="34" charset="0"/>
              </a:rPr>
              <a:t>When does critical thinking come into play?</a:t>
            </a:r>
          </a:p>
          <a:p>
            <a:r>
              <a:rPr lang="en-GB" sz="800" dirty="0">
                <a:effectLst/>
                <a:latin typeface="Arial" panose="020B0604020202020204" pitchFamily="34" charset="0"/>
                <a:ea typeface="Calibri" panose="020F0502020204030204" pitchFamily="34" charset="0"/>
                <a:cs typeface="Arial" panose="020B0604020202020204" pitchFamily="34" charset="0"/>
              </a:rPr>
              <a:t>When given a statement within higher education it is important to understand how to evaluate, analyse, reflect and understand the different research in order to come to the most effective conclusions. Being a critical thinker means not only seeking for evidence that can favour the given statements but assessing all </a:t>
            </a:r>
          </a:p>
          <a:p>
            <a:r>
              <a:rPr lang="en-GB" sz="800" dirty="0">
                <a:effectLst/>
                <a:latin typeface="Arial" panose="020B0604020202020204" pitchFamily="34" charset="0"/>
                <a:ea typeface="Calibri" panose="020F0502020204030204" pitchFamily="34" charset="0"/>
                <a:cs typeface="Arial" panose="020B0604020202020204" pitchFamily="34" charset="0"/>
              </a:rPr>
              <a:t>arguments both negative and</a:t>
            </a:r>
          </a:p>
          <a:p>
            <a:r>
              <a:rPr lang="en-GB" sz="800" dirty="0">
                <a:effectLst/>
                <a:latin typeface="Arial" panose="020B0604020202020204" pitchFamily="34" charset="0"/>
                <a:ea typeface="Calibri" panose="020F0502020204030204" pitchFamily="34" charset="0"/>
                <a:cs typeface="Arial" panose="020B0604020202020204" pitchFamily="34" charset="0"/>
              </a:rPr>
              <a:t>positive. This as a result </a:t>
            </a:r>
          </a:p>
          <a:p>
            <a:r>
              <a:rPr lang="en-GB" sz="800" dirty="0">
                <a:effectLst/>
                <a:latin typeface="Arial" panose="020B0604020202020204" pitchFamily="34" charset="0"/>
                <a:ea typeface="Calibri" panose="020F0502020204030204" pitchFamily="34" charset="0"/>
                <a:cs typeface="Arial" panose="020B0604020202020204" pitchFamily="34" charset="0"/>
              </a:rPr>
              <a:t>leads to intellectual and </a:t>
            </a:r>
          </a:p>
          <a:p>
            <a:r>
              <a:rPr lang="en-GB" sz="800" dirty="0">
                <a:effectLst/>
                <a:latin typeface="Arial" panose="020B0604020202020204" pitchFamily="34" charset="0"/>
                <a:ea typeface="Calibri" panose="020F0502020204030204" pitchFamily="34" charset="0"/>
                <a:cs typeface="Arial" panose="020B0604020202020204" pitchFamily="34" charset="0"/>
              </a:rPr>
              <a:t>disciplined outcomes </a:t>
            </a:r>
          </a:p>
          <a:p>
            <a:r>
              <a:rPr lang="en-GB" sz="800" dirty="0">
                <a:effectLst/>
                <a:latin typeface="Arial" panose="020B0604020202020204" pitchFamily="34" charset="0"/>
                <a:ea typeface="Calibri" panose="020F0502020204030204" pitchFamily="34" charset="0"/>
                <a:cs typeface="Arial" panose="020B0604020202020204" pitchFamily="34" charset="0"/>
              </a:rPr>
              <a:t>which help students to</a:t>
            </a:r>
          </a:p>
          <a:p>
            <a:r>
              <a:rPr lang="en-GB" sz="800" dirty="0">
                <a:effectLst/>
                <a:latin typeface="Arial" panose="020B0604020202020204" pitchFamily="34" charset="0"/>
                <a:ea typeface="Calibri" panose="020F0502020204030204" pitchFamily="34" charset="0"/>
                <a:cs typeface="Arial" panose="020B0604020202020204" pitchFamily="34" charset="0"/>
              </a:rPr>
              <a:t>respect and understand </a:t>
            </a:r>
          </a:p>
          <a:p>
            <a:r>
              <a:rPr lang="en-GB" sz="800" dirty="0">
                <a:effectLst/>
                <a:latin typeface="Arial" panose="020B0604020202020204" pitchFamily="34" charset="0"/>
                <a:ea typeface="Calibri" panose="020F0502020204030204" pitchFamily="34" charset="0"/>
                <a:cs typeface="Arial" panose="020B0604020202020204" pitchFamily="34" charset="0"/>
              </a:rPr>
              <a:t>different forms of research </a:t>
            </a:r>
          </a:p>
          <a:p>
            <a:r>
              <a:rPr lang="en-GB" sz="800" dirty="0">
                <a:effectLst/>
                <a:latin typeface="Arial" panose="020B0604020202020204" pitchFamily="34" charset="0"/>
                <a:ea typeface="Calibri" panose="020F0502020204030204" pitchFamily="34" charset="0"/>
                <a:cs typeface="Arial" panose="020B0604020202020204" pitchFamily="34" charset="0"/>
              </a:rPr>
              <a:t>and opinions. </a:t>
            </a:r>
          </a:p>
          <a:p>
            <a:endParaRPr lang="en-GB" sz="850" dirty="0">
              <a:latin typeface="Arial" panose="020B0604020202020204" pitchFamily="34" charset="0"/>
              <a:ea typeface="Calibri" panose="020F0502020204030204" pitchFamily="34" charset="0"/>
              <a:cs typeface="Arial" panose="020B0604020202020204" pitchFamily="34" charset="0"/>
            </a:endParaRPr>
          </a:p>
          <a:p>
            <a:r>
              <a:rPr lang="en-GB" sz="700" dirty="0">
                <a:latin typeface="Arial" panose="020B0604020202020204" pitchFamily="34" charset="0"/>
                <a:ea typeface="Calibri" panose="020F0502020204030204" pitchFamily="34" charset="0"/>
                <a:cs typeface="Arial" panose="020B0604020202020204" pitchFamily="34" charset="0"/>
              </a:rPr>
              <a:t>(Source: </a:t>
            </a:r>
          </a:p>
          <a:p>
            <a:r>
              <a:rPr lang="en-GB" sz="700" dirty="0" err="1">
                <a:latin typeface="Arial" panose="020B0604020202020204" pitchFamily="34" charset="0"/>
                <a:ea typeface="Calibri" panose="020F0502020204030204" pitchFamily="34" charset="0"/>
                <a:cs typeface="Arial" panose="020B0604020202020204" pitchFamily="34" charset="0"/>
              </a:rPr>
              <a:t>Blog.education.nationalgeographic.org</a:t>
            </a:r>
            <a:r>
              <a:rPr lang="en-GB" sz="700" dirty="0">
                <a:latin typeface="Arial" panose="020B0604020202020204" pitchFamily="34" charset="0"/>
                <a:ea typeface="Calibri" panose="020F0502020204030204" pitchFamily="34" charset="0"/>
                <a:cs typeface="Arial" panose="020B0604020202020204" pitchFamily="34" charset="0"/>
              </a:rPr>
              <a:t>)</a:t>
            </a:r>
          </a:p>
          <a:p>
            <a:endParaRPr lang="en-GB" sz="85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5983A328-76F7-44FF-0F42-0BC8F152B26D}"/>
              </a:ext>
            </a:extLst>
          </p:cNvPr>
          <p:cNvSpPr txBox="1"/>
          <p:nvPr/>
        </p:nvSpPr>
        <p:spPr>
          <a:xfrm>
            <a:off x="3065810" y="457496"/>
            <a:ext cx="3060621" cy="6263253"/>
          </a:xfrm>
          <a:prstGeom prst="rect">
            <a:avLst/>
          </a:prstGeom>
          <a:noFill/>
          <a:ln w="28575">
            <a:solidFill>
              <a:srgbClr val="FFAC6F"/>
            </a:solidFill>
          </a:ln>
        </p:spPr>
        <p:txBody>
          <a:bodyPr wrap="square" rtlCol="0">
            <a:spAutoFit/>
          </a:bodyPr>
          <a:lstStyle/>
          <a:p>
            <a:pPr algn="ctr"/>
            <a:r>
              <a:rPr lang="en-GB" sz="800" b="1" dirty="0">
                <a:effectLst/>
                <a:latin typeface="Arial" panose="020B0604020202020204" pitchFamily="34" charset="0"/>
                <a:ea typeface="Calibri" panose="020F0502020204030204" pitchFamily="34" charset="0"/>
                <a:cs typeface="Arial" panose="020B0604020202020204" pitchFamily="34" charset="0"/>
              </a:rPr>
              <a:t>Research and note taking</a:t>
            </a:r>
          </a:p>
          <a:p>
            <a:pPr algn="ctr"/>
            <a:r>
              <a:rPr lang="en-GB" sz="800" b="1" dirty="0">
                <a:effectLst/>
                <a:latin typeface="Arial" panose="020B0604020202020204" pitchFamily="34" charset="0"/>
                <a:ea typeface="Calibri" panose="020F0502020204030204" pitchFamily="34" charset="0"/>
                <a:cs typeface="Arial" panose="020B0604020202020204" pitchFamily="34" charset="0"/>
              </a:rPr>
              <a:t> </a:t>
            </a:r>
          </a:p>
          <a:p>
            <a:r>
              <a:rPr lang="en-GB" sz="800" dirty="0">
                <a:effectLst/>
                <a:latin typeface="Arial" panose="020B0604020202020204" pitchFamily="34" charset="0"/>
                <a:ea typeface="Calibri" panose="020F0502020204030204" pitchFamily="34" charset="0"/>
                <a:cs typeface="Arial" panose="020B0604020202020204" pitchFamily="34" charset="0"/>
              </a:rPr>
              <a:t>When studying at university level it is important to understand the concepts of both research and note taking. It is argued that research is a key aspect of higher education with Cottrell (2019 </a:t>
            </a:r>
            <a:r>
              <a:rPr lang="en-GB" sz="800" dirty="0" err="1">
                <a:effectLst/>
                <a:latin typeface="Arial" panose="020B0604020202020204" pitchFamily="34" charset="0"/>
                <a:ea typeface="Calibri" panose="020F0502020204030204" pitchFamily="34" charset="0"/>
                <a:cs typeface="Arial" panose="020B0604020202020204" pitchFamily="34" charset="0"/>
              </a:rPr>
              <a:t>pg</a:t>
            </a:r>
            <a:r>
              <a:rPr lang="en-GB" sz="800" dirty="0">
                <a:effectLst/>
                <a:latin typeface="Arial" panose="020B0604020202020204" pitchFamily="34" charset="0"/>
                <a:ea typeface="Calibri" panose="020F0502020204030204" pitchFamily="34" charset="0"/>
                <a:cs typeface="Arial" panose="020B0604020202020204" pitchFamily="34" charset="0"/>
              </a:rPr>
              <a:t> 239) suggesting that the nature of research starts with a key </a:t>
            </a:r>
            <a:r>
              <a:rPr lang="en-GB" sz="800" dirty="0">
                <a:latin typeface="Arial" panose="020B0604020202020204" pitchFamily="34" charset="0"/>
                <a:ea typeface="Calibri" panose="020F0502020204030204" pitchFamily="34" charset="0"/>
                <a:cs typeface="Arial" panose="020B0604020202020204" pitchFamily="34" charset="0"/>
              </a:rPr>
              <a:t>s</a:t>
            </a:r>
            <a:r>
              <a:rPr lang="en-GB" sz="800" dirty="0">
                <a:effectLst/>
                <a:latin typeface="Arial" panose="020B0604020202020204" pitchFamily="34" charset="0"/>
                <a:ea typeface="Calibri" panose="020F0502020204030204" pitchFamily="34" charset="0"/>
                <a:cs typeface="Arial" panose="020B0604020202020204" pitchFamily="34" charset="0"/>
              </a:rPr>
              <a:t>pirit of enquiry whether this is investigating </a:t>
            </a:r>
            <a:r>
              <a:rPr lang="en-GB" sz="800" dirty="0">
                <a:latin typeface="Arial" panose="020B0604020202020204" pitchFamily="34" charset="0"/>
                <a:ea typeface="Calibri" panose="020F0502020204030204" pitchFamily="34" charset="0"/>
                <a:cs typeface="Arial" panose="020B0604020202020204" pitchFamily="34" charset="0"/>
              </a:rPr>
              <a:t>b</a:t>
            </a:r>
            <a:r>
              <a:rPr lang="en-GB" sz="800" dirty="0">
                <a:effectLst/>
                <a:latin typeface="Arial" panose="020B0604020202020204" pitchFamily="34" charset="0"/>
                <a:ea typeface="Calibri" panose="020F0502020204030204" pitchFamily="34" charset="0"/>
                <a:cs typeface="Arial" panose="020B0604020202020204" pitchFamily="34" charset="0"/>
              </a:rPr>
              <a:t>est buys online or searching for evidence for a said academic topic. Research begins with curiosity and leads our minds into wanting to know more. Within academic studies there are specific research tools and guidance that support effective learning, these depend on level of study, subject discipline and sources of materials. Research skills are developed through study and help open the mind into more in-depth learning. </a:t>
            </a:r>
          </a:p>
          <a:p>
            <a:r>
              <a:rPr lang="en-GB" sz="800" dirty="0">
                <a:latin typeface="Arial" panose="020B0604020202020204" pitchFamily="34" charset="0"/>
                <a:ea typeface="Calibri" panose="020F0502020204030204" pitchFamily="34" charset="0"/>
                <a:cs typeface="Arial" panose="020B0604020202020204" pitchFamily="34" charset="0"/>
              </a:rPr>
              <a:t>Within</a:t>
            </a:r>
            <a:r>
              <a:rPr lang="en-GB" sz="800" dirty="0">
                <a:effectLst/>
                <a:latin typeface="Arial" panose="020B0604020202020204" pitchFamily="34" charset="0"/>
                <a:ea typeface="Calibri" panose="020F0502020204030204" pitchFamily="34" charset="0"/>
                <a:cs typeface="Arial" panose="020B0604020202020204" pitchFamily="34" charset="0"/>
              </a:rPr>
              <a:t> the 21</a:t>
            </a:r>
            <a:r>
              <a:rPr lang="en-GB" sz="800" baseline="30000" dirty="0">
                <a:effectLst/>
                <a:latin typeface="Arial" panose="020B0604020202020204" pitchFamily="34" charset="0"/>
                <a:ea typeface="Calibri" panose="020F0502020204030204" pitchFamily="34" charset="0"/>
                <a:cs typeface="Arial" panose="020B0604020202020204" pitchFamily="34" charset="0"/>
              </a:rPr>
              <a:t>st</a:t>
            </a:r>
            <a:r>
              <a:rPr lang="en-GB" sz="800" dirty="0">
                <a:effectLst/>
                <a:latin typeface="Arial" panose="020B0604020202020204" pitchFamily="34" charset="0"/>
                <a:ea typeface="Calibri" panose="020F0502020204030204" pitchFamily="34" charset="0"/>
                <a:cs typeface="Arial" panose="020B0604020202020204" pitchFamily="34" charset="0"/>
              </a:rPr>
              <a:t> century there are many sources that are accessible to ensure research is effective, These include not only physical books and newspapers but online E books, websites, journals, TV and radio. Which are all vital formats of research.</a:t>
            </a:r>
          </a:p>
          <a:p>
            <a:r>
              <a:rPr lang="en-GB" sz="800" dirty="0">
                <a:effectLst/>
                <a:latin typeface="Arial" panose="020B0604020202020204" pitchFamily="34" charset="0"/>
                <a:ea typeface="Calibri" panose="020F0502020204030204" pitchFamily="34" charset="0"/>
                <a:cs typeface="Arial" panose="020B0604020202020204" pitchFamily="34" charset="0"/>
              </a:rPr>
              <a:t>A student who has good study skills will be able to gather specific research from sources that are relatable to the topic of study, evaluate and analyse the different points of view further going onto being able to communicate the research they have found in order </a:t>
            </a:r>
            <a:r>
              <a:rPr lang="en-GB" sz="800" dirty="0">
                <a:latin typeface="Arial" panose="020B0604020202020204" pitchFamily="34" charset="0"/>
                <a:ea typeface="Calibri" panose="020F0502020204030204" pitchFamily="34" charset="0"/>
                <a:cs typeface="Arial" panose="020B0604020202020204" pitchFamily="34" charset="0"/>
              </a:rPr>
              <a:t>to therefore </a:t>
            </a:r>
            <a:r>
              <a:rPr lang="en-GB" sz="800" dirty="0">
                <a:effectLst/>
                <a:latin typeface="Arial" panose="020B0604020202020204" pitchFamily="34" charset="0"/>
                <a:ea typeface="Calibri" panose="020F0502020204030204" pitchFamily="34" charset="0"/>
                <a:cs typeface="Arial" panose="020B0604020202020204" pitchFamily="34" charset="0"/>
              </a:rPr>
              <a:t>come to effective conclusions.</a:t>
            </a:r>
          </a:p>
          <a:p>
            <a:r>
              <a:rPr lang="en-GB" sz="800" dirty="0">
                <a:effectLst/>
                <a:latin typeface="Arial" panose="020B0604020202020204" pitchFamily="34" charset="0"/>
                <a:ea typeface="Calibri" panose="020F0502020204030204" pitchFamily="34" charset="0"/>
                <a:cs typeface="Arial" panose="020B0604020202020204" pitchFamily="34" charset="0"/>
              </a:rPr>
              <a:t>Research and notetaking come hand in hand within higher education. A lecture environment is positive way of scoping out research and take notes to ensure aspects of the modules are fully understood. </a:t>
            </a:r>
          </a:p>
          <a:p>
            <a:r>
              <a:rPr lang="en-GB" sz="800" dirty="0">
                <a:effectLst/>
                <a:latin typeface="Arial" panose="020B0604020202020204" pitchFamily="34" charset="0"/>
                <a:ea typeface="Calibri" panose="020F0502020204030204" pitchFamily="34" charset="0"/>
                <a:cs typeface="Arial" panose="020B0604020202020204" pitchFamily="34" charset="0"/>
              </a:rPr>
              <a:t> </a:t>
            </a:r>
          </a:p>
          <a:p>
            <a:r>
              <a:rPr lang="en-GB" sz="800" dirty="0">
                <a:effectLst/>
                <a:latin typeface="Arial" panose="020B0604020202020204" pitchFamily="34" charset="0"/>
                <a:ea typeface="Calibri" panose="020F0502020204030204" pitchFamily="34" charset="0"/>
                <a:cs typeface="Arial" panose="020B0604020202020204" pitchFamily="34" charset="0"/>
              </a:rPr>
              <a:t>Whether as a student you prefer pen and paper or you prefer typing things up, note taking is key. Barrow and </a:t>
            </a:r>
            <a:r>
              <a:rPr lang="en-GB" sz="800" dirty="0" err="1">
                <a:effectLst/>
                <a:latin typeface="Arial" panose="020B0604020202020204" pitchFamily="34" charset="0"/>
                <a:ea typeface="Calibri" panose="020F0502020204030204" pitchFamily="34" charset="0"/>
                <a:cs typeface="Arial" panose="020B0604020202020204" pitchFamily="34" charset="0"/>
              </a:rPr>
              <a:t>Westrup</a:t>
            </a:r>
            <a:r>
              <a:rPr lang="en-GB" sz="800" dirty="0">
                <a:effectLst/>
                <a:latin typeface="Arial" panose="020B0604020202020204" pitchFamily="34" charset="0"/>
                <a:ea typeface="Calibri" panose="020F0502020204030204" pitchFamily="34" charset="0"/>
                <a:cs typeface="Arial" panose="020B0604020202020204" pitchFamily="34" charset="0"/>
              </a:rPr>
              <a:t> (2019) argue that both note taking and note making with their slight differences still go hand in hand. Note taking is regarded as the process of relaying information typically from lecturers into notes. Whereas note making is a slightly more advanced approach where the student is writing out own understanding of the topic, this approaches encourages the student to put research and information into their own format in a way that makes sense to them. There are many techniques of note taking and it is vital that you chose whichever form suits you best. These techniques can be in the forms of audio recordings, summarising key points, dissecting pieces of information into easier forms or highlighting aspects that are useful. All note taking and note making requires organisation and is a great skill to have when studying. It is important to undertake forms of note taking and note making that are tailored to your individual studying techniques. This can ensure that educational benefits are achieved and modules and topics are fully understood </a:t>
            </a:r>
            <a:r>
              <a:rPr lang="en-GB" sz="800" dirty="0">
                <a:latin typeface="Arial" panose="020B0604020202020204" pitchFamily="34" charset="0"/>
                <a:ea typeface="Calibri" panose="020F0502020204030204" pitchFamily="34" charset="0"/>
                <a:cs typeface="Arial" panose="020B0604020202020204" pitchFamily="34" charset="0"/>
              </a:rPr>
              <a:t>therefore leading to b</a:t>
            </a:r>
            <a:r>
              <a:rPr lang="en-GB" sz="800" dirty="0">
                <a:effectLst/>
                <a:latin typeface="Arial" panose="020B0604020202020204" pitchFamily="34" charset="0"/>
                <a:ea typeface="Calibri" panose="020F0502020204030204" pitchFamily="34" charset="0"/>
                <a:cs typeface="Arial" panose="020B0604020202020204" pitchFamily="34" charset="0"/>
              </a:rPr>
              <a:t>etter outcomes.</a:t>
            </a:r>
          </a:p>
          <a:p>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FCBA2FFC-B454-3A78-75C0-A07F531FFA21}"/>
              </a:ext>
            </a:extLst>
          </p:cNvPr>
          <p:cNvSpPr txBox="1"/>
          <p:nvPr/>
        </p:nvSpPr>
        <p:spPr>
          <a:xfrm>
            <a:off x="6212339" y="437935"/>
            <a:ext cx="2827260" cy="5755422"/>
          </a:xfrm>
          <a:prstGeom prst="rect">
            <a:avLst/>
          </a:prstGeom>
          <a:noFill/>
          <a:ln w="28575">
            <a:solidFill>
              <a:srgbClr val="FABEC7"/>
            </a:solidFill>
          </a:ln>
        </p:spPr>
        <p:txBody>
          <a:bodyPr wrap="square" rtlCol="0">
            <a:spAutoFit/>
          </a:bodyPr>
          <a:lstStyle/>
          <a:p>
            <a:pPr algn="ctr"/>
            <a:r>
              <a:rPr lang="en-GB" sz="800" b="1" dirty="0">
                <a:effectLst/>
                <a:latin typeface="Arial" panose="020B0604020202020204" pitchFamily="34" charset="0"/>
                <a:ea typeface="Calibri" panose="020F0502020204030204" pitchFamily="34" charset="0"/>
                <a:cs typeface="Arial" panose="020B0604020202020204" pitchFamily="34" charset="0"/>
              </a:rPr>
              <a:t>Time Management</a:t>
            </a:r>
          </a:p>
          <a:p>
            <a:r>
              <a:rPr lang="en-GB" sz="800" dirty="0">
                <a:effectLst/>
                <a:latin typeface="Arial" panose="020B0604020202020204" pitchFamily="34" charset="0"/>
                <a:ea typeface="Calibri" panose="020F0502020204030204" pitchFamily="34" charset="0"/>
                <a:cs typeface="Arial" panose="020B0604020202020204" pitchFamily="34" charset="0"/>
              </a:rPr>
              <a:t> </a:t>
            </a:r>
          </a:p>
          <a:p>
            <a:r>
              <a:rPr lang="en-GB" sz="800" dirty="0">
                <a:effectLst/>
                <a:latin typeface="Arial" panose="020B0604020202020204" pitchFamily="34" charset="0"/>
                <a:ea typeface="Calibri" panose="020F0502020204030204" pitchFamily="34" charset="0"/>
                <a:cs typeface="Arial" panose="020B0604020202020204" pitchFamily="34" charset="0"/>
              </a:rPr>
              <a:t>As a student time management is a dominant skill within academic learning. Being able to balance academic work, working life and family life can be a challenging concept however it can be managed well through different skills. It is important to find time for yourself alongside study, this helps focus and drive. Ensuring sufficient sleep and eat well is vital for brain development. Setting personal goals is a good way of undergoing good time management. These goals can be as simple as making </a:t>
            </a:r>
            <a:r>
              <a:rPr lang="en-GB" sz="800" dirty="0">
                <a:latin typeface="Arial" panose="020B0604020202020204" pitchFamily="34" charset="0"/>
                <a:ea typeface="Calibri" panose="020F0502020204030204" pitchFamily="34" charset="0"/>
                <a:cs typeface="Arial" panose="020B0604020202020204" pitchFamily="34" charset="0"/>
              </a:rPr>
              <a:t>ensuring </a:t>
            </a:r>
            <a:r>
              <a:rPr lang="en-GB" sz="800" dirty="0">
                <a:effectLst/>
                <a:latin typeface="Arial" panose="020B0604020202020204" pitchFamily="34" charset="0"/>
                <a:ea typeface="Calibri" panose="020F0502020204030204" pitchFamily="34" charset="0"/>
                <a:cs typeface="Arial" panose="020B0604020202020204" pitchFamily="34" charset="0"/>
              </a:rPr>
              <a:t>focus on academic study a number of times a week encouraged by an end goal. </a:t>
            </a:r>
            <a:r>
              <a:rPr lang="en-GB" sz="800" dirty="0">
                <a:latin typeface="Arial" panose="020B0604020202020204" pitchFamily="34" charset="0"/>
                <a:ea typeface="Calibri" panose="020F0502020204030204" pitchFamily="34" charset="0"/>
                <a:cs typeface="Arial" panose="020B0604020202020204" pitchFamily="34" charset="0"/>
              </a:rPr>
              <a:t>When said</a:t>
            </a:r>
            <a:r>
              <a:rPr lang="en-GB" sz="800" dirty="0">
                <a:effectLst/>
                <a:latin typeface="Arial" panose="020B0604020202020204" pitchFamily="34" charset="0"/>
                <a:ea typeface="Calibri" panose="020F0502020204030204" pitchFamily="34" charset="0"/>
                <a:cs typeface="Arial" panose="020B0604020202020204" pitchFamily="34" charset="0"/>
              </a:rPr>
              <a:t> </a:t>
            </a:r>
            <a:r>
              <a:rPr lang="en-GB" sz="800" dirty="0">
                <a:latin typeface="Arial" panose="020B0604020202020204" pitchFamily="34" charset="0"/>
                <a:ea typeface="Calibri" panose="020F0502020204030204" pitchFamily="34" charset="0"/>
                <a:cs typeface="Arial" panose="020B0604020202020204" pitchFamily="34" charset="0"/>
              </a:rPr>
              <a:t>goal is met </a:t>
            </a:r>
            <a:r>
              <a:rPr lang="en-GB" sz="800" dirty="0">
                <a:effectLst/>
                <a:latin typeface="Arial" panose="020B0604020202020204" pitchFamily="34" charset="0"/>
                <a:ea typeface="Calibri" panose="020F0502020204030204" pitchFamily="34" charset="0"/>
                <a:cs typeface="Arial" panose="020B0604020202020204" pitchFamily="34" charset="0"/>
              </a:rPr>
              <a:t>rewarding yourself is important, this gives students positive encouragements and motivation to achieve. Another great way to manage your time is having a diary whether this is paper or electronically It is a good way of balancing work, home and educational commitments. A diary enables students to keep track of both work and life commitments and promotes organisation skills. Cottrell (2008) agrees with the effective use of diaries and argues that if a journal is used properly, it can be good for time management as well as reflective learning. A journal enables students to reflect on their learning and experiences, keep track of commitments both inside and outside of education which as a result leads to better time management,  positively influences academic outcomes and encouraging higher marks.</a:t>
            </a:r>
          </a:p>
          <a:p>
            <a:r>
              <a:rPr lang="en-GB" sz="800" dirty="0">
                <a:effectLst/>
                <a:latin typeface="Arial" panose="020B0604020202020204" pitchFamily="34" charset="0"/>
                <a:ea typeface="Calibri" panose="020F0502020204030204" pitchFamily="34" charset="0"/>
                <a:cs typeface="Arial" panose="020B0604020202020204" pitchFamily="34" charset="0"/>
              </a:rPr>
              <a:t>A study that was underwent by </a:t>
            </a:r>
            <a:r>
              <a:rPr lang="en-GB" sz="800" dirty="0" err="1">
                <a:effectLst/>
                <a:latin typeface="Arial" panose="020B0604020202020204" pitchFamily="34" charset="0"/>
                <a:ea typeface="Calibri" panose="020F0502020204030204" pitchFamily="34" charset="0"/>
                <a:cs typeface="Arial" panose="020B0604020202020204" pitchFamily="34" charset="0"/>
              </a:rPr>
              <a:t>Crutsinger</a:t>
            </a:r>
            <a:r>
              <a:rPr lang="en-GB" sz="800" dirty="0">
                <a:effectLst/>
                <a:latin typeface="Arial" panose="020B0604020202020204" pitchFamily="34" charset="0"/>
                <a:ea typeface="Calibri" panose="020F0502020204030204" pitchFamily="34" charset="0"/>
                <a:cs typeface="Arial" panose="020B0604020202020204" pitchFamily="34" charset="0"/>
              </a:rPr>
              <a:t> (1997) suggested that if academic students understand and interpret the below theory they will be successful in managing their time effectively. This involves</a:t>
            </a:r>
          </a:p>
          <a:p>
            <a:endParaRPr lang="en-GB" sz="800" dirty="0">
              <a:effectLst/>
              <a:latin typeface="Arial" panose="020B0604020202020204" pitchFamily="34" charset="0"/>
              <a:ea typeface="Calibri" panose="020F0502020204030204" pitchFamily="34" charset="0"/>
              <a:cs typeface="Arial" panose="020B0604020202020204" pitchFamily="34" charset="0"/>
            </a:endParaRPr>
          </a:p>
          <a:p>
            <a:r>
              <a:rPr lang="en-GB" sz="800" dirty="0">
                <a:effectLst/>
                <a:latin typeface="Arial" panose="020B0604020202020204" pitchFamily="34" charset="0"/>
                <a:ea typeface="Calibri" panose="020F0502020204030204" pitchFamily="34" charset="0"/>
                <a:cs typeface="Arial" panose="020B0604020202020204" pitchFamily="34" charset="0"/>
              </a:rPr>
              <a:t>1. Set Realistic goals.</a:t>
            </a:r>
          </a:p>
          <a:p>
            <a:r>
              <a:rPr lang="en-GB" sz="800" dirty="0">
                <a:effectLst/>
                <a:latin typeface="Arial" panose="020B0604020202020204" pitchFamily="34" charset="0"/>
                <a:ea typeface="Calibri" panose="020F0502020204030204" pitchFamily="34" charset="0"/>
                <a:cs typeface="Arial" panose="020B0604020202020204" pitchFamily="34" charset="0"/>
              </a:rPr>
              <a:t>2. Organise goals.</a:t>
            </a:r>
          </a:p>
          <a:p>
            <a:r>
              <a:rPr lang="en-GB" sz="800" dirty="0">
                <a:effectLst/>
                <a:latin typeface="Arial" panose="020B0604020202020204" pitchFamily="34" charset="0"/>
                <a:ea typeface="Calibri" panose="020F0502020204030204" pitchFamily="34" charset="0"/>
                <a:cs typeface="Arial" panose="020B0604020202020204" pitchFamily="34" charset="0"/>
              </a:rPr>
              <a:t>3. Prioritise and balance how much time is spent on each goal set.</a:t>
            </a:r>
          </a:p>
          <a:p>
            <a:r>
              <a:rPr lang="en-GB" sz="800" dirty="0">
                <a:effectLst/>
                <a:latin typeface="Arial" panose="020B0604020202020204" pitchFamily="34" charset="0"/>
                <a:ea typeface="Calibri" panose="020F0502020204030204" pitchFamily="34" charset="0"/>
                <a:cs typeface="Arial" panose="020B0604020202020204" pitchFamily="34" charset="0"/>
              </a:rPr>
              <a:t>4. Consider whether any changes or adjustments need to be made regarding the set goals</a:t>
            </a:r>
          </a:p>
          <a:p>
            <a:r>
              <a:rPr lang="en-GB" sz="800" dirty="0">
                <a:effectLst/>
                <a:latin typeface="Arial" panose="020B0604020202020204" pitchFamily="34" charset="0"/>
                <a:ea typeface="Calibri" panose="020F0502020204030204" pitchFamily="34" charset="0"/>
                <a:cs typeface="Arial" panose="020B0604020202020204" pitchFamily="34" charset="0"/>
              </a:rPr>
              <a:t>5. Re-evaluate the goals taking into account their effectiveness.</a:t>
            </a:r>
          </a:p>
          <a:p>
            <a:r>
              <a:rPr lang="en-GB" sz="800" dirty="0">
                <a:latin typeface="Arial" panose="020B0604020202020204" pitchFamily="34" charset="0"/>
                <a:ea typeface="Calibri" panose="020F0502020204030204" pitchFamily="34" charset="0"/>
                <a:cs typeface="Arial" panose="020B0604020202020204" pitchFamily="34" charset="0"/>
              </a:rPr>
              <a:t>6. Observe results and reflect.</a:t>
            </a:r>
            <a:endParaRPr lang="en-GB" sz="800" dirty="0">
              <a:effectLst/>
              <a:latin typeface="Arial" panose="020B0604020202020204" pitchFamily="34" charset="0"/>
              <a:ea typeface="Calibri" panose="020F0502020204030204" pitchFamily="34" charset="0"/>
              <a:cs typeface="Arial" panose="020B0604020202020204" pitchFamily="34" charset="0"/>
            </a:endParaRPr>
          </a:p>
          <a:p>
            <a:endParaRPr lang="en-GB" sz="800" dirty="0">
              <a:latin typeface="Arial" panose="020B0604020202020204" pitchFamily="34" charset="0"/>
              <a:ea typeface="Calibri" panose="020F0502020204030204" pitchFamily="34" charset="0"/>
              <a:cs typeface="Arial" panose="020B0604020202020204" pitchFamily="34" charset="0"/>
            </a:endParaRPr>
          </a:p>
          <a:p>
            <a:r>
              <a:rPr lang="en-GB" sz="800" dirty="0">
                <a:effectLst/>
                <a:latin typeface="Arial" panose="020B0604020202020204" pitchFamily="34" charset="0"/>
                <a:ea typeface="Calibri" panose="020F0502020204030204" pitchFamily="34" charset="0"/>
                <a:cs typeface="Arial" panose="020B0604020202020204" pitchFamily="34" charset="0"/>
              </a:rPr>
              <a:t>By setting achiev</a:t>
            </a:r>
            <a:r>
              <a:rPr lang="en-GB" sz="800" dirty="0">
                <a:latin typeface="Arial" panose="020B0604020202020204" pitchFamily="34" charset="0"/>
                <a:ea typeface="Calibri" panose="020F0502020204030204" pitchFamily="34" charset="0"/>
                <a:cs typeface="Arial" panose="020B0604020202020204" pitchFamily="34" charset="0"/>
              </a:rPr>
              <a:t>able and reachable goals it helps encourage students to challenge their abilities and develop their understandings in more depth.</a:t>
            </a:r>
          </a:p>
        </p:txBody>
      </p:sp>
      <p:sp>
        <p:nvSpPr>
          <p:cNvPr id="10" name="Rectangle 2">
            <a:extLst>
              <a:ext uri="{FF2B5EF4-FFF2-40B4-BE49-F238E27FC236}">
                <a16:creationId xmlns:a16="http://schemas.microsoft.com/office/drawing/2014/main" id="{308617B4-94BC-6051-BADD-5CE006EEEBFA}"/>
              </a:ext>
            </a:extLst>
          </p:cNvPr>
          <p:cNvSpPr>
            <a:spLocks noChangeArrowheads="1"/>
          </p:cNvSpPr>
          <p:nvPr/>
        </p:nvSpPr>
        <p:spPr bwMode="auto">
          <a:xfrm>
            <a:off x="1812365" y="5243851"/>
            <a:ext cx="6262959"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sp>
        <p:nvSpPr>
          <p:cNvPr id="11" name="Rectangle 2">
            <a:extLst>
              <a:ext uri="{FF2B5EF4-FFF2-40B4-BE49-F238E27FC236}">
                <a16:creationId xmlns:a16="http://schemas.microsoft.com/office/drawing/2014/main" id="{8F62CF88-23B8-494C-86F7-B8AB1D7C896F}"/>
              </a:ext>
            </a:extLst>
          </p:cNvPr>
          <p:cNvSpPr>
            <a:spLocks noChangeArrowheads="1"/>
          </p:cNvSpPr>
          <p:nvPr/>
        </p:nvSpPr>
        <p:spPr bwMode="auto">
          <a:xfrm>
            <a:off x="1964765" y="5396251"/>
            <a:ext cx="6262959"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sp>
        <p:nvSpPr>
          <p:cNvPr id="13" name="TextBox 12">
            <a:extLst>
              <a:ext uri="{FF2B5EF4-FFF2-40B4-BE49-F238E27FC236}">
                <a16:creationId xmlns:a16="http://schemas.microsoft.com/office/drawing/2014/main" id="{24A5CAA4-8598-E637-EF69-3F12AEB3C9F7}"/>
              </a:ext>
            </a:extLst>
          </p:cNvPr>
          <p:cNvSpPr txBox="1"/>
          <p:nvPr/>
        </p:nvSpPr>
        <p:spPr>
          <a:xfrm>
            <a:off x="9125508" y="358811"/>
            <a:ext cx="2958323" cy="4755148"/>
          </a:xfrm>
          <a:prstGeom prst="rect">
            <a:avLst/>
          </a:prstGeom>
          <a:noFill/>
          <a:ln w="28575">
            <a:solidFill>
              <a:srgbClr val="93B1F6"/>
            </a:solidFill>
          </a:ln>
        </p:spPr>
        <p:txBody>
          <a:bodyPr wrap="square" rtlCol="0">
            <a:spAutoFit/>
          </a:bodyPr>
          <a:lstStyle/>
          <a:p>
            <a:pPr algn="ctr"/>
            <a:r>
              <a:rPr lang="en-GB" sz="800" b="1" dirty="0">
                <a:effectLst/>
                <a:latin typeface="Arial" panose="020B0604020202020204" pitchFamily="34" charset="0"/>
                <a:ea typeface="Calibri" panose="020F0502020204030204" pitchFamily="34" charset="0"/>
                <a:cs typeface="Arial" panose="020B0604020202020204" pitchFamily="34" charset="0"/>
              </a:rPr>
              <a:t>Reflective Learning</a:t>
            </a:r>
          </a:p>
          <a:p>
            <a:r>
              <a:rPr lang="en-GB" sz="800" dirty="0">
                <a:effectLst/>
                <a:latin typeface="Arial" panose="020B0604020202020204" pitchFamily="34" charset="0"/>
                <a:ea typeface="Calibri" panose="020F0502020204030204" pitchFamily="34" charset="0"/>
                <a:cs typeface="Arial" panose="020B0604020202020204" pitchFamily="34" charset="0"/>
              </a:rPr>
              <a:t> </a:t>
            </a:r>
          </a:p>
          <a:p>
            <a:r>
              <a:rPr lang="en-GB" sz="800" dirty="0">
                <a:effectLst/>
                <a:latin typeface="Arial" panose="020B0604020202020204" pitchFamily="34" charset="0"/>
                <a:ea typeface="Calibri" panose="020F0502020204030204" pitchFamily="34" charset="0"/>
                <a:cs typeface="Arial" panose="020B0604020202020204" pitchFamily="34" charset="0"/>
              </a:rPr>
              <a:t>Reflective learning allows students to take a step back from their academic work and evaluate their own performances, question how their learning has changed and understand how it might relate to future learning experiences. It also gives good opportunities for students to examine their strengths and explore areas of improvement. </a:t>
            </a:r>
          </a:p>
          <a:p>
            <a:r>
              <a:rPr lang="en-GB" sz="800" dirty="0">
                <a:latin typeface="Arial" panose="020B0604020202020204" pitchFamily="34" charset="0"/>
                <a:ea typeface="Calibri" panose="020F0502020204030204" pitchFamily="34" charset="0"/>
                <a:cs typeface="Arial" panose="020B0604020202020204" pitchFamily="34" charset="0"/>
              </a:rPr>
              <a:t>Brockbank (2007) argues that reflective learning is formed in students through teachers and lecturers providing materials that support reflective dialogue this is done through layouts of lectures and giving students numerous opportunities which enhance their learning and practise. For example providing students with lecturers that are not only academically beneficial but that also involve different formats of teaching in order to be diverse. This included with lecturers giving students constructive feedback as a result will help students to independently use reflective learning skills to their own benefit. Furthermore Brockbank (2007) suggests that some students may already be reflective learners through their different life experiences and previous development.</a:t>
            </a:r>
          </a:p>
          <a:p>
            <a:r>
              <a:rPr lang="en-GB" sz="800" dirty="0">
                <a:effectLst/>
                <a:latin typeface="Arial" panose="020B0604020202020204" pitchFamily="34" charset="0"/>
                <a:ea typeface="Calibri" panose="020F0502020204030204" pitchFamily="34" charset="0"/>
                <a:cs typeface="Arial" panose="020B0604020202020204" pitchFamily="34" charset="0"/>
              </a:rPr>
              <a:t>Being r</a:t>
            </a:r>
            <a:r>
              <a:rPr lang="en-GB" sz="800" dirty="0">
                <a:latin typeface="Arial" panose="020B0604020202020204" pitchFamily="34" charset="0"/>
                <a:ea typeface="Calibri" panose="020F0502020204030204" pitchFamily="34" charset="0"/>
                <a:cs typeface="Arial" panose="020B0604020202020204" pitchFamily="34" charset="0"/>
              </a:rPr>
              <a:t>eflective within learning has many benefits. </a:t>
            </a:r>
          </a:p>
          <a:p>
            <a:r>
              <a:rPr lang="en-GB" sz="800" dirty="0">
                <a:latin typeface="Arial" panose="020B0604020202020204" pitchFamily="34" charset="0"/>
                <a:ea typeface="Calibri" panose="020F0502020204030204" pitchFamily="34" charset="0"/>
                <a:cs typeface="Arial" panose="020B0604020202020204" pitchFamily="34" charset="0"/>
              </a:rPr>
              <a:t>Kolb (1984) created a learning cycle that has four key elements, this cycle is argued to encourage students to understand where they need to improve and reflect </a:t>
            </a:r>
          </a:p>
          <a:p>
            <a:r>
              <a:rPr lang="en-GB" sz="800" dirty="0">
                <a:latin typeface="Arial" panose="020B0604020202020204" pitchFamily="34" charset="0"/>
                <a:ea typeface="Calibri" panose="020F0502020204030204" pitchFamily="34" charset="0"/>
                <a:cs typeface="Arial" panose="020B0604020202020204" pitchFamily="34" charset="0"/>
              </a:rPr>
              <a:t>alongside considering their </a:t>
            </a:r>
          </a:p>
          <a:p>
            <a:r>
              <a:rPr lang="en-GB" sz="800" dirty="0">
                <a:latin typeface="Arial" panose="020B0604020202020204" pitchFamily="34" charset="0"/>
                <a:ea typeface="Calibri" panose="020F0502020204030204" pitchFamily="34" charset="0"/>
                <a:cs typeface="Arial" panose="020B0604020202020204" pitchFamily="34" charset="0"/>
              </a:rPr>
              <a:t>strengths. He suggests that </a:t>
            </a:r>
          </a:p>
          <a:p>
            <a:r>
              <a:rPr lang="en-GB" sz="800" dirty="0">
                <a:latin typeface="Arial" panose="020B0604020202020204" pitchFamily="34" charset="0"/>
                <a:ea typeface="Calibri" panose="020F0502020204030204" pitchFamily="34" charset="0"/>
                <a:cs typeface="Arial" panose="020B0604020202020204" pitchFamily="34" charset="0"/>
              </a:rPr>
              <a:t>effective learning can only </a:t>
            </a:r>
          </a:p>
          <a:p>
            <a:r>
              <a:rPr lang="en-GB" sz="800" dirty="0">
                <a:latin typeface="Arial" panose="020B0604020202020204" pitchFamily="34" charset="0"/>
                <a:ea typeface="Calibri" panose="020F0502020204030204" pitchFamily="34" charset="0"/>
                <a:cs typeface="Arial" panose="020B0604020202020204" pitchFamily="34" charset="0"/>
              </a:rPr>
              <a:t>take place when each of the </a:t>
            </a:r>
          </a:p>
          <a:p>
            <a:r>
              <a:rPr lang="en-GB" sz="800" dirty="0">
                <a:latin typeface="Arial" panose="020B0604020202020204" pitchFamily="34" charset="0"/>
                <a:ea typeface="Calibri" panose="020F0502020204030204" pitchFamily="34" charset="0"/>
                <a:cs typeface="Arial" panose="020B0604020202020204" pitchFamily="34" charset="0"/>
              </a:rPr>
              <a:t>individual cycle aspects are </a:t>
            </a:r>
          </a:p>
          <a:p>
            <a:r>
              <a:rPr lang="en-GB" sz="800" dirty="0">
                <a:latin typeface="Arial" panose="020B0604020202020204" pitchFamily="34" charset="0"/>
                <a:ea typeface="Calibri" panose="020F0502020204030204" pitchFamily="34" charset="0"/>
                <a:cs typeface="Arial" panose="020B0604020202020204" pitchFamily="34" charset="0"/>
              </a:rPr>
              <a:t>met and that students being </a:t>
            </a:r>
          </a:p>
          <a:p>
            <a:r>
              <a:rPr lang="en-GB" sz="800" dirty="0">
                <a:latin typeface="Arial" panose="020B0604020202020204" pitchFamily="34" charset="0"/>
                <a:ea typeface="Calibri" panose="020F0502020204030204" pitchFamily="34" charset="0"/>
                <a:cs typeface="Arial" panose="020B0604020202020204" pitchFamily="34" charset="0"/>
              </a:rPr>
              <a:t>able to effectively reflect can</a:t>
            </a:r>
          </a:p>
          <a:p>
            <a:r>
              <a:rPr lang="en-GB" sz="800" dirty="0">
                <a:latin typeface="Arial" panose="020B0604020202020204" pitchFamily="34" charset="0"/>
                <a:ea typeface="Calibri" panose="020F0502020204030204" pitchFamily="34" charset="0"/>
                <a:cs typeface="Arial" panose="020B0604020202020204" pitchFamily="34" charset="0"/>
              </a:rPr>
              <a:t>lead to better learning </a:t>
            </a:r>
          </a:p>
          <a:p>
            <a:r>
              <a:rPr lang="en-GB" sz="800" dirty="0">
                <a:latin typeface="Arial" panose="020B0604020202020204" pitchFamily="34" charset="0"/>
                <a:ea typeface="Calibri" panose="020F0502020204030204" pitchFamily="34" charset="0"/>
                <a:cs typeface="Arial" panose="020B0604020202020204" pitchFamily="34" charset="0"/>
              </a:rPr>
              <a:t>opportunities throughout </a:t>
            </a:r>
          </a:p>
          <a:p>
            <a:r>
              <a:rPr lang="en-GB" sz="800" dirty="0">
                <a:latin typeface="Arial" panose="020B0604020202020204" pitchFamily="34" charset="0"/>
                <a:ea typeface="Calibri" panose="020F0502020204030204" pitchFamily="34" charset="0"/>
                <a:cs typeface="Arial" panose="020B0604020202020204" pitchFamily="34" charset="0"/>
              </a:rPr>
              <a:t>education and further </a:t>
            </a:r>
          </a:p>
          <a:p>
            <a:r>
              <a:rPr lang="en-GB" sz="800" dirty="0">
                <a:latin typeface="Arial" panose="020B0604020202020204" pitchFamily="34" charset="0"/>
                <a:ea typeface="Calibri" panose="020F0502020204030204" pitchFamily="34" charset="0"/>
                <a:cs typeface="Arial" panose="020B0604020202020204" pitchFamily="34" charset="0"/>
              </a:rPr>
              <a:t>going outside of academic </a:t>
            </a:r>
          </a:p>
          <a:p>
            <a:pPr algn="r"/>
            <a:r>
              <a:rPr lang="en-GB" sz="800" dirty="0">
                <a:latin typeface="Arial" panose="020B0604020202020204" pitchFamily="34" charset="0"/>
                <a:ea typeface="Calibri" panose="020F0502020204030204" pitchFamily="34" charset="0"/>
                <a:cs typeface="Arial" panose="020B0604020202020204" pitchFamily="34" charset="0"/>
              </a:rPr>
              <a:t>grounds.                                                      </a:t>
            </a:r>
            <a:r>
              <a:rPr lang="en-GB" sz="700" dirty="0">
                <a:latin typeface="Arial" panose="020B0604020202020204" pitchFamily="34" charset="0"/>
                <a:ea typeface="Calibri" panose="020F0502020204030204" pitchFamily="34" charset="0"/>
                <a:cs typeface="Arial" panose="020B0604020202020204" pitchFamily="34" charset="0"/>
              </a:rPr>
              <a:t>(Source: </a:t>
            </a:r>
            <a:r>
              <a:rPr lang="en-GB" sz="700" dirty="0" err="1">
                <a:latin typeface="Arial" panose="020B0604020202020204" pitchFamily="34" charset="0"/>
                <a:ea typeface="Calibri" panose="020F0502020204030204" pitchFamily="34" charset="0"/>
                <a:cs typeface="Arial" panose="020B0604020202020204" pitchFamily="34" charset="0"/>
              </a:rPr>
              <a:t>Simplepsychology.org</a:t>
            </a:r>
            <a:r>
              <a:rPr lang="en-GB" sz="700" dirty="0">
                <a:latin typeface="Arial" panose="020B0604020202020204" pitchFamily="34" charset="0"/>
                <a:ea typeface="Calibri" panose="020F0502020204030204" pitchFamily="34" charset="0"/>
                <a:cs typeface="Arial" panose="020B0604020202020204" pitchFamily="34" charset="0"/>
              </a:rPr>
              <a:t>)</a:t>
            </a:r>
          </a:p>
        </p:txBody>
      </p:sp>
      <p:pic>
        <p:nvPicPr>
          <p:cNvPr id="15" name="Picture 14">
            <a:extLst>
              <a:ext uri="{FF2B5EF4-FFF2-40B4-BE49-F238E27FC236}">
                <a16:creationId xmlns:a16="http://schemas.microsoft.com/office/drawing/2014/main" id="{A8B955F4-7D1C-17F8-82A7-864CF617CEA1}"/>
              </a:ext>
            </a:extLst>
          </p:cNvPr>
          <p:cNvPicPr>
            <a:picLocks noChangeAspect="1"/>
          </p:cNvPicPr>
          <p:nvPr/>
        </p:nvPicPr>
        <p:blipFill>
          <a:blip r:embed="rId3"/>
          <a:stretch>
            <a:fillRect/>
          </a:stretch>
        </p:blipFill>
        <p:spPr>
          <a:xfrm>
            <a:off x="10604668" y="3568957"/>
            <a:ext cx="1362344" cy="1362344"/>
          </a:xfrm>
          <a:prstGeom prst="rect">
            <a:avLst/>
          </a:prstGeom>
        </p:spPr>
      </p:pic>
      <p:pic>
        <p:nvPicPr>
          <p:cNvPr id="18" name="Picture 17">
            <a:extLst>
              <a:ext uri="{FF2B5EF4-FFF2-40B4-BE49-F238E27FC236}">
                <a16:creationId xmlns:a16="http://schemas.microsoft.com/office/drawing/2014/main" id="{8241E997-53B5-4B69-906F-ACB1681ECBDE}"/>
              </a:ext>
            </a:extLst>
          </p:cNvPr>
          <p:cNvPicPr>
            <a:picLocks noChangeAspect="1"/>
          </p:cNvPicPr>
          <p:nvPr/>
        </p:nvPicPr>
        <p:blipFill>
          <a:blip r:embed="rId4"/>
          <a:stretch>
            <a:fillRect/>
          </a:stretch>
        </p:blipFill>
        <p:spPr>
          <a:xfrm>
            <a:off x="1861924" y="5238835"/>
            <a:ext cx="1015943" cy="1411657"/>
          </a:xfrm>
          <a:prstGeom prst="rect">
            <a:avLst/>
          </a:prstGeom>
        </p:spPr>
      </p:pic>
      <p:sp>
        <p:nvSpPr>
          <p:cNvPr id="19" name="TextBox 18">
            <a:extLst>
              <a:ext uri="{FF2B5EF4-FFF2-40B4-BE49-F238E27FC236}">
                <a16:creationId xmlns:a16="http://schemas.microsoft.com/office/drawing/2014/main" id="{0B16D82C-4339-3F04-54E0-BFB639D68FF7}"/>
              </a:ext>
            </a:extLst>
          </p:cNvPr>
          <p:cNvSpPr txBox="1"/>
          <p:nvPr/>
        </p:nvSpPr>
        <p:spPr>
          <a:xfrm>
            <a:off x="9125507" y="5235293"/>
            <a:ext cx="2958322" cy="1569660"/>
          </a:xfrm>
          <a:prstGeom prst="rect">
            <a:avLst/>
          </a:prstGeom>
          <a:noFill/>
          <a:ln w="28575">
            <a:solidFill>
              <a:srgbClr val="7FD49D"/>
            </a:solidFill>
          </a:ln>
        </p:spPr>
        <p:txBody>
          <a:bodyPr wrap="square" rtlCol="0">
            <a:spAutoFit/>
          </a:bodyPr>
          <a:lstStyle/>
          <a:p>
            <a:pPr algn="ctr"/>
            <a:r>
              <a:rPr lang="en-GB" sz="800" b="1" dirty="0">
                <a:latin typeface="Arial" panose="020B0604020202020204" pitchFamily="34" charset="0"/>
                <a:ea typeface="Calibri" panose="020F0502020204030204" pitchFamily="34" charset="0"/>
                <a:cs typeface="Arial" panose="020B0604020202020204" pitchFamily="34" charset="0"/>
              </a:rPr>
              <a:t>Conclusion</a:t>
            </a:r>
          </a:p>
          <a:p>
            <a:r>
              <a:rPr lang="en-GB" sz="800" dirty="0">
                <a:latin typeface="Arial" panose="020B0604020202020204" pitchFamily="34" charset="0"/>
                <a:ea typeface="Calibri" panose="020F0502020204030204" pitchFamily="34" charset="0"/>
                <a:cs typeface="Arial" panose="020B0604020202020204" pitchFamily="34" charset="0"/>
              </a:rPr>
              <a:t>As a student within higher education it is essential to understand the concepts of critical thinking and how it can be beneficial in many areas in life. Developing these skills can lead to better academic outcomes and skills that can be adapted to working life after academic learning, therefore getting to grips with these skills is fundamental. Understanding the above skills and adapting cycles to 21</a:t>
            </a:r>
            <a:r>
              <a:rPr lang="en-GB" sz="800" baseline="30000" dirty="0">
                <a:latin typeface="Arial" panose="020B0604020202020204" pitchFamily="34" charset="0"/>
                <a:ea typeface="Calibri" panose="020F0502020204030204" pitchFamily="34" charset="0"/>
                <a:cs typeface="Arial" panose="020B0604020202020204" pitchFamily="34" charset="0"/>
              </a:rPr>
              <a:t>st</a:t>
            </a:r>
            <a:r>
              <a:rPr lang="en-GB" sz="800" dirty="0">
                <a:latin typeface="Arial" panose="020B0604020202020204" pitchFamily="34" charset="0"/>
                <a:ea typeface="Calibri" panose="020F0502020204030204" pitchFamily="34" charset="0"/>
                <a:cs typeface="Arial" panose="020B0604020202020204" pitchFamily="34" charset="0"/>
              </a:rPr>
              <a:t> century learning can lead to positive outcomes. Understanding what is meant by critical thinking in the beginning of a higher educational journey is paramount to enable students to thrive to the best of their abilities.</a:t>
            </a:r>
          </a:p>
        </p:txBody>
      </p:sp>
    </p:spTree>
    <p:extLst>
      <p:ext uri="{BB962C8B-B14F-4D97-AF65-F5344CB8AC3E}">
        <p14:creationId xmlns:p14="http://schemas.microsoft.com/office/powerpoint/2010/main" val="17464854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ABCBA-BA79-2780-2E78-4E9BED8CDB7C}"/>
              </a:ext>
            </a:extLst>
          </p:cNvPr>
          <p:cNvSpPr>
            <a:spLocks noGrp="1"/>
          </p:cNvSpPr>
          <p:nvPr>
            <p:ph type="title"/>
          </p:nvPr>
        </p:nvSpPr>
        <p:spPr>
          <a:xfrm>
            <a:off x="740228" y="801915"/>
            <a:ext cx="2024743" cy="491672"/>
          </a:xfrm>
          <a:ln w="28575">
            <a:solidFill>
              <a:srgbClr val="CAABDC"/>
            </a:solidFill>
          </a:ln>
        </p:spPr>
        <p:txBody>
          <a:bodyPr>
            <a:normAutofit/>
          </a:bodyPr>
          <a:lstStyle/>
          <a:p>
            <a:r>
              <a:rPr lang="en-US" sz="2000" b="1" dirty="0">
                <a:latin typeface="Arial" panose="020B0604020202020204" pitchFamily="34" charset="0"/>
                <a:cs typeface="Arial" panose="020B0604020202020204" pitchFamily="34" charset="0"/>
              </a:rPr>
              <a:t>  References</a:t>
            </a:r>
          </a:p>
        </p:txBody>
      </p:sp>
      <p:sp>
        <p:nvSpPr>
          <p:cNvPr id="3" name="Content Placeholder 2">
            <a:extLst>
              <a:ext uri="{FF2B5EF4-FFF2-40B4-BE49-F238E27FC236}">
                <a16:creationId xmlns:a16="http://schemas.microsoft.com/office/drawing/2014/main" id="{FC275649-81B8-B53F-45BB-BFA033E3E446}"/>
              </a:ext>
            </a:extLst>
          </p:cNvPr>
          <p:cNvSpPr>
            <a:spLocks noGrp="1"/>
          </p:cNvSpPr>
          <p:nvPr>
            <p:ph idx="1"/>
          </p:nvPr>
        </p:nvSpPr>
        <p:spPr>
          <a:xfrm>
            <a:off x="740228" y="1618796"/>
            <a:ext cx="10515600" cy="4351338"/>
          </a:xfrm>
        </p:spPr>
        <p:txBody>
          <a:bodyPr>
            <a:normAutofit/>
          </a:bodyPr>
          <a:lstStyle/>
          <a:p>
            <a:pPr marL="0" indent="0">
              <a:buNone/>
            </a:pPr>
            <a:r>
              <a:rPr lang="en-US" sz="1000" dirty="0">
                <a:effectLst/>
                <a:latin typeface="Arial" panose="020B0604020202020204" pitchFamily="34" charset="0"/>
                <a:ea typeface="Calibri" panose="020F0502020204030204" pitchFamily="34" charset="0"/>
                <a:cs typeface="Arial" panose="020B0604020202020204" pitchFamily="34" charset="0"/>
              </a:rPr>
              <a:t>Brockbank, A. (2007) </a:t>
            </a:r>
            <a:r>
              <a:rPr lang="en-US" sz="1000" i="1" dirty="0">
                <a:effectLst/>
                <a:latin typeface="Arial" panose="020B0604020202020204" pitchFamily="34" charset="0"/>
                <a:ea typeface="Calibri" panose="020F0502020204030204" pitchFamily="34" charset="0"/>
                <a:cs typeface="Arial" panose="020B0604020202020204" pitchFamily="34" charset="0"/>
              </a:rPr>
              <a:t>Facilitating reflective learning in higher education</a:t>
            </a:r>
            <a:r>
              <a:rPr lang="en-US" sz="1000" dirty="0">
                <a:effectLst/>
                <a:latin typeface="Arial" panose="020B0604020202020204" pitchFamily="34" charset="0"/>
                <a:ea typeface="Calibri" panose="020F0502020204030204" pitchFamily="34" charset="0"/>
                <a:cs typeface="Arial" panose="020B0604020202020204" pitchFamily="34" charset="0"/>
              </a:rPr>
              <a:t>. 2nd </a:t>
            </a:r>
            <a:r>
              <a:rPr lang="en-US" sz="1000" dirty="0" err="1">
                <a:effectLst/>
                <a:latin typeface="Arial" panose="020B0604020202020204" pitchFamily="34" charset="0"/>
                <a:ea typeface="Calibri" panose="020F0502020204030204" pitchFamily="34" charset="0"/>
                <a:cs typeface="Arial" panose="020B0604020202020204" pitchFamily="34" charset="0"/>
              </a:rPr>
              <a:t>edn</a:t>
            </a:r>
            <a:r>
              <a:rPr lang="en-US" sz="1000" dirty="0">
                <a:effectLst/>
                <a:latin typeface="Arial" panose="020B0604020202020204" pitchFamily="34" charset="0"/>
                <a:ea typeface="Calibri" panose="020F0502020204030204" pitchFamily="34" charset="0"/>
                <a:cs typeface="Arial" panose="020B0604020202020204" pitchFamily="34" charset="0"/>
              </a:rPr>
              <a:t>. Open University Press.</a:t>
            </a: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US" sz="1000" dirty="0">
                <a:effectLst/>
                <a:latin typeface="Arial" panose="020B0604020202020204" pitchFamily="34" charset="0"/>
                <a:ea typeface="Calibri" panose="020F0502020204030204" pitchFamily="34" charset="0"/>
                <a:cs typeface="Arial" panose="020B0604020202020204" pitchFamily="34" charset="0"/>
              </a:rPr>
              <a:t>Cottrell, S. (2008) </a:t>
            </a:r>
            <a:r>
              <a:rPr lang="en-US" sz="1000" i="1" dirty="0">
                <a:effectLst/>
                <a:latin typeface="Arial" panose="020B0604020202020204" pitchFamily="34" charset="0"/>
                <a:ea typeface="Calibri" panose="020F0502020204030204" pitchFamily="34" charset="0"/>
                <a:cs typeface="Arial" panose="020B0604020202020204" pitchFamily="34" charset="0"/>
              </a:rPr>
              <a:t>The study skills handbook</a:t>
            </a:r>
            <a:r>
              <a:rPr lang="en-US" sz="1000" dirty="0">
                <a:effectLst/>
                <a:latin typeface="Arial" panose="020B0604020202020204" pitchFamily="34" charset="0"/>
                <a:ea typeface="Calibri" panose="020F0502020204030204" pitchFamily="34" charset="0"/>
                <a:cs typeface="Arial" panose="020B0604020202020204" pitchFamily="34" charset="0"/>
              </a:rPr>
              <a:t>. 3</a:t>
            </a:r>
            <a:r>
              <a:rPr lang="en-US" sz="1000" baseline="30000" dirty="0">
                <a:effectLst/>
                <a:latin typeface="Arial" panose="020B0604020202020204" pitchFamily="34" charset="0"/>
                <a:ea typeface="Calibri" panose="020F0502020204030204" pitchFamily="34" charset="0"/>
                <a:cs typeface="Arial" panose="020B0604020202020204" pitchFamily="34" charset="0"/>
              </a:rPr>
              <a:t>rd</a:t>
            </a:r>
            <a:r>
              <a:rPr lang="en-US" sz="1000" dirty="0">
                <a:effectLst/>
                <a:latin typeface="Arial" panose="020B0604020202020204" pitchFamily="34" charset="0"/>
                <a:ea typeface="Calibri" panose="020F0502020204030204" pitchFamily="34" charset="0"/>
                <a:cs typeface="Arial" panose="020B0604020202020204" pitchFamily="34" charset="0"/>
              </a:rPr>
              <a:t> </a:t>
            </a:r>
            <a:r>
              <a:rPr lang="en-US" sz="1000" dirty="0" err="1">
                <a:effectLst/>
                <a:latin typeface="Arial" panose="020B0604020202020204" pitchFamily="34" charset="0"/>
                <a:ea typeface="Calibri" panose="020F0502020204030204" pitchFamily="34" charset="0"/>
                <a:cs typeface="Arial" panose="020B0604020202020204" pitchFamily="34" charset="0"/>
              </a:rPr>
              <a:t>edn</a:t>
            </a:r>
            <a:r>
              <a:rPr lang="en-US" sz="1000" dirty="0">
                <a:effectLst/>
                <a:latin typeface="Arial" panose="020B0604020202020204" pitchFamily="34" charset="0"/>
                <a:ea typeface="Calibri" panose="020F0502020204030204" pitchFamily="34" charset="0"/>
                <a:cs typeface="Arial" panose="020B0604020202020204" pitchFamily="34" charset="0"/>
              </a:rPr>
              <a:t>. London: Palgrave Macmillan.</a:t>
            </a: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US" sz="1000" dirty="0">
                <a:effectLst/>
                <a:latin typeface="Arial" panose="020B0604020202020204" pitchFamily="34" charset="0"/>
                <a:ea typeface="Calibri" panose="020F0502020204030204" pitchFamily="34" charset="0"/>
                <a:cs typeface="Arial" panose="020B0604020202020204" pitchFamily="34" charset="0"/>
              </a:rPr>
              <a:t>Cottrell, S. (2017) </a:t>
            </a:r>
            <a:r>
              <a:rPr lang="en-US" sz="1000" i="1" dirty="0">
                <a:effectLst/>
                <a:latin typeface="Arial" panose="020B0604020202020204" pitchFamily="34" charset="0"/>
                <a:ea typeface="Calibri" panose="020F0502020204030204" pitchFamily="34" charset="0"/>
                <a:cs typeface="Arial" panose="020B0604020202020204" pitchFamily="34" charset="0"/>
              </a:rPr>
              <a:t>Critical thinking skills: effective analysis, argument and reflection</a:t>
            </a:r>
            <a:r>
              <a:rPr lang="en-US" sz="1000" dirty="0">
                <a:effectLst/>
                <a:latin typeface="Arial" panose="020B0604020202020204" pitchFamily="34" charset="0"/>
                <a:ea typeface="Calibri" panose="020F0502020204030204" pitchFamily="34" charset="0"/>
                <a:cs typeface="Arial" panose="020B0604020202020204" pitchFamily="34" charset="0"/>
              </a:rPr>
              <a:t>. 3</a:t>
            </a:r>
            <a:r>
              <a:rPr lang="en-US" sz="1000" baseline="30000" dirty="0">
                <a:effectLst/>
                <a:latin typeface="Arial" panose="020B0604020202020204" pitchFamily="34" charset="0"/>
                <a:ea typeface="Calibri" panose="020F0502020204030204" pitchFamily="34" charset="0"/>
                <a:cs typeface="Arial" panose="020B0604020202020204" pitchFamily="34" charset="0"/>
              </a:rPr>
              <a:t>rd</a:t>
            </a:r>
            <a:r>
              <a:rPr lang="en-US" sz="1000" dirty="0">
                <a:effectLst/>
                <a:latin typeface="Arial" panose="020B0604020202020204" pitchFamily="34" charset="0"/>
                <a:ea typeface="Calibri" panose="020F0502020204030204" pitchFamily="34" charset="0"/>
                <a:cs typeface="Arial" panose="020B0604020202020204" pitchFamily="34" charset="0"/>
              </a:rPr>
              <a:t> </a:t>
            </a:r>
            <a:r>
              <a:rPr lang="en-US" sz="1000" dirty="0" err="1">
                <a:effectLst/>
                <a:latin typeface="Arial" panose="020B0604020202020204" pitchFamily="34" charset="0"/>
                <a:ea typeface="Calibri" panose="020F0502020204030204" pitchFamily="34" charset="0"/>
                <a:cs typeface="Arial" panose="020B0604020202020204" pitchFamily="34" charset="0"/>
              </a:rPr>
              <a:t>edn</a:t>
            </a:r>
            <a:r>
              <a:rPr lang="en-US" sz="1000" dirty="0">
                <a:effectLst/>
                <a:latin typeface="Arial" panose="020B0604020202020204" pitchFamily="34" charset="0"/>
                <a:ea typeface="Calibri" panose="020F0502020204030204" pitchFamily="34" charset="0"/>
                <a:cs typeface="Arial" panose="020B0604020202020204" pitchFamily="34" charset="0"/>
              </a:rPr>
              <a:t>. London: Bloomsbury Publishing Plc.</a:t>
            </a: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US" sz="1000" dirty="0">
                <a:effectLst/>
                <a:latin typeface="Arial" panose="020B0604020202020204" pitchFamily="34" charset="0"/>
                <a:ea typeface="Calibri" panose="020F0502020204030204" pitchFamily="34" charset="0"/>
                <a:cs typeface="Arial" panose="020B0604020202020204" pitchFamily="34" charset="0"/>
              </a:rPr>
              <a:t>Cottrell, S. (2019) </a:t>
            </a:r>
            <a:r>
              <a:rPr lang="en-US" sz="1000" i="1" dirty="0">
                <a:effectLst/>
                <a:latin typeface="Arial" panose="020B0604020202020204" pitchFamily="34" charset="0"/>
                <a:ea typeface="Calibri" panose="020F0502020204030204" pitchFamily="34" charset="0"/>
                <a:cs typeface="Arial" panose="020B0604020202020204" pitchFamily="34" charset="0"/>
              </a:rPr>
              <a:t>The study skills handbook</a:t>
            </a:r>
            <a:r>
              <a:rPr lang="en-US" sz="1000" dirty="0">
                <a:effectLst/>
                <a:latin typeface="Arial" panose="020B0604020202020204" pitchFamily="34" charset="0"/>
                <a:ea typeface="Calibri" panose="020F0502020204030204" pitchFamily="34" charset="0"/>
                <a:cs typeface="Arial" panose="020B0604020202020204" pitchFamily="34" charset="0"/>
              </a:rPr>
              <a:t>. 5</a:t>
            </a:r>
            <a:r>
              <a:rPr lang="en-US" sz="1000" baseline="30000" dirty="0">
                <a:effectLst/>
                <a:latin typeface="Arial" panose="020B0604020202020204" pitchFamily="34" charset="0"/>
                <a:ea typeface="Calibri" panose="020F0502020204030204" pitchFamily="34" charset="0"/>
                <a:cs typeface="Arial" panose="020B0604020202020204" pitchFamily="34" charset="0"/>
              </a:rPr>
              <a:t>th</a:t>
            </a:r>
            <a:r>
              <a:rPr lang="en-US" sz="1000" dirty="0">
                <a:effectLst/>
                <a:latin typeface="Arial" panose="020B0604020202020204" pitchFamily="34" charset="0"/>
                <a:ea typeface="Calibri" panose="020F0502020204030204" pitchFamily="34" charset="0"/>
                <a:cs typeface="Arial" panose="020B0604020202020204" pitchFamily="34" charset="0"/>
              </a:rPr>
              <a:t> </a:t>
            </a:r>
            <a:r>
              <a:rPr lang="en-US" sz="1000" dirty="0" err="1">
                <a:effectLst/>
                <a:latin typeface="Arial" panose="020B0604020202020204" pitchFamily="34" charset="0"/>
                <a:ea typeface="Calibri" panose="020F0502020204030204" pitchFamily="34" charset="0"/>
                <a:cs typeface="Arial" panose="020B0604020202020204" pitchFamily="34" charset="0"/>
              </a:rPr>
              <a:t>edn</a:t>
            </a:r>
            <a:r>
              <a:rPr lang="en-US" sz="1000" dirty="0">
                <a:effectLst/>
                <a:latin typeface="Arial" panose="020B0604020202020204" pitchFamily="34" charset="0"/>
                <a:ea typeface="Calibri" panose="020F0502020204030204" pitchFamily="34" charset="0"/>
                <a:cs typeface="Arial" panose="020B0604020202020204" pitchFamily="34" charset="0"/>
              </a:rPr>
              <a:t>. London: Red Globe Press Ltd.</a:t>
            </a: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US" sz="1000" dirty="0" err="1">
                <a:effectLst/>
                <a:latin typeface="Arial" panose="020B0604020202020204" pitchFamily="34" charset="0"/>
                <a:ea typeface="Calibri" panose="020F0502020204030204" pitchFamily="34" charset="0"/>
                <a:cs typeface="Arial" panose="020B0604020202020204" pitchFamily="34" charset="0"/>
              </a:rPr>
              <a:t>Crutsinger</a:t>
            </a:r>
            <a:r>
              <a:rPr lang="en-US" sz="1000" dirty="0">
                <a:effectLst/>
                <a:latin typeface="Arial" panose="020B0604020202020204" pitchFamily="34" charset="0"/>
                <a:ea typeface="Calibri" panose="020F0502020204030204" pitchFamily="34" charset="0"/>
                <a:cs typeface="Arial" panose="020B0604020202020204" pitchFamily="34" charset="0"/>
              </a:rPr>
              <a:t>, C. (1997) </a:t>
            </a:r>
            <a:r>
              <a:rPr lang="en-US" sz="1000" i="1" dirty="0">
                <a:effectLst/>
                <a:latin typeface="Arial" panose="020B0604020202020204" pitchFamily="34" charset="0"/>
                <a:ea typeface="Calibri" panose="020F0502020204030204" pitchFamily="34" charset="0"/>
                <a:cs typeface="Arial" panose="020B0604020202020204" pitchFamily="34" charset="0"/>
              </a:rPr>
              <a:t>Thinking smarter: skills for academic success</a:t>
            </a:r>
            <a:r>
              <a:rPr lang="en-US" sz="1000" dirty="0">
                <a:effectLst/>
                <a:latin typeface="Arial" panose="020B0604020202020204" pitchFamily="34" charset="0"/>
                <a:ea typeface="Calibri" panose="020F0502020204030204" pitchFamily="34" charset="0"/>
                <a:cs typeface="Arial" panose="020B0604020202020204" pitchFamily="34" charset="0"/>
              </a:rPr>
              <a:t>. 2</a:t>
            </a:r>
            <a:r>
              <a:rPr lang="en-US" sz="1000" baseline="30000" dirty="0">
                <a:effectLst/>
                <a:latin typeface="Arial" panose="020B0604020202020204" pitchFamily="34" charset="0"/>
                <a:ea typeface="Calibri" panose="020F0502020204030204" pitchFamily="34" charset="0"/>
                <a:cs typeface="Arial" panose="020B0604020202020204" pitchFamily="34" charset="0"/>
              </a:rPr>
              <a:t>nd</a:t>
            </a:r>
            <a:r>
              <a:rPr lang="en-US" sz="1000" dirty="0">
                <a:effectLst/>
                <a:latin typeface="Arial" panose="020B0604020202020204" pitchFamily="34" charset="0"/>
                <a:ea typeface="Calibri" panose="020F0502020204030204" pitchFamily="34" charset="0"/>
                <a:cs typeface="Arial" panose="020B0604020202020204" pitchFamily="34" charset="0"/>
              </a:rPr>
              <a:t> </a:t>
            </a:r>
            <a:r>
              <a:rPr lang="en-US" sz="1000" dirty="0" err="1">
                <a:effectLst/>
                <a:latin typeface="Arial" panose="020B0604020202020204" pitchFamily="34" charset="0"/>
                <a:ea typeface="Calibri" panose="020F0502020204030204" pitchFamily="34" charset="0"/>
                <a:cs typeface="Arial" panose="020B0604020202020204" pitchFamily="34" charset="0"/>
              </a:rPr>
              <a:t>edn</a:t>
            </a:r>
            <a:r>
              <a:rPr lang="en-US" sz="1000" dirty="0">
                <a:effectLst/>
                <a:latin typeface="Arial" panose="020B0604020202020204" pitchFamily="34" charset="0"/>
                <a:ea typeface="Calibri" panose="020F0502020204030204" pitchFamily="34" charset="0"/>
                <a:cs typeface="Arial" panose="020B0604020202020204" pitchFamily="34" charset="0"/>
              </a:rPr>
              <a:t>. Carrolton, </a:t>
            </a:r>
            <a:r>
              <a:rPr lang="en-US" sz="1000" dirty="0" err="1">
                <a:effectLst/>
                <a:latin typeface="Arial" panose="020B0604020202020204" pitchFamily="34" charset="0"/>
                <a:ea typeface="Calibri" panose="020F0502020204030204" pitchFamily="34" charset="0"/>
                <a:cs typeface="Arial" panose="020B0604020202020204" pitchFamily="34" charset="0"/>
              </a:rPr>
              <a:t>Tex</a:t>
            </a:r>
            <a:r>
              <a:rPr lang="en-US" sz="1000" dirty="0">
                <a:effectLst/>
                <a:latin typeface="Arial" panose="020B0604020202020204" pitchFamily="34" charset="0"/>
                <a:ea typeface="Calibri" panose="020F0502020204030204" pitchFamily="34" charset="0"/>
                <a:cs typeface="Arial" panose="020B0604020202020204" pitchFamily="34" charset="0"/>
              </a:rPr>
              <a:t>: Brainworks Inc.</a:t>
            </a: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US" sz="1000" dirty="0">
                <a:effectLst/>
                <a:latin typeface="Arial" panose="020B0604020202020204" pitchFamily="34" charset="0"/>
                <a:ea typeface="Calibri" panose="020F0502020204030204" pitchFamily="34" charset="0"/>
                <a:cs typeface="Arial" panose="020B0604020202020204" pitchFamily="34" charset="0"/>
              </a:rPr>
              <a:t>Haber, J. (2020) </a:t>
            </a:r>
            <a:r>
              <a:rPr lang="en-US" sz="1000" dirty="0">
                <a:latin typeface="Arial" panose="020B0604020202020204" pitchFamily="34" charset="0"/>
                <a:ea typeface="Calibri" panose="020F0502020204030204" pitchFamily="34" charset="0"/>
                <a:cs typeface="Arial" panose="020B0604020202020204" pitchFamily="34" charset="0"/>
              </a:rPr>
              <a:t>‘Components of Critical Thinking’, </a:t>
            </a:r>
            <a:r>
              <a:rPr lang="en-US" sz="1000" i="1" dirty="0">
                <a:latin typeface="Arial" panose="020B0604020202020204" pitchFamily="34" charset="0"/>
                <a:ea typeface="Calibri" panose="020F0502020204030204" pitchFamily="34" charset="0"/>
                <a:cs typeface="Arial" panose="020B0604020202020204" pitchFamily="34" charset="0"/>
              </a:rPr>
              <a:t>Critical Thinking</a:t>
            </a:r>
            <a:r>
              <a:rPr lang="en-US" sz="1000" i="1" dirty="0">
                <a:effectLst/>
                <a:latin typeface="Arial" panose="020B0604020202020204" pitchFamily="34" charset="0"/>
                <a:ea typeface="Calibri" panose="020F0502020204030204" pitchFamily="34" charset="0"/>
                <a:cs typeface="Arial" panose="020B0604020202020204" pitchFamily="34" charset="0"/>
              </a:rPr>
              <a:t>. Pp 37- 38. </a:t>
            </a:r>
            <a:r>
              <a:rPr lang="en-US" sz="1000" dirty="0">
                <a:effectLst/>
                <a:latin typeface="Arial" panose="020B0604020202020204" pitchFamily="34" charset="0"/>
                <a:ea typeface="Calibri" panose="020F0502020204030204" pitchFamily="34" charset="0"/>
                <a:cs typeface="Arial" panose="020B0604020202020204" pitchFamily="34" charset="0"/>
              </a:rPr>
              <a:t>The MIT Press. Available at: </a:t>
            </a:r>
            <a:r>
              <a:rPr lang="en-US" sz="1000" dirty="0">
                <a:effectLst/>
                <a:latin typeface="Arial" panose="020B0604020202020204" pitchFamily="34" charset="0"/>
                <a:ea typeface="Calibri" panose="020F0502020204030204" pitchFamily="34" charset="0"/>
                <a:cs typeface="Arial" panose="020B0604020202020204" pitchFamily="34" charset="0"/>
                <a:hlinkClick r:id="rId2"/>
              </a:rPr>
              <a:t>https://ebookcentral.proquest.com/lib/trinity/reader.action?docID=6142274</a:t>
            </a:r>
            <a:r>
              <a:rPr lang="en-US" sz="1000" dirty="0">
                <a:effectLst/>
                <a:latin typeface="Arial" panose="020B0604020202020204" pitchFamily="34" charset="0"/>
                <a:ea typeface="Calibri" panose="020F0502020204030204" pitchFamily="34" charset="0"/>
                <a:cs typeface="Arial" panose="020B0604020202020204" pitchFamily="34" charset="0"/>
              </a:rPr>
              <a:t> (Accessed: 21 September 2022)</a:t>
            </a: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US" sz="1000" dirty="0">
                <a:effectLst/>
                <a:latin typeface="Arial" panose="020B0604020202020204" pitchFamily="34" charset="0"/>
                <a:ea typeface="Calibri" panose="020F0502020204030204" pitchFamily="34" charset="0"/>
                <a:cs typeface="Arial" panose="020B0604020202020204" pitchFamily="34" charset="0"/>
              </a:rPr>
              <a:t>Kolb, D. (1984) </a:t>
            </a:r>
            <a:r>
              <a:rPr lang="en-US" sz="1000" i="1" dirty="0">
                <a:effectLst/>
                <a:latin typeface="Arial" panose="020B0604020202020204" pitchFamily="34" charset="0"/>
                <a:ea typeface="Calibri" panose="020F0502020204030204" pitchFamily="34" charset="0"/>
                <a:cs typeface="Arial" panose="020B0604020202020204" pitchFamily="34" charset="0"/>
              </a:rPr>
              <a:t>Experiential learning: experiences as the source of learning and development</a:t>
            </a:r>
            <a:r>
              <a:rPr lang="en-US" sz="1000" dirty="0">
                <a:effectLst/>
                <a:latin typeface="Arial" panose="020B0604020202020204" pitchFamily="34" charset="0"/>
                <a:ea typeface="Calibri" panose="020F0502020204030204" pitchFamily="34" charset="0"/>
                <a:cs typeface="Arial" panose="020B0604020202020204" pitchFamily="34" charset="0"/>
              </a:rPr>
              <a:t>. Prentice Hall.</a:t>
            </a: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US" sz="1000" i="1" dirty="0">
                <a:effectLst/>
                <a:latin typeface="Arial" panose="020B0604020202020204" pitchFamily="34" charset="0"/>
                <a:ea typeface="Calibri" panose="020F0502020204030204" pitchFamily="34" charset="0"/>
                <a:cs typeface="Arial" panose="020B0604020202020204" pitchFamily="34" charset="0"/>
              </a:rPr>
              <a:t>Kolb’s Learning Styles and </a:t>
            </a:r>
            <a:r>
              <a:rPr lang="en-US" sz="1000" i="1" dirty="0" err="1">
                <a:effectLst/>
                <a:latin typeface="Arial" panose="020B0604020202020204" pitchFamily="34" charset="0"/>
                <a:ea typeface="Calibri" panose="020F0502020204030204" pitchFamily="34" charset="0"/>
                <a:cs typeface="Arial" panose="020B0604020202020204" pitchFamily="34" charset="0"/>
              </a:rPr>
              <a:t>Experimential</a:t>
            </a:r>
            <a:r>
              <a:rPr lang="en-US" sz="1000" i="1" dirty="0">
                <a:effectLst/>
                <a:latin typeface="Arial" panose="020B0604020202020204" pitchFamily="34" charset="0"/>
                <a:ea typeface="Calibri" panose="020F0502020204030204" pitchFamily="34" charset="0"/>
                <a:cs typeface="Arial" panose="020B0604020202020204" pitchFamily="34" charset="0"/>
              </a:rPr>
              <a:t> Learning Cycle </a:t>
            </a:r>
            <a:r>
              <a:rPr lang="en-US" sz="1000" dirty="0">
                <a:effectLst/>
                <a:latin typeface="Arial" panose="020B0604020202020204" pitchFamily="34" charset="0"/>
                <a:ea typeface="Calibri" panose="020F0502020204030204" pitchFamily="34" charset="0"/>
                <a:cs typeface="Arial" panose="020B0604020202020204" pitchFamily="34" charset="0"/>
              </a:rPr>
              <a:t>(2017) Available at: </a:t>
            </a:r>
            <a:r>
              <a:rPr lang="en-US"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http://www.simplypsychology.org/learning-kolb.html</a:t>
            </a:r>
            <a:r>
              <a:rPr lang="en-US" sz="1000" dirty="0">
                <a:effectLst/>
                <a:latin typeface="Arial" panose="020B0604020202020204" pitchFamily="34" charset="0"/>
                <a:ea typeface="Calibri" panose="020F0502020204030204" pitchFamily="34" charset="0"/>
                <a:cs typeface="Arial" panose="020B0604020202020204" pitchFamily="34" charset="0"/>
              </a:rPr>
              <a:t>. (Accessed: 21 September 2022).</a:t>
            </a: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US" sz="1000" i="1" dirty="0">
                <a:effectLst/>
                <a:latin typeface="Arial" panose="020B0604020202020204" pitchFamily="34" charset="0"/>
                <a:ea typeface="Calibri" panose="020F0502020204030204" pitchFamily="34" charset="0"/>
                <a:cs typeface="Arial" panose="020B0604020202020204" pitchFamily="34" charset="0"/>
              </a:rPr>
              <a:t>Ultimate Critical Thinking Cheat Sheet </a:t>
            </a:r>
            <a:r>
              <a:rPr lang="en-US" sz="1000" dirty="0">
                <a:effectLst/>
                <a:latin typeface="Arial" panose="020B0604020202020204" pitchFamily="34" charset="0"/>
                <a:ea typeface="Calibri" panose="020F0502020204030204" pitchFamily="34" charset="0"/>
                <a:cs typeface="Arial" panose="020B0604020202020204" pitchFamily="34" charset="0"/>
              </a:rPr>
              <a:t>(2017) Available at: </a:t>
            </a:r>
            <a:r>
              <a:rPr lang="en-US"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https://blog.education.nationalgeographic.org/2017/01/20/12-things-we-learned-this-week-8/ultimate-critical-thinking-worksheet/</a:t>
            </a:r>
            <a:r>
              <a:rPr lang="en-US" sz="1000" dirty="0">
                <a:effectLst/>
                <a:latin typeface="Arial" panose="020B0604020202020204" pitchFamily="34" charset="0"/>
                <a:ea typeface="Calibri" panose="020F0502020204030204" pitchFamily="34" charset="0"/>
                <a:cs typeface="Arial" panose="020B0604020202020204" pitchFamily="34" charset="0"/>
              </a:rPr>
              <a:t> (Accessed: 19 September 2022).</a:t>
            </a: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US" sz="1000" dirty="0" err="1">
                <a:effectLst/>
                <a:latin typeface="Arial" panose="020B0604020202020204" pitchFamily="34" charset="0"/>
                <a:ea typeface="Calibri" panose="020F0502020204030204" pitchFamily="34" charset="0"/>
                <a:cs typeface="Arial" panose="020B0604020202020204" pitchFamily="34" charset="0"/>
              </a:rPr>
              <a:t>Westrup</a:t>
            </a:r>
            <a:r>
              <a:rPr lang="en-US" sz="1000" dirty="0">
                <a:effectLst/>
                <a:latin typeface="Arial" panose="020B0604020202020204" pitchFamily="34" charset="0"/>
                <a:ea typeface="Calibri" panose="020F0502020204030204" pitchFamily="34" charset="0"/>
                <a:cs typeface="Arial" panose="020B0604020202020204" pitchFamily="34" charset="0"/>
              </a:rPr>
              <a:t>, R. and Barrow, C. (2019) </a:t>
            </a:r>
            <a:r>
              <a:rPr lang="en-US" sz="1000" i="1" dirty="0">
                <a:effectLst/>
                <a:latin typeface="Arial" panose="020B0604020202020204" pitchFamily="34" charset="0"/>
                <a:ea typeface="Calibri" panose="020F0502020204030204" pitchFamily="34" charset="0"/>
                <a:cs typeface="Arial" panose="020B0604020202020204" pitchFamily="34" charset="0"/>
              </a:rPr>
              <a:t>Writing skills for education students</a:t>
            </a:r>
            <a:r>
              <a:rPr lang="en-US" sz="1000" dirty="0">
                <a:effectLst/>
                <a:latin typeface="Arial" panose="020B0604020202020204" pitchFamily="34" charset="0"/>
                <a:ea typeface="Calibri" panose="020F0502020204030204" pitchFamily="34" charset="0"/>
                <a:cs typeface="Arial" panose="020B0604020202020204" pitchFamily="34" charset="0"/>
              </a:rPr>
              <a:t>. London: Red Globe Press Ltd.</a:t>
            </a: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US" sz="1000" dirty="0">
              <a:latin typeface="Arial" panose="020B0604020202020204" pitchFamily="34" charset="0"/>
              <a:cs typeface="Arial" panose="020B0604020202020204" pitchFamily="34" charset="0"/>
            </a:endParaRPr>
          </a:p>
          <a:p>
            <a:pPr marL="0" indent="0">
              <a:buNone/>
            </a:pPr>
            <a:endParaRPr lang="en-US" sz="1000" dirty="0">
              <a:latin typeface="Arial" panose="020B0604020202020204" pitchFamily="34" charset="0"/>
              <a:cs typeface="Arial" panose="020B0604020202020204" pitchFamily="34" charset="0"/>
            </a:endParaRPr>
          </a:p>
          <a:p>
            <a:pPr marL="0" indent="0">
              <a:buNone/>
            </a:pPr>
            <a:endParaRPr lang="en-US" sz="105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229B42BF-A5C1-64AB-48BC-3486A9BACB84}"/>
              </a:ext>
            </a:extLst>
          </p:cNvPr>
          <p:cNvSpPr txBox="1"/>
          <p:nvPr/>
        </p:nvSpPr>
        <p:spPr>
          <a:xfrm>
            <a:off x="152401" y="147025"/>
            <a:ext cx="3548742" cy="246221"/>
          </a:xfrm>
          <a:prstGeom prst="rect">
            <a:avLst/>
          </a:prstGeom>
          <a:noFill/>
        </p:spPr>
        <p:txBody>
          <a:bodyPr wrap="square">
            <a:spAutoFit/>
          </a:bodyPr>
          <a:lstStyle/>
          <a:p>
            <a:r>
              <a:rPr lang="en-US" sz="1000" dirty="0">
                <a:latin typeface="Arial" panose="020B0604020202020204" pitchFamily="34" charset="0"/>
                <a:cs typeface="Arial" panose="020B0604020202020204" pitchFamily="34" charset="0"/>
              </a:rPr>
              <a:t>Bronwen Middleton Student: 2217677 Module: ECGE4005P</a:t>
            </a:r>
          </a:p>
        </p:txBody>
      </p:sp>
    </p:spTree>
    <p:extLst>
      <p:ext uri="{BB962C8B-B14F-4D97-AF65-F5344CB8AC3E}">
        <p14:creationId xmlns:p14="http://schemas.microsoft.com/office/powerpoint/2010/main" val="34286176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917</TotalTime>
  <Words>1899</Words>
  <Application>Microsoft Macintosh PowerPoint</Application>
  <PresentationFormat>Widescreen</PresentationFormat>
  <Paragraphs>76</Paragraphs>
  <Slides>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The Importance of Critical Thinking within Education</vt:lpstr>
      <vt:lpstr>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Importance of Critical Thinking within Education</dc:title>
  <dc:creator>Bronwen Middleton</dc:creator>
  <cp:lastModifiedBy>Bronwen Middleton</cp:lastModifiedBy>
  <cp:revision>4</cp:revision>
  <cp:lastPrinted>2022-09-21T12:14:25Z</cp:lastPrinted>
  <dcterms:created xsi:type="dcterms:W3CDTF">2022-09-21T07:10:50Z</dcterms:created>
  <dcterms:modified xsi:type="dcterms:W3CDTF">2022-09-30T20:29:49Z</dcterms:modified>
</cp:coreProperties>
</file>