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982" r:id="rId2"/>
    <p:sldId id="1017" r:id="rId3"/>
    <p:sldId id="941" r:id="rId4"/>
    <p:sldId id="971" r:id="rId5"/>
    <p:sldId id="1002" r:id="rId6"/>
    <p:sldId id="1001" r:id="rId7"/>
    <p:sldId id="948" r:id="rId8"/>
    <p:sldId id="974" r:id="rId9"/>
    <p:sldId id="1006" r:id="rId10"/>
    <p:sldId id="1005" r:id="rId11"/>
    <p:sldId id="978" r:id="rId12"/>
    <p:sldId id="951" r:id="rId13"/>
    <p:sldId id="963" r:id="rId14"/>
    <p:sldId id="954" r:id="rId15"/>
    <p:sldId id="981" r:id="rId16"/>
    <p:sldId id="942" r:id="rId17"/>
    <p:sldId id="977" r:id="rId18"/>
    <p:sldId id="1008" r:id="rId19"/>
    <p:sldId id="1011" r:id="rId20"/>
    <p:sldId id="1012" r:id="rId21"/>
    <p:sldId id="1009" r:id="rId22"/>
    <p:sldId id="1010" r:id="rId23"/>
    <p:sldId id="1015" r:id="rId24"/>
    <p:sldId id="1016"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CF463F-54B8-41A5-8238-24F77A398B5B}" v="8" dt="2024-11-18T08:42:45.2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83721" autoAdjust="0"/>
  </p:normalViewPr>
  <p:slideViewPr>
    <p:cSldViewPr snapToGrid="0" showGuides="1">
      <p:cViewPr varScale="1">
        <p:scale>
          <a:sx n="85" d="100"/>
          <a:sy n="85" d="100"/>
        </p:scale>
        <p:origin x="414" y="5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98CF463F-54B8-41A5-8238-24F77A398B5B}"/>
    <pc:docChg chg="undo custSel delSld modSld">
      <pc:chgData name="Ewa Kazimierska" userId="8edb7084-dccb-4d8f-9cfb-38098ea1d667" providerId="ADAL" clId="{98CF463F-54B8-41A5-8238-24F77A398B5B}" dt="2024-11-18T08:42:55.350" v="154" actId="15"/>
      <pc:docMkLst>
        <pc:docMk/>
      </pc:docMkLst>
      <pc:sldChg chg="del">
        <pc:chgData name="Ewa Kazimierska" userId="8edb7084-dccb-4d8f-9cfb-38098ea1d667" providerId="ADAL" clId="{98CF463F-54B8-41A5-8238-24F77A398B5B}" dt="2024-11-17T22:19:34.448" v="44" actId="47"/>
        <pc:sldMkLst>
          <pc:docMk/>
          <pc:sldMk cId="3792890652" sldId="256"/>
        </pc:sldMkLst>
      </pc:sldChg>
      <pc:sldChg chg="del">
        <pc:chgData name="Ewa Kazimierska" userId="8edb7084-dccb-4d8f-9cfb-38098ea1d667" providerId="ADAL" clId="{98CF463F-54B8-41A5-8238-24F77A398B5B}" dt="2024-11-17T22:19:34.448" v="44" actId="47"/>
        <pc:sldMkLst>
          <pc:docMk/>
          <pc:sldMk cId="1443150914" sldId="257"/>
        </pc:sldMkLst>
      </pc:sldChg>
      <pc:sldChg chg="del">
        <pc:chgData name="Ewa Kazimierska" userId="8edb7084-dccb-4d8f-9cfb-38098ea1d667" providerId="ADAL" clId="{98CF463F-54B8-41A5-8238-24F77A398B5B}" dt="2024-11-17T22:19:34.448" v="44" actId="47"/>
        <pc:sldMkLst>
          <pc:docMk/>
          <pc:sldMk cId="1954492686" sldId="258"/>
        </pc:sldMkLst>
      </pc:sldChg>
      <pc:sldChg chg="del">
        <pc:chgData name="Ewa Kazimierska" userId="8edb7084-dccb-4d8f-9cfb-38098ea1d667" providerId="ADAL" clId="{98CF463F-54B8-41A5-8238-24F77A398B5B}" dt="2024-11-17T22:19:34.448" v="44" actId="47"/>
        <pc:sldMkLst>
          <pc:docMk/>
          <pc:sldMk cId="2173084079" sldId="259"/>
        </pc:sldMkLst>
      </pc:sldChg>
      <pc:sldChg chg="del">
        <pc:chgData name="Ewa Kazimierska" userId="8edb7084-dccb-4d8f-9cfb-38098ea1d667" providerId="ADAL" clId="{98CF463F-54B8-41A5-8238-24F77A398B5B}" dt="2024-11-17T22:19:34.448" v="44" actId="47"/>
        <pc:sldMkLst>
          <pc:docMk/>
          <pc:sldMk cId="959718395" sldId="261"/>
        </pc:sldMkLst>
      </pc:sldChg>
      <pc:sldChg chg="del">
        <pc:chgData name="Ewa Kazimierska" userId="8edb7084-dccb-4d8f-9cfb-38098ea1d667" providerId="ADAL" clId="{98CF463F-54B8-41A5-8238-24F77A398B5B}" dt="2024-11-17T22:19:34.448" v="44" actId="47"/>
        <pc:sldMkLst>
          <pc:docMk/>
          <pc:sldMk cId="3218019707" sldId="262"/>
        </pc:sldMkLst>
      </pc:sldChg>
      <pc:sldChg chg="del">
        <pc:chgData name="Ewa Kazimierska" userId="8edb7084-dccb-4d8f-9cfb-38098ea1d667" providerId="ADAL" clId="{98CF463F-54B8-41A5-8238-24F77A398B5B}" dt="2024-11-17T22:19:34.448" v="44" actId="47"/>
        <pc:sldMkLst>
          <pc:docMk/>
          <pc:sldMk cId="1554063848" sldId="263"/>
        </pc:sldMkLst>
      </pc:sldChg>
      <pc:sldChg chg="modNotesTx">
        <pc:chgData name="Ewa Kazimierska" userId="8edb7084-dccb-4d8f-9cfb-38098ea1d667" providerId="ADAL" clId="{98CF463F-54B8-41A5-8238-24F77A398B5B}" dt="2024-11-17T22:11:54.472" v="0" actId="6549"/>
        <pc:sldMkLst>
          <pc:docMk/>
          <pc:sldMk cId="3150880936" sldId="941"/>
        </pc:sldMkLst>
      </pc:sldChg>
      <pc:sldChg chg="addSp delSp modSp mod modNotesTx">
        <pc:chgData name="Ewa Kazimierska" userId="8edb7084-dccb-4d8f-9cfb-38098ea1d667" providerId="ADAL" clId="{98CF463F-54B8-41A5-8238-24F77A398B5B}" dt="2024-11-18T08:42:55.350" v="154" actId="15"/>
        <pc:sldMkLst>
          <pc:docMk/>
          <pc:sldMk cId="3842359183" sldId="942"/>
        </pc:sldMkLst>
        <pc:spChg chg="mod">
          <ac:chgData name="Ewa Kazimierska" userId="8edb7084-dccb-4d8f-9cfb-38098ea1d667" providerId="ADAL" clId="{98CF463F-54B8-41A5-8238-24F77A398B5B}" dt="2024-11-18T08:41:28.880" v="136" actId="1076"/>
          <ac:spMkLst>
            <pc:docMk/>
            <pc:sldMk cId="3842359183" sldId="942"/>
            <ac:spMk id="15" creationId="{C8C793CA-B285-4053-A1A5-E6163ADF4698}"/>
          </ac:spMkLst>
        </pc:spChg>
        <pc:spChg chg="mod">
          <ac:chgData name="Ewa Kazimierska" userId="8edb7084-dccb-4d8f-9cfb-38098ea1d667" providerId="ADAL" clId="{98CF463F-54B8-41A5-8238-24F77A398B5B}" dt="2024-11-18T08:42:50.089" v="152" actId="1076"/>
          <ac:spMkLst>
            <pc:docMk/>
            <pc:sldMk cId="3842359183" sldId="942"/>
            <ac:spMk id="16" creationId="{7FEA8FC5-9365-40D9-9511-003913F5BDAC}"/>
          </ac:spMkLst>
        </pc:spChg>
        <pc:spChg chg="add del mod">
          <ac:chgData name="Ewa Kazimierska" userId="8edb7084-dccb-4d8f-9cfb-38098ea1d667" providerId="ADAL" clId="{98CF463F-54B8-41A5-8238-24F77A398B5B}" dt="2024-11-18T08:41:22.338" v="135" actId="478"/>
          <ac:spMkLst>
            <pc:docMk/>
            <pc:sldMk cId="3842359183" sldId="942"/>
            <ac:spMk id="18" creationId="{25D5CA68-35D9-48CB-A562-2173AE07073F}"/>
          </ac:spMkLst>
        </pc:spChg>
        <pc:spChg chg="add mod">
          <ac:chgData name="Ewa Kazimierska" userId="8edb7084-dccb-4d8f-9cfb-38098ea1d667" providerId="ADAL" clId="{98CF463F-54B8-41A5-8238-24F77A398B5B}" dt="2024-11-18T08:42:55.350" v="154" actId="15"/>
          <ac:spMkLst>
            <pc:docMk/>
            <pc:sldMk cId="3842359183" sldId="942"/>
            <ac:spMk id="23" creationId="{AD88A6D9-4BCD-474E-8B10-1C7B1BECF36E}"/>
          </ac:spMkLst>
        </pc:spChg>
        <pc:picChg chg="mod">
          <ac:chgData name="Ewa Kazimierska" userId="8edb7084-dccb-4d8f-9cfb-38098ea1d667" providerId="ADAL" clId="{98CF463F-54B8-41A5-8238-24F77A398B5B}" dt="2024-11-18T08:42:45.216" v="151" actId="1076"/>
          <ac:picMkLst>
            <pc:docMk/>
            <pc:sldMk cId="3842359183" sldId="942"/>
            <ac:picMk id="9220" creationId="{3142C0F7-F9EB-4A8A-B500-A2B04C286DBC}"/>
          </ac:picMkLst>
        </pc:picChg>
      </pc:sldChg>
      <pc:sldChg chg="modNotesTx">
        <pc:chgData name="Ewa Kazimierska" userId="8edb7084-dccb-4d8f-9cfb-38098ea1d667" providerId="ADAL" clId="{98CF463F-54B8-41A5-8238-24F77A398B5B}" dt="2024-11-17T22:18:05.502" v="36" actId="6549"/>
        <pc:sldMkLst>
          <pc:docMk/>
          <pc:sldMk cId="1258280860" sldId="948"/>
        </pc:sldMkLst>
      </pc:sldChg>
      <pc:sldChg chg="modNotesTx">
        <pc:chgData name="Ewa Kazimierska" userId="8edb7084-dccb-4d8f-9cfb-38098ea1d667" providerId="ADAL" clId="{98CF463F-54B8-41A5-8238-24F77A398B5B}" dt="2024-11-17T22:18:33.799" v="39" actId="6549"/>
        <pc:sldMkLst>
          <pc:docMk/>
          <pc:sldMk cId="3130731055" sldId="951"/>
        </pc:sldMkLst>
      </pc:sldChg>
      <pc:sldChg chg="modNotesTx">
        <pc:chgData name="Ewa Kazimierska" userId="8edb7084-dccb-4d8f-9cfb-38098ea1d667" providerId="ADAL" clId="{98CF463F-54B8-41A5-8238-24F77A398B5B}" dt="2024-11-17T22:18:38.755" v="40" actId="6549"/>
        <pc:sldMkLst>
          <pc:docMk/>
          <pc:sldMk cId="3489505059" sldId="963"/>
        </pc:sldMkLst>
      </pc:sldChg>
      <pc:sldChg chg="addSp modSp mod modNotesTx">
        <pc:chgData name="Ewa Kazimierska" userId="8edb7084-dccb-4d8f-9cfb-38098ea1d667" providerId="ADAL" clId="{98CF463F-54B8-41A5-8238-24F77A398B5B}" dt="2024-11-18T08:23:20.463" v="129" actId="1076"/>
        <pc:sldMkLst>
          <pc:docMk/>
          <pc:sldMk cId="799540138" sldId="971"/>
        </pc:sldMkLst>
        <pc:spChg chg="mod">
          <ac:chgData name="Ewa Kazimierska" userId="8edb7084-dccb-4d8f-9cfb-38098ea1d667" providerId="ADAL" clId="{98CF463F-54B8-41A5-8238-24F77A398B5B}" dt="2024-11-18T08:22:52.617" v="103" actId="20577"/>
          <ac:spMkLst>
            <pc:docMk/>
            <pc:sldMk cId="799540138" sldId="971"/>
            <ac:spMk id="2" creationId="{70AE7530-524E-4C5B-B627-23C83AC79EAD}"/>
          </ac:spMkLst>
        </pc:spChg>
        <pc:spChg chg="mod">
          <ac:chgData name="Ewa Kazimierska" userId="8edb7084-dccb-4d8f-9cfb-38098ea1d667" providerId="ADAL" clId="{98CF463F-54B8-41A5-8238-24F77A398B5B}" dt="2024-11-18T08:21:55.412" v="76" actId="20577"/>
          <ac:spMkLst>
            <pc:docMk/>
            <pc:sldMk cId="799540138" sldId="971"/>
            <ac:spMk id="3" creationId="{0489B177-C0E6-4E1B-AE4D-5F750B2A52C3}"/>
          </ac:spMkLst>
        </pc:spChg>
        <pc:spChg chg="mod">
          <ac:chgData name="Ewa Kazimierska" userId="8edb7084-dccb-4d8f-9cfb-38098ea1d667" providerId="ADAL" clId="{98CF463F-54B8-41A5-8238-24F77A398B5B}" dt="2024-11-18T08:23:08.430" v="126" actId="1036"/>
          <ac:spMkLst>
            <pc:docMk/>
            <pc:sldMk cId="799540138" sldId="971"/>
            <ac:spMk id="5" creationId="{A7ECC7ED-30F4-4064-9E83-06A06D436907}"/>
          </ac:spMkLst>
        </pc:spChg>
        <pc:spChg chg="mod">
          <ac:chgData name="Ewa Kazimierska" userId="8edb7084-dccb-4d8f-9cfb-38098ea1d667" providerId="ADAL" clId="{98CF463F-54B8-41A5-8238-24F77A398B5B}" dt="2024-11-18T08:23:08.430" v="126" actId="1036"/>
          <ac:spMkLst>
            <pc:docMk/>
            <pc:sldMk cId="799540138" sldId="971"/>
            <ac:spMk id="6" creationId="{1450265F-5308-4B03-A7F6-2EF335E417AA}"/>
          </ac:spMkLst>
        </pc:spChg>
        <pc:spChg chg="mod">
          <ac:chgData name="Ewa Kazimierska" userId="8edb7084-dccb-4d8f-9cfb-38098ea1d667" providerId="ADAL" clId="{98CF463F-54B8-41A5-8238-24F77A398B5B}" dt="2024-11-18T08:23:08.430" v="126" actId="1036"/>
          <ac:spMkLst>
            <pc:docMk/>
            <pc:sldMk cId="799540138" sldId="971"/>
            <ac:spMk id="7" creationId="{5D83662D-8C42-4957-B36A-F8265A228C05}"/>
          </ac:spMkLst>
        </pc:spChg>
        <pc:spChg chg="add mod">
          <ac:chgData name="Ewa Kazimierska" userId="8edb7084-dccb-4d8f-9cfb-38098ea1d667" providerId="ADAL" clId="{98CF463F-54B8-41A5-8238-24F77A398B5B}" dt="2024-11-18T08:22:25.349" v="84" actId="1076"/>
          <ac:spMkLst>
            <pc:docMk/>
            <pc:sldMk cId="799540138" sldId="971"/>
            <ac:spMk id="9" creationId="{1074B603-15BE-46A6-B881-133FFCFCA494}"/>
          </ac:spMkLst>
        </pc:spChg>
        <pc:picChg chg="mod">
          <ac:chgData name="Ewa Kazimierska" userId="8edb7084-dccb-4d8f-9cfb-38098ea1d667" providerId="ADAL" clId="{98CF463F-54B8-41A5-8238-24F77A398B5B}" dt="2024-11-18T08:23:20.463" v="129" actId="1076"/>
          <ac:picMkLst>
            <pc:docMk/>
            <pc:sldMk cId="799540138" sldId="971"/>
            <ac:picMk id="4" creationId="{087E07E3-B4AD-43D2-98B5-8B1AA5B6E493}"/>
          </ac:picMkLst>
        </pc:picChg>
      </pc:sldChg>
      <pc:sldChg chg="modNotesTx">
        <pc:chgData name="Ewa Kazimierska" userId="8edb7084-dccb-4d8f-9cfb-38098ea1d667" providerId="ADAL" clId="{98CF463F-54B8-41A5-8238-24F77A398B5B}" dt="2024-11-17T22:18:10.305" v="37" actId="6549"/>
        <pc:sldMkLst>
          <pc:docMk/>
          <pc:sldMk cId="956516392" sldId="974"/>
        </pc:sldMkLst>
      </pc:sldChg>
      <pc:sldChg chg="modNotesTx">
        <pc:chgData name="Ewa Kazimierska" userId="8edb7084-dccb-4d8f-9cfb-38098ea1d667" providerId="ADAL" clId="{98CF463F-54B8-41A5-8238-24F77A398B5B}" dt="2024-11-17T22:19:06.865" v="43" actId="6549"/>
        <pc:sldMkLst>
          <pc:docMk/>
          <pc:sldMk cId="3568597689" sldId="977"/>
        </pc:sldMkLst>
      </pc:sldChg>
      <pc:sldChg chg="modNotesTx">
        <pc:chgData name="Ewa Kazimierska" userId="8edb7084-dccb-4d8f-9cfb-38098ea1d667" providerId="ADAL" clId="{98CF463F-54B8-41A5-8238-24F77A398B5B}" dt="2024-11-17T22:18:25.902" v="38" actId="6549"/>
        <pc:sldMkLst>
          <pc:docMk/>
          <pc:sldMk cId="4262534915" sldId="978"/>
        </pc:sldMkLst>
      </pc:sldChg>
      <pc:sldChg chg="modNotesTx">
        <pc:chgData name="Ewa Kazimierska" userId="8edb7084-dccb-4d8f-9cfb-38098ea1d667" providerId="ADAL" clId="{98CF463F-54B8-41A5-8238-24F77A398B5B}" dt="2024-11-17T22:18:52.374" v="41" actId="6549"/>
        <pc:sldMkLst>
          <pc:docMk/>
          <pc:sldMk cId="300388353" sldId="981"/>
        </pc:sldMkLst>
      </pc:sldChg>
      <pc:sldChg chg="del">
        <pc:chgData name="Ewa Kazimierska" userId="8edb7084-dccb-4d8f-9cfb-38098ea1d667" providerId="ADAL" clId="{98CF463F-54B8-41A5-8238-24F77A398B5B}" dt="2024-11-17T22:19:34.448" v="44" actId="47"/>
        <pc:sldMkLst>
          <pc:docMk/>
          <pc:sldMk cId="2218181142" sldId="983"/>
        </pc:sldMkLst>
      </pc:sldChg>
      <pc:sldChg chg="del">
        <pc:chgData name="Ewa Kazimierska" userId="8edb7084-dccb-4d8f-9cfb-38098ea1d667" providerId="ADAL" clId="{98CF463F-54B8-41A5-8238-24F77A398B5B}" dt="2024-11-17T22:19:34.448" v="44" actId="47"/>
        <pc:sldMkLst>
          <pc:docMk/>
          <pc:sldMk cId="2950226479" sldId="984"/>
        </pc:sldMkLst>
      </pc:sldChg>
      <pc:sldChg chg="del">
        <pc:chgData name="Ewa Kazimierska" userId="8edb7084-dccb-4d8f-9cfb-38098ea1d667" providerId="ADAL" clId="{98CF463F-54B8-41A5-8238-24F77A398B5B}" dt="2024-11-17T22:19:34.448" v="44" actId="47"/>
        <pc:sldMkLst>
          <pc:docMk/>
          <pc:sldMk cId="2100113576" sldId="985"/>
        </pc:sldMkLst>
      </pc:sldChg>
      <pc:sldChg chg="del">
        <pc:chgData name="Ewa Kazimierska" userId="8edb7084-dccb-4d8f-9cfb-38098ea1d667" providerId="ADAL" clId="{98CF463F-54B8-41A5-8238-24F77A398B5B}" dt="2024-11-17T22:19:34.448" v="44" actId="47"/>
        <pc:sldMkLst>
          <pc:docMk/>
          <pc:sldMk cId="4179948265" sldId="987"/>
        </pc:sldMkLst>
      </pc:sldChg>
      <pc:sldChg chg="del">
        <pc:chgData name="Ewa Kazimierska" userId="8edb7084-dccb-4d8f-9cfb-38098ea1d667" providerId="ADAL" clId="{98CF463F-54B8-41A5-8238-24F77A398B5B}" dt="2024-11-17T22:19:34.448" v="44" actId="47"/>
        <pc:sldMkLst>
          <pc:docMk/>
          <pc:sldMk cId="3673002237" sldId="988"/>
        </pc:sldMkLst>
      </pc:sldChg>
      <pc:sldChg chg="del">
        <pc:chgData name="Ewa Kazimierska" userId="8edb7084-dccb-4d8f-9cfb-38098ea1d667" providerId="ADAL" clId="{98CF463F-54B8-41A5-8238-24F77A398B5B}" dt="2024-11-17T22:19:34.448" v="44" actId="47"/>
        <pc:sldMkLst>
          <pc:docMk/>
          <pc:sldMk cId="982023543" sldId="989"/>
        </pc:sldMkLst>
      </pc:sldChg>
      <pc:sldChg chg="del">
        <pc:chgData name="Ewa Kazimierska" userId="8edb7084-dccb-4d8f-9cfb-38098ea1d667" providerId="ADAL" clId="{98CF463F-54B8-41A5-8238-24F77A398B5B}" dt="2024-11-17T22:19:34.448" v="44" actId="47"/>
        <pc:sldMkLst>
          <pc:docMk/>
          <pc:sldMk cId="763795474" sldId="990"/>
        </pc:sldMkLst>
      </pc:sldChg>
      <pc:sldChg chg="del">
        <pc:chgData name="Ewa Kazimierska" userId="8edb7084-dccb-4d8f-9cfb-38098ea1d667" providerId="ADAL" clId="{98CF463F-54B8-41A5-8238-24F77A398B5B}" dt="2024-11-17T22:19:34.448" v="44" actId="47"/>
        <pc:sldMkLst>
          <pc:docMk/>
          <pc:sldMk cId="3582916147" sldId="991"/>
        </pc:sldMkLst>
      </pc:sldChg>
      <pc:sldChg chg="del">
        <pc:chgData name="Ewa Kazimierska" userId="8edb7084-dccb-4d8f-9cfb-38098ea1d667" providerId="ADAL" clId="{98CF463F-54B8-41A5-8238-24F77A398B5B}" dt="2024-11-17T22:19:34.448" v="44" actId="47"/>
        <pc:sldMkLst>
          <pc:docMk/>
          <pc:sldMk cId="3785464599" sldId="992"/>
        </pc:sldMkLst>
      </pc:sldChg>
      <pc:sldChg chg="del">
        <pc:chgData name="Ewa Kazimierska" userId="8edb7084-dccb-4d8f-9cfb-38098ea1d667" providerId="ADAL" clId="{98CF463F-54B8-41A5-8238-24F77A398B5B}" dt="2024-11-17T22:19:34.448" v="44" actId="47"/>
        <pc:sldMkLst>
          <pc:docMk/>
          <pc:sldMk cId="335571023" sldId="993"/>
        </pc:sldMkLst>
      </pc:sldChg>
      <pc:sldChg chg="del">
        <pc:chgData name="Ewa Kazimierska" userId="8edb7084-dccb-4d8f-9cfb-38098ea1d667" providerId="ADAL" clId="{98CF463F-54B8-41A5-8238-24F77A398B5B}" dt="2024-11-17T22:19:34.448" v="44" actId="47"/>
        <pc:sldMkLst>
          <pc:docMk/>
          <pc:sldMk cId="3870581040" sldId="994"/>
        </pc:sldMkLst>
      </pc:sldChg>
      <pc:sldChg chg="del">
        <pc:chgData name="Ewa Kazimierska" userId="8edb7084-dccb-4d8f-9cfb-38098ea1d667" providerId="ADAL" clId="{98CF463F-54B8-41A5-8238-24F77A398B5B}" dt="2024-11-17T22:19:34.448" v="44" actId="47"/>
        <pc:sldMkLst>
          <pc:docMk/>
          <pc:sldMk cId="2151108168" sldId="995"/>
        </pc:sldMkLst>
      </pc:sldChg>
      <pc:sldChg chg="del">
        <pc:chgData name="Ewa Kazimierska" userId="8edb7084-dccb-4d8f-9cfb-38098ea1d667" providerId="ADAL" clId="{98CF463F-54B8-41A5-8238-24F77A398B5B}" dt="2024-11-17T22:19:34.448" v="44" actId="47"/>
        <pc:sldMkLst>
          <pc:docMk/>
          <pc:sldMk cId="972658188" sldId="996"/>
        </pc:sldMkLst>
      </pc:sldChg>
      <pc:sldChg chg="del">
        <pc:chgData name="Ewa Kazimierska" userId="8edb7084-dccb-4d8f-9cfb-38098ea1d667" providerId="ADAL" clId="{98CF463F-54B8-41A5-8238-24F77A398B5B}" dt="2024-11-17T22:19:34.448" v="44" actId="47"/>
        <pc:sldMkLst>
          <pc:docMk/>
          <pc:sldMk cId="3851432779" sldId="997"/>
        </pc:sldMkLst>
      </pc:sldChg>
      <pc:sldChg chg="del">
        <pc:chgData name="Ewa Kazimierska" userId="8edb7084-dccb-4d8f-9cfb-38098ea1d667" providerId="ADAL" clId="{98CF463F-54B8-41A5-8238-24F77A398B5B}" dt="2024-11-17T22:19:34.448" v="44" actId="47"/>
        <pc:sldMkLst>
          <pc:docMk/>
          <pc:sldMk cId="3208263632" sldId="998"/>
        </pc:sldMkLst>
      </pc:sldChg>
      <pc:sldChg chg="del">
        <pc:chgData name="Ewa Kazimierska" userId="8edb7084-dccb-4d8f-9cfb-38098ea1d667" providerId="ADAL" clId="{98CF463F-54B8-41A5-8238-24F77A398B5B}" dt="2024-11-17T22:19:34.448" v="44" actId="47"/>
        <pc:sldMkLst>
          <pc:docMk/>
          <pc:sldMk cId="1645901855" sldId="999"/>
        </pc:sldMkLst>
      </pc:sldChg>
      <pc:sldChg chg="del">
        <pc:chgData name="Ewa Kazimierska" userId="8edb7084-dccb-4d8f-9cfb-38098ea1d667" providerId="ADAL" clId="{98CF463F-54B8-41A5-8238-24F77A398B5B}" dt="2024-11-17T22:19:34.448" v="44" actId="47"/>
        <pc:sldMkLst>
          <pc:docMk/>
          <pc:sldMk cId="1163387839" sldId="1000"/>
        </pc:sldMkLst>
      </pc:sldChg>
      <pc:sldChg chg="modSp mod modNotesTx">
        <pc:chgData name="Ewa Kazimierska" userId="8edb7084-dccb-4d8f-9cfb-38098ea1d667" providerId="ADAL" clId="{98CF463F-54B8-41A5-8238-24F77A398B5B}" dt="2024-11-18T08:36:10.022" v="132" actId="20577"/>
        <pc:sldMkLst>
          <pc:docMk/>
          <pc:sldMk cId="3417340275" sldId="1001"/>
        </pc:sldMkLst>
        <pc:spChg chg="mod">
          <ac:chgData name="Ewa Kazimierska" userId="8edb7084-dccb-4d8f-9cfb-38098ea1d667" providerId="ADAL" clId="{98CF463F-54B8-41A5-8238-24F77A398B5B}" dt="2024-11-18T08:36:10.022" v="132" actId="20577"/>
          <ac:spMkLst>
            <pc:docMk/>
            <pc:sldMk cId="3417340275" sldId="1001"/>
            <ac:spMk id="2" creationId="{1BC1C9A6-AA81-46D2-BD8B-8E1FC794BD53}"/>
          </ac:spMkLst>
        </pc:spChg>
      </pc:sldChg>
      <pc:sldChg chg="addSp delSp modSp mod modNotesTx">
        <pc:chgData name="Ewa Kazimierska" userId="8edb7084-dccb-4d8f-9cfb-38098ea1d667" providerId="ADAL" clId="{98CF463F-54B8-41A5-8238-24F77A398B5B}" dt="2024-11-17T22:17:52.957" v="34" actId="6549"/>
        <pc:sldMkLst>
          <pc:docMk/>
          <pc:sldMk cId="1507520355" sldId="1002"/>
        </pc:sldMkLst>
        <pc:spChg chg="del">
          <ac:chgData name="Ewa Kazimierska" userId="8edb7084-dccb-4d8f-9cfb-38098ea1d667" providerId="ADAL" clId="{98CF463F-54B8-41A5-8238-24F77A398B5B}" dt="2024-11-17T22:13:33.801" v="4" actId="478"/>
          <ac:spMkLst>
            <pc:docMk/>
            <pc:sldMk cId="1507520355" sldId="1002"/>
            <ac:spMk id="3" creationId="{2D592D1E-6507-4F7F-B506-33F66F6017BC}"/>
          </ac:spMkLst>
        </pc:spChg>
        <pc:spChg chg="del mod">
          <ac:chgData name="Ewa Kazimierska" userId="8edb7084-dccb-4d8f-9cfb-38098ea1d667" providerId="ADAL" clId="{98CF463F-54B8-41A5-8238-24F77A398B5B}" dt="2024-11-17T22:13:28.209" v="3" actId="478"/>
          <ac:spMkLst>
            <pc:docMk/>
            <pc:sldMk cId="1507520355" sldId="1002"/>
            <ac:spMk id="5" creationId="{84138EF9-2572-4169-A7C6-8E93D7D578B6}"/>
          </ac:spMkLst>
        </pc:spChg>
        <pc:spChg chg="mod">
          <ac:chgData name="Ewa Kazimierska" userId="8edb7084-dccb-4d8f-9cfb-38098ea1d667" providerId="ADAL" clId="{98CF463F-54B8-41A5-8238-24F77A398B5B}" dt="2024-11-17T22:17:03.765" v="25" actId="1076"/>
          <ac:spMkLst>
            <pc:docMk/>
            <pc:sldMk cId="1507520355" sldId="1002"/>
            <ac:spMk id="10" creationId="{7902B43B-0320-4B27-93A6-3F142575050C}"/>
          </ac:spMkLst>
        </pc:spChg>
        <pc:spChg chg="mod">
          <ac:chgData name="Ewa Kazimierska" userId="8edb7084-dccb-4d8f-9cfb-38098ea1d667" providerId="ADAL" clId="{98CF463F-54B8-41A5-8238-24F77A398B5B}" dt="2024-11-17T22:15:27.680" v="20" actId="1076"/>
          <ac:spMkLst>
            <pc:docMk/>
            <pc:sldMk cId="1507520355" sldId="1002"/>
            <ac:spMk id="14" creationId="{F4D74C74-0FF3-47BB-A82D-B25292C4DFFB}"/>
          </ac:spMkLst>
        </pc:spChg>
        <pc:spChg chg="mod">
          <ac:chgData name="Ewa Kazimierska" userId="8edb7084-dccb-4d8f-9cfb-38098ea1d667" providerId="ADAL" clId="{98CF463F-54B8-41A5-8238-24F77A398B5B}" dt="2024-11-17T22:17:33.494" v="33" actId="20577"/>
          <ac:spMkLst>
            <pc:docMk/>
            <pc:sldMk cId="1507520355" sldId="1002"/>
            <ac:spMk id="17" creationId="{EE702EED-613D-4EE6-BD30-D14A8747C101}"/>
          </ac:spMkLst>
        </pc:spChg>
        <pc:spChg chg="mod">
          <ac:chgData name="Ewa Kazimierska" userId="8edb7084-dccb-4d8f-9cfb-38098ea1d667" providerId="ADAL" clId="{98CF463F-54B8-41A5-8238-24F77A398B5B}" dt="2024-11-17T22:14:06.290" v="7" actId="164"/>
          <ac:spMkLst>
            <pc:docMk/>
            <pc:sldMk cId="1507520355" sldId="1002"/>
            <ac:spMk id="21" creationId="{F14A2B22-607C-48F3-8F71-3EAE34BC53FA}"/>
          </ac:spMkLst>
        </pc:spChg>
        <pc:grpChg chg="add del mod">
          <ac:chgData name="Ewa Kazimierska" userId="8edb7084-dccb-4d8f-9cfb-38098ea1d667" providerId="ADAL" clId="{98CF463F-54B8-41A5-8238-24F77A398B5B}" dt="2024-11-17T22:14:16.100" v="9" actId="478"/>
          <ac:grpSpMkLst>
            <pc:docMk/>
            <pc:sldMk cId="1507520355" sldId="1002"/>
            <ac:grpSpMk id="4" creationId="{345DC9EB-AD81-42AF-9A2E-8882BBA2FB84}"/>
          </ac:grpSpMkLst>
        </pc:grpChg>
        <pc:grpChg chg="mod">
          <ac:chgData name="Ewa Kazimierska" userId="8edb7084-dccb-4d8f-9cfb-38098ea1d667" providerId="ADAL" clId="{98CF463F-54B8-41A5-8238-24F77A398B5B}" dt="2024-11-17T22:14:06.290" v="7" actId="164"/>
          <ac:grpSpMkLst>
            <pc:docMk/>
            <pc:sldMk cId="1507520355" sldId="1002"/>
            <ac:grpSpMk id="20" creationId="{00A2E843-9D0B-49D6-B37F-8F922FCD172E}"/>
          </ac:grpSpMkLst>
        </pc:grpChg>
        <pc:picChg chg="add mod">
          <ac:chgData name="Ewa Kazimierska" userId="8edb7084-dccb-4d8f-9cfb-38098ea1d667" providerId="ADAL" clId="{98CF463F-54B8-41A5-8238-24F77A398B5B}" dt="2024-11-17T22:15:16.697" v="17" actId="1076"/>
          <ac:picMkLst>
            <pc:docMk/>
            <pc:sldMk cId="1507520355" sldId="1002"/>
            <ac:picMk id="7" creationId="{2EABC5BA-3B84-4EC3-B8C0-373C12E3BA9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DDD1BD-14C2-4378-A4D9-88618A12A573}" type="datetimeFigureOut">
              <a:rPr lang="en-GB" smtClean="0"/>
              <a:t>17/11/2024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ACC3DB-303A-40F3-A218-C86FD4680690}" type="slidenum">
              <a:rPr lang="en-GB" smtClean="0"/>
              <a:t>‹#›</a:t>
            </a:fld>
            <a:endParaRPr lang="en-GB"/>
          </a:p>
        </p:txBody>
      </p:sp>
    </p:spTree>
    <p:extLst>
      <p:ext uri="{BB962C8B-B14F-4D97-AF65-F5344CB8AC3E}">
        <p14:creationId xmlns:p14="http://schemas.microsoft.com/office/powerpoint/2010/main" val="33002401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3</a:t>
            </a:fld>
            <a:endParaRPr lang="en-GB"/>
          </a:p>
        </p:txBody>
      </p:sp>
    </p:spTree>
    <p:extLst>
      <p:ext uri="{BB962C8B-B14F-4D97-AF65-F5344CB8AC3E}">
        <p14:creationId xmlns:p14="http://schemas.microsoft.com/office/powerpoint/2010/main" val="1359169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4</a:t>
            </a:fld>
            <a:endParaRPr lang="en-GB"/>
          </a:p>
        </p:txBody>
      </p:sp>
    </p:spTree>
    <p:extLst>
      <p:ext uri="{BB962C8B-B14F-4D97-AF65-F5344CB8AC3E}">
        <p14:creationId xmlns:p14="http://schemas.microsoft.com/office/powerpoint/2010/main" val="33302627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5</a:t>
            </a:fld>
            <a:endParaRPr lang="en-GB"/>
          </a:p>
        </p:txBody>
      </p:sp>
    </p:spTree>
    <p:extLst>
      <p:ext uri="{BB962C8B-B14F-4D97-AF65-F5344CB8AC3E}">
        <p14:creationId xmlns:p14="http://schemas.microsoft.com/office/powerpoint/2010/main" val="19136309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6</a:t>
            </a:fld>
            <a:endParaRPr lang="en-GB"/>
          </a:p>
        </p:txBody>
      </p:sp>
    </p:spTree>
    <p:extLst>
      <p:ext uri="{BB962C8B-B14F-4D97-AF65-F5344CB8AC3E}">
        <p14:creationId xmlns:p14="http://schemas.microsoft.com/office/powerpoint/2010/main" val="16156005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7</a:t>
            </a:fld>
            <a:endParaRPr lang="en-GB"/>
          </a:p>
        </p:txBody>
      </p:sp>
    </p:spTree>
    <p:extLst>
      <p:ext uri="{BB962C8B-B14F-4D97-AF65-F5344CB8AC3E}">
        <p14:creationId xmlns:p14="http://schemas.microsoft.com/office/powerpoint/2010/main" val="17844985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8</a:t>
            </a:fld>
            <a:endParaRPr lang="en-GB"/>
          </a:p>
        </p:txBody>
      </p:sp>
    </p:spTree>
    <p:extLst>
      <p:ext uri="{BB962C8B-B14F-4D97-AF65-F5344CB8AC3E}">
        <p14:creationId xmlns:p14="http://schemas.microsoft.com/office/powerpoint/2010/main" val="38882292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11</a:t>
            </a:fld>
            <a:endParaRPr lang="en-GB"/>
          </a:p>
        </p:txBody>
      </p:sp>
    </p:spTree>
    <p:extLst>
      <p:ext uri="{BB962C8B-B14F-4D97-AF65-F5344CB8AC3E}">
        <p14:creationId xmlns:p14="http://schemas.microsoft.com/office/powerpoint/2010/main" val="23034404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12</a:t>
            </a:fld>
            <a:endParaRPr lang="en-GB"/>
          </a:p>
        </p:txBody>
      </p:sp>
    </p:spTree>
    <p:extLst>
      <p:ext uri="{BB962C8B-B14F-4D97-AF65-F5344CB8AC3E}">
        <p14:creationId xmlns:p14="http://schemas.microsoft.com/office/powerpoint/2010/main" val="33848525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13</a:t>
            </a:fld>
            <a:endParaRPr lang="en-GB"/>
          </a:p>
        </p:txBody>
      </p:sp>
    </p:spTree>
    <p:extLst>
      <p:ext uri="{BB962C8B-B14F-4D97-AF65-F5344CB8AC3E}">
        <p14:creationId xmlns:p14="http://schemas.microsoft.com/office/powerpoint/2010/main" val="12071218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14</a:t>
            </a:fld>
            <a:endParaRPr lang="en-GB"/>
          </a:p>
        </p:txBody>
      </p:sp>
    </p:spTree>
    <p:extLst>
      <p:ext uri="{BB962C8B-B14F-4D97-AF65-F5344CB8AC3E}">
        <p14:creationId xmlns:p14="http://schemas.microsoft.com/office/powerpoint/2010/main" val="3837812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15</a:t>
            </a:fld>
            <a:endParaRPr lang="en-GB"/>
          </a:p>
        </p:txBody>
      </p:sp>
    </p:spTree>
    <p:extLst>
      <p:ext uri="{BB962C8B-B14F-4D97-AF65-F5344CB8AC3E}">
        <p14:creationId xmlns:p14="http://schemas.microsoft.com/office/powerpoint/2010/main" val="22151544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16</a:t>
            </a:fld>
            <a:endParaRPr lang="en-GB"/>
          </a:p>
        </p:txBody>
      </p:sp>
    </p:spTree>
    <p:extLst>
      <p:ext uri="{BB962C8B-B14F-4D97-AF65-F5344CB8AC3E}">
        <p14:creationId xmlns:p14="http://schemas.microsoft.com/office/powerpoint/2010/main" val="29848395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17</a:t>
            </a:fld>
            <a:endParaRPr lang="en-GB"/>
          </a:p>
        </p:txBody>
      </p:sp>
    </p:spTree>
    <p:extLst>
      <p:ext uri="{BB962C8B-B14F-4D97-AF65-F5344CB8AC3E}">
        <p14:creationId xmlns:p14="http://schemas.microsoft.com/office/powerpoint/2010/main" val="11825567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Guanidine nitrate is the starting material for the preparation and only requires the removal of one mole of water to afford the conversion. This is readily achieved by treatment with concentrated sulphuric acid (no nitric acid is needed as it is already held in the guanidine nitrate) </a:t>
            </a:r>
          </a:p>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20</a:t>
            </a:fld>
            <a:endParaRPr lang="en-GB"/>
          </a:p>
        </p:txBody>
      </p:sp>
    </p:spTree>
    <p:extLst>
      <p:ext uri="{BB962C8B-B14F-4D97-AF65-F5344CB8AC3E}">
        <p14:creationId xmlns:p14="http://schemas.microsoft.com/office/powerpoint/2010/main" val="20632926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76DA234-98D0-49CF-8252-ECEB64E5E942}" type="datetimeFigureOut">
              <a:rPr lang="en-GB" smtClean="0"/>
              <a:t>17/11/2024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2440272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6DA234-98D0-49CF-8252-ECEB64E5E942}" type="datetimeFigureOut">
              <a:rPr lang="en-GB" smtClean="0"/>
              <a:t>17/11/2024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728145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6DA234-98D0-49CF-8252-ECEB64E5E942}" type="datetimeFigureOut">
              <a:rPr lang="en-GB" smtClean="0"/>
              <a:t>17/11/2024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3177735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76DA234-98D0-49CF-8252-ECEB64E5E942}" type="datetimeFigureOut">
              <a:rPr lang="en-GB" smtClean="0"/>
              <a:t>17/11/2024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10163330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76DA234-98D0-49CF-8252-ECEB64E5E942}" type="datetimeFigureOut">
              <a:rPr lang="en-GB" smtClean="0"/>
              <a:t>17/11/2024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2325878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76DA234-98D0-49CF-8252-ECEB64E5E942}" type="datetimeFigureOut">
              <a:rPr lang="en-GB" smtClean="0"/>
              <a:t>17/11/2024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676608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F76DA234-98D0-49CF-8252-ECEB64E5E942}" type="datetimeFigureOut">
              <a:rPr lang="en-GB" smtClean="0"/>
              <a:t>17/11/2024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1960325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6DA234-98D0-49CF-8252-ECEB64E5E942}" type="datetimeFigureOut">
              <a:rPr lang="en-GB" smtClean="0"/>
              <a:t>17/11/2024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3822379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6DA234-98D0-49CF-8252-ECEB64E5E942}" type="datetimeFigureOut">
              <a:rPr lang="en-GB" smtClean="0"/>
              <a:t>17/11/2024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6468576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6DA234-98D0-49CF-8252-ECEB64E5E942}" type="datetimeFigureOut">
              <a:rPr lang="en-GB" smtClean="0"/>
              <a:t>17/11/2024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40669794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6DA234-98D0-49CF-8252-ECEB64E5E942}" type="datetimeFigureOut">
              <a:rPr lang="en-GB" smtClean="0"/>
              <a:t>17/11/2024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10982789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6DA234-98D0-49CF-8252-ECEB64E5E942}" type="datetimeFigureOut">
              <a:rPr lang="en-GB" smtClean="0"/>
              <a:t>17/11/2024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DA9691-CC44-4D81-8965-2EB02C700D2F}"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0484015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6DA234-98D0-49CF-8252-ECEB64E5E942}" type="datetimeFigureOut">
              <a:rPr lang="en-GB" smtClean="0"/>
              <a:t>17/11/2024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30891197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76DA234-98D0-49CF-8252-ECEB64E5E942}" type="datetimeFigureOut">
              <a:rPr lang="en-GB" smtClean="0"/>
              <a:t>17/11/2024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28121209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76DA234-98D0-49CF-8252-ECEB64E5E942}" type="datetimeFigureOut">
              <a:rPr lang="en-GB" smtClean="0"/>
              <a:t>17/11/2024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30427019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6DA234-98D0-49CF-8252-ECEB64E5E942}" type="datetimeFigureOut">
              <a:rPr lang="en-GB" smtClean="0"/>
              <a:t>17/11/2024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11674747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6DA234-98D0-49CF-8252-ECEB64E5E942}" type="datetimeFigureOut">
              <a:rPr lang="en-GB" smtClean="0"/>
              <a:t>17/11/2024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39743399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F76DA234-98D0-49CF-8252-ECEB64E5E942}" type="datetimeFigureOut">
              <a:rPr lang="en-GB" smtClean="0"/>
              <a:t>17/11/2024</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8BDA9691-CC44-4D81-8965-2EB02C700D2F}" type="slidenum">
              <a:rPr lang="en-GB" smtClean="0"/>
              <a:t>‹#›</a:t>
            </a:fld>
            <a:endParaRPr lang="en-GB"/>
          </a:p>
        </p:txBody>
      </p:sp>
    </p:spTree>
    <p:extLst>
      <p:ext uri="{BB962C8B-B14F-4D97-AF65-F5344CB8AC3E}">
        <p14:creationId xmlns:p14="http://schemas.microsoft.com/office/powerpoint/2010/main" val="31788951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 Id="rId14" Type="http://schemas.openxmlformats.org/officeDocument/2006/relationships/image" Target="../media/image15.png"/></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6.xml"/><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svg"/></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4.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3.png"/><Relationship Id="rId7" Type="http://schemas.openxmlformats.org/officeDocument/2006/relationships/image" Target="../media/image36.png"/><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28.png"/></Relationships>
</file>

<file path=ppt/slides/_rels/slide15.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38.jpg"/><Relationship Id="rId7" Type="http://schemas.openxmlformats.org/officeDocument/2006/relationships/image" Target="../media/image40.pn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39.png"/></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43.png"/></Relationships>
</file>

<file path=ppt/slides/_rels/slide1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48.jpeg"/></Relationships>
</file>

<file path=ppt/slides/_rels/slide21.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png"/><Relationship Id="rId1" Type="http://schemas.openxmlformats.org/officeDocument/2006/relationships/slideLayout" Target="../slideLayouts/slideLayout6.xml"/><Relationship Id="rId4" Type="http://schemas.openxmlformats.org/officeDocument/2006/relationships/image" Target="../media/image5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jpeg"/><Relationship Id="rId1" Type="http://schemas.openxmlformats.org/officeDocument/2006/relationships/slideLayout" Target="../slideLayouts/slideLayout6.xml"/><Relationship Id="rId5" Type="http://schemas.openxmlformats.org/officeDocument/2006/relationships/image" Target="../media/image55.jpeg"/><Relationship Id="rId4" Type="http://schemas.openxmlformats.org/officeDocument/2006/relationships/image" Target="../media/image54.png"/></Relationships>
</file>

<file path=ppt/slides/_rels/slide24.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2E293-8BC6-4F0A-96E9-D03AF48E758C}"/>
              </a:ext>
            </a:extLst>
          </p:cNvPr>
          <p:cNvSpPr>
            <a:spLocks noGrp="1"/>
          </p:cNvSpPr>
          <p:nvPr>
            <p:ph type="ctrTitle"/>
          </p:nvPr>
        </p:nvSpPr>
        <p:spPr>
          <a:xfrm>
            <a:off x="1851911" y="0"/>
            <a:ext cx="8689976" cy="2509213"/>
          </a:xfrm>
        </p:spPr>
        <p:txBody>
          <a:bodyPr/>
          <a:lstStyle/>
          <a:p>
            <a:r>
              <a:rPr lang="en-GB" dirty="0"/>
              <a:t>Synthesis of explosive materials</a:t>
            </a:r>
          </a:p>
        </p:txBody>
      </p:sp>
      <p:sp>
        <p:nvSpPr>
          <p:cNvPr id="3" name="Subtitle 2">
            <a:extLst>
              <a:ext uri="{FF2B5EF4-FFF2-40B4-BE49-F238E27FC236}">
                <a16:creationId xmlns:a16="http://schemas.microsoft.com/office/drawing/2014/main" id="{A966AC00-7DEC-4546-8D2E-EC67F9AE112D}"/>
              </a:ext>
            </a:extLst>
          </p:cNvPr>
          <p:cNvSpPr>
            <a:spLocks noGrp="1"/>
          </p:cNvSpPr>
          <p:nvPr>
            <p:ph type="subTitle" idx="1"/>
          </p:nvPr>
        </p:nvSpPr>
        <p:spPr>
          <a:xfrm>
            <a:off x="1851911" y="4562475"/>
            <a:ext cx="8689976" cy="1371599"/>
          </a:xfrm>
        </p:spPr>
        <p:txBody>
          <a:bodyPr>
            <a:noAutofit/>
          </a:bodyPr>
          <a:lstStyle/>
          <a:p>
            <a:r>
              <a:rPr lang="en-GB" sz="2400" dirty="0"/>
              <a:t>Acda6020</a:t>
            </a:r>
          </a:p>
          <a:p>
            <a:endParaRPr lang="en-GB" sz="2400" dirty="0"/>
          </a:p>
          <a:p>
            <a:endParaRPr lang="en-GB" sz="2400" dirty="0"/>
          </a:p>
          <a:p>
            <a:r>
              <a:rPr lang="en-GB" sz="2400" dirty="0"/>
              <a:t>e.kazimierska@uwtsd.ac.uk</a:t>
            </a:r>
          </a:p>
        </p:txBody>
      </p:sp>
    </p:spTree>
    <p:extLst>
      <p:ext uri="{BB962C8B-B14F-4D97-AF65-F5344CB8AC3E}">
        <p14:creationId xmlns:p14="http://schemas.microsoft.com/office/powerpoint/2010/main" val="313836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AAFFC-0004-4FFC-8F42-55B4E3BBF95E}"/>
              </a:ext>
            </a:extLst>
          </p:cNvPr>
          <p:cNvSpPr>
            <a:spLocks noGrp="1"/>
          </p:cNvSpPr>
          <p:nvPr>
            <p:ph type="title"/>
          </p:nvPr>
        </p:nvSpPr>
        <p:spPr>
          <a:xfrm>
            <a:off x="913774" y="-49050"/>
            <a:ext cx="10364451" cy="1115852"/>
          </a:xfrm>
        </p:spPr>
        <p:txBody>
          <a:bodyPr/>
          <a:lstStyle/>
          <a:p>
            <a:r>
              <a:rPr lang="en-GB" dirty="0"/>
              <a:t>Lecture objectives</a:t>
            </a:r>
          </a:p>
        </p:txBody>
      </p:sp>
      <p:sp>
        <p:nvSpPr>
          <p:cNvPr id="3" name="Content Placeholder 2">
            <a:extLst>
              <a:ext uri="{FF2B5EF4-FFF2-40B4-BE49-F238E27FC236}">
                <a16:creationId xmlns:a16="http://schemas.microsoft.com/office/drawing/2014/main" id="{5BEE2655-6634-41D9-B716-E4882375C0A9}"/>
              </a:ext>
            </a:extLst>
          </p:cNvPr>
          <p:cNvSpPr>
            <a:spLocks noGrp="1"/>
          </p:cNvSpPr>
          <p:nvPr>
            <p:ph sz="quarter" idx="13"/>
          </p:nvPr>
        </p:nvSpPr>
        <p:spPr>
          <a:xfrm>
            <a:off x="672552" y="1251240"/>
            <a:ext cx="10363826" cy="3424107"/>
          </a:xfrm>
        </p:spPr>
        <p:txBody>
          <a:bodyPr>
            <a:normAutofit/>
          </a:bodyPr>
          <a:lstStyle/>
          <a:p>
            <a:r>
              <a:rPr lang="en-GB" sz="2800" cap="none" dirty="0"/>
              <a:t>Nitrate group</a:t>
            </a:r>
          </a:p>
          <a:p>
            <a:r>
              <a:rPr lang="en-GB" sz="2800" cap="none" dirty="0"/>
              <a:t>Electrophilic aromatic substitution</a:t>
            </a:r>
          </a:p>
          <a:p>
            <a:r>
              <a:rPr lang="en-GB" sz="2800" cap="none" dirty="0"/>
              <a:t>C-, O- and N- nitration</a:t>
            </a:r>
          </a:p>
          <a:p>
            <a:r>
              <a:rPr lang="en-GB" sz="2800" cap="none" dirty="0"/>
              <a:t>Experiments in Cranfield</a:t>
            </a:r>
          </a:p>
          <a:p>
            <a:endParaRPr lang="en-GB" sz="2800" cap="none" dirty="0"/>
          </a:p>
        </p:txBody>
      </p:sp>
    </p:spTree>
    <p:extLst>
      <p:ext uri="{BB962C8B-B14F-4D97-AF65-F5344CB8AC3E}">
        <p14:creationId xmlns:p14="http://schemas.microsoft.com/office/powerpoint/2010/main" val="4294478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9F76F489-D329-44F8-8D52-C6EA7A29AB9C}"/>
              </a:ext>
            </a:extLst>
          </p:cNvPr>
          <p:cNvSpPr txBox="1"/>
          <p:nvPr/>
        </p:nvSpPr>
        <p:spPr>
          <a:xfrm>
            <a:off x="3216913" y="2707133"/>
            <a:ext cx="3203848" cy="646331"/>
          </a:xfrm>
          <a:prstGeom prst="rect">
            <a:avLst/>
          </a:prstGeom>
          <a:noFill/>
        </p:spPr>
        <p:txBody>
          <a:bodyPr wrap="square">
            <a:spAutoFit/>
          </a:bodyPr>
          <a:lstStyle/>
          <a:p>
            <a:r>
              <a:rPr lang="en-GB" b="1" dirty="0" err="1">
                <a:solidFill>
                  <a:srgbClr val="202122"/>
                </a:solidFill>
                <a:latin typeface="Calibri" panose="020F0502020204030204" pitchFamily="34" charset="0"/>
                <a:cs typeface="Calibri" panose="020F0502020204030204" pitchFamily="34" charset="0"/>
              </a:rPr>
              <a:t>Diazodinitrophenol</a:t>
            </a:r>
            <a:r>
              <a:rPr lang="en-GB" dirty="0">
                <a:solidFill>
                  <a:srgbClr val="202122"/>
                </a:solidFill>
                <a:latin typeface="Calibri" panose="020F0502020204030204" pitchFamily="34" charset="0"/>
                <a:cs typeface="Calibri" panose="020F0502020204030204" pitchFamily="34" charset="0"/>
              </a:rPr>
              <a:t> </a:t>
            </a:r>
          </a:p>
          <a:p>
            <a:r>
              <a:rPr lang="en-GB" dirty="0">
                <a:solidFill>
                  <a:srgbClr val="202122"/>
                </a:solidFill>
                <a:latin typeface="Calibri" panose="020F0502020204030204" pitchFamily="34" charset="0"/>
                <a:cs typeface="Calibri" panose="020F0502020204030204" pitchFamily="34" charset="0"/>
              </a:rPr>
              <a:t>(</a:t>
            </a:r>
            <a:r>
              <a:rPr lang="en-GB" b="1" dirty="0">
                <a:solidFill>
                  <a:srgbClr val="202122"/>
                </a:solidFill>
                <a:latin typeface="Calibri" panose="020F0502020204030204" pitchFamily="34" charset="0"/>
                <a:cs typeface="Calibri" panose="020F0502020204030204" pitchFamily="34" charset="0"/>
              </a:rPr>
              <a:t>DDNP</a:t>
            </a:r>
            <a:r>
              <a:rPr lang="en-GB" dirty="0">
                <a:solidFill>
                  <a:srgbClr val="202122"/>
                </a:solidFill>
                <a:latin typeface="Calibri" panose="020F0502020204030204" pitchFamily="34" charset="0"/>
                <a:cs typeface="Calibri" panose="020F0502020204030204" pitchFamily="34" charset="0"/>
              </a:rPr>
              <a:t>) </a:t>
            </a:r>
            <a:endParaRPr lang="en-GB" dirty="0">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1957B1FA-697F-4E8A-A22A-06BD80A1BE9B}"/>
              </a:ext>
            </a:extLst>
          </p:cNvPr>
          <p:cNvSpPr txBox="1"/>
          <p:nvPr/>
        </p:nvSpPr>
        <p:spPr>
          <a:xfrm>
            <a:off x="876590" y="2813346"/>
            <a:ext cx="2533897" cy="646331"/>
          </a:xfrm>
          <a:prstGeom prst="rect">
            <a:avLst/>
          </a:prstGeom>
          <a:noFill/>
        </p:spPr>
        <p:txBody>
          <a:bodyPr wrap="square">
            <a:spAutoFit/>
          </a:bodyPr>
          <a:lstStyle/>
          <a:p>
            <a:r>
              <a:rPr lang="en-GB" b="1" dirty="0">
                <a:solidFill>
                  <a:srgbClr val="202122"/>
                </a:solidFill>
                <a:latin typeface="Calibri" panose="020F0502020204030204" pitchFamily="34" charset="0"/>
                <a:cs typeface="Calibri" panose="020F0502020204030204" pitchFamily="34" charset="0"/>
              </a:rPr>
              <a:t>Trinitrotoluene</a:t>
            </a:r>
            <a:r>
              <a:rPr lang="en-GB" dirty="0">
                <a:solidFill>
                  <a:srgbClr val="202122"/>
                </a:solidFill>
                <a:latin typeface="Calibri" panose="020F0502020204030204" pitchFamily="34" charset="0"/>
                <a:cs typeface="Calibri" panose="020F0502020204030204" pitchFamily="34" charset="0"/>
              </a:rPr>
              <a:t> </a:t>
            </a:r>
          </a:p>
          <a:p>
            <a:r>
              <a:rPr lang="en-GB" dirty="0">
                <a:solidFill>
                  <a:srgbClr val="202122"/>
                </a:solidFill>
                <a:latin typeface="Calibri" panose="020F0502020204030204" pitchFamily="34" charset="0"/>
                <a:cs typeface="Calibri" panose="020F0502020204030204" pitchFamily="34" charset="0"/>
              </a:rPr>
              <a:t>(</a:t>
            </a:r>
            <a:r>
              <a:rPr lang="en-GB" b="1" dirty="0">
                <a:solidFill>
                  <a:srgbClr val="202122"/>
                </a:solidFill>
                <a:latin typeface="Calibri" panose="020F0502020204030204" pitchFamily="34" charset="0"/>
                <a:cs typeface="Calibri" panose="020F0502020204030204" pitchFamily="34" charset="0"/>
              </a:rPr>
              <a:t>TNT</a:t>
            </a:r>
            <a:r>
              <a:rPr lang="en-GB" dirty="0">
                <a:solidFill>
                  <a:srgbClr val="202122"/>
                </a:solidFill>
                <a:latin typeface="Calibri" panose="020F0502020204030204" pitchFamily="34" charset="0"/>
                <a:cs typeface="Calibri" panose="020F0502020204030204" pitchFamily="34" charset="0"/>
              </a:rPr>
              <a:t>) </a:t>
            </a:r>
            <a:endParaRPr lang="en-GB" dirty="0">
              <a:latin typeface="Calibri" panose="020F0502020204030204" pitchFamily="34" charset="0"/>
              <a:cs typeface="Calibri" panose="020F0502020204030204" pitchFamily="34" charset="0"/>
            </a:endParaRPr>
          </a:p>
        </p:txBody>
      </p:sp>
      <p:grpSp>
        <p:nvGrpSpPr>
          <p:cNvPr id="101" name="Group 100">
            <a:extLst>
              <a:ext uri="{FF2B5EF4-FFF2-40B4-BE49-F238E27FC236}">
                <a16:creationId xmlns:a16="http://schemas.microsoft.com/office/drawing/2014/main" id="{9F3A1C8E-E35C-4FE8-BD63-FE8D40121B12}"/>
              </a:ext>
            </a:extLst>
          </p:cNvPr>
          <p:cNvGrpSpPr/>
          <p:nvPr/>
        </p:nvGrpSpPr>
        <p:grpSpPr>
          <a:xfrm>
            <a:off x="3379321" y="894632"/>
            <a:ext cx="1975602" cy="1950523"/>
            <a:chOff x="3824546" y="737759"/>
            <a:chExt cx="1975602" cy="1950523"/>
          </a:xfrm>
        </p:grpSpPr>
        <p:pic>
          <p:nvPicPr>
            <p:cNvPr id="4" name="Picture 3">
              <a:extLst>
                <a:ext uri="{FF2B5EF4-FFF2-40B4-BE49-F238E27FC236}">
                  <a16:creationId xmlns:a16="http://schemas.microsoft.com/office/drawing/2014/main" id="{3FAF40F9-4ABC-4E50-8F8C-903D4A5544AE}"/>
                </a:ext>
              </a:extLst>
            </p:cNvPr>
            <p:cNvPicPr>
              <a:picLocks noChangeAspect="1"/>
            </p:cNvPicPr>
            <p:nvPr/>
          </p:nvPicPr>
          <p:blipFill>
            <a:blip r:embed="rId3"/>
            <a:stretch>
              <a:fillRect/>
            </a:stretch>
          </p:blipFill>
          <p:spPr>
            <a:xfrm>
              <a:off x="3831166" y="737759"/>
              <a:ext cx="1968982" cy="1950523"/>
            </a:xfrm>
            <a:prstGeom prst="rect">
              <a:avLst/>
            </a:prstGeom>
          </p:spPr>
        </p:pic>
        <p:sp>
          <p:nvSpPr>
            <p:cNvPr id="40" name="Oval 39">
              <a:extLst>
                <a:ext uri="{FF2B5EF4-FFF2-40B4-BE49-F238E27FC236}">
                  <a16:creationId xmlns:a16="http://schemas.microsoft.com/office/drawing/2014/main" id="{48B19B4B-C765-4A44-A288-C51D7A695DC8}"/>
                </a:ext>
              </a:extLst>
            </p:cNvPr>
            <p:cNvSpPr/>
            <p:nvPr/>
          </p:nvSpPr>
          <p:spPr>
            <a:xfrm>
              <a:off x="3824546" y="1124002"/>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Oval 40">
              <a:extLst>
                <a:ext uri="{FF2B5EF4-FFF2-40B4-BE49-F238E27FC236}">
                  <a16:creationId xmlns:a16="http://schemas.microsoft.com/office/drawing/2014/main" id="{6908FA35-818B-4A4C-B653-190C63596BAC}"/>
                </a:ext>
              </a:extLst>
            </p:cNvPr>
            <p:cNvSpPr/>
            <p:nvPr/>
          </p:nvSpPr>
          <p:spPr>
            <a:xfrm>
              <a:off x="4750684" y="2228833"/>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02" name="Group 101">
            <a:extLst>
              <a:ext uri="{FF2B5EF4-FFF2-40B4-BE49-F238E27FC236}">
                <a16:creationId xmlns:a16="http://schemas.microsoft.com/office/drawing/2014/main" id="{C7880FA0-4B3E-41FA-9682-172BF223E046}"/>
              </a:ext>
            </a:extLst>
          </p:cNvPr>
          <p:cNvGrpSpPr/>
          <p:nvPr/>
        </p:nvGrpSpPr>
        <p:grpSpPr>
          <a:xfrm>
            <a:off x="596763" y="950373"/>
            <a:ext cx="2140709" cy="1782471"/>
            <a:chOff x="6226805" y="835609"/>
            <a:chExt cx="2140709" cy="1782471"/>
          </a:xfrm>
        </p:grpSpPr>
        <p:pic>
          <p:nvPicPr>
            <p:cNvPr id="12" name="Picture 11">
              <a:extLst>
                <a:ext uri="{FF2B5EF4-FFF2-40B4-BE49-F238E27FC236}">
                  <a16:creationId xmlns:a16="http://schemas.microsoft.com/office/drawing/2014/main" id="{14BFF148-7C76-4AF5-B0B0-EA6D42E128FA}"/>
                </a:ext>
              </a:extLst>
            </p:cNvPr>
            <p:cNvPicPr>
              <a:picLocks noChangeAspect="1"/>
            </p:cNvPicPr>
            <p:nvPr/>
          </p:nvPicPr>
          <p:blipFill>
            <a:blip r:embed="rId4"/>
            <a:stretch>
              <a:fillRect/>
            </a:stretch>
          </p:blipFill>
          <p:spPr>
            <a:xfrm>
              <a:off x="6259867" y="835609"/>
              <a:ext cx="2095500" cy="1781175"/>
            </a:xfrm>
            <a:prstGeom prst="rect">
              <a:avLst/>
            </a:prstGeom>
          </p:spPr>
        </p:pic>
        <p:sp>
          <p:nvSpPr>
            <p:cNvPr id="42" name="Oval 41">
              <a:extLst>
                <a:ext uri="{FF2B5EF4-FFF2-40B4-BE49-F238E27FC236}">
                  <a16:creationId xmlns:a16="http://schemas.microsoft.com/office/drawing/2014/main" id="{0659F937-80FF-4B45-B0B3-90B01B4449DE}"/>
                </a:ext>
              </a:extLst>
            </p:cNvPr>
            <p:cNvSpPr/>
            <p:nvPr/>
          </p:nvSpPr>
          <p:spPr>
            <a:xfrm>
              <a:off x="6226805" y="1125716"/>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Oval 42">
              <a:extLst>
                <a:ext uri="{FF2B5EF4-FFF2-40B4-BE49-F238E27FC236}">
                  <a16:creationId xmlns:a16="http://schemas.microsoft.com/office/drawing/2014/main" id="{EB20CF5A-5795-4354-B3F7-B24DBAB7CA70}"/>
                </a:ext>
              </a:extLst>
            </p:cNvPr>
            <p:cNvSpPr/>
            <p:nvPr/>
          </p:nvSpPr>
          <p:spPr>
            <a:xfrm>
              <a:off x="7777847" y="1131699"/>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Oval 44">
              <a:extLst>
                <a:ext uri="{FF2B5EF4-FFF2-40B4-BE49-F238E27FC236}">
                  <a16:creationId xmlns:a16="http://schemas.microsoft.com/office/drawing/2014/main" id="{8C6ECC1C-8784-41EC-B61B-6ED1923FA14B}"/>
                </a:ext>
              </a:extLst>
            </p:cNvPr>
            <p:cNvSpPr/>
            <p:nvPr/>
          </p:nvSpPr>
          <p:spPr>
            <a:xfrm>
              <a:off x="7153032" y="2217970"/>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03" name="Group 102">
            <a:extLst>
              <a:ext uri="{FF2B5EF4-FFF2-40B4-BE49-F238E27FC236}">
                <a16:creationId xmlns:a16="http://schemas.microsoft.com/office/drawing/2014/main" id="{CA01E02A-FA81-47A9-B4F3-76EF6DC4E5EA}"/>
              </a:ext>
            </a:extLst>
          </p:cNvPr>
          <p:cNvGrpSpPr/>
          <p:nvPr/>
        </p:nvGrpSpPr>
        <p:grpSpPr>
          <a:xfrm>
            <a:off x="2970593" y="4106260"/>
            <a:ext cx="2095499" cy="2342078"/>
            <a:chOff x="-76373" y="4827896"/>
            <a:chExt cx="2095499" cy="2342078"/>
          </a:xfrm>
        </p:grpSpPr>
        <p:pic>
          <p:nvPicPr>
            <p:cNvPr id="3078" name="Picture 6">
              <a:extLst>
                <a:ext uri="{FF2B5EF4-FFF2-40B4-BE49-F238E27FC236}">
                  <a16:creationId xmlns:a16="http://schemas.microsoft.com/office/drawing/2014/main" id="{2C35395C-A1EF-43C3-9AD8-27AE1D2B821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9252"/>
            <a:stretch/>
          </p:blipFill>
          <p:spPr bwMode="auto">
            <a:xfrm>
              <a:off x="-76373" y="4827896"/>
              <a:ext cx="2095499" cy="1491345"/>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23">
              <a:extLst>
                <a:ext uri="{FF2B5EF4-FFF2-40B4-BE49-F238E27FC236}">
                  <a16:creationId xmlns:a16="http://schemas.microsoft.com/office/drawing/2014/main" id="{7668DEC7-79B1-4BE6-A30F-DDA749ED0BDB}"/>
                </a:ext>
              </a:extLst>
            </p:cNvPr>
            <p:cNvSpPr txBox="1"/>
            <p:nvPr/>
          </p:nvSpPr>
          <p:spPr>
            <a:xfrm>
              <a:off x="617031" y="6800642"/>
              <a:ext cx="1265182" cy="369332"/>
            </a:xfrm>
            <a:prstGeom prst="rect">
              <a:avLst/>
            </a:prstGeom>
            <a:noFill/>
          </p:spPr>
          <p:txBody>
            <a:bodyPr wrap="square">
              <a:spAutoFit/>
            </a:bodyPr>
            <a:lstStyle/>
            <a:p>
              <a:r>
                <a:rPr lang="en-GB" b="1" dirty="0">
                  <a:solidFill>
                    <a:srgbClr val="202122"/>
                  </a:solidFill>
                  <a:latin typeface="Calibri" panose="020F0502020204030204" pitchFamily="34" charset="0"/>
                  <a:cs typeface="Calibri" panose="020F0502020204030204" pitchFamily="34" charset="0"/>
                </a:rPr>
                <a:t>RDX</a:t>
              </a:r>
              <a:endParaRPr lang="en-GB" dirty="0">
                <a:latin typeface="Calibri" panose="020F0502020204030204" pitchFamily="34" charset="0"/>
                <a:cs typeface="Calibri" panose="020F0502020204030204" pitchFamily="34" charset="0"/>
              </a:endParaRPr>
            </a:p>
          </p:txBody>
        </p:sp>
        <p:sp>
          <p:nvSpPr>
            <p:cNvPr id="46" name="Oval 45">
              <a:extLst>
                <a:ext uri="{FF2B5EF4-FFF2-40B4-BE49-F238E27FC236}">
                  <a16:creationId xmlns:a16="http://schemas.microsoft.com/office/drawing/2014/main" id="{0080618A-E28B-42A0-9456-040F1148CA64}"/>
                </a:ext>
              </a:extLst>
            </p:cNvPr>
            <p:cNvSpPr/>
            <p:nvPr/>
          </p:nvSpPr>
          <p:spPr>
            <a:xfrm>
              <a:off x="-41573" y="5902214"/>
              <a:ext cx="515624" cy="391999"/>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Oval 46">
              <a:extLst>
                <a:ext uri="{FF2B5EF4-FFF2-40B4-BE49-F238E27FC236}">
                  <a16:creationId xmlns:a16="http://schemas.microsoft.com/office/drawing/2014/main" id="{5E154BB1-4D6F-4CDB-9CF4-8845A9F90A21}"/>
                </a:ext>
              </a:extLst>
            </p:cNvPr>
            <p:cNvSpPr/>
            <p:nvPr/>
          </p:nvSpPr>
          <p:spPr>
            <a:xfrm>
              <a:off x="1462925" y="5916687"/>
              <a:ext cx="515624" cy="391999"/>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Oval 47">
              <a:extLst>
                <a:ext uri="{FF2B5EF4-FFF2-40B4-BE49-F238E27FC236}">
                  <a16:creationId xmlns:a16="http://schemas.microsoft.com/office/drawing/2014/main" id="{887CE956-0821-4049-A1FE-3228517D3A49}"/>
                </a:ext>
              </a:extLst>
            </p:cNvPr>
            <p:cNvSpPr/>
            <p:nvPr/>
          </p:nvSpPr>
          <p:spPr>
            <a:xfrm>
              <a:off x="861653" y="4834255"/>
              <a:ext cx="515624" cy="391999"/>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17" name="Group 116">
            <a:extLst>
              <a:ext uri="{FF2B5EF4-FFF2-40B4-BE49-F238E27FC236}">
                <a16:creationId xmlns:a16="http://schemas.microsoft.com/office/drawing/2014/main" id="{91000AF4-BCE1-46F1-AABD-06649663E983}"/>
              </a:ext>
            </a:extLst>
          </p:cNvPr>
          <p:cNvGrpSpPr/>
          <p:nvPr/>
        </p:nvGrpSpPr>
        <p:grpSpPr>
          <a:xfrm>
            <a:off x="8900295" y="3706150"/>
            <a:ext cx="3200302" cy="3030121"/>
            <a:chOff x="3204064" y="3539663"/>
            <a:chExt cx="3200302" cy="3030121"/>
          </a:xfrm>
        </p:grpSpPr>
        <p:pic>
          <p:nvPicPr>
            <p:cNvPr id="14" name="Picture 13">
              <a:extLst>
                <a:ext uri="{FF2B5EF4-FFF2-40B4-BE49-F238E27FC236}">
                  <a16:creationId xmlns:a16="http://schemas.microsoft.com/office/drawing/2014/main" id="{71101A6F-9CBD-41E6-9B45-F7C906E3A3A7}"/>
                </a:ext>
              </a:extLst>
            </p:cNvPr>
            <p:cNvPicPr>
              <a:picLocks noChangeAspect="1"/>
            </p:cNvPicPr>
            <p:nvPr/>
          </p:nvPicPr>
          <p:blipFill>
            <a:blip r:embed="rId6"/>
            <a:stretch>
              <a:fillRect/>
            </a:stretch>
          </p:blipFill>
          <p:spPr>
            <a:xfrm>
              <a:off x="3352879" y="3610685"/>
              <a:ext cx="2078495" cy="1905288"/>
            </a:xfrm>
            <a:prstGeom prst="rect">
              <a:avLst/>
            </a:prstGeom>
          </p:spPr>
        </p:pic>
        <p:sp>
          <p:nvSpPr>
            <p:cNvPr id="18" name="TextBox 17">
              <a:extLst>
                <a:ext uri="{FF2B5EF4-FFF2-40B4-BE49-F238E27FC236}">
                  <a16:creationId xmlns:a16="http://schemas.microsoft.com/office/drawing/2014/main" id="{3B6F08B2-6D5F-4C40-A1F7-C9B2E858055C}"/>
                </a:ext>
              </a:extLst>
            </p:cNvPr>
            <p:cNvSpPr txBox="1"/>
            <p:nvPr/>
          </p:nvSpPr>
          <p:spPr>
            <a:xfrm>
              <a:off x="3204064" y="5646454"/>
              <a:ext cx="3200302" cy="923330"/>
            </a:xfrm>
            <a:prstGeom prst="rect">
              <a:avLst/>
            </a:prstGeom>
            <a:noFill/>
          </p:spPr>
          <p:txBody>
            <a:bodyPr wrap="square">
              <a:spAutoFit/>
            </a:bodyPr>
            <a:lstStyle/>
            <a:p>
              <a:r>
                <a:rPr lang="en-GB" b="1" dirty="0">
                  <a:solidFill>
                    <a:srgbClr val="202122"/>
                  </a:solidFill>
                  <a:latin typeface="Calibri" panose="020F0502020204030204" pitchFamily="34" charset="0"/>
                  <a:cs typeface="Calibri" panose="020F0502020204030204" pitchFamily="34" charset="0"/>
                </a:rPr>
                <a:t>2,4,6-Trinitrophenylmethylnitramine</a:t>
              </a:r>
              <a:r>
                <a:rPr lang="en-GB" dirty="0">
                  <a:solidFill>
                    <a:srgbClr val="202122"/>
                  </a:solidFill>
                  <a:latin typeface="Calibri" panose="020F0502020204030204" pitchFamily="34" charset="0"/>
                  <a:cs typeface="Calibri" panose="020F0502020204030204" pitchFamily="34" charset="0"/>
                </a:rPr>
                <a:t> (</a:t>
              </a:r>
              <a:r>
                <a:rPr lang="en-GB" b="1" dirty="0">
                  <a:solidFill>
                    <a:srgbClr val="202122"/>
                  </a:solidFill>
                  <a:latin typeface="Calibri" panose="020F0502020204030204" pitchFamily="34" charset="0"/>
                  <a:cs typeface="Calibri" panose="020F0502020204030204" pitchFamily="34" charset="0"/>
                </a:rPr>
                <a:t>tetryl)</a:t>
              </a:r>
              <a:r>
                <a:rPr lang="en-GB" dirty="0">
                  <a:solidFill>
                    <a:srgbClr val="202122"/>
                  </a:solidFill>
                  <a:latin typeface="Calibri" panose="020F0502020204030204" pitchFamily="34" charset="0"/>
                  <a:cs typeface="Calibri" panose="020F0502020204030204" pitchFamily="34" charset="0"/>
                </a:rPr>
                <a:t> </a:t>
              </a:r>
              <a:endParaRPr lang="en-GB" dirty="0">
                <a:latin typeface="Calibri" panose="020F0502020204030204" pitchFamily="34" charset="0"/>
                <a:cs typeface="Calibri" panose="020F0502020204030204" pitchFamily="34" charset="0"/>
              </a:endParaRPr>
            </a:p>
          </p:txBody>
        </p:sp>
        <p:sp>
          <p:nvSpPr>
            <p:cNvPr id="49" name="Oval 48">
              <a:extLst>
                <a:ext uri="{FF2B5EF4-FFF2-40B4-BE49-F238E27FC236}">
                  <a16:creationId xmlns:a16="http://schemas.microsoft.com/office/drawing/2014/main" id="{D06B89CD-8126-4EE5-9A1A-FC41125CA1C8}"/>
                </a:ext>
              </a:extLst>
            </p:cNvPr>
            <p:cNvSpPr/>
            <p:nvPr/>
          </p:nvSpPr>
          <p:spPr>
            <a:xfrm>
              <a:off x="4895258" y="4080649"/>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Oval 49">
              <a:extLst>
                <a:ext uri="{FF2B5EF4-FFF2-40B4-BE49-F238E27FC236}">
                  <a16:creationId xmlns:a16="http://schemas.microsoft.com/office/drawing/2014/main" id="{7164B0D4-BB36-4A67-B885-7FA4E06039D0}"/>
                </a:ext>
              </a:extLst>
            </p:cNvPr>
            <p:cNvSpPr/>
            <p:nvPr/>
          </p:nvSpPr>
          <p:spPr>
            <a:xfrm>
              <a:off x="4250267" y="5173459"/>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Oval 50">
              <a:extLst>
                <a:ext uri="{FF2B5EF4-FFF2-40B4-BE49-F238E27FC236}">
                  <a16:creationId xmlns:a16="http://schemas.microsoft.com/office/drawing/2014/main" id="{5DAD5F71-F8D6-4B17-B625-246E9E9A834F}"/>
                </a:ext>
              </a:extLst>
            </p:cNvPr>
            <p:cNvSpPr/>
            <p:nvPr/>
          </p:nvSpPr>
          <p:spPr>
            <a:xfrm>
              <a:off x="3296874" y="4085702"/>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Oval 51">
              <a:extLst>
                <a:ext uri="{FF2B5EF4-FFF2-40B4-BE49-F238E27FC236}">
                  <a16:creationId xmlns:a16="http://schemas.microsoft.com/office/drawing/2014/main" id="{6416B09A-8F75-4F55-909E-A7A16F8081F8}"/>
                </a:ext>
              </a:extLst>
            </p:cNvPr>
            <p:cNvSpPr/>
            <p:nvPr/>
          </p:nvSpPr>
          <p:spPr>
            <a:xfrm>
              <a:off x="3608885" y="3539663"/>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16" name="Group 115">
            <a:extLst>
              <a:ext uri="{FF2B5EF4-FFF2-40B4-BE49-F238E27FC236}">
                <a16:creationId xmlns:a16="http://schemas.microsoft.com/office/drawing/2014/main" id="{BDEB652A-3600-425E-A1B8-87E8055C16EE}"/>
              </a:ext>
            </a:extLst>
          </p:cNvPr>
          <p:cNvGrpSpPr/>
          <p:nvPr/>
        </p:nvGrpSpPr>
        <p:grpSpPr>
          <a:xfrm>
            <a:off x="6197094" y="861491"/>
            <a:ext cx="2191294" cy="2433749"/>
            <a:chOff x="8954772" y="3462821"/>
            <a:chExt cx="2191294" cy="2433749"/>
          </a:xfrm>
        </p:grpSpPr>
        <p:pic>
          <p:nvPicPr>
            <p:cNvPr id="17" name="Picture 16">
              <a:extLst>
                <a:ext uri="{FF2B5EF4-FFF2-40B4-BE49-F238E27FC236}">
                  <a16:creationId xmlns:a16="http://schemas.microsoft.com/office/drawing/2014/main" id="{0E5A4232-0695-4D0D-ADD2-86FE166114E9}"/>
                </a:ext>
              </a:extLst>
            </p:cNvPr>
            <p:cNvPicPr>
              <a:picLocks noChangeAspect="1"/>
            </p:cNvPicPr>
            <p:nvPr/>
          </p:nvPicPr>
          <p:blipFill>
            <a:blip r:embed="rId7"/>
            <a:stretch>
              <a:fillRect/>
            </a:stretch>
          </p:blipFill>
          <p:spPr>
            <a:xfrm>
              <a:off x="9017836" y="3589223"/>
              <a:ext cx="2095499" cy="1752598"/>
            </a:xfrm>
            <a:prstGeom prst="rect">
              <a:avLst/>
            </a:prstGeom>
          </p:spPr>
        </p:pic>
        <p:sp>
          <p:nvSpPr>
            <p:cNvPr id="21" name="TextBox 20">
              <a:extLst>
                <a:ext uri="{FF2B5EF4-FFF2-40B4-BE49-F238E27FC236}">
                  <a16:creationId xmlns:a16="http://schemas.microsoft.com/office/drawing/2014/main" id="{84BD8F33-748A-495F-ADA3-0A7B03267D54}"/>
                </a:ext>
              </a:extLst>
            </p:cNvPr>
            <p:cNvSpPr txBox="1"/>
            <p:nvPr/>
          </p:nvSpPr>
          <p:spPr>
            <a:xfrm>
              <a:off x="8954772" y="5527238"/>
              <a:ext cx="2158562" cy="369332"/>
            </a:xfrm>
            <a:prstGeom prst="rect">
              <a:avLst/>
            </a:prstGeom>
            <a:noFill/>
          </p:spPr>
          <p:txBody>
            <a:bodyPr wrap="square">
              <a:spAutoFit/>
            </a:bodyPr>
            <a:lstStyle/>
            <a:p>
              <a:r>
                <a:rPr lang="en-GB" b="1" dirty="0" err="1">
                  <a:latin typeface="Calibri" panose="020F0502020204030204" pitchFamily="34" charset="0"/>
                  <a:cs typeface="Calibri" panose="020F0502020204030204" pitchFamily="34" charset="0"/>
                </a:rPr>
                <a:t>Octanitrocubane</a:t>
              </a:r>
              <a:endParaRPr lang="en-GB" b="1" dirty="0">
                <a:latin typeface="Calibri" panose="020F0502020204030204" pitchFamily="34" charset="0"/>
                <a:cs typeface="Calibri" panose="020F0502020204030204" pitchFamily="34" charset="0"/>
              </a:endParaRPr>
            </a:p>
          </p:txBody>
        </p:sp>
        <p:sp>
          <p:nvSpPr>
            <p:cNvPr id="57" name="Oval 56">
              <a:extLst>
                <a:ext uri="{FF2B5EF4-FFF2-40B4-BE49-F238E27FC236}">
                  <a16:creationId xmlns:a16="http://schemas.microsoft.com/office/drawing/2014/main" id="{E833115D-EE5F-48A8-A766-9ACF8EB2EBF1}"/>
                </a:ext>
              </a:extLst>
            </p:cNvPr>
            <p:cNvSpPr/>
            <p:nvPr/>
          </p:nvSpPr>
          <p:spPr>
            <a:xfrm>
              <a:off x="8988868" y="3986472"/>
              <a:ext cx="423028" cy="369332"/>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Oval 57">
              <a:extLst>
                <a:ext uri="{FF2B5EF4-FFF2-40B4-BE49-F238E27FC236}">
                  <a16:creationId xmlns:a16="http://schemas.microsoft.com/office/drawing/2014/main" id="{47CC323A-30F2-40EF-9B54-4A1F9385BCDA}"/>
                </a:ext>
              </a:extLst>
            </p:cNvPr>
            <p:cNvSpPr/>
            <p:nvPr/>
          </p:nvSpPr>
          <p:spPr>
            <a:xfrm>
              <a:off x="9448960" y="3462821"/>
              <a:ext cx="423028" cy="369332"/>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Oval 58">
              <a:extLst>
                <a:ext uri="{FF2B5EF4-FFF2-40B4-BE49-F238E27FC236}">
                  <a16:creationId xmlns:a16="http://schemas.microsoft.com/office/drawing/2014/main" id="{9A49DDD0-E68C-4DAB-81EB-6966754AFD6D}"/>
                </a:ext>
              </a:extLst>
            </p:cNvPr>
            <p:cNvSpPr/>
            <p:nvPr/>
          </p:nvSpPr>
          <p:spPr>
            <a:xfrm>
              <a:off x="10679712" y="3506157"/>
              <a:ext cx="423028" cy="369332"/>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Oval 59">
              <a:extLst>
                <a:ext uri="{FF2B5EF4-FFF2-40B4-BE49-F238E27FC236}">
                  <a16:creationId xmlns:a16="http://schemas.microsoft.com/office/drawing/2014/main" id="{4DD32CA2-827D-49AD-AED5-B7A14458185D}"/>
                </a:ext>
              </a:extLst>
            </p:cNvPr>
            <p:cNvSpPr/>
            <p:nvPr/>
          </p:nvSpPr>
          <p:spPr>
            <a:xfrm>
              <a:off x="10614708" y="3857184"/>
              <a:ext cx="423028" cy="369332"/>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Oval 60">
              <a:extLst>
                <a:ext uri="{FF2B5EF4-FFF2-40B4-BE49-F238E27FC236}">
                  <a16:creationId xmlns:a16="http://schemas.microsoft.com/office/drawing/2014/main" id="{27BE5249-F4B5-4C4F-B854-3E3E3DA939AB}"/>
                </a:ext>
              </a:extLst>
            </p:cNvPr>
            <p:cNvSpPr/>
            <p:nvPr/>
          </p:nvSpPr>
          <p:spPr>
            <a:xfrm>
              <a:off x="9089260" y="4680583"/>
              <a:ext cx="423028" cy="369332"/>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Oval 61">
              <a:extLst>
                <a:ext uri="{FF2B5EF4-FFF2-40B4-BE49-F238E27FC236}">
                  <a16:creationId xmlns:a16="http://schemas.microsoft.com/office/drawing/2014/main" id="{1BDFC77F-F1CA-4373-872F-590D79FCD8CF}"/>
                </a:ext>
              </a:extLst>
            </p:cNvPr>
            <p:cNvSpPr/>
            <p:nvPr/>
          </p:nvSpPr>
          <p:spPr>
            <a:xfrm>
              <a:off x="9045923" y="5040274"/>
              <a:ext cx="423028" cy="369332"/>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Oval 62">
              <a:extLst>
                <a:ext uri="{FF2B5EF4-FFF2-40B4-BE49-F238E27FC236}">
                  <a16:creationId xmlns:a16="http://schemas.microsoft.com/office/drawing/2014/main" id="{2BD81AFA-1161-47A3-BF21-15DD3541B835}"/>
                </a:ext>
              </a:extLst>
            </p:cNvPr>
            <p:cNvSpPr/>
            <p:nvPr/>
          </p:nvSpPr>
          <p:spPr>
            <a:xfrm>
              <a:off x="10723038" y="4554906"/>
              <a:ext cx="423028" cy="369332"/>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Oval 63">
              <a:extLst>
                <a:ext uri="{FF2B5EF4-FFF2-40B4-BE49-F238E27FC236}">
                  <a16:creationId xmlns:a16="http://schemas.microsoft.com/office/drawing/2014/main" id="{79E72B5C-29FE-4A3E-A614-601A1EBB34F4}"/>
                </a:ext>
              </a:extLst>
            </p:cNvPr>
            <p:cNvSpPr/>
            <p:nvPr/>
          </p:nvSpPr>
          <p:spPr>
            <a:xfrm>
              <a:off x="10268026" y="5096609"/>
              <a:ext cx="423028" cy="369332"/>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 name="Title 2">
            <a:extLst>
              <a:ext uri="{FF2B5EF4-FFF2-40B4-BE49-F238E27FC236}">
                <a16:creationId xmlns:a16="http://schemas.microsoft.com/office/drawing/2014/main" id="{8AA92DA0-C9E1-4CA3-AE96-37F96D851B39}"/>
              </a:ext>
            </a:extLst>
          </p:cNvPr>
          <p:cNvSpPr>
            <a:spLocks noGrp="1"/>
          </p:cNvSpPr>
          <p:nvPr>
            <p:ph type="title"/>
          </p:nvPr>
        </p:nvSpPr>
        <p:spPr>
          <a:xfrm>
            <a:off x="1000135" y="-17533"/>
            <a:ext cx="10364451" cy="1303323"/>
          </a:xfrm>
        </p:spPr>
        <p:txBody>
          <a:bodyPr/>
          <a:lstStyle/>
          <a:p>
            <a:r>
              <a:rPr lang="en-GB" sz="3600" dirty="0"/>
              <a:t>NO</a:t>
            </a:r>
            <a:r>
              <a:rPr lang="en-GB" sz="3600" baseline="-25000" dirty="0"/>
              <a:t>2</a:t>
            </a:r>
            <a:r>
              <a:rPr lang="en-GB" sz="3600" dirty="0"/>
              <a:t> GROUP IN EXPLOSIVE COMPOUNDS</a:t>
            </a:r>
            <a:br>
              <a:rPr lang="en-GB" sz="3600" b="1" dirty="0">
                <a:effectLst>
                  <a:outerShdw blurRad="38100" dist="38100" dir="2700000" algn="tl">
                    <a:srgbClr val="000000">
                      <a:alpha val="43137"/>
                    </a:srgbClr>
                  </a:outerShdw>
                </a:effectLst>
              </a:rPr>
            </a:br>
            <a:endParaRPr lang="en-GB" dirty="0"/>
          </a:p>
        </p:txBody>
      </p:sp>
      <p:grpSp>
        <p:nvGrpSpPr>
          <p:cNvPr id="118" name="Group 117">
            <a:extLst>
              <a:ext uri="{FF2B5EF4-FFF2-40B4-BE49-F238E27FC236}">
                <a16:creationId xmlns:a16="http://schemas.microsoft.com/office/drawing/2014/main" id="{0DE129F8-96C3-45D5-AB95-53B1C9FA6F73}"/>
              </a:ext>
            </a:extLst>
          </p:cNvPr>
          <p:cNvGrpSpPr/>
          <p:nvPr/>
        </p:nvGrpSpPr>
        <p:grpSpPr>
          <a:xfrm>
            <a:off x="5830270" y="3541233"/>
            <a:ext cx="2471912" cy="2960022"/>
            <a:chOff x="5830270" y="3541233"/>
            <a:chExt cx="2471912" cy="2960022"/>
          </a:xfrm>
        </p:grpSpPr>
        <p:sp>
          <p:nvSpPr>
            <p:cNvPr id="25" name="TextBox 24">
              <a:extLst>
                <a:ext uri="{FF2B5EF4-FFF2-40B4-BE49-F238E27FC236}">
                  <a16:creationId xmlns:a16="http://schemas.microsoft.com/office/drawing/2014/main" id="{6D5DB46D-F55A-442F-9F2B-356A6271DA28}"/>
                </a:ext>
              </a:extLst>
            </p:cNvPr>
            <p:cNvSpPr txBox="1"/>
            <p:nvPr/>
          </p:nvSpPr>
          <p:spPr>
            <a:xfrm>
              <a:off x="6660150" y="5854924"/>
              <a:ext cx="1265182" cy="646331"/>
            </a:xfrm>
            <a:prstGeom prst="rect">
              <a:avLst/>
            </a:prstGeom>
            <a:noFill/>
          </p:spPr>
          <p:txBody>
            <a:bodyPr wrap="square">
              <a:spAutoFit/>
            </a:bodyPr>
            <a:lstStyle/>
            <a:p>
              <a:r>
                <a:rPr lang="en-GB" b="1" dirty="0">
                  <a:solidFill>
                    <a:srgbClr val="202122"/>
                  </a:solidFill>
                  <a:latin typeface="Calibri" panose="020F0502020204030204" pitchFamily="34" charset="0"/>
                  <a:cs typeface="Calibri" panose="020F0502020204030204" pitchFamily="34" charset="0"/>
                </a:rPr>
                <a:t>Octogen</a:t>
              </a:r>
            </a:p>
            <a:p>
              <a:r>
                <a:rPr lang="en-GB" b="1" dirty="0">
                  <a:solidFill>
                    <a:srgbClr val="202122"/>
                  </a:solidFill>
                  <a:latin typeface="Calibri" panose="020F0502020204030204" pitchFamily="34" charset="0"/>
                  <a:cs typeface="Calibri" panose="020F0502020204030204" pitchFamily="34" charset="0"/>
                </a:rPr>
                <a:t>(HMX)</a:t>
              </a:r>
              <a:endParaRPr lang="en-GB" dirty="0">
                <a:latin typeface="Calibri" panose="020F0502020204030204" pitchFamily="34" charset="0"/>
                <a:cs typeface="Calibri" panose="020F0502020204030204" pitchFamily="34" charset="0"/>
              </a:endParaRPr>
            </a:p>
          </p:txBody>
        </p:sp>
        <p:grpSp>
          <p:nvGrpSpPr>
            <p:cNvPr id="105" name="Group 104">
              <a:extLst>
                <a:ext uri="{FF2B5EF4-FFF2-40B4-BE49-F238E27FC236}">
                  <a16:creationId xmlns:a16="http://schemas.microsoft.com/office/drawing/2014/main" id="{99737300-2FB0-4C4D-BB59-43AD00FC9B1A}"/>
                </a:ext>
              </a:extLst>
            </p:cNvPr>
            <p:cNvGrpSpPr/>
            <p:nvPr/>
          </p:nvGrpSpPr>
          <p:grpSpPr>
            <a:xfrm>
              <a:off x="5830270" y="3541233"/>
              <a:ext cx="2471912" cy="2154971"/>
              <a:chOff x="5733444" y="3496061"/>
              <a:chExt cx="2471912" cy="2154971"/>
            </a:xfrm>
          </p:grpSpPr>
          <p:pic>
            <p:nvPicPr>
              <p:cNvPr id="3076" name="Picture 4">
                <a:extLst>
                  <a:ext uri="{FF2B5EF4-FFF2-40B4-BE49-F238E27FC236}">
                    <a16:creationId xmlns:a16="http://schemas.microsoft.com/office/drawing/2014/main" id="{B86921F6-0670-492A-8ECC-0C1DC6AC632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892187" y="3626542"/>
                <a:ext cx="2095500" cy="197167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C32C933D-F58E-4DF9-91E9-453BF89E5D1D}"/>
                  </a:ext>
                </a:extLst>
              </p:cNvPr>
              <p:cNvPicPr>
                <a:picLocks noChangeAspect="1"/>
              </p:cNvPicPr>
              <p:nvPr/>
            </p:nvPicPr>
            <p:blipFill>
              <a:blip r:embed="rId9"/>
              <a:stretch>
                <a:fillRect/>
              </a:stretch>
            </p:blipFill>
            <p:spPr>
              <a:xfrm>
                <a:off x="6473240" y="3496061"/>
                <a:ext cx="858917" cy="467615"/>
              </a:xfrm>
              <a:prstGeom prst="rect">
                <a:avLst/>
              </a:prstGeom>
            </p:spPr>
          </p:pic>
          <p:sp>
            <p:nvSpPr>
              <p:cNvPr id="55" name="Oval 54">
                <a:extLst>
                  <a:ext uri="{FF2B5EF4-FFF2-40B4-BE49-F238E27FC236}">
                    <a16:creationId xmlns:a16="http://schemas.microsoft.com/office/drawing/2014/main" id="{3D006A3E-2022-4063-A0E8-12D253ACF14D}"/>
                  </a:ext>
                </a:extLst>
              </p:cNvPr>
              <p:cNvSpPr/>
              <p:nvPr/>
            </p:nvSpPr>
            <p:spPr>
              <a:xfrm>
                <a:off x="6635934" y="3652343"/>
                <a:ext cx="589667" cy="390951"/>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3" name="TextBox 32">
                <a:extLst>
                  <a:ext uri="{FF2B5EF4-FFF2-40B4-BE49-F238E27FC236}">
                    <a16:creationId xmlns:a16="http://schemas.microsoft.com/office/drawing/2014/main" id="{F56C5D59-E43B-4339-827F-B013A83AAFB8}"/>
                  </a:ext>
                </a:extLst>
              </p:cNvPr>
              <p:cNvSpPr txBox="1"/>
              <p:nvPr/>
            </p:nvSpPr>
            <p:spPr>
              <a:xfrm>
                <a:off x="6617025" y="3644921"/>
                <a:ext cx="670404" cy="400110"/>
              </a:xfrm>
              <a:prstGeom prst="rect">
                <a:avLst/>
              </a:prstGeom>
              <a:noFill/>
            </p:spPr>
            <p:txBody>
              <a:bodyPr wrap="square" rtlCol="0">
                <a:spAutoFit/>
              </a:bodyPr>
              <a:lstStyle/>
              <a:p>
                <a:r>
                  <a:rPr lang="en-GB" sz="2000" dirty="0"/>
                  <a:t>NO</a:t>
                </a:r>
                <a:r>
                  <a:rPr lang="en-GB" sz="2000" baseline="-25000" dirty="0"/>
                  <a:t>2</a:t>
                </a:r>
              </a:p>
            </p:txBody>
          </p:sp>
          <p:pic>
            <p:nvPicPr>
              <p:cNvPr id="22" name="Picture 21">
                <a:extLst>
                  <a:ext uri="{FF2B5EF4-FFF2-40B4-BE49-F238E27FC236}">
                    <a16:creationId xmlns:a16="http://schemas.microsoft.com/office/drawing/2014/main" id="{25A5BF5E-D547-4D4C-B066-3C59D8256C1B}"/>
                  </a:ext>
                </a:extLst>
              </p:cNvPr>
              <p:cNvPicPr>
                <a:picLocks noChangeAspect="1"/>
              </p:cNvPicPr>
              <p:nvPr/>
            </p:nvPicPr>
            <p:blipFill>
              <a:blip r:embed="rId10"/>
              <a:stretch>
                <a:fillRect/>
              </a:stretch>
            </p:blipFill>
            <p:spPr>
              <a:xfrm>
                <a:off x="7621191" y="4179899"/>
                <a:ext cx="497929" cy="977915"/>
              </a:xfrm>
              <a:prstGeom prst="rect">
                <a:avLst/>
              </a:prstGeom>
            </p:spPr>
          </p:pic>
          <p:sp>
            <p:nvSpPr>
              <p:cNvPr id="54" name="Oval 53">
                <a:extLst>
                  <a:ext uri="{FF2B5EF4-FFF2-40B4-BE49-F238E27FC236}">
                    <a16:creationId xmlns:a16="http://schemas.microsoft.com/office/drawing/2014/main" id="{A8C0C18D-0BB1-426D-BFA7-E565A64E01BA}"/>
                  </a:ext>
                </a:extLst>
              </p:cNvPr>
              <p:cNvSpPr/>
              <p:nvPr/>
            </p:nvSpPr>
            <p:spPr>
              <a:xfrm>
                <a:off x="7575321" y="4408848"/>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a:extLst>
                  <a:ext uri="{FF2B5EF4-FFF2-40B4-BE49-F238E27FC236}">
                    <a16:creationId xmlns:a16="http://schemas.microsoft.com/office/drawing/2014/main" id="{687F77AA-16B9-4A8B-BAAE-4BEFB5140157}"/>
                  </a:ext>
                </a:extLst>
              </p:cNvPr>
              <p:cNvSpPr txBox="1"/>
              <p:nvPr/>
            </p:nvSpPr>
            <p:spPr>
              <a:xfrm>
                <a:off x="7534952" y="4391434"/>
                <a:ext cx="670404" cy="400110"/>
              </a:xfrm>
              <a:prstGeom prst="rect">
                <a:avLst/>
              </a:prstGeom>
              <a:noFill/>
            </p:spPr>
            <p:txBody>
              <a:bodyPr wrap="square" rtlCol="0">
                <a:spAutoFit/>
              </a:bodyPr>
              <a:lstStyle/>
              <a:p>
                <a:r>
                  <a:rPr lang="en-GB" sz="2000" dirty="0"/>
                  <a:t>NO</a:t>
                </a:r>
                <a:r>
                  <a:rPr lang="en-GB" sz="2000" baseline="-25000" dirty="0"/>
                  <a:t>2</a:t>
                </a:r>
              </a:p>
            </p:txBody>
          </p:sp>
          <p:pic>
            <p:nvPicPr>
              <p:cNvPr id="65" name="Picture 64">
                <a:extLst>
                  <a:ext uri="{FF2B5EF4-FFF2-40B4-BE49-F238E27FC236}">
                    <a16:creationId xmlns:a16="http://schemas.microsoft.com/office/drawing/2014/main" id="{5CC61DC8-CAFC-40B9-A77D-3CF5D13B6BE1}"/>
                  </a:ext>
                </a:extLst>
              </p:cNvPr>
              <p:cNvPicPr>
                <a:picLocks noChangeAspect="1"/>
              </p:cNvPicPr>
              <p:nvPr/>
            </p:nvPicPr>
            <p:blipFill>
              <a:blip r:embed="rId10"/>
              <a:stretch>
                <a:fillRect/>
              </a:stretch>
            </p:blipFill>
            <p:spPr>
              <a:xfrm>
                <a:off x="5824837" y="4227999"/>
                <a:ext cx="615254" cy="977915"/>
              </a:xfrm>
              <a:prstGeom prst="rect">
                <a:avLst/>
              </a:prstGeom>
            </p:spPr>
          </p:pic>
          <p:pic>
            <p:nvPicPr>
              <p:cNvPr id="66" name="Picture 4">
                <a:extLst>
                  <a:ext uri="{FF2B5EF4-FFF2-40B4-BE49-F238E27FC236}">
                    <a16:creationId xmlns:a16="http://schemas.microsoft.com/office/drawing/2014/main" id="{A46170BD-E048-4120-8833-7C12ECB93EFE}"/>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8657" t="46926" r="73922" b="47760"/>
              <a:stretch/>
            </p:blipFill>
            <p:spPr bwMode="auto">
              <a:xfrm>
                <a:off x="6287765" y="4550572"/>
                <a:ext cx="155505" cy="104782"/>
              </a:xfrm>
              <a:prstGeom prst="rect">
                <a:avLst/>
              </a:prstGeom>
              <a:noFill/>
              <a:extLst>
                <a:ext uri="{909E8E84-426E-40DD-AFC4-6F175D3DCCD1}">
                  <a14:hiddenFill xmlns:a14="http://schemas.microsoft.com/office/drawing/2010/main">
                    <a:solidFill>
                      <a:srgbClr val="FFFFFF"/>
                    </a:solidFill>
                  </a14:hiddenFill>
                </a:ext>
              </a:extLst>
            </p:spPr>
          </p:pic>
          <p:sp>
            <p:nvSpPr>
              <p:cNvPr id="53" name="Oval 52">
                <a:extLst>
                  <a:ext uri="{FF2B5EF4-FFF2-40B4-BE49-F238E27FC236}">
                    <a16:creationId xmlns:a16="http://schemas.microsoft.com/office/drawing/2014/main" id="{D61EA07E-09A4-4CFC-89A0-E39910A4FA12}"/>
                  </a:ext>
                </a:extLst>
              </p:cNvPr>
              <p:cNvSpPr/>
              <p:nvPr/>
            </p:nvSpPr>
            <p:spPr>
              <a:xfrm>
                <a:off x="5733444" y="4386100"/>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a:extLst>
                  <a:ext uri="{FF2B5EF4-FFF2-40B4-BE49-F238E27FC236}">
                    <a16:creationId xmlns:a16="http://schemas.microsoft.com/office/drawing/2014/main" id="{27B65BD2-698D-4D7D-87E6-E08F0BD6FC55}"/>
                  </a:ext>
                </a:extLst>
              </p:cNvPr>
              <p:cNvSpPr txBox="1"/>
              <p:nvPr/>
            </p:nvSpPr>
            <p:spPr>
              <a:xfrm>
                <a:off x="5737058" y="4402434"/>
                <a:ext cx="670404" cy="400110"/>
              </a:xfrm>
              <a:prstGeom prst="rect">
                <a:avLst/>
              </a:prstGeom>
              <a:noFill/>
            </p:spPr>
            <p:txBody>
              <a:bodyPr wrap="square" rtlCol="0">
                <a:spAutoFit/>
              </a:bodyPr>
              <a:lstStyle/>
              <a:p>
                <a:r>
                  <a:rPr lang="en-GB" sz="2000" dirty="0"/>
                  <a:t>O</a:t>
                </a:r>
                <a:r>
                  <a:rPr lang="en-GB" sz="2000" baseline="-25000" dirty="0"/>
                  <a:t>2</a:t>
                </a:r>
                <a:r>
                  <a:rPr lang="en-GB" sz="2000" dirty="0"/>
                  <a:t>N</a:t>
                </a:r>
                <a:endParaRPr lang="en-GB" sz="2000" baseline="-25000" dirty="0"/>
              </a:p>
            </p:txBody>
          </p:sp>
          <p:pic>
            <p:nvPicPr>
              <p:cNvPr id="29" name="Picture 28">
                <a:extLst>
                  <a:ext uri="{FF2B5EF4-FFF2-40B4-BE49-F238E27FC236}">
                    <a16:creationId xmlns:a16="http://schemas.microsoft.com/office/drawing/2014/main" id="{BF02C2AD-83F1-42A0-8FD9-4286D5F951A9}"/>
                  </a:ext>
                </a:extLst>
              </p:cNvPr>
              <p:cNvPicPr>
                <a:picLocks noChangeAspect="1"/>
              </p:cNvPicPr>
              <p:nvPr/>
            </p:nvPicPr>
            <p:blipFill>
              <a:blip r:embed="rId11"/>
              <a:stretch>
                <a:fillRect/>
              </a:stretch>
            </p:blipFill>
            <p:spPr>
              <a:xfrm>
                <a:off x="6473240" y="5221211"/>
                <a:ext cx="1094492" cy="429821"/>
              </a:xfrm>
              <a:prstGeom prst="rect">
                <a:avLst/>
              </a:prstGeom>
            </p:spPr>
          </p:pic>
          <p:sp>
            <p:nvSpPr>
              <p:cNvPr id="31" name="TextBox 30">
                <a:extLst>
                  <a:ext uri="{FF2B5EF4-FFF2-40B4-BE49-F238E27FC236}">
                    <a16:creationId xmlns:a16="http://schemas.microsoft.com/office/drawing/2014/main" id="{66DF31DF-FAF7-46F8-996E-8B470282DF8E}"/>
                  </a:ext>
                </a:extLst>
              </p:cNvPr>
              <p:cNvSpPr txBox="1"/>
              <p:nvPr/>
            </p:nvSpPr>
            <p:spPr>
              <a:xfrm>
                <a:off x="6770915" y="5133899"/>
                <a:ext cx="670404" cy="400110"/>
              </a:xfrm>
              <a:prstGeom prst="rect">
                <a:avLst/>
              </a:prstGeom>
              <a:noFill/>
            </p:spPr>
            <p:txBody>
              <a:bodyPr wrap="square" rtlCol="0">
                <a:spAutoFit/>
              </a:bodyPr>
              <a:lstStyle/>
              <a:p>
                <a:r>
                  <a:rPr lang="en-GB" sz="2000" dirty="0"/>
                  <a:t>NO</a:t>
                </a:r>
                <a:r>
                  <a:rPr lang="en-GB" sz="2000" baseline="-25000" dirty="0"/>
                  <a:t>2</a:t>
                </a:r>
              </a:p>
            </p:txBody>
          </p:sp>
          <p:sp>
            <p:nvSpPr>
              <p:cNvPr id="56" name="Oval 55">
                <a:extLst>
                  <a:ext uri="{FF2B5EF4-FFF2-40B4-BE49-F238E27FC236}">
                    <a16:creationId xmlns:a16="http://schemas.microsoft.com/office/drawing/2014/main" id="{53507CBE-253A-4D35-B124-DEE7A99D97A3}"/>
                  </a:ext>
                </a:extLst>
              </p:cNvPr>
              <p:cNvSpPr/>
              <p:nvPr/>
            </p:nvSpPr>
            <p:spPr>
              <a:xfrm>
                <a:off x="6797240" y="5157814"/>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grpSp>
        <p:nvGrpSpPr>
          <p:cNvPr id="120" name="Group 119">
            <a:extLst>
              <a:ext uri="{FF2B5EF4-FFF2-40B4-BE49-F238E27FC236}">
                <a16:creationId xmlns:a16="http://schemas.microsoft.com/office/drawing/2014/main" id="{4228B5FE-B7B2-42AF-8412-65D591535C25}"/>
              </a:ext>
            </a:extLst>
          </p:cNvPr>
          <p:cNvGrpSpPr/>
          <p:nvPr/>
        </p:nvGrpSpPr>
        <p:grpSpPr>
          <a:xfrm>
            <a:off x="9010215" y="1362934"/>
            <a:ext cx="2897132" cy="1468462"/>
            <a:chOff x="-558623" y="2755833"/>
            <a:chExt cx="2897132" cy="1468462"/>
          </a:xfrm>
        </p:grpSpPr>
        <p:grpSp>
          <p:nvGrpSpPr>
            <p:cNvPr id="121" name="Group 120">
              <a:extLst>
                <a:ext uri="{FF2B5EF4-FFF2-40B4-BE49-F238E27FC236}">
                  <a16:creationId xmlns:a16="http://schemas.microsoft.com/office/drawing/2014/main" id="{8257C5DA-8DBA-49A6-AE4C-AACB3359A5D2}"/>
                </a:ext>
              </a:extLst>
            </p:cNvPr>
            <p:cNvGrpSpPr/>
            <p:nvPr/>
          </p:nvGrpSpPr>
          <p:grpSpPr>
            <a:xfrm>
              <a:off x="340932" y="3059455"/>
              <a:ext cx="989105" cy="912862"/>
              <a:chOff x="885771" y="3124701"/>
              <a:chExt cx="989105" cy="912862"/>
            </a:xfrm>
          </p:grpSpPr>
          <p:cxnSp>
            <p:nvCxnSpPr>
              <p:cNvPr id="136" name="Straight Connector 135">
                <a:extLst>
                  <a:ext uri="{FF2B5EF4-FFF2-40B4-BE49-F238E27FC236}">
                    <a16:creationId xmlns:a16="http://schemas.microsoft.com/office/drawing/2014/main" id="{D93DB62E-9F65-473F-AA6D-0A28F781B10E}"/>
                  </a:ext>
                </a:extLst>
              </p:cNvPr>
              <p:cNvCxnSpPr>
                <a:cxnSpLocks/>
              </p:cNvCxnSpPr>
              <p:nvPr/>
            </p:nvCxnSpPr>
            <p:spPr>
              <a:xfrm>
                <a:off x="1075496" y="3399800"/>
                <a:ext cx="605071" cy="33006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3B5CE1E3-9370-4C1C-98CD-57CE4FDA0855}"/>
                  </a:ext>
                </a:extLst>
              </p:cNvPr>
              <p:cNvCxnSpPr>
                <a:cxnSpLocks/>
              </p:cNvCxnSpPr>
              <p:nvPr/>
            </p:nvCxnSpPr>
            <p:spPr>
              <a:xfrm flipH="1">
                <a:off x="1187367" y="3269735"/>
                <a:ext cx="361468" cy="643857"/>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1C96E34A-147C-4D11-AD63-3531C2D20BA5}"/>
                  </a:ext>
                </a:extLst>
              </p:cNvPr>
              <p:cNvCxnSpPr>
                <a:cxnSpLocks/>
              </p:cNvCxnSpPr>
              <p:nvPr/>
            </p:nvCxnSpPr>
            <p:spPr>
              <a:xfrm flipH="1">
                <a:off x="1678367" y="3629906"/>
                <a:ext cx="196509" cy="106007"/>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D1FE7E77-E3FE-40FB-8893-7C3DB31A8DD4}"/>
                  </a:ext>
                </a:extLst>
              </p:cNvPr>
              <p:cNvCxnSpPr>
                <a:cxnSpLocks/>
              </p:cNvCxnSpPr>
              <p:nvPr/>
            </p:nvCxnSpPr>
            <p:spPr>
              <a:xfrm flipH="1">
                <a:off x="885771" y="3398007"/>
                <a:ext cx="196509" cy="106007"/>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FF669280-91A2-45BB-ADDB-2A548F99941F}"/>
                  </a:ext>
                </a:extLst>
              </p:cNvPr>
              <p:cNvCxnSpPr>
                <a:cxnSpLocks/>
              </p:cNvCxnSpPr>
              <p:nvPr/>
            </p:nvCxnSpPr>
            <p:spPr>
              <a:xfrm flipH="1" flipV="1">
                <a:off x="1180011" y="3912837"/>
                <a:ext cx="125637" cy="12472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937DA92E-CF0A-4EF0-8C73-2CFBDA7677F2}"/>
                  </a:ext>
                </a:extLst>
              </p:cNvPr>
              <p:cNvCxnSpPr>
                <a:cxnSpLocks/>
              </p:cNvCxnSpPr>
              <p:nvPr/>
            </p:nvCxnSpPr>
            <p:spPr>
              <a:xfrm flipH="1" flipV="1">
                <a:off x="1458686" y="3124701"/>
                <a:ext cx="90149" cy="14659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22" name="Group 121">
              <a:extLst>
                <a:ext uri="{FF2B5EF4-FFF2-40B4-BE49-F238E27FC236}">
                  <a16:creationId xmlns:a16="http://schemas.microsoft.com/office/drawing/2014/main" id="{AEC13F0A-5B34-45E5-8847-FC928ABD9A0C}"/>
                </a:ext>
              </a:extLst>
            </p:cNvPr>
            <p:cNvGrpSpPr/>
            <p:nvPr/>
          </p:nvGrpSpPr>
          <p:grpSpPr>
            <a:xfrm>
              <a:off x="1278455" y="3332393"/>
              <a:ext cx="1060054" cy="432322"/>
              <a:chOff x="1278455" y="3332393"/>
              <a:chExt cx="1060054" cy="432322"/>
            </a:xfrm>
          </p:grpSpPr>
          <p:sp>
            <p:nvSpPr>
              <p:cNvPr id="134" name="TextBox 133">
                <a:extLst>
                  <a:ext uri="{FF2B5EF4-FFF2-40B4-BE49-F238E27FC236}">
                    <a16:creationId xmlns:a16="http://schemas.microsoft.com/office/drawing/2014/main" id="{1C9E0830-4979-4E5A-8B54-7A668CEB5E46}"/>
                  </a:ext>
                </a:extLst>
              </p:cNvPr>
              <p:cNvSpPr txBox="1"/>
              <p:nvPr/>
            </p:nvSpPr>
            <p:spPr>
              <a:xfrm>
                <a:off x="1278455" y="3332393"/>
                <a:ext cx="1060054" cy="400110"/>
              </a:xfrm>
              <a:prstGeom prst="rect">
                <a:avLst/>
              </a:prstGeom>
              <a:noFill/>
            </p:spPr>
            <p:txBody>
              <a:bodyPr wrap="square" rtlCol="0">
                <a:spAutoFit/>
              </a:bodyPr>
              <a:lstStyle/>
              <a:p>
                <a:r>
                  <a:rPr lang="en-GB" sz="2000" dirty="0"/>
                  <a:t>O-NO</a:t>
                </a:r>
                <a:r>
                  <a:rPr lang="en-GB" sz="2000" baseline="-25000" dirty="0"/>
                  <a:t>2</a:t>
                </a:r>
              </a:p>
            </p:txBody>
          </p:sp>
          <p:sp>
            <p:nvSpPr>
              <p:cNvPr id="135" name="Oval 134">
                <a:extLst>
                  <a:ext uri="{FF2B5EF4-FFF2-40B4-BE49-F238E27FC236}">
                    <a16:creationId xmlns:a16="http://schemas.microsoft.com/office/drawing/2014/main" id="{D515BF53-54E9-42F7-9B61-5530CACE996C}"/>
                  </a:ext>
                </a:extLst>
              </p:cNvPr>
              <p:cNvSpPr/>
              <p:nvPr/>
            </p:nvSpPr>
            <p:spPr>
              <a:xfrm>
                <a:off x="1603941" y="3364605"/>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23" name="Group 122">
              <a:extLst>
                <a:ext uri="{FF2B5EF4-FFF2-40B4-BE49-F238E27FC236}">
                  <a16:creationId xmlns:a16="http://schemas.microsoft.com/office/drawing/2014/main" id="{3100A14C-D4A8-4AF1-9F8B-D7C368996B97}"/>
                </a:ext>
              </a:extLst>
            </p:cNvPr>
            <p:cNvGrpSpPr/>
            <p:nvPr/>
          </p:nvGrpSpPr>
          <p:grpSpPr>
            <a:xfrm>
              <a:off x="-558623" y="3247026"/>
              <a:ext cx="1381940" cy="416444"/>
              <a:chOff x="63546" y="4055243"/>
              <a:chExt cx="1381940" cy="416444"/>
            </a:xfrm>
          </p:grpSpPr>
          <p:pic>
            <p:nvPicPr>
              <p:cNvPr id="131" name="Picture 4">
                <a:extLst>
                  <a:ext uri="{FF2B5EF4-FFF2-40B4-BE49-F238E27FC236}">
                    <a16:creationId xmlns:a16="http://schemas.microsoft.com/office/drawing/2014/main" id="{C6226E08-B03A-4537-BD82-E9BBB69B523F}"/>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8657" t="46926" r="73922" b="47760"/>
              <a:stretch/>
            </p:blipFill>
            <p:spPr bwMode="auto">
              <a:xfrm>
                <a:off x="617867" y="4219715"/>
                <a:ext cx="155505" cy="104782"/>
              </a:xfrm>
              <a:prstGeom prst="rect">
                <a:avLst/>
              </a:prstGeom>
              <a:noFill/>
              <a:extLst>
                <a:ext uri="{909E8E84-426E-40DD-AFC4-6F175D3DCCD1}">
                  <a14:hiddenFill xmlns:a14="http://schemas.microsoft.com/office/drawing/2010/main">
                    <a:solidFill>
                      <a:srgbClr val="FFFFFF"/>
                    </a:solidFill>
                  </a14:hiddenFill>
                </a:ext>
              </a:extLst>
            </p:spPr>
          </p:pic>
          <p:sp>
            <p:nvSpPr>
              <p:cNvPr id="132" name="Oval 131">
                <a:extLst>
                  <a:ext uri="{FF2B5EF4-FFF2-40B4-BE49-F238E27FC236}">
                    <a16:creationId xmlns:a16="http://schemas.microsoft.com/office/drawing/2014/main" id="{1DA0D455-BB96-49E5-9668-F58DB83B5EDC}"/>
                  </a:ext>
                </a:extLst>
              </p:cNvPr>
              <p:cNvSpPr/>
              <p:nvPr/>
            </p:nvSpPr>
            <p:spPr>
              <a:xfrm>
                <a:off x="63546" y="4055243"/>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3" name="TextBox 132">
                <a:extLst>
                  <a:ext uri="{FF2B5EF4-FFF2-40B4-BE49-F238E27FC236}">
                    <a16:creationId xmlns:a16="http://schemas.microsoft.com/office/drawing/2014/main" id="{3B099311-CD88-4323-A784-0E81FA0543CC}"/>
                  </a:ext>
                </a:extLst>
              </p:cNvPr>
              <p:cNvSpPr txBox="1"/>
              <p:nvPr/>
            </p:nvSpPr>
            <p:spPr>
              <a:xfrm>
                <a:off x="67159" y="4071577"/>
                <a:ext cx="1378327" cy="400110"/>
              </a:xfrm>
              <a:prstGeom prst="rect">
                <a:avLst/>
              </a:prstGeom>
              <a:noFill/>
            </p:spPr>
            <p:txBody>
              <a:bodyPr wrap="square" rtlCol="0">
                <a:spAutoFit/>
              </a:bodyPr>
              <a:lstStyle/>
              <a:p>
                <a:r>
                  <a:rPr lang="en-GB" sz="2000" dirty="0"/>
                  <a:t>O</a:t>
                </a:r>
                <a:r>
                  <a:rPr lang="en-GB" sz="2000" baseline="-25000" dirty="0"/>
                  <a:t>2</a:t>
                </a:r>
                <a:r>
                  <a:rPr lang="en-GB" sz="2000" dirty="0"/>
                  <a:t>N  O</a:t>
                </a:r>
                <a:endParaRPr lang="en-GB" sz="2000" baseline="-25000" dirty="0"/>
              </a:p>
            </p:txBody>
          </p:sp>
        </p:grpSp>
        <p:grpSp>
          <p:nvGrpSpPr>
            <p:cNvPr id="124" name="Group 123">
              <a:extLst>
                <a:ext uri="{FF2B5EF4-FFF2-40B4-BE49-F238E27FC236}">
                  <a16:creationId xmlns:a16="http://schemas.microsoft.com/office/drawing/2014/main" id="{559A253E-3B98-4B19-BF55-BB56256D749A}"/>
                </a:ext>
              </a:extLst>
            </p:cNvPr>
            <p:cNvGrpSpPr/>
            <p:nvPr/>
          </p:nvGrpSpPr>
          <p:grpSpPr>
            <a:xfrm>
              <a:off x="701755" y="3791973"/>
              <a:ext cx="1060054" cy="432322"/>
              <a:chOff x="1278455" y="3332393"/>
              <a:chExt cx="1060054" cy="432322"/>
            </a:xfrm>
          </p:grpSpPr>
          <p:sp>
            <p:nvSpPr>
              <p:cNvPr id="129" name="TextBox 128">
                <a:extLst>
                  <a:ext uri="{FF2B5EF4-FFF2-40B4-BE49-F238E27FC236}">
                    <a16:creationId xmlns:a16="http://schemas.microsoft.com/office/drawing/2014/main" id="{798BB86B-4859-4325-BD48-15170E27C420}"/>
                  </a:ext>
                </a:extLst>
              </p:cNvPr>
              <p:cNvSpPr txBox="1"/>
              <p:nvPr/>
            </p:nvSpPr>
            <p:spPr>
              <a:xfrm>
                <a:off x="1278455" y="3332393"/>
                <a:ext cx="1060054" cy="400110"/>
              </a:xfrm>
              <a:prstGeom prst="rect">
                <a:avLst/>
              </a:prstGeom>
              <a:noFill/>
            </p:spPr>
            <p:txBody>
              <a:bodyPr wrap="square" rtlCol="0">
                <a:spAutoFit/>
              </a:bodyPr>
              <a:lstStyle/>
              <a:p>
                <a:r>
                  <a:rPr lang="en-GB" sz="2000" dirty="0"/>
                  <a:t>O-NO</a:t>
                </a:r>
                <a:r>
                  <a:rPr lang="en-GB" sz="2000" baseline="-25000" dirty="0"/>
                  <a:t>2</a:t>
                </a:r>
              </a:p>
            </p:txBody>
          </p:sp>
          <p:sp>
            <p:nvSpPr>
              <p:cNvPr id="130" name="Oval 129">
                <a:extLst>
                  <a:ext uri="{FF2B5EF4-FFF2-40B4-BE49-F238E27FC236}">
                    <a16:creationId xmlns:a16="http://schemas.microsoft.com/office/drawing/2014/main" id="{6EF692A7-9DB2-44ED-A49C-6584884D4F4A}"/>
                  </a:ext>
                </a:extLst>
              </p:cNvPr>
              <p:cNvSpPr/>
              <p:nvPr/>
            </p:nvSpPr>
            <p:spPr>
              <a:xfrm>
                <a:off x="1603941" y="3364605"/>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25" name="Group 124">
              <a:extLst>
                <a:ext uri="{FF2B5EF4-FFF2-40B4-BE49-F238E27FC236}">
                  <a16:creationId xmlns:a16="http://schemas.microsoft.com/office/drawing/2014/main" id="{6F1D8A2D-F09C-4CB9-8327-E788228D56A8}"/>
                </a:ext>
              </a:extLst>
            </p:cNvPr>
            <p:cNvGrpSpPr/>
            <p:nvPr/>
          </p:nvGrpSpPr>
          <p:grpSpPr>
            <a:xfrm>
              <a:off x="30557" y="2755833"/>
              <a:ext cx="1381940" cy="416444"/>
              <a:chOff x="63546" y="4055243"/>
              <a:chExt cx="1381940" cy="416444"/>
            </a:xfrm>
          </p:grpSpPr>
          <p:pic>
            <p:nvPicPr>
              <p:cNvPr id="126" name="Picture 4">
                <a:extLst>
                  <a:ext uri="{FF2B5EF4-FFF2-40B4-BE49-F238E27FC236}">
                    <a16:creationId xmlns:a16="http://schemas.microsoft.com/office/drawing/2014/main" id="{956470C7-9D6B-458B-8ADD-4BD03803E33C}"/>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8657" t="46926" r="73922" b="47760"/>
              <a:stretch/>
            </p:blipFill>
            <p:spPr bwMode="auto">
              <a:xfrm>
                <a:off x="617867" y="4219715"/>
                <a:ext cx="155505" cy="104782"/>
              </a:xfrm>
              <a:prstGeom prst="rect">
                <a:avLst/>
              </a:prstGeom>
              <a:noFill/>
              <a:extLst>
                <a:ext uri="{909E8E84-426E-40DD-AFC4-6F175D3DCCD1}">
                  <a14:hiddenFill xmlns:a14="http://schemas.microsoft.com/office/drawing/2010/main">
                    <a:solidFill>
                      <a:srgbClr val="FFFFFF"/>
                    </a:solidFill>
                  </a14:hiddenFill>
                </a:ext>
              </a:extLst>
            </p:spPr>
          </p:pic>
          <p:sp>
            <p:nvSpPr>
              <p:cNvPr id="127" name="Oval 126">
                <a:extLst>
                  <a:ext uri="{FF2B5EF4-FFF2-40B4-BE49-F238E27FC236}">
                    <a16:creationId xmlns:a16="http://schemas.microsoft.com/office/drawing/2014/main" id="{E871E04A-03C2-4748-A722-B9D5312EC21A}"/>
                  </a:ext>
                </a:extLst>
              </p:cNvPr>
              <p:cNvSpPr/>
              <p:nvPr/>
            </p:nvSpPr>
            <p:spPr>
              <a:xfrm>
                <a:off x="63546" y="4055243"/>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8" name="TextBox 127">
                <a:extLst>
                  <a:ext uri="{FF2B5EF4-FFF2-40B4-BE49-F238E27FC236}">
                    <a16:creationId xmlns:a16="http://schemas.microsoft.com/office/drawing/2014/main" id="{30979A8A-3749-4180-827F-58E1CEC389CB}"/>
                  </a:ext>
                </a:extLst>
              </p:cNvPr>
              <p:cNvSpPr txBox="1"/>
              <p:nvPr/>
            </p:nvSpPr>
            <p:spPr>
              <a:xfrm>
                <a:off x="67159" y="4071577"/>
                <a:ext cx="1378327" cy="400110"/>
              </a:xfrm>
              <a:prstGeom prst="rect">
                <a:avLst/>
              </a:prstGeom>
              <a:noFill/>
            </p:spPr>
            <p:txBody>
              <a:bodyPr wrap="square" rtlCol="0">
                <a:spAutoFit/>
              </a:bodyPr>
              <a:lstStyle/>
              <a:p>
                <a:r>
                  <a:rPr lang="en-GB" sz="2000" dirty="0"/>
                  <a:t>O</a:t>
                </a:r>
                <a:r>
                  <a:rPr lang="en-GB" sz="2000" baseline="-25000" dirty="0"/>
                  <a:t>2</a:t>
                </a:r>
                <a:r>
                  <a:rPr lang="en-GB" sz="2000" dirty="0"/>
                  <a:t>N  O</a:t>
                </a:r>
                <a:endParaRPr lang="en-GB" sz="2000" baseline="-25000" dirty="0"/>
              </a:p>
            </p:txBody>
          </p:sp>
        </p:grpSp>
      </p:grpSp>
      <p:sp>
        <p:nvSpPr>
          <p:cNvPr id="142" name="TextBox 141">
            <a:extLst>
              <a:ext uri="{FF2B5EF4-FFF2-40B4-BE49-F238E27FC236}">
                <a16:creationId xmlns:a16="http://schemas.microsoft.com/office/drawing/2014/main" id="{1C1BE33B-7B54-4CED-85F2-221219F2B0FB}"/>
              </a:ext>
            </a:extLst>
          </p:cNvPr>
          <p:cNvSpPr txBox="1"/>
          <p:nvPr/>
        </p:nvSpPr>
        <p:spPr>
          <a:xfrm>
            <a:off x="9153170" y="2892560"/>
            <a:ext cx="3203848" cy="646331"/>
          </a:xfrm>
          <a:prstGeom prst="rect">
            <a:avLst/>
          </a:prstGeom>
          <a:noFill/>
        </p:spPr>
        <p:txBody>
          <a:bodyPr wrap="square">
            <a:spAutoFit/>
          </a:bodyPr>
          <a:lstStyle/>
          <a:p>
            <a:r>
              <a:rPr lang="en-GB" b="1" dirty="0">
                <a:solidFill>
                  <a:srgbClr val="202122"/>
                </a:solidFill>
                <a:latin typeface="Calibri" panose="020F0502020204030204" pitchFamily="34" charset="0"/>
                <a:cs typeface="Calibri" panose="020F0502020204030204" pitchFamily="34" charset="0"/>
              </a:rPr>
              <a:t>Pentaerythritol tetranitrate </a:t>
            </a:r>
            <a:r>
              <a:rPr lang="en-GB" dirty="0">
                <a:solidFill>
                  <a:srgbClr val="202122"/>
                </a:solidFill>
                <a:latin typeface="Calibri" panose="020F0502020204030204" pitchFamily="34" charset="0"/>
                <a:cs typeface="Calibri" panose="020F0502020204030204" pitchFamily="34" charset="0"/>
              </a:rPr>
              <a:t> </a:t>
            </a:r>
          </a:p>
          <a:p>
            <a:r>
              <a:rPr lang="en-GB" dirty="0">
                <a:solidFill>
                  <a:srgbClr val="202122"/>
                </a:solidFill>
                <a:latin typeface="Calibri" panose="020F0502020204030204" pitchFamily="34" charset="0"/>
                <a:cs typeface="Calibri" panose="020F0502020204030204" pitchFamily="34" charset="0"/>
              </a:rPr>
              <a:t>(</a:t>
            </a:r>
            <a:r>
              <a:rPr lang="en-GB" b="1" dirty="0">
                <a:solidFill>
                  <a:srgbClr val="202122"/>
                </a:solidFill>
                <a:latin typeface="Calibri" panose="020F0502020204030204" pitchFamily="34" charset="0"/>
                <a:cs typeface="Calibri" panose="020F0502020204030204" pitchFamily="34" charset="0"/>
              </a:rPr>
              <a:t>PETN</a:t>
            </a:r>
            <a:r>
              <a:rPr lang="en-GB" dirty="0">
                <a:solidFill>
                  <a:srgbClr val="202122"/>
                </a:solidFill>
                <a:latin typeface="Calibri" panose="020F0502020204030204" pitchFamily="34" charset="0"/>
                <a:cs typeface="Calibri" panose="020F0502020204030204" pitchFamily="34" charset="0"/>
              </a:rPr>
              <a:t>) </a:t>
            </a:r>
            <a:endParaRPr lang="en-GB" dirty="0">
              <a:latin typeface="Calibri" panose="020F0502020204030204" pitchFamily="34" charset="0"/>
              <a:cs typeface="Calibri" panose="020F0502020204030204" pitchFamily="34" charset="0"/>
            </a:endParaRPr>
          </a:p>
        </p:txBody>
      </p:sp>
      <p:grpSp>
        <p:nvGrpSpPr>
          <p:cNvPr id="160" name="Group 159">
            <a:extLst>
              <a:ext uri="{FF2B5EF4-FFF2-40B4-BE49-F238E27FC236}">
                <a16:creationId xmlns:a16="http://schemas.microsoft.com/office/drawing/2014/main" id="{8BE17E85-C7CC-4AEF-B967-5D023423ABF8}"/>
              </a:ext>
            </a:extLst>
          </p:cNvPr>
          <p:cNvGrpSpPr/>
          <p:nvPr/>
        </p:nvGrpSpPr>
        <p:grpSpPr>
          <a:xfrm>
            <a:off x="595404" y="4247136"/>
            <a:ext cx="1887493" cy="2150724"/>
            <a:chOff x="508987" y="4332495"/>
            <a:chExt cx="1887493" cy="2150724"/>
          </a:xfrm>
        </p:grpSpPr>
        <p:pic>
          <p:nvPicPr>
            <p:cNvPr id="147" name="Picture 146">
              <a:extLst>
                <a:ext uri="{FF2B5EF4-FFF2-40B4-BE49-F238E27FC236}">
                  <a16:creationId xmlns:a16="http://schemas.microsoft.com/office/drawing/2014/main" id="{F4818DDF-B316-436E-B6C8-47A6C09F6EAD}"/>
                </a:ext>
              </a:extLst>
            </p:cNvPr>
            <p:cNvPicPr>
              <a:picLocks noChangeAspect="1"/>
            </p:cNvPicPr>
            <p:nvPr/>
          </p:nvPicPr>
          <p:blipFill>
            <a:blip r:embed="rId12"/>
            <a:stretch>
              <a:fillRect/>
            </a:stretch>
          </p:blipFill>
          <p:spPr>
            <a:xfrm>
              <a:off x="542188" y="4382855"/>
              <a:ext cx="1847193" cy="1039046"/>
            </a:xfrm>
            <a:prstGeom prst="rect">
              <a:avLst/>
            </a:prstGeom>
          </p:spPr>
        </p:pic>
        <p:sp>
          <p:nvSpPr>
            <p:cNvPr id="149" name="TextBox 148">
              <a:extLst>
                <a:ext uri="{FF2B5EF4-FFF2-40B4-BE49-F238E27FC236}">
                  <a16:creationId xmlns:a16="http://schemas.microsoft.com/office/drawing/2014/main" id="{CD592DEB-4149-4F39-9246-FE5D9797DA82}"/>
                </a:ext>
              </a:extLst>
            </p:cNvPr>
            <p:cNvSpPr txBox="1"/>
            <p:nvPr/>
          </p:nvSpPr>
          <p:spPr>
            <a:xfrm>
              <a:off x="508987" y="6113887"/>
              <a:ext cx="1847193" cy="369332"/>
            </a:xfrm>
            <a:prstGeom prst="rect">
              <a:avLst/>
            </a:prstGeom>
            <a:noFill/>
          </p:spPr>
          <p:txBody>
            <a:bodyPr wrap="square">
              <a:spAutoFit/>
            </a:bodyPr>
            <a:lstStyle/>
            <a:p>
              <a:r>
                <a:rPr lang="en-GB" b="1" dirty="0">
                  <a:solidFill>
                    <a:srgbClr val="202122"/>
                  </a:solidFill>
                  <a:latin typeface="Calibri" panose="020F0502020204030204" pitchFamily="34" charset="0"/>
                  <a:cs typeface="Calibri" panose="020F0502020204030204" pitchFamily="34" charset="0"/>
                </a:rPr>
                <a:t>Nitroguanidine</a:t>
              </a:r>
              <a:endParaRPr lang="en-GB" dirty="0">
                <a:latin typeface="Calibri" panose="020F0502020204030204" pitchFamily="34" charset="0"/>
                <a:cs typeface="Calibri" panose="020F0502020204030204" pitchFamily="34" charset="0"/>
              </a:endParaRPr>
            </a:p>
          </p:txBody>
        </p:sp>
        <p:pic>
          <p:nvPicPr>
            <p:cNvPr id="156" name="Picture 155">
              <a:extLst>
                <a:ext uri="{FF2B5EF4-FFF2-40B4-BE49-F238E27FC236}">
                  <a16:creationId xmlns:a16="http://schemas.microsoft.com/office/drawing/2014/main" id="{81CA3264-A46D-4768-8E7C-E47CEF97E65D}"/>
                </a:ext>
              </a:extLst>
            </p:cNvPr>
            <p:cNvPicPr>
              <a:picLocks noChangeAspect="1"/>
            </p:cNvPicPr>
            <p:nvPr/>
          </p:nvPicPr>
          <p:blipFill>
            <a:blip r:embed="rId13"/>
            <a:stretch>
              <a:fillRect/>
            </a:stretch>
          </p:blipFill>
          <p:spPr>
            <a:xfrm>
              <a:off x="1767875" y="4382855"/>
              <a:ext cx="625119" cy="802236"/>
            </a:xfrm>
            <a:prstGeom prst="rect">
              <a:avLst/>
            </a:prstGeom>
          </p:spPr>
        </p:pic>
        <p:sp>
          <p:nvSpPr>
            <p:cNvPr id="151" name="Oval 150">
              <a:extLst>
                <a:ext uri="{FF2B5EF4-FFF2-40B4-BE49-F238E27FC236}">
                  <a16:creationId xmlns:a16="http://schemas.microsoft.com/office/drawing/2014/main" id="{5D31FD74-6290-434C-AF16-0E8424E99E0E}"/>
                </a:ext>
              </a:extLst>
            </p:cNvPr>
            <p:cNvSpPr/>
            <p:nvPr/>
          </p:nvSpPr>
          <p:spPr>
            <a:xfrm>
              <a:off x="1766513" y="4715586"/>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0" name="TextBox 149">
              <a:extLst>
                <a:ext uri="{FF2B5EF4-FFF2-40B4-BE49-F238E27FC236}">
                  <a16:creationId xmlns:a16="http://schemas.microsoft.com/office/drawing/2014/main" id="{D3909BBD-4FA8-4100-B494-E6F2310CA417}"/>
                </a:ext>
              </a:extLst>
            </p:cNvPr>
            <p:cNvSpPr txBox="1"/>
            <p:nvPr/>
          </p:nvSpPr>
          <p:spPr>
            <a:xfrm>
              <a:off x="1726076" y="4714028"/>
              <a:ext cx="670404" cy="400110"/>
            </a:xfrm>
            <a:prstGeom prst="rect">
              <a:avLst/>
            </a:prstGeom>
            <a:noFill/>
          </p:spPr>
          <p:txBody>
            <a:bodyPr wrap="square" rtlCol="0">
              <a:spAutoFit/>
            </a:bodyPr>
            <a:lstStyle/>
            <a:p>
              <a:r>
                <a:rPr lang="en-GB" sz="2000" dirty="0"/>
                <a:t>NO</a:t>
              </a:r>
              <a:r>
                <a:rPr lang="en-GB" sz="2000" baseline="-25000" dirty="0"/>
                <a:t>2</a:t>
              </a:r>
            </a:p>
          </p:txBody>
        </p:sp>
        <p:pic>
          <p:nvPicPr>
            <p:cNvPr id="159" name="Picture 158">
              <a:extLst>
                <a:ext uri="{FF2B5EF4-FFF2-40B4-BE49-F238E27FC236}">
                  <a16:creationId xmlns:a16="http://schemas.microsoft.com/office/drawing/2014/main" id="{24935A1D-09A1-43E8-8964-5BF3405545F8}"/>
                </a:ext>
              </a:extLst>
            </p:cNvPr>
            <p:cNvPicPr>
              <a:picLocks noChangeAspect="1"/>
            </p:cNvPicPr>
            <p:nvPr/>
          </p:nvPicPr>
          <p:blipFill>
            <a:blip r:embed="rId14"/>
            <a:stretch>
              <a:fillRect/>
            </a:stretch>
          </p:blipFill>
          <p:spPr>
            <a:xfrm>
              <a:off x="1165809" y="4431272"/>
              <a:ext cx="228602" cy="228602"/>
            </a:xfrm>
            <a:prstGeom prst="rect">
              <a:avLst/>
            </a:prstGeom>
          </p:spPr>
        </p:pic>
        <p:sp>
          <p:nvSpPr>
            <p:cNvPr id="146" name="TextBox 145">
              <a:extLst>
                <a:ext uri="{FF2B5EF4-FFF2-40B4-BE49-F238E27FC236}">
                  <a16:creationId xmlns:a16="http://schemas.microsoft.com/office/drawing/2014/main" id="{084D8818-8B5D-4741-AB5F-176B5D0194DC}"/>
                </a:ext>
              </a:extLst>
            </p:cNvPr>
            <p:cNvSpPr txBox="1"/>
            <p:nvPr/>
          </p:nvSpPr>
          <p:spPr>
            <a:xfrm>
              <a:off x="1083603" y="4332495"/>
              <a:ext cx="536126" cy="400110"/>
            </a:xfrm>
            <a:prstGeom prst="rect">
              <a:avLst/>
            </a:prstGeom>
            <a:noFill/>
          </p:spPr>
          <p:txBody>
            <a:bodyPr wrap="square" rtlCol="0">
              <a:spAutoFit/>
            </a:bodyPr>
            <a:lstStyle/>
            <a:p>
              <a:r>
                <a:rPr lang="en-GB" sz="2000" dirty="0"/>
                <a:t>NH</a:t>
              </a:r>
              <a:endParaRPr lang="en-GB" sz="2000" baseline="-25000" dirty="0"/>
            </a:p>
          </p:txBody>
        </p:sp>
      </p:grpSp>
    </p:spTree>
    <p:extLst>
      <p:ext uri="{BB962C8B-B14F-4D97-AF65-F5344CB8AC3E}">
        <p14:creationId xmlns:p14="http://schemas.microsoft.com/office/powerpoint/2010/main" val="31508809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0AE7530-524E-4C5B-B627-23C83AC79EAD}"/>
              </a:ext>
            </a:extLst>
          </p:cNvPr>
          <p:cNvSpPr txBox="1"/>
          <p:nvPr/>
        </p:nvSpPr>
        <p:spPr>
          <a:xfrm>
            <a:off x="185124" y="1611533"/>
            <a:ext cx="11141094" cy="954107"/>
          </a:xfrm>
          <a:prstGeom prst="rect">
            <a:avLst/>
          </a:prstGeom>
          <a:noFill/>
        </p:spPr>
        <p:txBody>
          <a:bodyPr wrap="square" rtlCol="0">
            <a:spAutoFit/>
          </a:bodyPr>
          <a:lstStyle/>
          <a:p>
            <a:r>
              <a:rPr lang="en-GB" sz="2800" dirty="0">
                <a:solidFill>
                  <a:srgbClr val="0070C0"/>
                </a:solidFill>
                <a:cs typeface="Calibri" panose="020F0502020204030204" pitchFamily="34" charset="0"/>
              </a:rPr>
              <a:t>They can be classified according to where the NO</a:t>
            </a:r>
            <a:r>
              <a:rPr lang="en-GB" sz="2800" baseline="-25000" dirty="0">
                <a:solidFill>
                  <a:srgbClr val="0070C0"/>
                </a:solidFill>
                <a:cs typeface="Calibri" panose="020F0502020204030204" pitchFamily="34" charset="0"/>
              </a:rPr>
              <a:t>2</a:t>
            </a:r>
            <a:r>
              <a:rPr lang="en-GB" sz="2800" dirty="0">
                <a:solidFill>
                  <a:srgbClr val="0070C0"/>
                </a:solidFill>
                <a:cs typeface="Calibri" panose="020F0502020204030204" pitchFamily="34" charset="0"/>
              </a:rPr>
              <a:t> groups are located in the molecule. There are three categories:</a:t>
            </a:r>
          </a:p>
        </p:txBody>
      </p:sp>
      <p:pic>
        <p:nvPicPr>
          <p:cNvPr id="4" name="Picture 3">
            <a:extLst>
              <a:ext uri="{FF2B5EF4-FFF2-40B4-BE49-F238E27FC236}">
                <a16:creationId xmlns:a16="http://schemas.microsoft.com/office/drawing/2014/main" id="{087E07E3-B4AD-43D2-98B5-8B1AA5B6E493}"/>
              </a:ext>
            </a:extLst>
          </p:cNvPr>
          <p:cNvPicPr>
            <a:picLocks noChangeAspect="1"/>
          </p:cNvPicPr>
          <p:nvPr/>
        </p:nvPicPr>
        <p:blipFill>
          <a:blip r:embed="rId3"/>
          <a:stretch>
            <a:fillRect/>
          </a:stretch>
        </p:blipFill>
        <p:spPr>
          <a:xfrm>
            <a:off x="1150011" y="2944700"/>
            <a:ext cx="8462097" cy="3913300"/>
          </a:xfrm>
          <a:prstGeom prst="rect">
            <a:avLst/>
          </a:prstGeom>
        </p:spPr>
      </p:pic>
      <p:sp>
        <p:nvSpPr>
          <p:cNvPr id="3" name="Title 2">
            <a:extLst>
              <a:ext uri="{FF2B5EF4-FFF2-40B4-BE49-F238E27FC236}">
                <a16:creationId xmlns:a16="http://schemas.microsoft.com/office/drawing/2014/main" id="{0489B177-C0E6-4E1B-AE4D-5F750B2A52C3}"/>
              </a:ext>
            </a:extLst>
          </p:cNvPr>
          <p:cNvSpPr>
            <a:spLocks noGrp="1"/>
          </p:cNvSpPr>
          <p:nvPr>
            <p:ph type="title"/>
          </p:nvPr>
        </p:nvSpPr>
        <p:spPr>
          <a:xfrm>
            <a:off x="913774" y="-39101"/>
            <a:ext cx="10364451" cy="842772"/>
          </a:xfrm>
        </p:spPr>
        <p:txBody>
          <a:bodyPr/>
          <a:lstStyle/>
          <a:p>
            <a:r>
              <a:rPr lang="en-GB" dirty="0"/>
              <a:t>High energy chemicals</a:t>
            </a:r>
          </a:p>
        </p:txBody>
      </p:sp>
      <p:sp>
        <p:nvSpPr>
          <p:cNvPr id="5" name="TextBox 4">
            <a:extLst>
              <a:ext uri="{FF2B5EF4-FFF2-40B4-BE49-F238E27FC236}">
                <a16:creationId xmlns:a16="http://schemas.microsoft.com/office/drawing/2014/main" id="{A7ECC7ED-30F4-4064-9E83-06A06D436907}"/>
              </a:ext>
            </a:extLst>
          </p:cNvPr>
          <p:cNvSpPr txBox="1"/>
          <p:nvPr/>
        </p:nvSpPr>
        <p:spPr>
          <a:xfrm>
            <a:off x="1334755" y="5178107"/>
            <a:ext cx="753373" cy="369332"/>
          </a:xfrm>
          <a:prstGeom prst="rect">
            <a:avLst/>
          </a:prstGeom>
          <a:noFill/>
        </p:spPr>
        <p:txBody>
          <a:bodyPr wrap="square" rtlCol="0">
            <a:spAutoFit/>
          </a:bodyPr>
          <a:lstStyle/>
          <a:p>
            <a:r>
              <a:rPr lang="en-GB" dirty="0"/>
              <a:t>TNT</a:t>
            </a:r>
          </a:p>
        </p:txBody>
      </p:sp>
      <p:sp>
        <p:nvSpPr>
          <p:cNvPr id="6" name="TextBox 5">
            <a:extLst>
              <a:ext uri="{FF2B5EF4-FFF2-40B4-BE49-F238E27FC236}">
                <a16:creationId xmlns:a16="http://schemas.microsoft.com/office/drawing/2014/main" id="{1450265F-5308-4B03-A7F6-2EF335E417AA}"/>
              </a:ext>
            </a:extLst>
          </p:cNvPr>
          <p:cNvSpPr txBox="1"/>
          <p:nvPr/>
        </p:nvSpPr>
        <p:spPr>
          <a:xfrm>
            <a:off x="4904552" y="5201379"/>
            <a:ext cx="753373" cy="369332"/>
          </a:xfrm>
          <a:prstGeom prst="rect">
            <a:avLst/>
          </a:prstGeom>
          <a:noFill/>
        </p:spPr>
        <p:txBody>
          <a:bodyPr wrap="square" rtlCol="0">
            <a:spAutoFit/>
          </a:bodyPr>
          <a:lstStyle/>
          <a:p>
            <a:r>
              <a:rPr lang="en-GB" dirty="0"/>
              <a:t>NG</a:t>
            </a:r>
          </a:p>
        </p:txBody>
      </p:sp>
      <p:sp>
        <p:nvSpPr>
          <p:cNvPr id="7" name="TextBox 6">
            <a:extLst>
              <a:ext uri="{FF2B5EF4-FFF2-40B4-BE49-F238E27FC236}">
                <a16:creationId xmlns:a16="http://schemas.microsoft.com/office/drawing/2014/main" id="{5D83662D-8C42-4957-B36A-F8265A228C05}"/>
              </a:ext>
            </a:extLst>
          </p:cNvPr>
          <p:cNvSpPr txBox="1"/>
          <p:nvPr/>
        </p:nvSpPr>
        <p:spPr>
          <a:xfrm>
            <a:off x="8548013" y="5219334"/>
            <a:ext cx="753373" cy="369332"/>
          </a:xfrm>
          <a:prstGeom prst="rect">
            <a:avLst/>
          </a:prstGeom>
          <a:noFill/>
        </p:spPr>
        <p:txBody>
          <a:bodyPr wrap="square" rtlCol="0">
            <a:spAutoFit/>
          </a:bodyPr>
          <a:lstStyle/>
          <a:p>
            <a:r>
              <a:rPr lang="en-GB" dirty="0"/>
              <a:t>RDX</a:t>
            </a:r>
          </a:p>
        </p:txBody>
      </p:sp>
      <p:sp>
        <p:nvSpPr>
          <p:cNvPr id="9" name="TextBox 8">
            <a:extLst>
              <a:ext uri="{FF2B5EF4-FFF2-40B4-BE49-F238E27FC236}">
                <a16:creationId xmlns:a16="http://schemas.microsoft.com/office/drawing/2014/main" id="{1074B603-15BE-46A6-B881-133FFCFCA494}"/>
              </a:ext>
            </a:extLst>
          </p:cNvPr>
          <p:cNvSpPr txBox="1"/>
          <p:nvPr/>
        </p:nvSpPr>
        <p:spPr>
          <a:xfrm>
            <a:off x="230002" y="637584"/>
            <a:ext cx="11278225" cy="954107"/>
          </a:xfrm>
          <a:prstGeom prst="rect">
            <a:avLst/>
          </a:prstGeom>
          <a:noFill/>
        </p:spPr>
        <p:txBody>
          <a:bodyPr wrap="square">
            <a:spAutoFit/>
          </a:bodyPr>
          <a:lstStyle/>
          <a:p>
            <a:r>
              <a:rPr lang="en-GB" sz="2800" dirty="0">
                <a:solidFill>
                  <a:srgbClr val="0070C0"/>
                </a:solidFill>
                <a:cs typeface="Calibri" panose="020F0502020204030204" pitchFamily="34" charset="0"/>
              </a:rPr>
              <a:t>In order to improve the burn rate and hence the performance of explosives, </a:t>
            </a:r>
            <a:r>
              <a:rPr lang="en-GB" sz="2800" b="1" dirty="0">
                <a:solidFill>
                  <a:srgbClr val="0070C0"/>
                </a:solidFill>
                <a:cs typeface="Calibri" panose="020F0502020204030204" pitchFamily="34" charset="0"/>
              </a:rPr>
              <a:t>the fuel and oxidiser atoms are on the same molecule. </a:t>
            </a:r>
            <a:endParaRPr lang="en-GB" sz="2800" dirty="0"/>
          </a:p>
        </p:txBody>
      </p:sp>
    </p:spTree>
    <p:extLst>
      <p:ext uri="{BB962C8B-B14F-4D97-AF65-F5344CB8AC3E}">
        <p14:creationId xmlns:p14="http://schemas.microsoft.com/office/powerpoint/2010/main" val="799540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504EA-6F6E-4ADA-A15E-C27F484D543F}"/>
              </a:ext>
            </a:extLst>
          </p:cNvPr>
          <p:cNvSpPr>
            <a:spLocks noGrp="1"/>
          </p:cNvSpPr>
          <p:nvPr>
            <p:ph type="title"/>
          </p:nvPr>
        </p:nvSpPr>
        <p:spPr>
          <a:xfrm>
            <a:off x="967564" y="1"/>
            <a:ext cx="10364451" cy="905728"/>
          </a:xfrm>
        </p:spPr>
        <p:txBody>
          <a:bodyPr/>
          <a:lstStyle/>
          <a:p>
            <a:r>
              <a:rPr lang="en-GB" dirty="0"/>
              <a:t>-NO</a:t>
            </a:r>
            <a:r>
              <a:rPr lang="en-GB" baseline="-25000" dirty="0"/>
              <a:t>2</a:t>
            </a:r>
            <a:r>
              <a:rPr lang="en-GB" dirty="0"/>
              <a:t> resonance structure</a:t>
            </a:r>
          </a:p>
        </p:txBody>
      </p:sp>
      <p:sp>
        <p:nvSpPr>
          <p:cNvPr id="8" name="TextBox 7">
            <a:extLst>
              <a:ext uri="{FF2B5EF4-FFF2-40B4-BE49-F238E27FC236}">
                <a16:creationId xmlns:a16="http://schemas.microsoft.com/office/drawing/2014/main" id="{1AF94EB6-2325-4616-AAD7-914ADD07D1D3}"/>
              </a:ext>
            </a:extLst>
          </p:cNvPr>
          <p:cNvSpPr txBox="1"/>
          <p:nvPr/>
        </p:nvSpPr>
        <p:spPr>
          <a:xfrm>
            <a:off x="296426" y="763276"/>
            <a:ext cx="11500340" cy="707886"/>
          </a:xfrm>
          <a:prstGeom prst="rect">
            <a:avLst/>
          </a:prstGeom>
          <a:noFill/>
        </p:spPr>
        <p:txBody>
          <a:bodyPr wrap="square">
            <a:spAutoFit/>
          </a:bodyPr>
          <a:lstStyle/>
          <a:p>
            <a:r>
              <a:rPr lang="en-GB" sz="2000" dirty="0"/>
              <a:t>The nitro group (-NO₂) exhibits resonance due to the delocalisation of electrons between the nitrogen and oxygen atoms. The resonance structures highlight the sharing of the negative charge among the oxygen atoms. </a:t>
            </a:r>
          </a:p>
        </p:txBody>
      </p:sp>
      <p:sp>
        <p:nvSpPr>
          <p:cNvPr id="10" name="TextBox 9">
            <a:extLst>
              <a:ext uri="{FF2B5EF4-FFF2-40B4-BE49-F238E27FC236}">
                <a16:creationId xmlns:a16="http://schemas.microsoft.com/office/drawing/2014/main" id="{7902B43B-0320-4B27-93A6-3F142575050C}"/>
              </a:ext>
            </a:extLst>
          </p:cNvPr>
          <p:cNvSpPr txBox="1"/>
          <p:nvPr/>
        </p:nvSpPr>
        <p:spPr>
          <a:xfrm>
            <a:off x="122747" y="3480098"/>
            <a:ext cx="12178777" cy="307777"/>
          </a:xfrm>
          <a:prstGeom prst="rect">
            <a:avLst/>
          </a:prstGeom>
          <a:noFill/>
        </p:spPr>
        <p:txBody>
          <a:bodyPr wrap="square">
            <a:spAutoFit/>
          </a:bodyPr>
          <a:lstStyle/>
          <a:p>
            <a:pPr>
              <a:buFont typeface="Arial" panose="020B0604020202020204" pitchFamily="34" charset="0"/>
              <a:buChar char="•"/>
            </a:pPr>
            <a:r>
              <a:rPr lang="en-GB" sz="1400" dirty="0"/>
              <a:t>The nitrogen atom has a formal positive charge, while the single-bonded oxygen atom has a formal negative charge.</a:t>
            </a:r>
          </a:p>
        </p:txBody>
      </p:sp>
      <p:sp>
        <p:nvSpPr>
          <p:cNvPr id="14" name="TextBox 13">
            <a:extLst>
              <a:ext uri="{FF2B5EF4-FFF2-40B4-BE49-F238E27FC236}">
                <a16:creationId xmlns:a16="http://schemas.microsoft.com/office/drawing/2014/main" id="{F4D74C74-0FF3-47BB-A82D-B25292C4DFFB}"/>
              </a:ext>
            </a:extLst>
          </p:cNvPr>
          <p:cNvSpPr txBox="1"/>
          <p:nvPr/>
        </p:nvSpPr>
        <p:spPr>
          <a:xfrm>
            <a:off x="7727894" y="1768892"/>
            <a:ext cx="3861986" cy="1384995"/>
          </a:xfrm>
          <a:prstGeom prst="rect">
            <a:avLst/>
          </a:prstGeom>
          <a:noFill/>
        </p:spPr>
        <p:txBody>
          <a:bodyPr wrap="square">
            <a:spAutoFit/>
          </a:bodyPr>
          <a:lstStyle/>
          <a:p>
            <a:r>
              <a:rPr lang="en-GB" sz="1400" b="1" dirty="0">
                <a:solidFill>
                  <a:srgbClr val="FF0000"/>
                </a:solidFill>
              </a:rPr>
              <a:t>Resonance Hybrid</a:t>
            </a:r>
            <a:endParaRPr lang="en-GB" sz="1400" dirty="0"/>
          </a:p>
          <a:p>
            <a:pPr>
              <a:buFont typeface="Arial" panose="020B0604020202020204" pitchFamily="34" charset="0"/>
              <a:buChar char="•"/>
            </a:pPr>
            <a:r>
              <a:rPr lang="en-GB" sz="1400" dirty="0"/>
              <a:t>The π electrons are delocalised over the nitrogen and oxygen atoms, and the formal charges are spread between the two oxygen atoms.</a:t>
            </a:r>
          </a:p>
          <a:p>
            <a:pPr>
              <a:buFont typeface="Arial" panose="020B0604020202020204" pitchFamily="34" charset="0"/>
              <a:buChar char="•"/>
            </a:pPr>
            <a:r>
              <a:rPr lang="en-GB" sz="1400" dirty="0"/>
              <a:t>This delocalisation makes the nitro group highly stabilised and strongly electron-withdrawing.</a:t>
            </a:r>
          </a:p>
        </p:txBody>
      </p:sp>
      <p:sp>
        <p:nvSpPr>
          <p:cNvPr id="17" name="TextBox 16">
            <a:extLst>
              <a:ext uri="{FF2B5EF4-FFF2-40B4-BE49-F238E27FC236}">
                <a16:creationId xmlns:a16="http://schemas.microsoft.com/office/drawing/2014/main" id="{EE702EED-613D-4EE6-BD30-D14A8747C101}"/>
              </a:ext>
            </a:extLst>
          </p:cNvPr>
          <p:cNvSpPr txBox="1"/>
          <p:nvPr/>
        </p:nvSpPr>
        <p:spPr>
          <a:xfrm>
            <a:off x="122747" y="4300612"/>
            <a:ext cx="11289366" cy="2308324"/>
          </a:xfrm>
          <a:prstGeom prst="rect">
            <a:avLst/>
          </a:prstGeom>
          <a:noFill/>
        </p:spPr>
        <p:txBody>
          <a:bodyPr wrap="square">
            <a:spAutoFit/>
          </a:bodyPr>
          <a:lstStyle/>
          <a:p>
            <a:r>
              <a:rPr lang="en-GB" sz="2400" dirty="0"/>
              <a:t>The </a:t>
            </a:r>
            <a:r>
              <a:rPr lang="en-GB" sz="2400" b="1" dirty="0"/>
              <a:t>formal charge</a:t>
            </a:r>
            <a:r>
              <a:rPr lang="en-GB" sz="2400" dirty="0"/>
              <a:t> is a theoretical charge assigned to atoms in a molecule, assuming equal sharing of electrons in chemical bonds. It helps in evaluating the most likely Lewis structure for a molecule by minimising charges.</a:t>
            </a:r>
          </a:p>
          <a:p>
            <a:r>
              <a:rPr lang="en-GB" sz="2400" dirty="0"/>
              <a:t>The formula to calculate the formal charge on an atom is:</a:t>
            </a:r>
          </a:p>
          <a:p>
            <a:endParaRPr lang="en-GB" sz="2400" dirty="0"/>
          </a:p>
          <a:p>
            <a:r>
              <a:rPr lang="en-GB" sz="2400" dirty="0"/>
              <a:t>	</a:t>
            </a:r>
            <a:r>
              <a:rPr lang="en-GB" sz="2400" i="1" dirty="0">
                <a:solidFill>
                  <a:srgbClr val="0000FF"/>
                </a:solidFill>
              </a:rPr>
              <a:t>Formal Charge = Valence Electrons−(Non-bonding Electrons +1/2 Bonding Electrons)</a:t>
            </a:r>
          </a:p>
        </p:txBody>
      </p:sp>
      <p:pic>
        <p:nvPicPr>
          <p:cNvPr id="7" name="Picture 6">
            <a:extLst>
              <a:ext uri="{FF2B5EF4-FFF2-40B4-BE49-F238E27FC236}">
                <a16:creationId xmlns:a16="http://schemas.microsoft.com/office/drawing/2014/main" id="{2EABC5BA-3B84-4EC3-B8C0-373C12E3BA90}"/>
              </a:ext>
            </a:extLst>
          </p:cNvPr>
          <p:cNvPicPr>
            <a:picLocks noChangeAspect="1"/>
          </p:cNvPicPr>
          <p:nvPr/>
        </p:nvPicPr>
        <p:blipFill>
          <a:blip r:embed="rId3"/>
          <a:stretch>
            <a:fillRect/>
          </a:stretch>
        </p:blipFill>
        <p:spPr>
          <a:xfrm>
            <a:off x="1017599" y="1740413"/>
            <a:ext cx="6259036" cy="1441955"/>
          </a:xfrm>
          <a:prstGeom prst="rect">
            <a:avLst/>
          </a:prstGeom>
        </p:spPr>
      </p:pic>
    </p:spTree>
    <p:extLst>
      <p:ext uri="{BB962C8B-B14F-4D97-AF65-F5344CB8AC3E}">
        <p14:creationId xmlns:p14="http://schemas.microsoft.com/office/powerpoint/2010/main" val="1507520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1C9A6-AA81-46D2-BD8B-8E1FC794BD53}"/>
              </a:ext>
            </a:extLst>
          </p:cNvPr>
          <p:cNvSpPr>
            <a:spLocks noGrp="1"/>
          </p:cNvSpPr>
          <p:nvPr>
            <p:ph type="title"/>
          </p:nvPr>
        </p:nvSpPr>
        <p:spPr>
          <a:xfrm>
            <a:off x="913774" y="1"/>
            <a:ext cx="10364451" cy="1035424"/>
          </a:xfrm>
        </p:spPr>
        <p:txBody>
          <a:bodyPr/>
          <a:lstStyle/>
          <a:p>
            <a:r>
              <a:rPr lang="en-GB" dirty="0"/>
              <a:t>Nitro- group, -NO</a:t>
            </a:r>
            <a:r>
              <a:rPr lang="en-GB" baseline="-25000" dirty="0"/>
              <a:t>2</a:t>
            </a:r>
          </a:p>
        </p:txBody>
      </p:sp>
      <p:sp>
        <p:nvSpPr>
          <p:cNvPr id="15" name="TextBox 14">
            <a:extLst>
              <a:ext uri="{FF2B5EF4-FFF2-40B4-BE49-F238E27FC236}">
                <a16:creationId xmlns:a16="http://schemas.microsoft.com/office/drawing/2014/main" id="{C2F683D1-FD2B-46C7-A798-4D903D2D1AA0}"/>
              </a:ext>
            </a:extLst>
          </p:cNvPr>
          <p:cNvSpPr txBox="1"/>
          <p:nvPr/>
        </p:nvSpPr>
        <p:spPr>
          <a:xfrm>
            <a:off x="154640" y="840441"/>
            <a:ext cx="5837315" cy="4016484"/>
          </a:xfrm>
          <a:prstGeom prst="rect">
            <a:avLst/>
          </a:prstGeom>
          <a:noFill/>
        </p:spPr>
        <p:txBody>
          <a:bodyPr wrap="square" rtlCol="0">
            <a:spAutoFit/>
          </a:bodyPr>
          <a:lstStyle/>
          <a:p>
            <a:r>
              <a:rPr lang="en-GB" sz="2000" b="1" dirty="0"/>
              <a:t>Physical Properties:</a:t>
            </a:r>
          </a:p>
          <a:p>
            <a:pPr marL="285750" lvl="1" indent="-285750">
              <a:spcBef>
                <a:spcPts val="600"/>
              </a:spcBef>
              <a:spcAft>
                <a:spcPts val="600"/>
              </a:spcAft>
              <a:buFont typeface="+mj-lt"/>
              <a:buAutoNum type="arabicPeriod"/>
            </a:pPr>
            <a:r>
              <a:rPr lang="en-GB" sz="2000" dirty="0"/>
              <a:t>The -NO₂ group is highly polar, creating a strong dipole moment and reducing electron availability of nearby atoms.</a:t>
            </a:r>
          </a:p>
          <a:p>
            <a:pPr marL="285750" lvl="1" indent="-285750">
              <a:spcBef>
                <a:spcPts val="600"/>
              </a:spcBef>
              <a:spcAft>
                <a:spcPts val="600"/>
              </a:spcAft>
              <a:buFont typeface="+mj-lt"/>
              <a:buAutoNum type="arabicPeriod"/>
            </a:pPr>
            <a:r>
              <a:rPr lang="en-GB" sz="2000" dirty="0"/>
              <a:t>Nitro compounds often appear yellow/orange in aromatic systems due to light absorption.</a:t>
            </a:r>
          </a:p>
          <a:p>
            <a:pPr marL="285750" lvl="1" indent="-285750">
              <a:spcBef>
                <a:spcPts val="600"/>
              </a:spcBef>
              <a:spcAft>
                <a:spcPts val="600"/>
              </a:spcAft>
              <a:buFont typeface="+mj-lt"/>
              <a:buAutoNum type="arabicPeriod"/>
            </a:pPr>
            <a:r>
              <a:rPr lang="en-GB" sz="2000" dirty="0"/>
              <a:t>Lower nitroalkanes are soluble in polar solvents, while higher ones are less soluble due to non-polar chains.</a:t>
            </a:r>
          </a:p>
          <a:p>
            <a:pPr marL="285750" lvl="1" indent="-285750">
              <a:spcBef>
                <a:spcPts val="600"/>
              </a:spcBef>
              <a:spcAft>
                <a:spcPts val="600"/>
              </a:spcAft>
              <a:buFont typeface="+mj-lt"/>
              <a:buAutoNum type="arabicPeriod"/>
            </a:pPr>
            <a:r>
              <a:rPr lang="en-GB" sz="2000" dirty="0"/>
              <a:t>Strong polarity increases intermolecular forces, raising boiling and melting points.</a:t>
            </a:r>
          </a:p>
        </p:txBody>
      </p:sp>
      <p:sp>
        <p:nvSpPr>
          <p:cNvPr id="25" name="TextBox 24">
            <a:extLst>
              <a:ext uri="{FF2B5EF4-FFF2-40B4-BE49-F238E27FC236}">
                <a16:creationId xmlns:a16="http://schemas.microsoft.com/office/drawing/2014/main" id="{27BB4AB8-ADD6-4150-AA86-63AE2843C8FC}"/>
              </a:ext>
            </a:extLst>
          </p:cNvPr>
          <p:cNvSpPr txBox="1"/>
          <p:nvPr/>
        </p:nvSpPr>
        <p:spPr>
          <a:xfrm>
            <a:off x="5991955" y="917385"/>
            <a:ext cx="6094878" cy="4939814"/>
          </a:xfrm>
          <a:prstGeom prst="rect">
            <a:avLst/>
          </a:prstGeom>
          <a:noFill/>
        </p:spPr>
        <p:txBody>
          <a:bodyPr wrap="square">
            <a:spAutoFit/>
          </a:bodyPr>
          <a:lstStyle/>
          <a:p>
            <a:r>
              <a:rPr lang="en-GB" sz="2000" b="1" dirty="0"/>
              <a:t>Chemical Properties:</a:t>
            </a:r>
          </a:p>
          <a:p>
            <a:pPr marL="182563" indent="-182563">
              <a:spcBef>
                <a:spcPts val="600"/>
              </a:spcBef>
              <a:spcAft>
                <a:spcPts val="600"/>
              </a:spcAft>
              <a:buFont typeface="+mj-lt"/>
              <a:buAutoNum type="arabicPeriod"/>
            </a:pPr>
            <a:r>
              <a:rPr lang="en-GB" sz="2000" dirty="0"/>
              <a:t> Nitro groups increase acidity of nearby hydrogens and stabilise charges.</a:t>
            </a:r>
          </a:p>
          <a:p>
            <a:pPr marL="182563" indent="-182563">
              <a:spcBef>
                <a:spcPts val="600"/>
              </a:spcBef>
              <a:spcAft>
                <a:spcPts val="600"/>
              </a:spcAft>
              <a:buFont typeface="+mj-lt"/>
              <a:buAutoNum type="arabicPeriod"/>
            </a:pPr>
            <a:r>
              <a:rPr lang="en-GB" sz="2000" dirty="0"/>
              <a:t> They undergo reduction (to amines, -NH</a:t>
            </a:r>
            <a:r>
              <a:rPr lang="en-GB" sz="2000" baseline="-25000" dirty="0"/>
              <a:t>2</a:t>
            </a:r>
            <a:r>
              <a:rPr lang="en-GB" sz="2000" dirty="0"/>
              <a:t>), substitution (nitro- </a:t>
            </a:r>
            <a:r>
              <a:rPr lang="en-GB" sz="2000" dirty="0" err="1"/>
              <a:t>substitutred</a:t>
            </a:r>
            <a:r>
              <a:rPr lang="en-GB" sz="2000" dirty="0"/>
              <a:t> compounds), and elimination (unsaturated or de-nitrated products). </a:t>
            </a:r>
          </a:p>
          <a:p>
            <a:pPr marL="182563" indent="-182563">
              <a:spcBef>
                <a:spcPts val="600"/>
              </a:spcBef>
              <a:spcAft>
                <a:spcPts val="600"/>
              </a:spcAft>
              <a:buFont typeface="+mj-lt"/>
              <a:buAutoNum type="arabicPeriod"/>
            </a:pPr>
            <a:r>
              <a:rPr lang="en-GB" sz="2000" dirty="0">
                <a:solidFill>
                  <a:srgbClr val="FF0000"/>
                </a:solidFill>
              </a:rPr>
              <a:t> In aromatics, they deactivate and direct meta substitutions. </a:t>
            </a:r>
            <a:endParaRPr lang="en-GB" sz="2000" dirty="0"/>
          </a:p>
          <a:p>
            <a:pPr marL="182563" indent="-182563">
              <a:spcBef>
                <a:spcPts val="600"/>
              </a:spcBef>
              <a:spcAft>
                <a:spcPts val="600"/>
              </a:spcAft>
              <a:buFont typeface="+mj-lt"/>
              <a:buAutoNum type="arabicPeriod"/>
            </a:pPr>
            <a:r>
              <a:rPr lang="en-GB" sz="2000" dirty="0"/>
              <a:t> Poly-nitro compounds like TNT are explosive due to oxygen release during combustion.</a:t>
            </a:r>
          </a:p>
          <a:p>
            <a:pPr>
              <a:spcBef>
                <a:spcPts val="600"/>
              </a:spcBef>
              <a:spcAft>
                <a:spcPts val="600"/>
              </a:spcAft>
              <a:buFont typeface="+mj-lt"/>
              <a:buAutoNum type="arabicPeriod"/>
            </a:pPr>
            <a:r>
              <a:rPr lang="en-GB" sz="2000" dirty="0"/>
              <a:t> Rarely exhibit tautomerism, oxidation, or hydrolysis.</a:t>
            </a:r>
          </a:p>
          <a:p>
            <a:pPr marL="182563" indent="-182563">
              <a:spcBef>
                <a:spcPts val="600"/>
              </a:spcBef>
              <a:spcAft>
                <a:spcPts val="600"/>
              </a:spcAft>
              <a:buFont typeface="+mj-lt"/>
              <a:buAutoNum type="arabicPeriod"/>
            </a:pPr>
            <a:r>
              <a:rPr lang="en-GB" sz="2000" dirty="0"/>
              <a:t> Cause downfield shifts in spectroscopy due to electron withdrawal.</a:t>
            </a:r>
          </a:p>
        </p:txBody>
      </p:sp>
      <p:graphicFrame>
        <p:nvGraphicFramePr>
          <p:cNvPr id="26" name="Table 26">
            <a:extLst>
              <a:ext uri="{FF2B5EF4-FFF2-40B4-BE49-F238E27FC236}">
                <a16:creationId xmlns:a16="http://schemas.microsoft.com/office/drawing/2014/main" id="{FF38ADCE-5DA8-48E3-AAF3-856F7440FE33}"/>
              </a:ext>
            </a:extLst>
          </p:cNvPr>
          <p:cNvGraphicFramePr>
            <a:graphicFrameLocks noGrp="1"/>
          </p:cNvGraphicFramePr>
          <p:nvPr>
            <p:extLst>
              <p:ext uri="{D42A27DB-BD31-4B8C-83A1-F6EECF244321}">
                <p14:modId xmlns:p14="http://schemas.microsoft.com/office/powerpoint/2010/main" val="3335918108"/>
              </p:ext>
            </p:extLst>
          </p:nvPr>
        </p:nvGraphicFramePr>
        <p:xfrm>
          <a:off x="154640" y="4955685"/>
          <a:ext cx="5567412" cy="1483360"/>
        </p:xfrm>
        <a:graphic>
          <a:graphicData uri="http://schemas.openxmlformats.org/drawingml/2006/table">
            <a:tbl>
              <a:tblPr firstRow="1" bandRow="1">
                <a:tableStyleId>{5C22544A-7EE6-4342-B048-85BDC9FD1C3A}</a:tableStyleId>
              </a:tblPr>
              <a:tblGrid>
                <a:gridCol w="2361359">
                  <a:extLst>
                    <a:ext uri="{9D8B030D-6E8A-4147-A177-3AD203B41FA5}">
                      <a16:colId xmlns:a16="http://schemas.microsoft.com/office/drawing/2014/main" val="2314916168"/>
                    </a:ext>
                  </a:extLst>
                </a:gridCol>
                <a:gridCol w="1610591">
                  <a:extLst>
                    <a:ext uri="{9D8B030D-6E8A-4147-A177-3AD203B41FA5}">
                      <a16:colId xmlns:a16="http://schemas.microsoft.com/office/drawing/2014/main" val="1628774604"/>
                    </a:ext>
                  </a:extLst>
                </a:gridCol>
                <a:gridCol w="1595462">
                  <a:extLst>
                    <a:ext uri="{9D8B030D-6E8A-4147-A177-3AD203B41FA5}">
                      <a16:colId xmlns:a16="http://schemas.microsoft.com/office/drawing/2014/main" val="2079484413"/>
                    </a:ext>
                  </a:extLst>
                </a:gridCol>
              </a:tblGrid>
              <a:tr h="370840">
                <a:tc>
                  <a:txBody>
                    <a:bodyPr/>
                    <a:lstStyle/>
                    <a:p>
                      <a:endParaRPr lang="en-GB"/>
                    </a:p>
                  </a:txBody>
                  <a:tcPr/>
                </a:tc>
                <a:tc>
                  <a:txBody>
                    <a:bodyPr/>
                    <a:lstStyle/>
                    <a:p>
                      <a:pPr algn="ctr"/>
                      <a:r>
                        <a:rPr lang="en-GB" dirty="0" err="1"/>
                        <a:t>m.p.</a:t>
                      </a:r>
                      <a:r>
                        <a:rPr lang="en-GB" dirty="0"/>
                        <a:t> (°C)</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err="1"/>
                        <a:t>b.p.</a:t>
                      </a:r>
                      <a:r>
                        <a:rPr lang="en-GB" dirty="0"/>
                        <a:t> (°C)</a:t>
                      </a:r>
                    </a:p>
                  </a:txBody>
                  <a:tcPr/>
                </a:tc>
                <a:extLst>
                  <a:ext uri="{0D108BD9-81ED-4DB2-BD59-A6C34878D82A}">
                    <a16:rowId xmlns:a16="http://schemas.microsoft.com/office/drawing/2014/main" val="2074339378"/>
                  </a:ext>
                </a:extLst>
              </a:tr>
              <a:tr h="370840">
                <a:tc>
                  <a:txBody>
                    <a:bodyPr/>
                    <a:lstStyle/>
                    <a:p>
                      <a:r>
                        <a:rPr lang="en-GB" dirty="0"/>
                        <a:t>benzene</a:t>
                      </a:r>
                    </a:p>
                  </a:txBody>
                  <a:tcPr/>
                </a:tc>
                <a:tc>
                  <a:txBody>
                    <a:bodyPr/>
                    <a:lstStyle/>
                    <a:p>
                      <a:pPr algn="ctr"/>
                      <a:r>
                        <a:rPr lang="en-GB" dirty="0"/>
                        <a:t>5.5</a:t>
                      </a:r>
                    </a:p>
                  </a:txBody>
                  <a:tcPr/>
                </a:tc>
                <a:tc>
                  <a:txBody>
                    <a:bodyPr/>
                    <a:lstStyle/>
                    <a:p>
                      <a:pPr algn="ctr"/>
                      <a:r>
                        <a:rPr lang="en-GB" dirty="0"/>
                        <a:t>80.1</a:t>
                      </a:r>
                    </a:p>
                  </a:txBody>
                  <a:tcPr/>
                </a:tc>
                <a:extLst>
                  <a:ext uri="{0D108BD9-81ED-4DB2-BD59-A6C34878D82A}">
                    <a16:rowId xmlns:a16="http://schemas.microsoft.com/office/drawing/2014/main" val="2155394019"/>
                  </a:ext>
                </a:extLst>
              </a:tr>
              <a:tr h="370840">
                <a:tc>
                  <a:txBody>
                    <a:bodyPr/>
                    <a:lstStyle/>
                    <a:p>
                      <a:r>
                        <a:rPr lang="en-GB" dirty="0"/>
                        <a:t>nitrobenzene</a:t>
                      </a:r>
                    </a:p>
                  </a:txBody>
                  <a:tcPr/>
                </a:tc>
                <a:tc>
                  <a:txBody>
                    <a:bodyPr/>
                    <a:lstStyle/>
                    <a:p>
                      <a:pPr algn="ctr"/>
                      <a:r>
                        <a:rPr lang="en-GB" dirty="0"/>
                        <a:t>5.7</a:t>
                      </a:r>
                    </a:p>
                  </a:txBody>
                  <a:tcPr/>
                </a:tc>
                <a:tc>
                  <a:txBody>
                    <a:bodyPr/>
                    <a:lstStyle/>
                    <a:p>
                      <a:pPr algn="ctr"/>
                      <a:r>
                        <a:rPr lang="en-GB" dirty="0"/>
                        <a:t>210.9</a:t>
                      </a:r>
                    </a:p>
                  </a:txBody>
                  <a:tcPr/>
                </a:tc>
                <a:extLst>
                  <a:ext uri="{0D108BD9-81ED-4DB2-BD59-A6C34878D82A}">
                    <a16:rowId xmlns:a16="http://schemas.microsoft.com/office/drawing/2014/main" val="2278572050"/>
                  </a:ext>
                </a:extLst>
              </a:tr>
              <a:tr h="370840">
                <a:tc>
                  <a:txBody>
                    <a:bodyPr/>
                    <a:lstStyle/>
                    <a:p>
                      <a:r>
                        <a:rPr lang="en-GB" dirty="0"/>
                        <a:t>1,3-dinitrobenzene</a:t>
                      </a:r>
                    </a:p>
                  </a:txBody>
                  <a:tcPr/>
                </a:tc>
                <a:tc>
                  <a:txBody>
                    <a:bodyPr/>
                    <a:lstStyle/>
                    <a:p>
                      <a:pPr algn="ctr"/>
                      <a:r>
                        <a:rPr lang="en-GB" dirty="0"/>
                        <a:t>89.0</a:t>
                      </a:r>
                    </a:p>
                  </a:txBody>
                  <a:tcPr/>
                </a:tc>
                <a:tc>
                  <a:txBody>
                    <a:bodyPr/>
                    <a:lstStyle/>
                    <a:p>
                      <a:pPr algn="ctr"/>
                      <a:r>
                        <a:rPr lang="en-GB" dirty="0"/>
                        <a:t>297.0</a:t>
                      </a:r>
                    </a:p>
                  </a:txBody>
                  <a:tcPr/>
                </a:tc>
                <a:extLst>
                  <a:ext uri="{0D108BD9-81ED-4DB2-BD59-A6C34878D82A}">
                    <a16:rowId xmlns:a16="http://schemas.microsoft.com/office/drawing/2014/main" val="3382977522"/>
                  </a:ext>
                </a:extLst>
              </a:tr>
            </a:tbl>
          </a:graphicData>
        </a:graphic>
      </p:graphicFrame>
    </p:spTree>
    <p:extLst>
      <p:ext uri="{BB962C8B-B14F-4D97-AF65-F5344CB8AC3E}">
        <p14:creationId xmlns:p14="http://schemas.microsoft.com/office/powerpoint/2010/main" val="3417340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D8C1400C-EAAB-4899-A51B-30DD51586EEA}"/>
              </a:ext>
            </a:extLst>
          </p:cNvPr>
          <p:cNvSpPr txBox="1"/>
          <p:nvPr/>
        </p:nvSpPr>
        <p:spPr>
          <a:xfrm>
            <a:off x="1094515" y="870275"/>
            <a:ext cx="10002967" cy="1677382"/>
          </a:xfrm>
          <a:prstGeom prst="rect">
            <a:avLst/>
          </a:prstGeom>
          <a:noFill/>
        </p:spPr>
        <p:txBody>
          <a:bodyPr wrap="square">
            <a:spAutoFit/>
          </a:bodyPr>
          <a:lstStyle/>
          <a:p>
            <a:pPr marL="342900" indent="-342900">
              <a:lnSpc>
                <a:spcPts val="3200"/>
              </a:lnSpc>
              <a:buFontTx/>
              <a:buChar char="-"/>
            </a:pPr>
            <a:r>
              <a:rPr lang="en-GB" sz="2300" dirty="0">
                <a:solidFill>
                  <a:srgbClr val="0070C0"/>
                </a:solidFill>
                <a:cs typeface="Calibri" panose="020F0502020204030204" pitchFamily="34" charset="0"/>
              </a:rPr>
              <a:t>organic reaction in which an atom that is attached to an aromatic system (usually hydrogen) is replaced by an </a:t>
            </a:r>
            <a:r>
              <a:rPr lang="en-GB" sz="2300" b="1" dirty="0">
                <a:solidFill>
                  <a:srgbClr val="FF0000"/>
                </a:solidFill>
                <a:cs typeface="Calibri" panose="020F0502020204030204" pitchFamily="34" charset="0"/>
              </a:rPr>
              <a:t>electrophile</a:t>
            </a:r>
            <a:r>
              <a:rPr lang="en-GB" sz="2300" dirty="0">
                <a:solidFill>
                  <a:srgbClr val="0070C0"/>
                </a:solidFill>
                <a:cs typeface="Calibri" panose="020F0502020204030204" pitchFamily="34" charset="0"/>
              </a:rPr>
              <a:t> </a:t>
            </a:r>
          </a:p>
          <a:p>
            <a:pPr marL="342900" indent="-342900">
              <a:lnSpc>
                <a:spcPts val="3200"/>
              </a:lnSpc>
              <a:buFontTx/>
              <a:buChar char="-"/>
            </a:pPr>
            <a:r>
              <a:rPr lang="en-GB" sz="2300" dirty="0">
                <a:solidFill>
                  <a:srgbClr val="0070C0"/>
                </a:solidFill>
                <a:cs typeface="Calibri" panose="020F0502020204030204" pitchFamily="34" charset="0"/>
              </a:rPr>
              <a:t>one of the most important electrophilic aromatic substitutions is aromatic nitration</a:t>
            </a:r>
          </a:p>
          <a:p>
            <a:pPr marL="342900" indent="-342900">
              <a:buFontTx/>
              <a:buChar char="-"/>
            </a:pPr>
            <a:endParaRPr lang="en-GB" sz="2300" dirty="0">
              <a:solidFill>
                <a:srgbClr val="0070C0"/>
              </a:solidFill>
              <a:cs typeface="Calibri" panose="020F0502020204030204" pitchFamily="34" charset="0"/>
            </a:endParaRPr>
          </a:p>
        </p:txBody>
      </p:sp>
      <p:sp>
        <p:nvSpPr>
          <p:cNvPr id="15" name="TextBox 14">
            <a:extLst>
              <a:ext uri="{FF2B5EF4-FFF2-40B4-BE49-F238E27FC236}">
                <a16:creationId xmlns:a16="http://schemas.microsoft.com/office/drawing/2014/main" id="{BFC9D3BC-B929-4506-9F43-1CBC1C34795E}"/>
              </a:ext>
            </a:extLst>
          </p:cNvPr>
          <p:cNvSpPr txBox="1"/>
          <p:nvPr/>
        </p:nvSpPr>
        <p:spPr>
          <a:xfrm>
            <a:off x="1658710" y="2308174"/>
            <a:ext cx="10002967" cy="1200329"/>
          </a:xfrm>
          <a:prstGeom prst="rect">
            <a:avLst/>
          </a:prstGeom>
          <a:noFill/>
        </p:spPr>
        <p:txBody>
          <a:bodyPr wrap="square">
            <a:spAutoFit/>
          </a:bodyPr>
          <a:lstStyle/>
          <a:p>
            <a:pPr algn="l">
              <a:buFont typeface="Arial" panose="020B0604020202020204" pitchFamily="34" charset="0"/>
              <a:buChar char="•"/>
            </a:pPr>
            <a:r>
              <a:rPr lang="en-GB" b="1" dirty="0">
                <a:solidFill>
                  <a:srgbClr val="212121"/>
                </a:solidFill>
              </a:rPr>
              <a:t> electrophilic,</a:t>
            </a:r>
            <a:r>
              <a:rPr lang="en-GB" dirty="0">
                <a:solidFill>
                  <a:srgbClr val="212121"/>
                </a:solidFill>
              </a:rPr>
              <a:t> because we are adding an electron-poor species (electrophile)</a:t>
            </a:r>
          </a:p>
          <a:p>
            <a:pPr algn="l">
              <a:buFont typeface="Arial" panose="020B0604020202020204" pitchFamily="34" charset="0"/>
              <a:buChar char="•"/>
            </a:pPr>
            <a:r>
              <a:rPr lang="en-GB" dirty="0">
                <a:solidFill>
                  <a:srgbClr val="212121"/>
                </a:solidFill>
              </a:rPr>
              <a:t> to an </a:t>
            </a:r>
            <a:r>
              <a:rPr lang="en-GB" b="1" dirty="0">
                <a:solidFill>
                  <a:srgbClr val="212121"/>
                </a:solidFill>
              </a:rPr>
              <a:t>aromatic</a:t>
            </a:r>
            <a:r>
              <a:rPr lang="en-GB" dirty="0">
                <a:solidFill>
                  <a:srgbClr val="212121"/>
                </a:solidFill>
              </a:rPr>
              <a:t> compound (benzene)</a:t>
            </a:r>
          </a:p>
          <a:p>
            <a:pPr algn="l">
              <a:buFont typeface="Arial" panose="020B0604020202020204" pitchFamily="34" charset="0"/>
              <a:buChar char="•"/>
            </a:pPr>
            <a:r>
              <a:rPr lang="en-GB" b="1" dirty="0">
                <a:solidFill>
                  <a:srgbClr val="212121"/>
                </a:solidFill>
              </a:rPr>
              <a:t> substitution</a:t>
            </a:r>
            <a:r>
              <a:rPr lang="en-GB" dirty="0">
                <a:solidFill>
                  <a:srgbClr val="212121"/>
                </a:solidFill>
              </a:rPr>
              <a:t>, because we are breaking C-H and forming C-E, where E is our electrophile (-NO</a:t>
            </a:r>
            <a:r>
              <a:rPr lang="en-GB" baseline="-25000" dirty="0">
                <a:solidFill>
                  <a:srgbClr val="212121"/>
                </a:solidFill>
              </a:rPr>
              <a:t>2</a:t>
            </a:r>
            <a:r>
              <a:rPr lang="en-GB" dirty="0">
                <a:solidFill>
                  <a:srgbClr val="212121"/>
                </a:solidFill>
              </a:rPr>
              <a:t> in this case)</a:t>
            </a:r>
          </a:p>
        </p:txBody>
      </p:sp>
      <p:cxnSp>
        <p:nvCxnSpPr>
          <p:cNvPr id="10" name="Straight Arrow Connector 9">
            <a:extLst>
              <a:ext uri="{FF2B5EF4-FFF2-40B4-BE49-F238E27FC236}">
                <a16:creationId xmlns:a16="http://schemas.microsoft.com/office/drawing/2014/main" id="{AED596A4-050D-47B7-B331-1C768F94D59E}"/>
              </a:ext>
            </a:extLst>
          </p:cNvPr>
          <p:cNvCxnSpPr>
            <a:cxnSpLocks/>
          </p:cNvCxnSpPr>
          <p:nvPr/>
        </p:nvCxnSpPr>
        <p:spPr>
          <a:xfrm>
            <a:off x="4007182" y="4788682"/>
            <a:ext cx="1811607"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4B4383BC-DCB8-4BEC-BEA9-DF3FC0834825}"/>
              </a:ext>
            </a:extLst>
          </p:cNvPr>
          <p:cNvSpPr txBox="1"/>
          <p:nvPr/>
        </p:nvSpPr>
        <p:spPr>
          <a:xfrm>
            <a:off x="4244696" y="4450251"/>
            <a:ext cx="1555682" cy="415498"/>
          </a:xfrm>
          <a:prstGeom prst="rect">
            <a:avLst/>
          </a:prstGeom>
          <a:noFill/>
        </p:spPr>
        <p:txBody>
          <a:bodyPr wrap="none" rtlCol="0">
            <a:spAutoFit/>
          </a:bodyPr>
          <a:lstStyle/>
          <a:p>
            <a:r>
              <a:rPr lang="en-GB" sz="2100" dirty="0">
                <a:solidFill>
                  <a:srgbClr val="FF0000"/>
                </a:solidFill>
                <a:cs typeface="Calibri" panose="020F0502020204030204" pitchFamily="34" charset="0"/>
              </a:rPr>
              <a:t>electrophile</a:t>
            </a:r>
            <a:r>
              <a:rPr lang="en-GB" sz="2100" dirty="0">
                <a:cs typeface="Calibri" panose="020F0502020204030204" pitchFamily="34" charset="0"/>
              </a:rPr>
              <a:t> </a:t>
            </a:r>
          </a:p>
        </p:txBody>
      </p:sp>
      <p:sp>
        <p:nvSpPr>
          <p:cNvPr id="17" name="TextBox 16">
            <a:extLst>
              <a:ext uri="{FF2B5EF4-FFF2-40B4-BE49-F238E27FC236}">
                <a16:creationId xmlns:a16="http://schemas.microsoft.com/office/drawing/2014/main" id="{16543F12-BE5A-4B44-AD9B-C0581A992A94}"/>
              </a:ext>
            </a:extLst>
          </p:cNvPr>
          <p:cNvSpPr txBox="1"/>
          <p:nvPr/>
        </p:nvSpPr>
        <p:spPr>
          <a:xfrm>
            <a:off x="4145645" y="4745721"/>
            <a:ext cx="1701107" cy="415498"/>
          </a:xfrm>
          <a:prstGeom prst="rect">
            <a:avLst/>
          </a:prstGeom>
          <a:noFill/>
        </p:spPr>
        <p:txBody>
          <a:bodyPr wrap="none" rtlCol="0">
            <a:spAutoFit/>
          </a:bodyPr>
          <a:lstStyle/>
          <a:p>
            <a:r>
              <a:rPr lang="en-GB" sz="2100" dirty="0">
                <a:cs typeface="Calibri" panose="020F0502020204030204" pitchFamily="34" charset="0"/>
              </a:rPr>
              <a:t>catalyst (acid)</a:t>
            </a:r>
          </a:p>
        </p:txBody>
      </p:sp>
      <p:sp>
        <p:nvSpPr>
          <p:cNvPr id="18" name="TextBox 17">
            <a:extLst>
              <a:ext uri="{FF2B5EF4-FFF2-40B4-BE49-F238E27FC236}">
                <a16:creationId xmlns:a16="http://schemas.microsoft.com/office/drawing/2014/main" id="{38834373-F367-4973-A949-9DF3EB93B9EC}"/>
              </a:ext>
            </a:extLst>
          </p:cNvPr>
          <p:cNvSpPr txBox="1"/>
          <p:nvPr/>
        </p:nvSpPr>
        <p:spPr>
          <a:xfrm>
            <a:off x="7878461" y="4028517"/>
            <a:ext cx="1285160" cy="1384995"/>
          </a:xfrm>
          <a:prstGeom prst="rect">
            <a:avLst/>
          </a:prstGeom>
          <a:noFill/>
        </p:spPr>
        <p:txBody>
          <a:bodyPr wrap="none" rtlCol="0">
            <a:spAutoFit/>
          </a:bodyPr>
          <a:lstStyle/>
          <a:p>
            <a:r>
              <a:rPr lang="en-GB" sz="2100" dirty="0">
                <a:solidFill>
                  <a:srgbClr val="0070C0"/>
                </a:solidFill>
                <a:cs typeface="Calibri" panose="020F0502020204030204" pitchFamily="34" charset="0"/>
              </a:rPr>
              <a:t>key bonds</a:t>
            </a:r>
          </a:p>
          <a:p>
            <a:r>
              <a:rPr lang="en-GB" sz="2100" dirty="0">
                <a:solidFill>
                  <a:srgbClr val="0070C0"/>
                </a:solidFill>
                <a:cs typeface="Calibri" panose="020F0502020204030204" pitchFamily="34" charset="0"/>
              </a:rPr>
              <a:t>formed</a:t>
            </a:r>
          </a:p>
          <a:p>
            <a:endParaRPr lang="en-GB" sz="2100" dirty="0">
              <a:cs typeface="Calibri" panose="020F0502020204030204" pitchFamily="34" charset="0"/>
            </a:endParaRPr>
          </a:p>
          <a:p>
            <a:r>
              <a:rPr lang="en-GB" sz="2100" b="1" dirty="0">
                <a:cs typeface="Calibri" panose="020F0502020204030204" pitchFamily="34" charset="0"/>
              </a:rPr>
              <a:t>C - </a:t>
            </a:r>
            <a:r>
              <a:rPr lang="en-GB" sz="2100" b="1" dirty="0">
                <a:solidFill>
                  <a:srgbClr val="FF0000"/>
                </a:solidFill>
                <a:cs typeface="Calibri" panose="020F0502020204030204" pitchFamily="34" charset="0"/>
              </a:rPr>
              <a:t>E</a:t>
            </a:r>
            <a:r>
              <a:rPr lang="en-GB" sz="2100" b="1" dirty="0">
                <a:cs typeface="Calibri" panose="020F0502020204030204" pitchFamily="34" charset="0"/>
              </a:rPr>
              <a:t> </a:t>
            </a:r>
          </a:p>
        </p:txBody>
      </p:sp>
      <p:sp>
        <p:nvSpPr>
          <p:cNvPr id="20" name="TextBox 19">
            <a:extLst>
              <a:ext uri="{FF2B5EF4-FFF2-40B4-BE49-F238E27FC236}">
                <a16:creationId xmlns:a16="http://schemas.microsoft.com/office/drawing/2014/main" id="{4C44F425-CE43-410B-B31B-9772399F92EB}"/>
              </a:ext>
            </a:extLst>
          </p:cNvPr>
          <p:cNvSpPr txBox="1"/>
          <p:nvPr/>
        </p:nvSpPr>
        <p:spPr>
          <a:xfrm>
            <a:off x="940342" y="3985556"/>
            <a:ext cx="1285160" cy="1384995"/>
          </a:xfrm>
          <a:prstGeom prst="rect">
            <a:avLst/>
          </a:prstGeom>
          <a:noFill/>
        </p:spPr>
        <p:txBody>
          <a:bodyPr wrap="none" rtlCol="0">
            <a:spAutoFit/>
          </a:bodyPr>
          <a:lstStyle/>
          <a:p>
            <a:r>
              <a:rPr lang="en-GB" sz="2100" dirty="0">
                <a:solidFill>
                  <a:srgbClr val="0070C0"/>
                </a:solidFill>
                <a:cs typeface="Calibri" panose="020F0502020204030204" pitchFamily="34" charset="0"/>
              </a:rPr>
              <a:t>key bonds</a:t>
            </a:r>
          </a:p>
          <a:p>
            <a:r>
              <a:rPr lang="en-GB" sz="2100" dirty="0">
                <a:solidFill>
                  <a:srgbClr val="0070C0"/>
                </a:solidFill>
                <a:cs typeface="Calibri" panose="020F0502020204030204" pitchFamily="34" charset="0"/>
              </a:rPr>
              <a:t>broken</a:t>
            </a:r>
          </a:p>
          <a:p>
            <a:endParaRPr lang="en-GB" sz="2100" dirty="0">
              <a:cs typeface="Calibri" panose="020F0502020204030204" pitchFamily="34" charset="0"/>
            </a:endParaRPr>
          </a:p>
          <a:p>
            <a:r>
              <a:rPr lang="en-GB" sz="2100" b="1" dirty="0">
                <a:cs typeface="Calibri" panose="020F0502020204030204" pitchFamily="34" charset="0"/>
              </a:rPr>
              <a:t>C - H </a:t>
            </a:r>
          </a:p>
        </p:txBody>
      </p:sp>
      <p:sp>
        <p:nvSpPr>
          <p:cNvPr id="19" name="TextBox 18">
            <a:extLst>
              <a:ext uri="{FF2B5EF4-FFF2-40B4-BE49-F238E27FC236}">
                <a16:creationId xmlns:a16="http://schemas.microsoft.com/office/drawing/2014/main" id="{C7693949-2456-4939-A6C0-B2094793154A}"/>
              </a:ext>
            </a:extLst>
          </p:cNvPr>
          <p:cNvSpPr txBox="1"/>
          <p:nvPr/>
        </p:nvSpPr>
        <p:spPr>
          <a:xfrm>
            <a:off x="2293343" y="5525567"/>
            <a:ext cx="1891287" cy="738664"/>
          </a:xfrm>
          <a:prstGeom prst="rect">
            <a:avLst/>
          </a:prstGeom>
          <a:noFill/>
        </p:spPr>
        <p:txBody>
          <a:bodyPr wrap="none" rtlCol="0">
            <a:spAutoFit/>
          </a:bodyPr>
          <a:lstStyle/>
          <a:p>
            <a:pPr algn="ctr"/>
            <a:r>
              <a:rPr lang="en-GB" sz="2100" dirty="0">
                <a:solidFill>
                  <a:srgbClr val="0070C0"/>
                </a:solidFill>
                <a:cs typeface="Calibri" panose="020F0502020204030204" pitchFamily="34" charset="0"/>
              </a:rPr>
              <a:t>benzene </a:t>
            </a:r>
          </a:p>
          <a:p>
            <a:pPr algn="ctr"/>
            <a:r>
              <a:rPr lang="en-GB" sz="2100" dirty="0">
                <a:solidFill>
                  <a:srgbClr val="0070C0"/>
                </a:solidFill>
                <a:cs typeface="Calibri" panose="020F0502020204030204" pitchFamily="34" charset="0"/>
              </a:rPr>
              <a:t>(other aromatic)</a:t>
            </a:r>
          </a:p>
        </p:txBody>
      </p:sp>
      <p:sp>
        <p:nvSpPr>
          <p:cNvPr id="22" name="TextBox 21">
            <a:extLst>
              <a:ext uri="{FF2B5EF4-FFF2-40B4-BE49-F238E27FC236}">
                <a16:creationId xmlns:a16="http://schemas.microsoft.com/office/drawing/2014/main" id="{0320E846-809A-4AAF-BEE1-CFB7C8420ED4}"/>
              </a:ext>
            </a:extLst>
          </p:cNvPr>
          <p:cNvSpPr txBox="1"/>
          <p:nvPr/>
        </p:nvSpPr>
        <p:spPr>
          <a:xfrm>
            <a:off x="5261244" y="5541144"/>
            <a:ext cx="2797900" cy="738664"/>
          </a:xfrm>
          <a:prstGeom prst="rect">
            <a:avLst/>
          </a:prstGeom>
          <a:noFill/>
        </p:spPr>
        <p:txBody>
          <a:bodyPr wrap="square" rtlCol="0">
            <a:spAutoFit/>
          </a:bodyPr>
          <a:lstStyle/>
          <a:p>
            <a:pPr algn="ctr"/>
            <a:r>
              <a:rPr lang="en-GB" sz="2100" dirty="0">
                <a:solidFill>
                  <a:srgbClr val="0070C0"/>
                </a:solidFill>
                <a:cs typeface="Calibri" panose="020F0502020204030204" pitchFamily="34" charset="0"/>
              </a:rPr>
              <a:t>electrophilic aromatic substitution product</a:t>
            </a:r>
          </a:p>
        </p:txBody>
      </p:sp>
      <p:sp>
        <p:nvSpPr>
          <p:cNvPr id="2" name="Title 1">
            <a:extLst>
              <a:ext uri="{FF2B5EF4-FFF2-40B4-BE49-F238E27FC236}">
                <a16:creationId xmlns:a16="http://schemas.microsoft.com/office/drawing/2014/main" id="{128EA860-FD4A-4E8C-8922-1610A791861A}"/>
              </a:ext>
            </a:extLst>
          </p:cNvPr>
          <p:cNvSpPr>
            <a:spLocks noGrp="1"/>
          </p:cNvSpPr>
          <p:nvPr>
            <p:ph type="title"/>
          </p:nvPr>
        </p:nvSpPr>
        <p:spPr>
          <a:xfrm>
            <a:off x="913774" y="7089"/>
            <a:ext cx="10364451" cy="820225"/>
          </a:xfrm>
        </p:spPr>
        <p:txBody>
          <a:bodyPr/>
          <a:lstStyle/>
          <a:p>
            <a:r>
              <a:rPr lang="en-GB" dirty="0">
                <a:latin typeface="+mn-lt"/>
              </a:rPr>
              <a:t>Electrophilic aromatic substitution</a:t>
            </a:r>
          </a:p>
        </p:txBody>
      </p:sp>
      <p:grpSp>
        <p:nvGrpSpPr>
          <p:cNvPr id="31" name="Group 30">
            <a:extLst>
              <a:ext uri="{FF2B5EF4-FFF2-40B4-BE49-F238E27FC236}">
                <a16:creationId xmlns:a16="http://schemas.microsoft.com/office/drawing/2014/main" id="{880430C6-A308-4FDB-B63F-B028C59015DF}"/>
              </a:ext>
            </a:extLst>
          </p:cNvPr>
          <p:cNvGrpSpPr/>
          <p:nvPr/>
        </p:nvGrpSpPr>
        <p:grpSpPr>
          <a:xfrm>
            <a:off x="2789888" y="3694265"/>
            <a:ext cx="867808" cy="1719247"/>
            <a:chOff x="2789888" y="3694265"/>
            <a:chExt cx="867808" cy="1719247"/>
          </a:xfrm>
        </p:grpSpPr>
        <p:grpSp>
          <p:nvGrpSpPr>
            <p:cNvPr id="23" name="Group 22">
              <a:extLst>
                <a:ext uri="{FF2B5EF4-FFF2-40B4-BE49-F238E27FC236}">
                  <a16:creationId xmlns:a16="http://schemas.microsoft.com/office/drawing/2014/main" id="{204858DF-7F90-4A70-9298-3D26150F4609}"/>
                </a:ext>
              </a:extLst>
            </p:cNvPr>
            <p:cNvGrpSpPr/>
            <p:nvPr/>
          </p:nvGrpSpPr>
          <p:grpSpPr>
            <a:xfrm>
              <a:off x="2789888" y="4379803"/>
              <a:ext cx="867808" cy="1033709"/>
              <a:chOff x="4554784" y="2823092"/>
              <a:chExt cx="867808" cy="1033709"/>
            </a:xfrm>
          </p:grpSpPr>
          <p:sp>
            <p:nvSpPr>
              <p:cNvPr id="24" name="Hexagon 23">
                <a:extLst>
                  <a:ext uri="{FF2B5EF4-FFF2-40B4-BE49-F238E27FC236}">
                    <a16:creationId xmlns:a16="http://schemas.microsoft.com/office/drawing/2014/main" id="{6687D3D4-40E8-4CE6-B66B-205A59D13EAF}"/>
                  </a:ext>
                </a:extLst>
              </p:cNvPr>
              <p:cNvSpPr/>
              <p:nvPr/>
            </p:nvSpPr>
            <p:spPr>
              <a:xfrm rot="16200000">
                <a:off x="4471833" y="2906043"/>
                <a:ext cx="1033709" cy="867808"/>
              </a:xfrm>
              <a:prstGeom prst="hexagon">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Connector 24">
                <a:extLst>
                  <a:ext uri="{FF2B5EF4-FFF2-40B4-BE49-F238E27FC236}">
                    <a16:creationId xmlns:a16="http://schemas.microsoft.com/office/drawing/2014/main" id="{C60DB40B-5CAB-486E-A47B-8CC01450CF28}"/>
                  </a:ext>
                </a:extLst>
              </p:cNvPr>
              <p:cNvCxnSpPr>
                <a:cxnSpLocks/>
              </p:cNvCxnSpPr>
              <p:nvPr/>
            </p:nvCxnSpPr>
            <p:spPr>
              <a:xfrm>
                <a:off x="4642297" y="3574451"/>
                <a:ext cx="364601" cy="18443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4767AD4-15A0-42DA-903F-8FB9F7F49B93}"/>
                  </a:ext>
                </a:extLst>
              </p:cNvPr>
              <p:cNvCxnSpPr>
                <a:cxnSpLocks/>
              </p:cNvCxnSpPr>
              <p:nvPr/>
            </p:nvCxnSpPr>
            <p:spPr>
              <a:xfrm flipV="1">
                <a:off x="5335075" y="3105446"/>
                <a:ext cx="0" cy="46900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22C4B122-C658-4467-99EA-38F4882B2DB3}"/>
                  </a:ext>
                </a:extLst>
              </p:cNvPr>
              <p:cNvCxnSpPr>
                <a:cxnSpLocks/>
              </p:cNvCxnSpPr>
              <p:nvPr/>
            </p:nvCxnSpPr>
            <p:spPr>
              <a:xfrm flipV="1">
                <a:off x="4656382" y="2939022"/>
                <a:ext cx="294911" cy="14296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9" name="TextBox 28">
              <a:extLst>
                <a:ext uri="{FF2B5EF4-FFF2-40B4-BE49-F238E27FC236}">
                  <a16:creationId xmlns:a16="http://schemas.microsoft.com/office/drawing/2014/main" id="{E950BEB5-E5E3-4F87-B1E8-C7C4B0DFD2EC}"/>
                </a:ext>
              </a:extLst>
            </p:cNvPr>
            <p:cNvSpPr txBox="1"/>
            <p:nvPr/>
          </p:nvSpPr>
          <p:spPr>
            <a:xfrm>
              <a:off x="3032129" y="3694265"/>
              <a:ext cx="386644" cy="492443"/>
            </a:xfrm>
            <a:prstGeom prst="rect">
              <a:avLst/>
            </a:prstGeom>
            <a:noFill/>
          </p:spPr>
          <p:txBody>
            <a:bodyPr wrap="none" rtlCol="0">
              <a:spAutoFit/>
            </a:bodyPr>
            <a:lstStyle/>
            <a:p>
              <a:r>
                <a:rPr lang="en-GB" sz="2600" dirty="0"/>
                <a:t>H</a:t>
              </a:r>
            </a:p>
          </p:txBody>
        </p:sp>
        <p:cxnSp>
          <p:nvCxnSpPr>
            <p:cNvPr id="30" name="Straight Connector 29">
              <a:extLst>
                <a:ext uri="{FF2B5EF4-FFF2-40B4-BE49-F238E27FC236}">
                  <a16:creationId xmlns:a16="http://schemas.microsoft.com/office/drawing/2014/main" id="{3CD6E007-20D6-40E2-A10F-B2A4A8BEDBDF}"/>
                </a:ext>
              </a:extLst>
            </p:cNvPr>
            <p:cNvCxnSpPr>
              <a:cxnSpLocks/>
            </p:cNvCxnSpPr>
            <p:nvPr/>
          </p:nvCxnSpPr>
          <p:spPr>
            <a:xfrm flipV="1">
              <a:off x="3233266" y="4081649"/>
              <a:ext cx="0" cy="29815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2" name="Group 31">
            <a:extLst>
              <a:ext uri="{FF2B5EF4-FFF2-40B4-BE49-F238E27FC236}">
                <a16:creationId xmlns:a16="http://schemas.microsoft.com/office/drawing/2014/main" id="{B0A6B2EE-BBCA-42A1-BD77-1861264274C5}"/>
              </a:ext>
            </a:extLst>
          </p:cNvPr>
          <p:cNvGrpSpPr/>
          <p:nvPr/>
        </p:nvGrpSpPr>
        <p:grpSpPr>
          <a:xfrm>
            <a:off x="6168275" y="3694265"/>
            <a:ext cx="867808" cy="1719247"/>
            <a:chOff x="2789888" y="3694265"/>
            <a:chExt cx="867808" cy="1719247"/>
          </a:xfrm>
        </p:grpSpPr>
        <p:grpSp>
          <p:nvGrpSpPr>
            <p:cNvPr id="33" name="Group 32">
              <a:extLst>
                <a:ext uri="{FF2B5EF4-FFF2-40B4-BE49-F238E27FC236}">
                  <a16:creationId xmlns:a16="http://schemas.microsoft.com/office/drawing/2014/main" id="{E2ECA27D-C8CA-4827-A853-A92AB14CC5FB}"/>
                </a:ext>
              </a:extLst>
            </p:cNvPr>
            <p:cNvGrpSpPr/>
            <p:nvPr/>
          </p:nvGrpSpPr>
          <p:grpSpPr>
            <a:xfrm>
              <a:off x="2789888" y="4379803"/>
              <a:ext cx="867808" cy="1033709"/>
              <a:chOff x="4554784" y="2823092"/>
              <a:chExt cx="867808" cy="1033709"/>
            </a:xfrm>
          </p:grpSpPr>
          <p:sp>
            <p:nvSpPr>
              <p:cNvPr id="36" name="Hexagon 35">
                <a:extLst>
                  <a:ext uri="{FF2B5EF4-FFF2-40B4-BE49-F238E27FC236}">
                    <a16:creationId xmlns:a16="http://schemas.microsoft.com/office/drawing/2014/main" id="{F2CD8615-EDD4-4C1C-984F-D6AF0AF7A7AE}"/>
                  </a:ext>
                </a:extLst>
              </p:cNvPr>
              <p:cNvSpPr/>
              <p:nvPr/>
            </p:nvSpPr>
            <p:spPr>
              <a:xfrm rot="16200000">
                <a:off x="4471833" y="2906043"/>
                <a:ext cx="1033709" cy="867808"/>
              </a:xfrm>
              <a:prstGeom prst="hexagon">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7" name="Straight Connector 36">
                <a:extLst>
                  <a:ext uri="{FF2B5EF4-FFF2-40B4-BE49-F238E27FC236}">
                    <a16:creationId xmlns:a16="http://schemas.microsoft.com/office/drawing/2014/main" id="{19840977-0A11-405D-A09D-B0D9A65E4328}"/>
                  </a:ext>
                </a:extLst>
              </p:cNvPr>
              <p:cNvCxnSpPr>
                <a:cxnSpLocks/>
              </p:cNvCxnSpPr>
              <p:nvPr/>
            </p:nvCxnSpPr>
            <p:spPr>
              <a:xfrm>
                <a:off x="4642297" y="3574451"/>
                <a:ext cx="364601" cy="18443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F39C600-568D-4F0D-B23F-F45D0DDE5E7E}"/>
                  </a:ext>
                </a:extLst>
              </p:cNvPr>
              <p:cNvCxnSpPr>
                <a:cxnSpLocks/>
              </p:cNvCxnSpPr>
              <p:nvPr/>
            </p:nvCxnSpPr>
            <p:spPr>
              <a:xfrm flipV="1">
                <a:off x="5335075" y="3105446"/>
                <a:ext cx="0" cy="46900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9A0A088-0515-4A8D-B22F-AE05B1149B93}"/>
                  </a:ext>
                </a:extLst>
              </p:cNvPr>
              <p:cNvCxnSpPr>
                <a:cxnSpLocks/>
              </p:cNvCxnSpPr>
              <p:nvPr/>
            </p:nvCxnSpPr>
            <p:spPr>
              <a:xfrm flipV="1">
                <a:off x="4656382" y="2939022"/>
                <a:ext cx="294911" cy="14296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4" name="TextBox 33">
              <a:extLst>
                <a:ext uri="{FF2B5EF4-FFF2-40B4-BE49-F238E27FC236}">
                  <a16:creationId xmlns:a16="http://schemas.microsoft.com/office/drawing/2014/main" id="{4069F8C2-79DD-4E6D-A071-05789CB916FA}"/>
                </a:ext>
              </a:extLst>
            </p:cNvPr>
            <p:cNvSpPr txBox="1"/>
            <p:nvPr/>
          </p:nvSpPr>
          <p:spPr>
            <a:xfrm>
              <a:off x="3058451" y="3694265"/>
              <a:ext cx="330540" cy="492443"/>
            </a:xfrm>
            <a:prstGeom prst="rect">
              <a:avLst/>
            </a:prstGeom>
            <a:noFill/>
          </p:spPr>
          <p:txBody>
            <a:bodyPr wrap="none" rtlCol="0">
              <a:spAutoFit/>
            </a:bodyPr>
            <a:lstStyle/>
            <a:p>
              <a:r>
                <a:rPr lang="en-GB" sz="2600" dirty="0">
                  <a:solidFill>
                    <a:srgbClr val="FF0000"/>
                  </a:solidFill>
                </a:rPr>
                <a:t>E</a:t>
              </a:r>
            </a:p>
          </p:txBody>
        </p:sp>
        <p:cxnSp>
          <p:nvCxnSpPr>
            <p:cNvPr id="35" name="Straight Connector 34">
              <a:extLst>
                <a:ext uri="{FF2B5EF4-FFF2-40B4-BE49-F238E27FC236}">
                  <a16:creationId xmlns:a16="http://schemas.microsoft.com/office/drawing/2014/main" id="{80945F36-4103-492F-A2DA-32B98F83DFE7}"/>
                </a:ext>
              </a:extLst>
            </p:cNvPr>
            <p:cNvCxnSpPr>
              <a:cxnSpLocks/>
            </p:cNvCxnSpPr>
            <p:nvPr/>
          </p:nvCxnSpPr>
          <p:spPr>
            <a:xfrm flipV="1">
              <a:off x="3233266" y="4081649"/>
              <a:ext cx="0" cy="29815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58280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5EF942E-EAF1-4A6B-A0C2-C78E6B52D7FD}"/>
              </a:ext>
            </a:extLst>
          </p:cNvPr>
          <p:cNvSpPr txBox="1"/>
          <p:nvPr/>
        </p:nvSpPr>
        <p:spPr>
          <a:xfrm>
            <a:off x="2093946" y="4687998"/>
            <a:ext cx="7800909" cy="1404487"/>
          </a:xfrm>
          <a:prstGeom prst="rect">
            <a:avLst/>
          </a:prstGeom>
          <a:noFill/>
        </p:spPr>
        <p:txBody>
          <a:bodyPr wrap="square" rtlCol="0">
            <a:spAutoFit/>
          </a:bodyPr>
          <a:lstStyle/>
          <a:p>
            <a:pPr marL="342900" indent="-342900">
              <a:lnSpc>
                <a:spcPts val="3500"/>
              </a:lnSpc>
              <a:buAutoNum type="arabicPeriod"/>
            </a:pPr>
            <a:r>
              <a:rPr lang="en-GB" sz="2400" dirty="0">
                <a:solidFill>
                  <a:srgbClr val="0070C0"/>
                </a:solidFill>
                <a:cs typeface="Calibri" panose="020F0502020204030204" pitchFamily="34" charset="0"/>
              </a:rPr>
              <a:t>H</a:t>
            </a:r>
            <a:r>
              <a:rPr lang="en-GB" sz="2400" baseline="-25000" dirty="0">
                <a:solidFill>
                  <a:srgbClr val="0070C0"/>
                </a:solidFill>
                <a:cs typeface="Calibri" panose="020F0502020204030204" pitchFamily="34" charset="0"/>
              </a:rPr>
              <a:t>2</a:t>
            </a:r>
            <a:r>
              <a:rPr lang="en-GB" sz="2400" dirty="0">
                <a:solidFill>
                  <a:srgbClr val="0070C0"/>
                </a:solidFill>
                <a:cs typeface="Calibri" panose="020F0502020204030204" pitchFamily="34" charset="0"/>
              </a:rPr>
              <a:t>SO</a:t>
            </a:r>
            <a:r>
              <a:rPr lang="en-GB" sz="2400" baseline="-25000" dirty="0">
                <a:solidFill>
                  <a:srgbClr val="0070C0"/>
                </a:solidFill>
                <a:cs typeface="Calibri" panose="020F0502020204030204" pitchFamily="34" charset="0"/>
              </a:rPr>
              <a:t>4</a:t>
            </a:r>
            <a:r>
              <a:rPr lang="en-GB" sz="2400" dirty="0">
                <a:solidFill>
                  <a:srgbClr val="0070C0"/>
                </a:solidFill>
                <a:cs typeface="Calibri" panose="020F0502020204030204" pitchFamily="34" charset="0"/>
              </a:rPr>
              <a:t> donates a </a:t>
            </a:r>
            <a:r>
              <a:rPr lang="en-GB" sz="2400" dirty="0">
                <a:solidFill>
                  <a:srgbClr val="C00000"/>
                </a:solidFill>
                <a:cs typeface="Calibri" panose="020F0502020204030204" pitchFamily="34" charset="0"/>
              </a:rPr>
              <a:t>proton, H</a:t>
            </a:r>
            <a:r>
              <a:rPr lang="en-GB" sz="2400" baseline="30000" dirty="0">
                <a:solidFill>
                  <a:srgbClr val="C00000"/>
                </a:solidFill>
                <a:cs typeface="Calibri" panose="020F0502020204030204" pitchFamily="34" charset="0"/>
              </a:rPr>
              <a:t>+</a:t>
            </a:r>
            <a:r>
              <a:rPr lang="en-GB" sz="2400" dirty="0">
                <a:solidFill>
                  <a:srgbClr val="C00000"/>
                </a:solidFill>
                <a:cs typeface="Calibri" panose="020F0502020204030204" pitchFamily="34" charset="0"/>
              </a:rPr>
              <a:t>,</a:t>
            </a:r>
            <a:r>
              <a:rPr lang="en-GB" sz="2400" dirty="0">
                <a:solidFill>
                  <a:srgbClr val="0070C0"/>
                </a:solidFill>
                <a:cs typeface="Calibri" panose="020F0502020204030204" pitchFamily="34" charset="0"/>
              </a:rPr>
              <a:t> to HNO</a:t>
            </a:r>
            <a:r>
              <a:rPr lang="en-GB" sz="2400" baseline="-25000" dirty="0">
                <a:solidFill>
                  <a:srgbClr val="0070C0"/>
                </a:solidFill>
                <a:cs typeface="Calibri" panose="020F0502020204030204" pitchFamily="34" charset="0"/>
              </a:rPr>
              <a:t>3</a:t>
            </a:r>
            <a:r>
              <a:rPr lang="en-GB" sz="2400" dirty="0">
                <a:solidFill>
                  <a:srgbClr val="0070C0"/>
                </a:solidFill>
                <a:cs typeface="Calibri" panose="020F0502020204030204" pitchFamily="34" charset="0"/>
              </a:rPr>
              <a:t> </a:t>
            </a:r>
          </a:p>
          <a:p>
            <a:pPr marL="342900" indent="-342900">
              <a:lnSpc>
                <a:spcPts val="3500"/>
              </a:lnSpc>
              <a:buAutoNum type="arabicPeriod"/>
            </a:pPr>
            <a:r>
              <a:rPr lang="en-GB" sz="2400" dirty="0">
                <a:solidFill>
                  <a:srgbClr val="0070C0"/>
                </a:solidFill>
                <a:cs typeface="Calibri" panose="020F0502020204030204" pitchFamily="34" charset="0"/>
              </a:rPr>
              <a:t>Protonated </a:t>
            </a:r>
            <a:r>
              <a:rPr lang="en-GB" sz="2400" dirty="0">
                <a:solidFill>
                  <a:srgbClr val="C00000"/>
                </a:solidFill>
                <a:cs typeface="Calibri" panose="020F0502020204030204" pitchFamily="34" charset="0"/>
              </a:rPr>
              <a:t>OH</a:t>
            </a:r>
            <a:r>
              <a:rPr lang="en-GB" sz="2400" dirty="0">
                <a:solidFill>
                  <a:srgbClr val="0070C0"/>
                </a:solidFill>
                <a:cs typeface="Calibri" panose="020F0502020204030204" pitchFamily="34" charset="0"/>
              </a:rPr>
              <a:t> group on HNO</a:t>
            </a:r>
            <a:r>
              <a:rPr lang="en-GB" sz="2400" baseline="-25000" dirty="0">
                <a:solidFill>
                  <a:srgbClr val="0070C0"/>
                </a:solidFill>
                <a:cs typeface="Calibri" panose="020F0502020204030204" pitchFamily="34" charset="0"/>
              </a:rPr>
              <a:t>3</a:t>
            </a:r>
            <a:r>
              <a:rPr lang="en-GB" sz="2400" dirty="0">
                <a:solidFill>
                  <a:srgbClr val="0070C0"/>
                </a:solidFill>
                <a:cs typeface="Calibri" panose="020F0502020204030204" pitchFamily="34" charset="0"/>
              </a:rPr>
              <a:t> leaves as water, </a:t>
            </a:r>
            <a:r>
              <a:rPr lang="en-GB" sz="2400" dirty="0">
                <a:solidFill>
                  <a:srgbClr val="C00000"/>
                </a:solidFill>
                <a:cs typeface="Calibri" panose="020F0502020204030204" pitchFamily="34" charset="0"/>
              </a:rPr>
              <a:t>H</a:t>
            </a:r>
            <a:r>
              <a:rPr lang="en-GB" sz="2400" baseline="-25000" dirty="0">
                <a:solidFill>
                  <a:srgbClr val="C00000"/>
                </a:solidFill>
                <a:cs typeface="Calibri" panose="020F0502020204030204" pitchFamily="34" charset="0"/>
              </a:rPr>
              <a:t>2</a:t>
            </a:r>
            <a:r>
              <a:rPr lang="en-GB" sz="2400" dirty="0">
                <a:solidFill>
                  <a:srgbClr val="C00000"/>
                </a:solidFill>
                <a:cs typeface="Calibri" panose="020F0502020204030204" pitchFamily="34" charset="0"/>
              </a:rPr>
              <a:t>O</a:t>
            </a:r>
            <a:r>
              <a:rPr lang="en-GB" sz="2400" dirty="0">
                <a:solidFill>
                  <a:srgbClr val="0070C0"/>
                </a:solidFill>
                <a:cs typeface="Calibri" panose="020F0502020204030204" pitchFamily="34" charset="0"/>
              </a:rPr>
              <a:t>, producing </a:t>
            </a:r>
            <a:r>
              <a:rPr lang="en-GB" sz="2400" dirty="0" err="1">
                <a:solidFill>
                  <a:srgbClr val="0070C0"/>
                </a:solidFill>
                <a:cs typeface="Calibri" panose="020F0502020204030204" pitchFamily="34" charset="0"/>
              </a:rPr>
              <a:t>nitronium</a:t>
            </a:r>
            <a:r>
              <a:rPr lang="en-GB" sz="2400" dirty="0">
                <a:solidFill>
                  <a:srgbClr val="0070C0"/>
                </a:solidFill>
                <a:cs typeface="Calibri" panose="020F0502020204030204" pitchFamily="34" charset="0"/>
              </a:rPr>
              <a:t> ion, </a:t>
            </a:r>
            <a:r>
              <a:rPr lang="en-GB" sz="2400" b="1" baseline="30000" dirty="0">
                <a:solidFill>
                  <a:srgbClr val="FF0000"/>
                </a:solidFill>
                <a:cs typeface="Calibri" panose="020F0502020204030204" pitchFamily="34" charset="0"/>
              </a:rPr>
              <a:t>+</a:t>
            </a:r>
            <a:r>
              <a:rPr lang="en-GB" sz="2400" b="1" dirty="0">
                <a:solidFill>
                  <a:srgbClr val="FF0000"/>
                </a:solidFill>
                <a:cs typeface="Calibri" panose="020F0502020204030204" pitchFamily="34" charset="0"/>
              </a:rPr>
              <a:t>NO</a:t>
            </a:r>
            <a:r>
              <a:rPr lang="en-GB" sz="2400" b="1" baseline="-25000" dirty="0">
                <a:solidFill>
                  <a:srgbClr val="FF0000"/>
                </a:solidFill>
                <a:cs typeface="Calibri" panose="020F0502020204030204" pitchFamily="34" charset="0"/>
              </a:rPr>
              <a:t>2</a:t>
            </a:r>
            <a:r>
              <a:rPr lang="en-GB" sz="2400" dirty="0">
                <a:solidFill>
                  <a:srgbClr val="0070C0"/>
                </a:solidFill>
                <a:cs typeface="Calibri" panose="020F0502020204030204" pitchFamily="34" charset="0"/>
              </a:rPr>
              <a:t>, which is a strong </a:t>
            </a:r>
            <a:r>
              <a:rPr lang="en-GB" sz="2400" dirty="0">
                <a:solidFill>
                  <a:srgbClr val="FF0000"/>
                </a:solidFill>
                <a:cs typeface="Calibri" panose="020F0502020204030204" pitchFamily="34" charset="0"/>
              </a:rPr>
              <a:t>electrophile</a:t>
            </a:r>
            <a:r>
              <a:rPr lang="en-GB" sz="2400" dirty="0">
                <a:solidFill>
                  <a:srgbClr val="0070C0"/>
                </a:solidFill>
                <a:cs typeface="Calibri" panose="020F0502020204030204" pitchFamily="34" charset="0"/>
              </a:rPr>
              <a:t> </a:t>
            </a:r>
          </a:p>
        </p:txBody>
      </p:sp>
      <p:sp>
        <p:nvSpPr>
          <p:cNvPr id="10" name="Rectangle 9">
            <a:extLst>
              <a:ext uri="{FF2B5EF4-FFF2-40B4-BE49-F238E27FC236}">
                <a16:creationId xmlns:a16="http://schemas.microsoft.com/office/drawing/2014/main" id="{4A24B9EC-5A54-49D0-A40F-37FEA69E5210}"/>
              </a:ext>
            </a:extLst>
          </p:cNvPr>
          <p:cNvSpPr>
            <a:spLocks noChangeArrowheads="1"/>
          </p:cNvSpPr>
          <p:nvPr/>
        </p:nvSpPr>
        <p:spPr bwMode="auto">
          <a:xfrm>
            <a:off x="913774" y="634203"/>
            <a:ext cx="10364451"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r>
              <a:rPr lang="en-US" altLang="en-US" sz="2400" dirty="0">
                <a:solidFill>
                  <a:srgbClr val="0070C0"/>
                </a:solidFill>
                <a:latin typeface="+mn-lt"/>
                <a:cs typeface="Calibri" panose="020F0502020204030204" pitchFamily="34" charset="0"/>
              </a:rPr>
              <a:t>The </a:t>
            </a:r>
            <a:r>
              <a:rPr lang="en-US" altLang="en-US" sz="2400" dirty="0" err="1">
                <a:solidFill>
                  <a:srgbClr val="0070C0"/>
                </a:solidFill>
                <a:latin typeface="+mn-lt"/>
                <a:cs typeface="Calibri" panose="020F0502020204030204" pitchFamily="34" charset="0"/>
              </a:rPr>
              <a:t>nitronium</a:t>
            </a:r>
            <a:r>
              <a:rPr lang="en-US" altLang="en-US" sz="2400" dirty="0">
                <a:solidFill>
                  <a:srgbClr val="0070C0"/>
                </a:solidFill>
                <a:latin typeface="+mn-lt"/>
                <a:cs typeface="Calibri" panose="020F0502020204030204" pitchFamily="34" charset="0"/>
              </a:rPr>
              <a:t> </a:t>
            </a:r>
            <a:r>
              <a:rPr lang="en-GB" sz="2400" b="1" baseline="30000" dirty="0">
                <a:solidFill>
                  <a:srgbClr val="FF0000"/>
                </a:solidFill>
                <a:latin typeface="+mn-lt"/>
                <a:cs typeface="Calibri" panose="020F0502020204030204" pitchFamily="34" charset="0"/>
              </a:rPr>
              <a:t>+</a:t>
            </a:r>
            <a:r>
              <a:rPr lang="en-GB" sz="2400" b="1" dirty="0">
                <a:solidFill>
                  <a:srgbClr val="FF0000"/>
                </a:solidFill>
                <a:latin typeface="+mn-lt"/>
                <a:cs typeface="Calibri" panose="020F0502020204030204" pitchFamily="34" charset="0"/>
              </a:rPr>
              <a:t>NO</a:t>
            </a:r>
            <a:r>
              <a:rPr lang="en-GB" sz="2400" b="1" baseline="-25000" dirty="0">
                <a:solidFill>
                  <a:srgbClr val="FF0000"/>
                </a:solidFill>
                <a:latin typeface="+mn-lt"/>
                <a:cs typeface="Calibri" panose="020F0502020204030204" pitchFamily="34" charset="0"/>
              </a:rPr>
              <a:t>2</a:t>
            </a:r>
            <a:r>
              <a:rPr lang="en-US" altLang="en-US" sz="2400" dirty="0">
                <a:solidFill>
                  <a:srgbClr val="FF0000"/>
                </a:solidFill>
                <a:latin typeface="+mn-lt"/>
                <a:cs typeface="Calibri" panose="020F0502020204030204" pitchFamily="34" charset="0"/>
              </a:rPr>
              <a:t> </a:t>
            </a:r>
            <a:r>
              <a:rPr lang="en-US" altLang="en-US" sz="2400" dirty="0">
                <a:solidFill>
                  <a:srgbClr val="0070C0"/>
                </a:solidFill>
                <a:latin typeface="+mn-lt"/>
                <a:cs typeface="Calibri" panose="020F0502020204030204" pitchFamily="34" charset="0"/>
              </a:rPr>
              <a:t>ion can be generated by the reaction of concentrated nitric acid, HNO</a:t>
            </a:r>
            <a:r>
              <a:rPr lang="en-US" altLang="en-US" sz="2400" baseline="-25000" dirty="0">
                <a:solidFill>
                  <a:srgbClr val="0070C0"/>
                </a:solidFill>
                <a:latin typeface="+mn-lt"/>
                <a:cs typeface="Calibri" panose="020F0502020204030204" pitchFamily="34" charset="0"/>
              </a:rPr>
              <a:t>3</a:t>
            </a:r>
            <a:r>
              <a:rPr lang="en-US" altLang="en-US" sz="2400" dirty="0">
                <a:solidFill>
                  <a:srgbClr val="0070C0"/>
                </a:solidFill>
                <a:latin typeface="+mn-lt"/>
                <a:cs typeface="Calibri" panose="020F0502020204030204" pitchFamily="34" charset="0"/>
              </a:rPr>
              <a:t>, with concentrated sulfuric acid  H</a:t>
            </a:r>
            <a:r>
              <a:rPr lang="en-US" altLang="en-US" sz="2400" baseline="-25000" dirty="0">
                <a:solidFill>
                  <a:srgbClr val="0070C0"/>
                </a:solidFill>
                <a:latin typeface="+mn-lt"/>
                <a:cs typeface="Calibri" panose="020F0502020204030204" pitchFamily="34" charset="0"/>
              </a:rPr>
              <a:t>2</a:t>
            </a:r>
            <a:r>
              <a:rPr lang="en-US" altLang="en-US" sz="2400" dirty="0">
                <a:solidFill>
                  <a:srgbClr val="0070C0"/>
                </a:solidFill>
                <a:latin typeface="+mn-lt"/>
                <a:cs typeface="Calibri" panose="020F0502020204030204" pitchFamily="34" charset="0"/>
              </a:rPr>
              <a:t>SO</a:t>
            </a:r>
            <a:r>
              <a:rPr lang="en-US" altLang="en-US" sz="2400" baseline="-25000" dirty="0">
                <a:solidFill>
                  <a:srgbClr val="0070C0"/>
                </a:solidFill>
                <a:latin typeface="+mn-lt"/>
                <a:cs typeface="Calibri" panose="020F0502020204030204" pitchFamily="34" charset="0"/>
              </a:rPr>
              <a:t>4</a:t>
            </a:r>
            <a:r>
              <a:rPr lang="en-US" altLang="en-US" sz="2400" dirty="0">
                <a:solidFill>
                  <a:srgbClr val="0070C0"/>
                </a:solidFill>
                <a:latin typeface="+mn-lt"/>
                <a:cs typeface="Calibri" panose="020F0502020204030204" pitchFamily="34" charset="0"/>
              </a:rPr>
              <a:t>        </a:t>
            </a:r>
          </a:p>
        </p:txBody>
      </p:sp>
      <p:sp>
        <p:nvSpPr>
          <p:cNvPr id="2" name="Title 1">
            <a:extLst>
              <a:ext uri="{FF2B5EF4-FFF2-40B4-BE49-F238E27FC236}">
                <a16:creationId xmlns:a16="http://schemas.microsoft.com/office/drawing/2014/main" id="{C9CB22E3-9F30-41C8-9374-2251413C7A04}"/>
              </a:ext>
            </a:extLst>
          </p:cNvPr>
          <p:cNvSpPr>
            <a:spLocks noGrp="1"/>
          </p:cNvSpPr>
          <p:nvPr>
            <p:ph type="title"/>
          </p:nvPr>
        </p:nvSpPr>
        <p:spPr>
          <a:xfrm>
            <a:off x="913774" y="-52043"/>
            <a:ext cx="10364451" cy="1294871"/>
          </a:xfrm>
        </p:spPr>
        <p:txBody>
          <a:bodyPr>
            <a:normAutofit/>
          </a:bodyPr>
          <a:lstStyle/>
          <a:p>
            <a:r>
              <a:rPr lang="en-GB" dirty="0">
                <a:latin typeface="+mn-lt"/>
              </a:rPr>
              <a:t>NITRONIUM ION, </a:t>
            </a:r>
            <a:r>
              <a:rPr lang="en-GB" baseline="30000" dirty="0">
                <a:latin typeface="+mn-lt"/>
              </a:rPr>
              <a:t>+</a:t>
            </a:r>
            <a:r>
              <a:rPr lang="en-GB" dirty="0">
                <a:latin typeface="+mn-lt"/>
              </a:rPr>
              <a:t>NO</a:t>
            </a:r>
            <a:r>
              <a:rPr lang="en-GB" baseline="-25000" dirty="0">
                <a:latin typeface="+mn-lt"/>
              </a:rPr>
              <a:t>2</a:t>
            </a:r>
            <a:br>
              <a:rPr lang="en-GB" baseline="30000" dirty="0">
                <a:latin typeface="+mn-lt"/>
              </a:rPr>
            </a:br>
            <a:endParaRPr lang="en-GB" dirty="0">
              <a:latin typeface="+mn-lt"/>
            </a:endParaRPr>
          </a:p>
        </p:txBody>
      </p:sp>
      <p:pic>
        <p:nvPicPr>
          <p:cNvPr id="6" name="Picture 2">
            <a:extLst>
              <a:ext uri="{FF2B5EF4-FFF2-40B4-BE49-F238E27FC236}">
                <a16:creationId xmlns:a16="http://schemas.microsoft.com/office/drawing/2014/main" id="{E8D189D3-05DD-4105-A765-1482F694F04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7435"/>
          <a:stretch/>
        </p:blipFill>
        <p:spPr bwMode="auto">
          <a:xfrm>
            <a:off x="97593" y="1845683"/>
            <a:ext cx="11572678" cy="261994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3E7E71F5-6499-47B9-AF68-3C0D462BD94B}"/>
              </a:ext>
            </a:extLst>
          </p:cNvPr>
          <p:cNvSpPr txBox="1"/>
          <p:nvPr/>
        </p:nvSpPr>
        <p:spPr>
          <a:xfrm>
            <a:off x="6156126" y="6550223"/>
            <a:ext cx="6097190" cy="307777"/>
          </a:xfrm>
          <a:prstGeom prst="rect">
            <a:avLst/>
          </a:prstGeom>
          <a:noFill/>
        </p:spPr>
        <p:txBody>
          <a:bodyPr wrap="square">
            <a:spAutoFit/>
          </a:bodyPr>
          <a:lstStyle/>
          <a:p>
            <a:r>
              <a:rPr lang="en-GB" sz="1400" dirty="0"/>
              <a:t>https://www.chemistrysteps.com/electrophilic-aromatic-substitution-the-mechanism/</a:t>
            </a:r>
          </a:p>
        </p:txBody>
      </p:sp>
    </p:spTree>
    <p:extLst>
      <p:ext uri="{BB962C8B-B14F-4D97-AF65-F5344CB8AC3E}">
        <p14:creationId xmlns:p14="http://schemas.microsoft.com/office/powerpoint/2010/main" val="9565163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3BFED-006B-44A4-B70A-86D2F4018EDD}"/>
              </a:ext>
            </a:extLst>
          </p:cNvPr>
          <p:cNvSpPr>
            <a:spLocks noGrp="1"/>
          </p:cNvSpPr>
          <p:nvPr>
            <p:ph type="title"/>
          </p:nvPr>
        </p:nvSpPr>
        <p:spPr>
          <a:xfrm>
            <a:off x="913774" y="1"/>
            <a:ext cx="10364451" cy="820882"/>
          </a:xfrm>
        </p:spPr>
        <p:txBody>
          <a:bodyPr/>
          <a:lstStyle/>
          <a:p>
            <a:r>
              <a:rPr lang="en-GB" dirty="0"/>
              <a:t>Mechanism of nitration (</a:t>
            </a:r>
            <a:r>
              <a:rPr lang="en-GB" dirty="0" err="1"/>
              <a:t>Eas</a:t>
            </a:r>
            <a:r>
              <a:rPr lang="en-GB" dirty="0"/>
              <a:t>)</a:t>
            </a:r>
          </a:p>
        </p:txBody>
      </p:sp>
      <p:pic>
        <p:nvPicPr>
          <p:cNvPr id="6" name="Picture 3">
            <a:extLst>
              <a:ext uri="{FF2B5EF4-FFF2-40B4-BE49-F238E27FC236}">
                <a16:creationId xmlns:a16="http://schemas.microsoft.com/office/drawing/2014/main" id="{61B067A6-4C49-4C16-81E0-B021028454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68474" y="0"/>
            <a:ext cx="6667500" cy="277177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9246F8F-D31E-489C-B483-F1EFC17A00F7}"/>
              </a:ext>
            </a:extLst>
          </p:cNvPr>
          <p:cNvSpPr txBox="1"/>
          <p:nvPr/>
        </p:nvSpPr>
        <p:spPr>
          <a:xfrm>
            <a:off x="544300" y="761291"/>
            <a:ext cx="11175513" cy="923330"/>
          </a:xfrm>
          <a:prstGeom prst="rect">
            <a:avLst/>
          </a:prstGeom>
          <a:noFill/>
        </p:spPr>
        <p:txBody>
          <a:bodyPr wrap="square" rtlCol="0">
            <a:spAutoFit/>
          </a:bodyPr>
          <a:lstStyle/>
          <a:p>
            <a:r>
              <a:rPr lang="en-GB" b="1" dirty="0"/>
              <a:t>Step 1</a:t>
            </a:r>
            <a:r>
              <a:rPr lang="en-GB" dirty="0"/>
              <a:t>: Addition of the electrophile (E - </a:t>
            </a:r>
            <a:r>
              <a:rPr lang="en-GB" dirty="0" err="1"/>
              <a:t>nitronium</a:t>
            </a:r>
            <a:r>
              <a:rPr lang="en-GB" dirty="0"/>
              <a:t> ion) – making the C-E bond. </a:t>
            </a:r>
          </a:p>
          <a:p>
            <a:r>
              <a:rPr lang="en-GB" dirty="0"/>
              <a:t>The π electrons of benzene attack the electrophile which takes two electrons of the six-electron aromatic system. This forms a σ bond between one carbon atom of the benzene ring and the electrophile. </a:t>
            </a:r>
            <a:endParaRPr lang="en-GB" b="1" dirty="0"/>
          </a:p>
        </p:txBody>
      </p:sp>
      <p:pic>
        <p:nvPicPr>
          <p:cNvPr id="9" name="Picture 2">
            <a:extLst>
              <a:ext uri="{FF2B5EF4-FFF2-40B4-BE49-F238E27FC236}">
                <a16:creationId xmlns:a16="http://schemas.microsoft.com/office/drawing/2014/main" id="{F29140FC-C43E-4EBC-AE15-1F1D87ED504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4994"/>
          <a:stretch/>
        </p:blipFill>
        <p:spPr bwMode="auto">
          <a:xfrm>
            <a:off x="775297" y="5208106"/>
            <a:ext cx="9124950" cy="1586285"/>
          </a:xfrm>
          <a:prstGeom prst="rect">
            <a:avLst/>
          </a:prstGeom>
          <a:noFill/>
          <a:extLst>
            <a:ext uri="{909E8E84-426E-40DD-AFC4-6F175D3DCCD1}">
              <a14:hiddenFill xmlns:a14="http://schemas.microsoft.com/office/drawing/2010/main">
                <a:solidFill>
                  <a:srgbClr val="FFFFFF"/>
                </a:solidFill>
              </a14:hiddenFill>
            </a:ext>
          </a:extLst>
        </p:spPr>
      </p:pic>
      <p:grpSp>
        <p:nvGrpSpPr>
          <p:cNvPr id="10" name="Group 9">
            <a:extLst>
              <a:ext uri="{FF2B5EF4-FFF2-40B4-BE49-F238E27FC236}">
                <a16:creationId xmlns:a16="http://schemas.microsoft.com/office/drawing/2014/main" id="{3BDA02DA-82E2-4A77-A3E3-435F08315033}"/>
              </a:ext>
            </a:extLst>
          </p:cNvPr>
          <p:cNvGrpSpPr/>
          <p:nvPr/>
        </p:nvGrpSpPr>
        <p:grpSpPr>
          <a:xfrm>
            <a:off x="913774" y="1811061"/>
            <a:ext cx="9124950" cy="1921430"/>
            <a:chOff x="846859" y="2028339"/>
            <a:chExt cx="9124950" cy="1921430"/>
          </a:xfrm>
        </p:grpSpPr>
        <p:pic>
          <p:nvPicPr>
            <p:cNvPr id="4098" name="Picture 2">
              <a:extLst>
                <a:ext uri="{FF2B5EF4-FFF2-40B4-BE49-F238E27FC236}">
                  <a16:creationId xmlns:a16="http://schemas.microsoft.com/office/drawing/2014/main" id="{FEE839C8-A77F-4663-BC0D-A2C83C978D8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5868" b="33843"/>
            <a:stretch/>
          </p:blipFill>
          <p:spPr bwMode="auto">
            <a:xfrm>
              <a:off x="846859" y="2028339"/>
              <a:ext cx="9124950" cy="192143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3">
              <a:extLst>
                <a:ext uri="{FF2B5EF4-FFF2-40B4-BE49-F238E27FC236}">
                  <a16:creationId xmlns:a16="http://schemas.microsoft.com/office/drawing/2014/main" id="{88832D21-5888-428D-B088-5F3F2A043EA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404" t="61231" r="32440" b="15918"/>
            <a:stretch/>
          </p:blipFill>
          <p:spPr bwMode="auto">
            <a:xfrm>
              <a:off x="4320765" y="3095230"/>
              <a:ext cx="3153641" cy="82859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DADFDA6-4906-429A-999D-65B9B390AA01}"/>
                </a:ext>
              </a:extLst>
            </p:cNvPr>
            <p:cNvSpPr txBox="1"/>
            <p:nvPr/>
          </p:nvSpPr>
          <p:spPr>
            <a:xfrm>
              <a:off x="2934032" y="2722910"/>
              <a:ext cx="575350" cy="369332"/>
            </a:xfrm>
            <a:prstGeom prst="rect">
              <a:avLst/>
            </a:prstGeom>
            <a:noFill/>
          </p:spPr>
          <p:txBody>
            <a:bodyPr wrap="none" rtlCol="0">
              <a:spAutoFit/>
            </a:bodyPr>
            <a:lstStyle/>
            <a:p>
              <a:r>
                <a:rPr lang="en-GB" dirty="0">
                  <a:solidFill>
                    <a:srgbClr val="FF33CC"/>
                  </a:solidFill>
                </a:rPr>
                <a:t>slow</a:t>
              </a:r>
            </a:p>
          </p:txBody>
        </p:sp>
      </p:grpSp>
      <p:sp>
        <p:nvSpPr>
          <p:cNvPr id="11" name="Rectangle 3">
            <a:extLst>
              <a:ext uri="{FF2B5EF4-FFF2-40B4-BE49-F238E27FC236}">
                <a16:creationId xmlns:a16="http://schemas.microsoft.com/office/drawing/2014/main" id="{AF460FFE-34E4-47BC-A75F-2F79B96DB651}"/>
              </a:ext>
            </a:extLst>
          </p:cNvPr>
          <p:cNvSpPr>
            <a:spLocks noChangeArrowheads="1"/>
          </p:cNvSpPr>
          <p:nvPr/>
        </p:nvSpPr>
        <p:spPr bwMode="auto">
          <a:xfrm>
            <a:off x="544299" y="3756208"/>
            <a:ext cx="11239534"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rPr>
              <a:t>The aromatic system is temporarily disrupted as the carbon bonded to the electrophile becomes sp³ (slow, rate-determining step). The </a:t>
            </a:r>
            <a:r>
              <a:rPr kumimoji="0" lang="en-US" altLang="en-US" sz="1800" b="0" i="0" u="none" strike="noStrike" cap="none" normalizeH="0" baseline="0" dirty="0" err="1">
                <a:ln>
                  <a:noFill/>
                </a:ln>
                <a:solidFill>
                  <a:schemeClr val="tx1"/>
                </a:solidFill>
                <a:effectLst/>
              </a:rPr>
              <a:t>arenium</a:t>
            </a:r>
            <a:r>
              <a:rPr kumimoji="0" lang="en-US" altLang="en-US" sz="1800" b="0" i="0" u="none" strike="noStrike" cap="none" normalizeH="0" baseline="0" dirty="0">
                <a:ln>
                  <a:noFill/>
                </a:ln>
                <a:solidFill>
                  <a:schemeClr val="tx1"/>
                </a:solidFill>
                <a:effectLst/>
              </a:rPr>
              <a:t> ion is </a:t>
            </a:r>
            <a:r>
              <a:rPr kumimoji="0" lang="en-US" altLang="en-US" sz="1800" b="0" i="0" u="none" strike="noStrike" cap="none" normalizeH="0" baseline="0" dirty="0" err="1">
                <a:ln>
                  <a:noFill/>
                </a:ln>
                <a:solidFill>
                  <a:schemeClr val="tx1"/>
                </a:solidFill>
                <a:effectLst/>
              </a:rPr>
              <a:t>stabilised</a:t>
            </a:r>
            <a:r>
              <a:rPr kumimoji="0" lang="en-US" altLang="en-US" sz="1800" b="0" i="0" u="none" strike="noStrike" cap="none" normalizeH="0" baseline="0" dirty="0">
                <a:ln>
                  <a:noFill/>
                </a:ln>
                <a:solidFill>
                  <a:schemeClr val="tx1"/>
                </a:solidFill>
                <a:effectLst/>
              </a:rPr>
              <a:t> by conjugation with two double bonds and has three resonance forms where the positive charge is </a:t>
            </a:r>
            <a:r>
              <a:rPr kumimoji="0" lang="en-US" altLang="en-US" sz="1800" b="0" i="0" u="none" strike="noStrike" cap="none" normalizeH="0" baseline="0" dirty="0" err="1">
                <a:ln>
                  <a:noFill/>
                </a:ln>
                <a:solidFill>
                  <a:schemeClr val="tx1"/>
                </a:solidFill>
                <a:effectLst/>
              </a:rPr>
              <a:t>delocalised</a:t>
            </a:r>
            <a:r>
              <a:rPr kumimoji="0" lang="en-US" altLang="en-US" sz="1800" b="0" i="0" u="none" strike="noStrike" cap="none" normalizeH="0" baseline="0" dirty="0">
                <a:ln>
                  <a:noFill/>
                </a:ln>
                <a:solidFill>
                  <a:schemeClr val="tx1"/>
                </a:solidFill>
                <a:effectLst/>
              </a:rPr>
              <a:t> over three carbons in the resonance hybrid. </a:t>
            </a:r>
          </a:p>
        </p:txBody>
      </p:sp>
      <p:sp>
        <p:nvSpPr>
          <p:cNvPr id="13" name="TextBox 12">
            <a:extLst>
              <a:ext uri="{FF2B5EF4-FFF2-40B4-BE49-F238E27FC236}">
                <a16:creationId xmlns:a16="http://schemas.microsoft.com/office/drawing/2014/main" id="{88A48686-8E2F-4130-A0B8-B48529536507}"/>
              </a:ext>
            </a:extLst>
          </p:cNvPr>
          <p:cNvSpPr txBox="1"/>
          <p:nvPr/>
        </p:nvSpPr>
        <p:spPr>
          <a:xfrm>
            <a:off x="544299" y="4799382"/>
            <a:ext cx="11175513" cy="369332"/>
          </a:xfrm>
          <a:prstGeom prst="rect">
            <a:avLst/>
          </a:prstGeom>
          <a:noFill/>
        </p:spPr>
        <p:txBody>
          <a:bodyPr wrap="square" rtlCol="0">
            <a:spAutoFit/>
          </a:bodyPr>
          <a:lstStyle/>
          <a:p>
            <a:r>
              <a:rPr lang="en-GB" b="1" dirty="0"/>
              <a:t>Step 2</a:t>
            </a:r>
            <a:r>
              <a:rPr lang="en-GB" dirty="0"/>
              <a:t>: The hydrogen on the sp</a:t>
            </a:r>
            <a:r>
              <a:rPr lang="en-GB" baseline="30000" dirty="0"/>
              <a:t>3</a:t>
            </a:r>
            <a:r>
              <a:rPr lang="en-GB" dirty="0"/>
              <a:t>-hybridised carbon is removed restoring the aromaticity to the ring.</a:t>
            </a:r>
            <a:endParaRPr lang="en-GB" b="1" dirty="0"/>
          </a:p>
        </p:txBody>
      </p:sp>
      <p:sp>
        <p:nvSpPr>
          <p:cNvPr id="14" name="TextBox 13">
            <a:extLst>
              <a:ext uri="{FF2B5EF4-FFF2-40B4-BE49-F238E27FC236}">
                <a16:creationId xmlns:a16="http://schemas.microsoft.com/office/drawing/2014/main" id="{C1AEAF27-6753-45AA-93E4-64324241197A}"/>
              </a:ext>
            </a:extLst>
          </p:cNvPr>
          <p:cNvSpPr txBox="1"/>
          <p:nvPr/>
        </p:nvSpPr>
        <p:spPr>
          <a:xfrm>
            <a:off x="4218822" y="6042242"/>
            <a:ext cx="527709" cy="369332"/>
          </a:xfrm>
          <a:prstGeom prst="rect">
            <a:avLst/>
          </a:prstGeom>
          <a:noFill/>
        </p:spPr>
        <p:txBody>
          <a:bodyPr wrap="none" rtlCol="0">
            <a:spAutoFit/>
          </a:bodyPr>
          <a:lstStyle/>
          <a:p>
            <a:r>
              <a:rPr lang="en-GB" dirty="0">
                <a:solidFill>
                  <a:srgbClr val="FF33CC"/>
                </a:solidFill>
              </a:rPr>
              <a:t>fast</a:t>
            </a:r>
          </a:p>
        </p:txBody>
      </p:sp>
      <p:sp>
        <p:nvSpPr>
          <p:cNvPr id="17" name="TextBox 16">
            <a:extLst>
              <a:ext uri="{FF2B5EF4-FFF2-40B4-BE49-F238E27FC236}">
                <a16:creationId xmlns:a16="http://schemas.microsoft.com/office/drawing/2014/main" id="{3AE5E499-87D3-4ECF-9439-A36D94D83279}"/>
              </a:ext>
            </a:extLst>
          </p:cNvPr>
          <p:cNvSpPr txBox="1"/>
          <p:nvPr/>
        </p:nvSpPr>
        <p:spPr>
          <a:xfrm>
            <a:off x="6156126" y="6550223"/>
            <a:ext cx="6097190" cy="307777"/>
          </a:xfrm>
          <a:prstGeom prst="rect">
            <a:avLst/>
          </a:prstGeom>
          <a:noFill/>
        </p:spPr>
        <p:txBody>
          <a:bodyPr wrap="square">
            <a:spAutoFit/>
          </a:bodyPr>
          <a:lstStyle/>
          <a:p>
            <a:r>
              <a:rPr lang="en-GB" sz="1400" dirty="0"/>
              <a:t>https://www.chemistrysteps.com/electrophilic-aromatic-substitution-the-mechanism/</a:t>
            </a:r>
          </a:p>
        </p:txBody>
      </p:sp>
    </p:spTree>
    <p:extLst>
      <p:ext uri="{BB962C8B-B14F-4D97-AF65-F5344CB8AC3E}">
        <p14:creationId xmlns:p14="http://schemas.microsoft.com/office/powerpoint/2010/main" val="3758493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74A77E3-A16F-47DB-B2AB-060C8E04792B}"/>
              </a:ext>
            </a:extLst>
          </p:cNvPr>
          <p:cNvSpPr>
            <a:spLocks noGrp="1"/>
          </p:cNvSpPr>
          <p:nvPr>
            <p:ph type="title"/>
          </p:nvPr>
        </p:nvSpPr>
        <p:spPr>
          <a:xfrm>
            <a:off x="913774" y="0"/>
            <a:ext cx="10364451" cy="980641"/>
          </a:xfrm>
        </p:spPr>
        <p:txBody>
          <a:bodyPr/>
          <a:lstStyle/>
          <a:p>
            <a:r>
              <a:rPr lang="en-GB" dirty="0"/>
              <a:t>Nitration - Energy profile </a:t>
            </a:r>
          </a:p>
        </p:txBody>
      </p:sp>
      <p:sp>
        <p:nvSpPr>
          <p:cNvPr id="10" name="Rectangle 1">
            <a:extLst>
              <a:ext uri="{FF2B5EF4-FFF2-40B4-BE49-F238E27FC236}">
                <a16:creationId xmlns:a16="http://schemas.microsoft.com/office/drawing/2014/main" id="{1C5CE764-3AF9-4042-8C28-73047110E850}"/>
              </a:ext>
            </a:extLst>
          </p:cNvPr>
          <p:cNvSpPr>
            <a:spLocks noChangeArrowheads="1"/>
          </p:cNvSpPr>
          <p:nvPr/>
        </p:nvSpPr>
        <p:spPr bwMode="auto">
          <a:xfrm>
            <a:off x="8448954" y="1166842"/>
            <a:ext cx="3611992"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Reactants</a:t>
            </a:r>
            <a:r>
              <a:rPr kumimoji="0" lang="en-US" altLang="en-US" sz="2400" b="0" i="0" u="none" strike="noStrike" cap="none" normalizeH="0" baseline="0" dirty="0">
                <a:ln>
                  <a:noFill/>
                </a:ln>
                <a:solidFill>
                  <a:schemeClr val="tx1"/>
                </a:solidFill>
                <a:effectLst/>
              </a:rPr>
              <a:t>: Starting energy level (benzene and </a:t>
            </a:r>
            <a:r>
              <a:rPr kumimoji="0" lang="en-US" altLang="en-US" sz="2400" b="0" i="0" u="none" strike="noStrike" cap="none" normalizeH="0" baseline="0" dirty="0" err="1">
                <a:ln>
                  <a:noFill/>
                </a:ln>
                <a:solidFill>
                  <a:schemeClr val="tx1"/>
                </a:solidFill>
                <a:effectLst/>
              </a:rPr>
              <a:t>nitronium</a:t>
            </a:r>
            <a:r>
              <a:rPr kumimoji="0" lang="en-US" altLang="en-US" sz="2400" b="0" i="0" u="none" strike="noStrike" cap="none" normalizeH="0" baseline="0" dirty="0">
                <a:ln>
                  <a:noFill/>
                </a:ln>
                <a:solidFill>
                  <a:schemeClr val="tx1"/>
                </a:solidFill>
                <a:effectLst/>
              </a:rPr>
              <a:t> 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Intermediate (</a:t>
            </a:r>
            <a:r>
              <a:rPr kumimoji="0" lang="en-US" altLang="en-US" sz="2400" b="1" i="0" u="none" strike="noStrike" cap="none" normalizeH="0" baseline="0" dirty="0" err="1">
                <a:ln>
                  <a:noFill/>
                </a:ln>
                <a:solidFill>
                  <a:schemeClr val="tx1"/>
                </a:solidFill>
                <a:effectLst/>
              </a:rPr>
              <a:t>Arenium</a:t>
            </a:r>
            <a:r>
              <a:rPr kumimoji="0" lang="en-US" altLang="en-US" sz="2400" b="1" i="0" u="none" strike="noStrike" cap="none" normalizeH="0" baseline="0" dirty="0">
                <a:ln>
                  <a:noFill/>
                </a:ln>
                <a:solidFill>
                  <a:schemeClr val="tx1"/>
                </a:solidFill>
                <a:effectLst/>
              </a:rPr>
              <a:t> Ion)</a:t>
            </a:r>
            <a:r>
              <a:rPr kumimoji="0" lang="en-US" altLang="en-US" sz="2400" b="0" i="0" u="none" strike="noStrike" cap="none" normalizeH="0" baseline="0" dirty="0">
                <a:ln>
                  <a:noFill/>
                </a:ln>
                <a:solidFill>
                  <a:schemeClr val="tx1"/>
                </a:solidFill>
                <a:effectLst/>
              </a:rPr>
              <a:t>: A high-energy transition state due to the temporary loss of aromaticity.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Products</a:t>
            </a:r>
            <a:r>
              <a:rPr kumimoji="0" lang="en-US" altLang="en-US" sz="2400" b="0" i="0" u="none" strike="noStrike" cap="none" normalizeH="0" baseline="0" dirty="0">
                <a:ln>
                  <a:noFill/>
                </a:ln>
                <a:solidFill>
                  <a:schemeClr val="tx1"/>
                </a:solidFill>
                <a:effectLst/>
              </a:rPr>
              <a:t>: Final energy level, lower than the reactants, as the system regains aromatic stability. </a:t>
            </a:r>
          </a:p>
        </p:txBody>
      </p:sp>
      <p:grpSp>
        <p:nvGrpSpPr>
          <p:cNvPr id="16" name="Group 15">
            <a:extLst>
              <a:ext uri="{FF2B5EF4-FFF2-40B4-BE49-F238E27FC236}">
                <a16:creationId xmlns:a16="http://schemas.microsoft.com/office/drawing/2014/main" id="{E4834C7D-4794-4ED8-945C-10343CD61F02}"/>
              </a:ext>
            </a:extLst>
          </p:cNvPr>
          <p:cNvGrpSpPr/>
          <p:nvPr/>
        </p:nvGrpSpPr>
        <p:grpSpPr>
          <a:xfrm>
            <a:off x="297953" y="1135711"/>
            <a:ext cx="7966101" cy="5186651"/>
            <a:chOff x="533697" y="1064274"/>
            <a:chExt cx="7966101" cy="5186651"/>
          </a:xfrm>
        </p:grpSpPr>
        <p:grpSp>
          <p:nvGrpSpPr>
            <p:cNvPr id="8" name="Group 7">
              <a:extLst>
                <a:ext uri="{FF2B5EF4-FFF2-40B4-BE49-F238E27FC236}">
                  <a16:creationId xmlns:a16="http://schemas.microsoft.com/office/drawing/2014/main" id="{D706F1B3-4EC8-4BCA-A4A6-2864786C2C00}"/>
                </a:ext>
              </a:extLst>
            </p:cNvPr>
            <p:cNvGrpSpPr/>
            <p:nvPr/>
          </p:nvGrpSpPr>
          <p:grpSpPr>
            <a:xfrm>
              <a:off x="533697" y="1064274"/>
              <a:ext cx="7966101" cy="5186651"/>
              <a:chOff x="840878" y="1335451"/>
              <a:chExt cx="7966101" cy="5186651"/>
            </a:xfrm>
          </p:grpSpPr>
          <p:pic>
            <p:nvPicPr>
              <p:cNvPr id="3078" name="Picture 6">
                <a:extLst>
                  <a:ext uri="{FF2B5EF4-FFF2-40B4-BE49-F238E27FC236}">
                    <a16:creationId xmlns:a16="http://schemas.microsoft.com/office/drawing/2014/main" id="{347F6E15-F043-4A2C-BE73-89F8158DC7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0878" y="1335451"/>
                <a:ext cx="7966101" cy="518665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02E579E7-34E4-4FD1-958E-E3FBA1A67176}"/>
                  </a:ext>
                </a:extLst>
              </p:cNvPr>
              <p:cNvPicPr>
                <a:picLocks noChangeAspect="1"/>
              </p:cNvPicPr>
              <p:nvPr/>
            </p:nvPicPr>
            <p:blipFill>
              <a:blip r:embed="rId3"/>
              <a:stretch>
                <a:fillRect/>
              </a:stretch>
            </p:blipFill>
            <p:spPr>
              <a:xfrm>
                <a:off x="2690810" y="5254814"/>
                <a:ext cx="714380" cy="571504"/>
              </a:xfrm>
              <a:prstGeom prst="rect">
                <a:avLst/>
              </a:prstGeom>
            </p:spPr>
          </p:pic>
          <p:pic>
            <p:nvPicPr>
              <p:cNvPr id="11" name="Picture 10">
                <a:extLst>
                  <a:ext uri="{FF2B5EF4-FFF2-40B4-BE49-F238E27FC236}">
                    <a16:creationId xmlns:a16="http://schemas.microsoft.com/office/drawing/2014/main" id="{F7F132CD-07DA-4BEE-B5B7-6FD94D22E942}"/>
                  </a:ext>
                </a:extLst>
              </p:cNvPr>
              <p:cNvPicPr>
                <a:picLocks noChangeAspect="1"/>
              </p:cNvPicPr>
              <p:nvPr/>
            </p:nvPicPr>
            <p:blipFill>
              <a:blip r:embed="rId3"/>
              <a:stretch>
                <a:fillRect/>
              </a:stretch>
            </p:blipFill>
            <p:spPr>
              <a:xfrm>
                <a:off x="6049119" y="4643378"/>
                <a:ext cx="714380" cy="571504"/>
              </a:xfrm>
              <a:prstGeom prst="rect">
                <a:avLst/>
              </a:prstGeom>
            </p:spPr>
          </p:pic>
          <p:pic>
            <p:nvPicPr>
              <p:cNvPr id="12" name="Picture 11">
                <a:extLst>
                  <a:ext uri="{FF2B5EF4-FFF2-40B4-BE49-F238E27FC236}">
                    <a16:creationId xmlns:a16="http://schemas.microsoft.com/office/drawing/2014/main" id="{67A2AC6F-E851-4744-BB7D-CD842434AB12}"/>
                  </a:ext>
                </a:extLst>
              </p:cNvPr>
              <p:cNvPicPr>
                <a:picLocks noChangeAspect="1"/>
              </p:cNvPicPr>
              <p:nvPr/>
            </p:nvPicPr>
            <p:blipFill>
              <a:blip r:embed="rId3"/>
              <a:stretch>
                <a:fillRect/>
              </a:stretch>
            </p:blipFill>
            <p:spPr>
              <a:xfrm>
                <a:off x="4395499" y="3520920"/>
                <a:ext cx="546543" cy="437234"/>
              </a:xfrm>
              <a:prstGeom prst="rect">
                <a:avLst/>
              </a:prstGeom>
            </p:spPr>
          </p:pic>
          <p:sp>
            <p:nvSpPr>
              <p:cNvPr id="5" name="TextBox 4">
                <a:extLst>
                  <a:ext uri="{FF2B5EF4-FFF2-40B4-BE49-F238E27FC236}">
                    <a16:creationId xmlns:a16="http://schemas.microsoft.com/office/drawing/2014/main" id="{DBFAE2D3-D587-4AC4-A674-49946C8EFB61}"/>
                  </a:ext>
                </a:extLst>
              </p:cNvPr>
              <p:cNvSpPr txBox="1"/>
              <p:nvPr/>
            </p:nvSpPr>
            <p:spPr>
              <a:xfrm>
                <a:off x="2930890" y="5218270"/>
                <a:ext cx="877163" cy="677108"/>
              </a:xfrm>
              <a:prstGeom prst="rect">
                <a:avLst/>
              </a:prstGeom>
              <a:noFill/>
            </p:spPr>
            <p:txBody>
              <a:bodyPr wrap="none" rtlCol="0">
                <a:spAutoFit/>
              </a:bodyPr>
              <a:lstStyle/>
              <a:p>
                <a:r>
                  <a:rPr lang="en-GB" sz="2400" baseline="30000" dirty="0">
                    <a:solidFill>
                      <a:srgbClr val="FF0000"/>
                    </a:solidFill>
                  </a:rPr>
                  <a:t>+</a:t>
                </a:r>
                <a:r>
                  <a:rPr lang="en-GB" sz="2400" dirty="0">
                    <a:solidFill>
                      <a:srgbClr val="FF0000"/>
                    </a:solidFill>
                  </a:rPr>
                  <a:t>NO</a:t>
                </a:r>
                <a:r>
                  <a:rPr lang="en-GB" sz="2400" baseline="-25000" dirty="0">
                    <a:solidFill>
                      <a:srgbClr val="FF0000"/>
                    </a:solidFill>
                  </a:rPr>
                  <a:t>2</a:t>
                </a:r>
                <a:endParaRPr lang="en-GB" sz="2400" dirty="0">
                  <a:solidFill>
                    <a:srgbClr val="FF0000"/>
                  </a:solidFill>
                </a:endParaRPr>
              </a:p>
              <a:p>
                <a:r>
                  <a:rPr lang="en-GB" sz="1400" u="sng" dirty="0">
                    <a:solidFill>
                      <a:srgbClr val="FF0000"/>
                    </a:solidFill>
                  </a:rPr>
                  <a:t> </a:t>
                </a:r>
                <a:r>
                  <a:rPr lang="en-GB" sz="1400" u="sng" dirty="0" err="1">
                    <a:solidFill>
                      <a:srgbClr val="FF0000"/>
                    </a:solidFill>
                  </a:rPr>
                  <a:t>eletrofile</a:t>
                </a:r>
                <a:endParaRPr lang="en-GB" sz="1400" u="sng" dirty="0">
                  <a:solidFill>
                    <a:srgbClr val="FF0000"/>
                  </a:solidFill>
                </a:endParaRPr>
              </a:p>
            </p:txBody>
          </p:sp>
          <p:pic>
            <p:nvPicPr>
              <p:cNvPr id="7" name="Picture 6">
                <a:extLst>
                  <a:ext uri="{FF2B5EF4-FFF2-40B4-BE49-F238E27FC236}">
                    <a16:creationId xmlns:a16="http://schemas.microsoft.com/office/drawing/2014/main" id="{A321215D-AFDE-4FD5-A4EA-40DAD383593C}"/>
                  </a:ext>
                </a:extLst>
              </p:cNvPr>
              <p:cNvPicPr>
                <a:picLocks noChangeAspect="1"/>
              </p:cNvPicPr>
              <p:nvPr/>
            </p:nvPicPr>
            <p:blipFill>
              <a:blip r:embed="rId4"/>
              <a:stretch>
                <a:fillRect/>
              </a:stretch>
            </p:blipFill>
            <p:spPr>
              <a:xfrm>
                <a:off x="4719833" y="3713724"/>
                <a:ext cx="222209" cy="244430"/>
              </a:xfrm>
              <a:prstGeom prst="rect">
                <a:avLst/>
              </a:prstGeom>
            </p:spPr>
          </p:pic>
          <p:pic>
            <p:nvPicPr>
              <p:cNvPr id="17" name="Picture 16">
                <a:extLst>
                  <a:ext uri="{FF2B5EF4-FFF2-40B4-BE49-F238E27FC236}">
                    <a16:creationId xmlns:a16="http://schemas.microsoft.com/office/drawing/2014/main" id="{9865E36A-249C-4087-B0C8-72C37BB6481E}"/>
                  </a:ext>
                </a:extLst>
              </p:cNvPr>
              <p:cNvPicPr>
                <a:picLocks noChangeAspect="1"/>
              </p:cNvPicPr>
              <p:nvPr/>
            </p:nvPicPr>
            <p:blipFill>
              <a:blip r:embed="rId3"/>
              <a:stretch>
                <a:fillRect/>
              </a:stretch>
            </p:blipFill>
            <p:spPr>
              <a:xfrm>
                <a:off x="5138934" y="3549502"/>
                <a:ext cx="478975" cy="383180"/>
              </a:xfrm>
              <a:prstGeom prst="rect">
                <a:avLst/>
              </a:prstGeom>
            </p:spPr>
          </p:pic>
          <p:sp>
            <p:nvSpPr>
              <p:cNvPr id="14" name="TextBox 13">
                <a:extLst>
                  <a:ext uri="{FF2B5EF4-FFF2-40B4-BE49-F238E27FC236}">
                    <a16:creationId xmlns:a16="http://schemas.microsoft.com/office/drawing/2014/main" id="{DE83959D-E8BE-40FC-B038-7E5956FAB341}"/>
                  </a:ext>
                </a:extLst>
              </p:cNvPr>
              <p:cNvSpPr txBox="1"/>
              <p:nvPr/>
            </p:nvSpPr>
            <p:spPr>
              <a:xfrm>
                <a:off x="5072402" y="3605106"/>
                <a:ext cx="740908" cy="461665"/>
              </a:xfrm>
              <a:prstGeom prst="rect">
                <a:avLst/>
              </a:prstGeom>
              <a:noFill/>
            </p:spPr>
            <p:txBody>
              <a:bodyPr wrap="none" rtlCol="0">
                <a:spAutoFit/>
              </a:bodyPr>
              <a:lstStyle/>
              <a:p>
                <a:r>
                  <a:rPr lang="en-GB" sz="2400" dirty="0">
                    <a:solidFill>
                      <a:srgbClr val="FF0000"/>
                    </a:solidFill>
                  </a:rPr>
                  <a:t>NO</a:t>
                </a:r>
                <a:r>
                  <a:rPr lang="en-GB" sz="2400" baseline="-25000" dirty="0">
                    <a:solidFill>
                      <a:srgbClr val="FF0000"/>
                    </a:solidFill>
                  </a:rPr>
                  <a:t>2</a:t>
                </a:r>
              </a:p>
            </p:txBody>
          </p:sp>
          <p:sp>
            <p:nvSpPr>
              <p:cNvPr id="19" name="TextBox 18">
                <a:extLst>
                  <a:ext uri="{FF2B5EF4-FFF2-40B4-BE49-F238E27FC236}">
                    <a16:creationId xmlns:a16="http://schemas.microsoft.com/office/drawing/2014/main" id="{5EBBBB74-E485-4047-AF24-877B83E53B62}"/>
                  </a:ext>
                </a:extLst>
              </p:cNvPr>
              <p:cNvSpPr txBox="1"/>
              <p:nvPr/>
            </p:nvSpPr>
            <p:spPr>
              <a:xfrm>
                <a:off x="6289199" y="4856550"/>
                <a:ext cx="740908" cy="461665"/>
              </a:xfrm>
              <a:prstGeom prst="rect">
                <a:avLst/>
              </a:prstGeom>
              <a:noFill/>
            </p:spPr>
            <p:txBody>
              <a:bodyPr wrap="none" rtlCol="0">
                <a:spAutoFit/>
              </a:bodyPr>
              <a:lstStyle/>
              <a:p>
                <a:r>
                  <a:rPr lang="en-GB" sz="2400" dirty="0">
                    <a:solidFill>
                      <a:srgbClr val="FF0000"/>
                    </a:solidFill>
                  </a:rPr>
                  <a:t>NO</a:t>
                </a:r>
                <a:r>
                  <a:rPr lang="en-GB" sz="2400" baseline="-25000" dirty="0">
                    <a:solidFill>
                      <a:srgbClr val="FF0000"/>
                    </a:solidFill>
                  </a:rPr>
                  <a:t>2</a:t>
                </a:r>
              </a:p>
            </p:txBody>
          </p:sp>
        </p:grpSp>
        <p:sp>
          <p:nvSpPr>
            <p:cNvPr id="15" name="TextBox 14">
              <a:extLst>
                <a:ext uri="{FF2B5EF4-FFF2-40B4-BE49-F238E27FC236}">
                  <a16:creationId xmlns:a16="http://schemas.microsoft.com/office/drawing/2014/main" id="{9FC4CF23-DD07-4B56-91F6-E9D1052123A5}"/>
                </a:ext>
              </a:extLst>
            </p:cNvPr>
            <p:cNvSpPr txBox="1"/>
            <p:nvPr/>
          </p:nvSpPr>
          <p:spPr>
            <a:xfrm>
              <a:off x="1880927" y="5555141"/>
              <a:ext cx="1005403" cy="369332"/>
            </a:xfrm>
            <a:prstGeom prst="rect">
              <a:avLst/>
            </a:prstGeom>
            <a:noFill/>
          </p:spPr>
          <p:txBody>
            <a:bodyPr wrap="none" rtlCol="0">
              <a:spAutoFit/>
            </a:bodyPr>
            <a:lstStyle/>
            <a:p>
              <a:r>
                <a:rPr lang="en-GB" dirty="0">
                  <a:latin typeface="Times New Roman" panose="02020603050405020304" pitchFamily="18" charset="0"/>
                  <a:cs typeface="Times New Roman" panose="02020603050405020304" pitchFamily="18" charset="0"/>
                </a:rPr>
                <a:t>reactants</a:t>
              </a:r>
            </a:p>
          </p:txBody>
        </p:sp>
        <p:sp>
          <p:nvSpPr>
            <p:cNvPr id="24" name="TextBox 23">
              <a:extLst>
                <a:ext uri="{FF2B5EF4-FFF2-40B4-BE49-F238E27FC236}">
                  <a16:creationId xmlns:a16="http://schemas.microsoft.com/office/drawing/2014/main" id="{746F9E6A-84DF-4D7A-BB6A-D4BAD31ACBF8}"/>
                </a:ext>
              </a:extLst>
            </p:cNvPr>
            <p:cNvSpPr txBox="1"/>
            <p:nvPr/>
          </p:nvSpPr>
          <p:spPr>
            <a:xfrm>
              <a:off x="5717523" y="5557213"/>
              <a:ext cx="889987" cy="369332"/>
            </a:xfrm>
            <a:prstGeom prst="rect">
              <a:avLst/>
            </a:prstGeom>
            <a:noFill/>
          </p:spPr>
          <p:txBody>
            <a:bodyPr wrap="none" rtlCol="0">
              <a:spAutoFit/>
            </a:bodyPr>
            <a:lstStyle/>
            <a:p>
              <a:r>
                <a:rPr lang="en-GB" dirty="0">
                  <a:latin typeface="Times New Roman" panose="02020603050405020304" pitchFamily="18" charset="0"/>
                  <a:cs typeface="Times New Roman" panose="02020603050405020304" pitchFamily="18" charset="0"/>
                </a:rPr>
                <a:t>product</a:t>
              </a:r>
            </a:p>
          </p:txBody>
        </p:sp>
      </p:grpSp>
      <p:sp>
        <p:nvSpPr>
          <p:cNvPr id="26" name="TextBox 25">
            <a:extLst>
              <a:ext uri="{FF2B5EF4-FFF2-40B4-BE49-F238E27FC236}">
                <a16:creationId xmlns:a16="http://schemas.microsoft.com/office/drawing/2014/main" id="{BFE41AF8-D2E9-463E-B06B-73D25D55B3C1}"/>
              </a:ext>
            </a:extLst>
          </p:cNvPr>
          <p:cNvSpPr txBox="1"/>
          <p:nvPr/>
        </p:nvSpPr>
        <p:spPr>
          <a:xfrm>
            <a:off x="6156126" y="6550223"/>
            <a:ext cx="6097190" cy="307777"/>
          </a:xfrm>
          <a:prstGeom prst="rect">
            <a:avLst/>
          </a:prstGeom>
          <a:noFill/>
        </p:spPr>
        <p:txBody>
          <a:bodyPr wrap="square">
            <a:spAutoFit/>
          </a:bodyPr>
          <a:lstStyle/>
          <a:p>
            <a:r>
              <a:rPr lang="en-GB" sz="1400" dirty="0"/>
              <a:t>https://www.chemistrysteps.com/electrophilic-aromatic-substitution-the-mechanism/</a:t>
            </a:r>
          </a:p>
        </p:txBody>
      </p:sp>
    </p:spTree>
    <p:extLst>
      <p:ext uri="{BB962C8B-B14F-4D97-AF65-F5344CB8AC3E}">
        <p14:creationId xmlns:p14="http://schemas.microsoft.com/office/powerpoint/2010/main" val="2177056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11476AA-A638-41CC-9DE3-3A5A4D314AC2}"/>
              </a:ext>
            </a:extLst>
          </p:cNvPr>
          <p:cNvSpPr txBox="1"/>
          <p:nvPr/>
        </p:nvSpPr>
        <p:spPr>
          <a:xfrm>
            <a:off x="4335976" y="3904040"/>
            <a:ext cx="1611339" cy="923330"/>
          </a:xfrm>
          <a:prstGeom prst="rect">
            <a:avLst/>
          </a:prstGeom>
          <a:noFill/>
        </p:spPr>
        <p:txBody>
          <a:bodyPr wrap="none" rtlCol="0">
            <a:spAutoFit/>
          </a:bodyPr>
          <a:lstStyle/>
          <a:p>
            <a:r>
              <a:rPr lang="en-GB" dirty="0">
                <a:solidFill>
                  <a:srgbClr val="0000FF"/>
                </a:solidFill>
              </a:rPr>
              <a:t>1</a:t>
            </a:r>
            <a:r>
              <a:rPr lang="en-GB" dirty="0"/>
              <a:t>,</a:t>
            </a:r>
            <a:r>
              <a:rPr lang="en-GB" dirty="0">
                <a:solidFill>
                  <a:srgbClr val="002060"/>
                </a:solidFill>
              </a:rPr>
              <a:t>2</a:t>
            </a:r>
            <a:r>
              <a:rPr lang="en-GB" dirty="0"/>
              <a:t> – </a:t>
            </a:r>
            <a:r>
              <a:rPr lang="en-GB" dirty="0">
                <a:solidFill>
                  <a:srgbClr val="002060"/>
                </a:solidFill>
              </a:rPr>
              <a:t>ortho (-o)</a:t>
            </a:r>
          </a:p>
          <a:p>
            <a:r>
              <a:rPr lang="en-GB" dirty="0">
                <a:solidFill>
                  <a:srgbClr val="0000FF"/>
                </a:solidFill>
              </a:rPr>
              <a:t>1</a:t>
            </a:r>
            <a:r>
              <a:rPr lang="en-GB" dirty="0"/>
              <a:t>,</a:t>
            </a:r>
            <a:r>
              <a:rPr lang="en-GB" dirty="0">
                <a:solidFill>
                  <a:srgbClr val="9933FF"/>
                </a:solidFill>
              </a:rPr>
              <a:t>3</a:t>
            </a:r>
            <a:r>
              <a:rPr lang="en-GB" dirty="0"/>
              <a:t> – </a:t>
            </a:r>
            <a:r>
              <a:rPr lang="en-GB" dirty="0">
                <a:solidFill>
                  <a:srgbClr val="9933FF"/>
                </a:solidFill>
              </a:rPr>
              <a:t>meta (-m)</a:t>
            </a:r>
          </a:p>
          <a:p>
            <a:r>
              <a:rPr lang="en-GB" dirty="0">
                <a:solidFill>
                  <a:srgbClr val="0000FF"/>
                </a:solidFill>
              </a:rPr>
              <a:t>1</a:t>
            </a:r>
            <a:r>
              <a:rPr lang="en-GB" dirty="0"/>
              <a:t>,</a:t>
            </a:r>
            <a:r>
              <a:rPr lang="en-GB" dirty="0">
                <a:solidFill>
                  <a:srgbClr val="FF66FF"/>
                </a:solidFill>
              </a:rPr>
              <a:t>4</a:t>
            </a:r>
            <a:r>
              <a:rPr lang="en-GB" dirty="0"/>
              <a:t> – </a:t>
            </a:r>
            <a:r>
              <a:rPr lang="en-GB" dirty="0">
                <a:solidFill>
                  <a:srgbClr val="FF66FF"/>
                </a:solidFill>
              </a:rPr>
              <a:t>para (-p)</a:t>
            </a:r>
          </a:p>
        </p:txBody>
      </p:sp>
      <p:grpSp>
        <p:nvGrpSpPr>
          <p:cNvPr id="3072" name="Group 3071">
            <a:extLst>
              <a:ext uri="{FF2B5EF4-FFF2-40B4-BE49-F238E27FC236}">
                <a16:creationId xmlns:a16="http://schemas.microsoft.com/office/drawing/2014/main" id="{F6C074BA-C1C2-4C4B-A6D5-67630B3CD0BA}"/>
              </a:ext>
            </a:extLst>
          </p:cNvPr>
          <p:cNvGrpSpPr/>
          <p:nvPr/>
        </p:nvGrpSpPr>
        <p:grpSpPr>
          <a:xfrm>
            <a:off x="2572750" y="1997376"/>
            <a:ext cx="1550648" cy="1886224"/>
            <a:chOff x="765193" y="4384715"/>
            <a:chExt cx="1550648" cy="1886224"/>
          </a:xfrm>
        </p:grpSpPr>
        <p:cxnSp>
          <p:nvCxnSpPr>
            <p:cNvPr id="54" name="Straight Connector 53">
              <a:extLst>
                <a:ext uri="{FF2B5EF4-FFF2-40B4-BE49-F238E27FC236}">
                  <a16:creationId xmlns:a16="http://schemas.microsoft.com/office/drawing/2014/main" id="{88809187-1180-4949-A03B-95AB22E8FE09}"/>
                </a:ext>
              </a:extLst>
            </p:cNvPr>
            <p:cNvCxnSpPr>
              <a:cxnSpLocks/>
            </p:cNvCxnSpPr>
            <p:nvPr/>
          </p:nvCxnSpPr>
          <p:spPr>
            <a:xfrm>
              <a:off x="1540517" y="4384715"/>
              <a:ext cx="0" cy="38136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5F76344F-6FEC-4739-989B-A1CACE344621}"/>
                </a:ext>
              </a:extLst>
            </p:cNvPr>
            <p:cNvSpPr txBox="1"/>
            <p:nvPr/>
          </p:nvSpPr>
          <p:spPr>
            <a:xfrm>
              <a:off x="1499442" y="4465707"/>
              <a:ext cx="312906" cy="369332"/>
            </a:xfrm>
            <a:prstGeom prst="rect">
              <a:avLst/>
            </a:prstGeom>
            <a:noFill/>
          </p:spPr>
          <p:txBody>
            <a:bodyPr wrap="none" rtlCol="0">
              <a:spAutoFit/>
            </a:bodyPr>
            <a:lstStyle/>
            <a:p>
              <a:r>
                <a:rPr lang="en-GB" b="1" dirty="0">
                  <a:solidFill>
                    <a:srgbClr val="0000FF"/>
                  </a:solidFill>
                </a:rPr>
                <a:t>1</a:t>
              </a:r>
            </a:p>
          </p:txBody>
        </p:sp>
        <p:sp>
          <p:nvSpPr>
            <p:cNvPr id="59" name="TextBox 58">
              <a:extLst>
                <a:ext uri="{FF2B5EF4-FFF2-40B4-BE49-F238E27FC236}">
                  <a16:creationId xmlns:a16="http://schemas.microsoft.com/office/drawing/2014/main" id="{D57BF4C6-A9F8-4D6F-82D7-A5733E5996F4}"/>
                </a:ext>
              </a:extLst>
            </p:cNvPr>
            <p:cNvSpPr txBox="1"/>
            <p:nvPr/>
          </p:nvSpPr>
          <p:spPr>
            <a:xfrm>
              <a:off x="2002935" y="4765206"/>
              <a:ext cx="312906" cy="369332"/>
            </a:xfrm>
            <a:prstGeom prst="rect">
              <a:avLst/>
            </a:prstGeom>
            <a:noFill/>
          </p:spPr>
          <p:txBody>
            <a:bodyPr wrap="none" rtlCol="0">
              <a:spAutoFit/>
            </a:bodyPr>
            <a:lstStyle/>
            <a:p>
              <a:r>
                <a:rPr lang="en-GB" b="1" dirty="0">
                  <a:solidFill>
                    <a:srgbClr val="002060"/>
                  </a:solidFill>
                </a:rPr>
                <a:t>2</a:t>
              </a:r>
            </a:p>
          </p:txBody>
        </p:sp>
        <p:sp>
          <p:nvSpPr>
            <p:cNvPr id="60" name="TextBox 59">
              <a:extLst>
                <a:ext uri="{FF2B5EF4-FFF2-40B4-BE49-F238E27FC236}">
                  <a16:creationId xmlns:a16="http://schemas.microsoft.com/office/drawing/2014/main" id="{2DD7364F-07DE-400E-8242-5260C6CB9438}"/>
                </a:ext>
              </a:extLst>
            </p:cNvPr>
            <p:cNvSpPr txBox="1"/>
            <p:nvPr/>
          </p:nvSpPr>
          <p:spPr>
            <a:xfrm>
              <a:off x="2002935" y="5433309"/>
              <a:ext cx="312906" cy="369332"/>
            </a:xfrm>
            <a:prstGeom prst="rect">
              <a:avLst/>
            </a:prstGeom>
            <a:noFill/>
          </p:spPr>
          <p:txBody>
            <a:bodyPr wrap="none" rtlCol="0">
              <a:spAutoFit/>
            </a:bodyPr>
            <a:lstStyle/>
            <a:p>
              <a:r>
                <a:rPr lang="en-GB" b="1" dirty="0">
                  <a:solidFill>
                    <a:srgbClr val="9933FF"/>
                  </a:solidFill>
                </a:rPr>
                <a:t>3</a:t>
              </a:r>
            </a:p>
          </p:txBody>
        </p:sp>
        <p:sp>
          <p:nvSpPr>
            <p:cNvPr id="61" name="TextBox 60">
              <a:extLst>
                <a:ext uri="{FF2B5EF4-FFF2-40B4-BE49-F238E27FC236}">
                  <a16:creationId xmlns:a16="http://schemas.microsoft.com/office/drawing/2014/main" id="{B68A6645-B640-4E6F-B539-FCE71DDD7DD9}"/>
                </a:ext>
              </a:extLst>
            </p:cNvPr>
            <p:cNvSpPr txBox="1"/>
            <p:nvPr/>
          </p:nvSpPr>
          <p:spPr>
            <a:xfrm>
              <a:off x="1384064" y="5901607"/>
              <a:ext cx="312906" cy="369332"/>
            </a:xfrm>
            <a:prstGeom prst="rect">
              <a:avLst/>
            </a:prstGeom>
            <a:noFill/>
          </p:spPr>
          <p:txBody>
            <a:bodyPr wrap="none" rtlCol="0">
              <a:spAutoFit/>
            </a:bodyPr>
            <a:lstStyle/>
            <a:p>
              <a:r>
                <a:rPr lang="en-GB" b="1" dirty="0">
                  <a:solidFill>
                    <a:srgbClr val="FF66FF"/>
                  </a:solidFill>
                </a:rPr>
                <a:t>4</a:t>
              </a:r>
            </a:p>
          </p:txBody>
        </p:sp>
        <p:sp>
          <p:nvSpPr>
            <p:cNvPr id="62" name="TextBox 61">
              <a:extLst>
                <a:ext uri="{FF2B5EF4-FFF2-40B4-BE49-F238E27FC236}">
                  <a16:creationId xmlns:a16="http://schemas.microsoft.com/office/drawing/2014/main" id="{47A5995E-8239-4A11-9B91-C7751720F7ED}"/>
                </a:ext>
              </a:extLst>
            </p:cNvPr>
            <p:cNvSpPr txBox="1"/>
            <p:nvPr/>
          </p:nvSpPr>
          <p:spPr>
            <a:xfrm>
              <a:off x="765193" y="5458488"/>
              <a:ext cx="312906" cy="369332"/>
            </a:xfrm>
            <a:prstGeom prst="rect">
              <a:avLst/>
            </a:prstGeom>
            <a:noFill/>
          </p:spPr>
          <p:txBody>
            <a:bodyPr wrap="none" rtlCol="0">
              <a:spAutoFit/>
            </a:bodyPr>
            <a:lstStyle/>
            <a:p>
              <a:r>
                <a:rPr lang="en-GB" b="1" dirty="0">
                  <a:solidFill>
                    <a:srgbClr val="0000FF"/>
                  </a:solidFill>
                </a:rPr>
                <a:t>5</a:t>
              </a:r>
            </a:p>
          </p:txBody>
        </p:sp>
        <p:sp>
          <p:nvSpPr>
            <p:cNvPr id="63" name="TextBox 62">
              <a:extLst>
                <a:ext uri="{FF2B5EF4-FFF2-40B4-BE49-F238E27FC236}">
                  <a16:creationId xmlns:a16="http://schemas.microsoft.com/office/drawing/2014/main" id="{945C9A3F-F93E-469E-8CD9-E0E98015E345}"/>
                </a:ext>
              </a:extLst>
            </p:cNvPr>
            <p:cNvSpPr txBox="1"/>
            <p:nvPr/>
          </p:nvSpPr>
          <p:spPr>
            <a:xfrm>
              <a:off x="765193" y="4791853"/>
              <a:ext cx="312906" cy="369332"/>
            </a:xfrm>
            <a:prstGeom prst="rect">
              <a:avLst/>
            </a:prstGeom>
            <a:noFill/>
          </p:spPr>
          <p:txBody>
            <a:bodyPr wrap="none" rtlCol="0">
              <a:spAutoFit/>
            </a:bodyPr>
            <a:lstStyle/>
            <a:p>
              <a:r>
                <a:rPr lang="en-GB" b="1" dirty="0">
                  <a:solidFill>
                    <a:srgbClr val="0000FF"/>
                  </a:solidFill>
                </a:rPr>
                <a:t>6</a:t>
              </a:r>
            </a:p>
          </p:txBody>
        </p:sp>
      </p:grpSp>
      <p:sp>
        <p:nvSpPr>
          <p:cNvPr id="58" name="TextBox 57">
            <a:extLst>
              <a:ext uri="{FF2B5EF4-FFF2-40B4-BE49-F238E27FC236}">
                <a16:creationId xmlns:a16="http://schemas.microsoft.com/office/drawing/2014/main" id="{FC77FF88-72AF-4171-9C22-8D6D03FDC5B8}"/>
              </a:ext>
            </a:extLst>
          </p:cNvPr>
          <p:cNvSpPr txBox="1"/>
          <p:nvPr/>
        </p:nvSpPr>
        <p:spPr>
          <a:xfrm>
            <a:off x="1428851" y="885800"/>
            <a:ext cx="9037667" cy="723275"/>
          </a:xfrm>
          <a:prstGeom prst="rect">
            <a:avLst/>
          </a:prstGeom>
          <a:noFill/>
        </p:spPr>
        <p:txBody>
          <a:bodyPr wrap="none" rtlCol="0">
            <a:spAutoFit/>
          </a:bodyPr>
          <a:lstStyle/>
          <a:p>
            <a:r>
              <a:rPr lang="en-GB" sz="2300" b="1" u="sng" dirty="0">
                <a:solidFill>
                  <a:srgbClr val="0070C0"/>
                </a:solidFill>
                <a:latin typeface="Calibri" panose="020F0502020204030204" pitchFamily="34" charset="0"/>
                <a:cs typeface="Calibri" panose="020F0502020204030204" pitchFamily="34" charset="0"/>
              </a:rPr>
              <a:t>Derivatives of benzene</a:t>
            </a:r>
            <a:r>
              <a:rPr lang="en-GB" sz="2300" b="1" dirty="0">
                <a:solidFill>
                  <a:srgbClr val="0070C0"/>
                </a:solidFill>
                <a:latin typeface="Calibri" panose="020F0502020204030204" pitchFamily="34" charset="0"/>
                <a:cs typeface="Calibri" panose="020F0502020204030204" pitchFamily="34" charset="0"/>
              </a:rPr>
              <a:t>: carbon atoms in ring are numbered and named</a:t>
            </a:r>
          </a:p>
          <a:p>
            <a:endParaRPr lang="en-GB" dirty="0"/>
          </a:p>
        </p:txBody>
      </p:sp>
      <p:grpSp>
        <p:nvGrpSpPr>
          <p:cNvPr id="66" name="Group 65">
            <a:extLst>
              <a:ext uri="{FF2B5EF4-FFF2-40B4-BE49-F238E27FC236}">
                <a16:creationId xmlns:a16="http://schemas.microsoft.com/office/drawing/2014/main" id="{38C58381-DC4D-4AC5-A75E-F2CBD64BBEE9}"/>
              </a:ext>
            </a:extLst>
          </p:cNvPr>
          <p:cNvGrpSpPr/>
          <p:nvPr/>
        </p:nvGrpSpPr>
        <p:grpSpPr>
          <a:xfrm>
            <a:off x="4937583" y="1997376"/>
            <a:ext cx="1406266" cy="1886224"/>
            <a:chOff x="1384064" y="4384715"/>
            <a:chExt cx="1406266" cy="1886224"/>
          </a:xfrm>
        </p:grpSpPr>
        <p:cxnSp>
          <p:nvCxnSpPr>
            <p:cNvPr id="75" name="Straight Connector 74">
              <a:extLst>
                <a:ext uri="{FF2B5EF4-FFF2-40B4-BE49-F238E27FC236}">
                  <a16:creationId xmlns:a16="http://schemas.microsoft.com/office/drawing/2014/main" id="{A6BA1105-C50D-4EAB-8C75-D455B7D82885}"/>
                </a:ext>
              </a:extLst>
            </p:cNvPr>
            <p:cNvCxnSpPr>
              <a:cxnSpLocks/>
            </p:cNvCxnSpPr>
            <p:nvPr/>
          </p:nvCxnSpPr>
          <p:spPr>
            <a:xfrm>
              <a:off x="1540517" y="4384715"/>
              <a:ext cx="0" cy="38136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69" name="TextBox 68">
              <a:extLst>
                <a:ext uri="{FF2B5EF4-FFF2-40B4-BE49-F238E27FC236}">
                  <a16:creationId xmlns:a16="http://schemas.microsoft.com/office/drawing/2014/main" id="{DB77B792-5F1D-44AD-A18D-E23043E70FEE}"/>
                </a:ext>
              </a:extLst>
            </p:cNvPr>
            <p:cNvSpPr txBox="1"/>
            <p:nvPr/>
          </p:nvSpPr>
          <p:spPr>
            <a:xfrm>
              <a:off x="2002935" y="4765206"/>
              <a:ext cx="787395" cy="369332"/>
            </a:xfrm>
            <a:prstGeom prst="rect">
              <a:avLst/>
            </a:prstGeom>
            <a:noFill/>
          </p:spPr>
          <p:txBody>
            <a:bodyPr wrap="none" rtlCol="0">
              <a:spAutoFit/>
            </a:bodyPr>
            <a:lstStyle/>
            <a:p>
              <a:r>
                <a:rPr lang="en-GB" b="1" dirty="0">
                  <a:solidFill>
                    <a:srgbClr val="002060"/>
                  </a:solidFill>
                </a:rPr>
                <a:t>ortho-</a:t>
              </a:r>
            </a:p>
          </p:txBody>
        </p:sp>
        <p:sp>
          <p:nvSpPr>
            <p:cNvPr id="70" name="TextBox 69">
              <a:extLst>
                <a:ext uri="{FF2B5EF4-FFF2-40B4-BE49-F238E27FC236}">
                  <a16:creationId xmlns:a16="http://schemas.microsoft.com/office/drawing/2014/main" id="{E93E236B-D01D-486B-9903-7E11746B0DEB}"/>
                </a:ext>
              </a:extLst>
            </p:cNvPr>
            <p:cNvSpPr txBox="1"/>
            <p:nvPr/>
          </p:nvSpPr>
          <p:spPr>
            <a:xfrm>
              <a:off x="2002935" y="5433309"/>
              <a:ext cx="748282" cy="369332"/>
            </a:xfrm>
            <a:prstGeom prst="rect">
              <a:avLst/>
            </a:prstGeom>
            <a:noFill/>
          </p:spPr>
          <p:txBody>
            <a:bodyPr wrap="none" rtlCol="0">
              <a:spAutoFit/>
            </a:bodyPr>
            <a:lstStyle/>
            <a:p>
              <a:r>
                <a:rPr lang="en-GB" b="1" dirty="0">
                  <a:solidFill>
                    <a:srgbClr val="9933FF"/>
                  </a:solidFill>
                </a:rPr>
                <a:t>meta-</a:t>
              </a:r>
            </a:p>
          </p:txBody>
        </p:sp>
        <p:sp>
          <p:nvSpPr>
            <p:cNvPr id="71" name="TextBox 70">
              <a:extLst>
                <a:ext uri="{FF2B5EF4-FFF2-40B4-BE49-F238E27FC236}">
                  <a16:creationId xmlns:a16="http://schemas.microsoft.com/office/drawing/2014/main" id="{C148E6D0-056C-4AE7-867B-8F420553AE5B}"/>
                </a:ext>
              </a:extLst>
            </p:cNvPr>
            <p:cNvSpPr txBox="1"/>
            <p:nvPr/>
          </p:nvSpPr>
          <p:spPr>
            <a:xfrm>
              <a:off x="1384064" y="5901607"/>
              <a:ext cx="682944" cy="369332"/>
            </a:xfrm>
            <a:prstGeom prst="rect">
              <a:avLst/>
            </a:prstGeom>
            <a:noFill/>
          </p:spPr>
          <p:txBody>
            <a:bodyPr wrap="none" rtlCol="0">
              <a:spAutoFit/>
            </a:bodyPr>
            <a:lstStyle/>
            <a:p>
              <a:r>
                <a:rPr lang="en-GB" b="1" dirty="0">
                  <a:solidFill>
                    <a:srgbClr val="FF66FF"/>
                  </a:solidFill>
                </a:rPr>
                <a:t>para-</a:t>
              </a:r>
            </a:p>
          </p:txBody>
        </p:sp>
      </p:grpSp>
      <p:sp>
        <p:nvSpPr>
          <p:cNvPr id="78" name="TextBox 77">
            <a:extLst>
              <a:ext uri="{FF2B5EF4-FFF2-40B4-BE49-F238E27FC236}">
                <a16:creationId xmlns:a16="http://schemas.microsoft.com/office/drawing/2014/main" id="{00F4F8A0-2B6B-47C4-8DEC-58610C463975}"/>
              </a:ext>
            </a:extLst>
          </p:cNvPr>
          <p:cNvSpPr txBox="1"/>
          <p:nvPr/>
        </p:nvSpPr>
        <p:spPr>
          <a:xfrm>
            <a:off x="8235627" y="3864275"/>
            <a:ext cx="2528256" cy="923330"/>
          </a:xfrm>
          <a:prstGeom prst="rect">
            <a:avLst/>
          </a:prstGeom>
          <a:noFill/>
        </p:spPr>
        <p:txBody>
          <a:bodyPr wrap="none" rtlCol="0">
            <a:spAutoFit/>
          </a:bodyPr>
          <a:lstStyle/>
          <a:p>
            <a:r>
              <a:rPr lang="en-GB" dirty="0">
                <a:solidFill>
                  <a:srgbClr val="0000FF"/>
                </a:solidFill>
              </a:rPr>
              <a:t>1</a:t>
            </a:r>
            <a:r>
              <a:rPr lang="en-GB" dirty="0"/>
              <a:t>-methyl-</a:t>
            </a:r>
            <a:r>
              <a:rPr lang="en-GB" dirty="0">
                <a:solidFill>
                  <a:srgbClr val="002060"/>
                </a:solidFill>
              </a:rPr>
              <a:t>2</a:t>
            </a:r>
            <a:r>
              <a:rPr lang="en-GB" dirty="0"/>
              <a:t>-nitrobenzene</a:t>
            </a:r>
          </a:p>
          <a:p>
            <a:r>
              <a:rPr lang="en-GB" dirty="0">
                <a:solidFill>
                  <a:srgbClr val="002060"/>
                </a:solidFill>
              </a:rPr>
              <a:t>2</a:t>
            </a:r>
            <a:r>
              <a:rPr lang="en-GB" dirty="0"/>
              <a:t>- nitrotoluene</a:t>
            </a:r>
          </a:p>
          <a:p>
            <a:r>
              <a:rPr lang="en-GB" b="1" dirty="0">
                <a:solidFill>
                  <a:srgbClr val="002060"/>
                </a:solidFill>
              </a:rPr>
              <a:t>o</a:t>
            </a:r>
            <a:r>
              <a:rPr lang="en-GB" dirty="0"/>
              <a:t>-nitrotoluene</a:t>
            </a:r>
          </a:p>
        </p:txBody>
      </p:sp>
      <p:sp>
        <p:nvSpPr>
          <p:cNvPr id="79" name="TextBox 78">
            <a:extLst>
              <a:ext uri="{FF2B5EF4-FFF2-40B4-BE49-F238E27FC236}">
                <a16:creationId xmlns:a16="http://schemas.microsoft.com/office/drawing/2014/main" id="{53617264-4641-49A2-8CBD-232BF7A9A9BE}"/>
              </a:ext>
            </a:extLst>
          </p:cNvPr>
          <p:cNvSpPr txBox="1"/>
          <p:nvPr/>
        </p:nvSpPr>
        <p:spPr>
          <a:xfrm>
            <a:off x="6486431" y="3883601"/>
            <a:ext cx="1632691" cy="646331"/>
          </a:xfrm>
          <a:prstGeom prst="rect">
            <a:avLst/>
          </a:prstGeom>
          <a:noFill/>
        </p:spPr>
        <p:txBody>
          <a:bodyPr wrap="none" rtlCol="0">
            <a:spAutoFit/>
          </a:bodyPr>
          <a:lstStyle/>
          <a:p>
            <a:r>
              <a:rPr lang="en-GB" dirty="0"/>
              <a:t>methylbenzene</a:t>
            </a:r>
          </a:p>
          <a:p>
            <a:r>
              <a:rPr lang="en-GB" dirty="0"/>
              <a:t>toluene</a:t>
            </a:r>
          </a:p>
        </p:txBody>
      </p:sp>
      <p:sp>
        <p:nvSpPr>
          <p:cNvPr id="3" name="Title 2">
            <a:extLst>
              <a:ext uri="{FF2B5EF4-FFF2-40B4-BE49-F238E27FC236}">
                <a16:creationId xmlns:a16="http://schemas.microsoft.com/office/drawing/2014/main" id="{E514DE85-AA2A-42C8-BAC3-472AB81AA4F8}"/>
              </a:ext>
            </a:extLst>
          </p:cNvPr>
          <p:cNvSpPr>
            <a:spLocks noGrp="1"/>
          </p:cNvSpPr>
          <p:nvPr>
            <p:ph type="title"/>
          </p:nvPr>
        </p:nvSpPr>
        <p:spPr>
          <a:xfrm>
            <a:off x="913774" y="68"/>
            <a:ext cx="10364451" cy="801074"/>
          </a:xfrm>
        </p:spPr>
        <p:txBody>
          <a:bodyPr/>
          <a:lstStyle/>
          <a:p>
            <a:r>
              <a:rPr lang="en-GB" dirty="0"/>
              <a:t>Substituted benzene, C</a:t>
            </a:r>
            <a:r>
              <a:rPr lang="en-GB" baseline="-25000" dirty="0"/>
              <a:t>6</a:t>
            </a:r>
            <a:r>
              <a:rPr lang="en-GB" dirty="0"/>
              <a:t>H</a:t>
            </a:r>
            <a:r>
              <a:rPr lang="en-GB" baseline="-25000" dirty="0"/>
              <a:t>5</a:t>
            </a:r>
            <a:r>
              <a:rPr lang="en-GB" dirty="0"/>
              <a:t>-</a:t>
            </a:r>
          </a:p>
        </p:txBody>
      </p:sp>
      <p:grpSp>
        <p:nvGrpSpPr>
          <p:cNvPr id="6" name="Group 5">
            <a:extLst>
              <a:ext uri="{FF2B5EF4-FFF2-40B4-BE49-F238E27FC236}">
                <a16:creationId xmlns:a16="http://schemas.microsoft.com/office/drawing/2014/main" id="{ECA33BA6-88C8-495D-A5F8-B140616EB35D}"/>
              </a:ext>
            </a:extLst>
          </p:cNvPr>
          <p:cNvGrpSpPr/>
          <p:nvPr/>
        </p:nvGrpSpPr>
        <p:grpSpPr>
          <a:xfrm>
            <a:off x="457704" y="2018871"/>
            <a:ext cx="1550648" cy="1864729"/>
            <a:chOff x="2531675" y="4313836"/>
            <a:chExt cx="1550648" cy="1864729"/>
          </a:xfrm>
        </p:grpSpPr>
        <p:grpSp>
          <p:nvGrpSpPr>
            <p:cNvPr id="4" name="Group 3">
              <a:extLst>
                <a:ext uri="{FF2B5EF4-FFF2-40B4-BE49-F238E27FC236}">
                  <a16:creationId xmlns:a16="http://schemas.microsoft.com/office/drawing/2014/main" id="{10EA8F84-EE12-4A94-B955-9BFAAF399049}"/>
                </a:ext>
              </a:extLst>
            </p:cNvPr>
            <p:cNvGrpSpPr/>
            <p:nvPr/>
          </p:nvGrpSpPr>
          <p:grpSpPr>
            <a:xfrm>
              <a:off x="2807014" y="4659160"/>
              <a:ext cx="992291" cy="1163779"/>
              <a:chOff x="1138951" y="4365705"/>
              <a:chExt cx="992291" cy="1163779"/>
            </a:xfrm>
          </p:grpSpPr>
          <p:sp>
            <p:nvSpPr>
              <p:cNvPr id="31" name="Hexagon 30">
                <a:extLst>
                  <a:ext uri="{FF2B5EF4-FFF2-40B4-BE49-F238E27FC236}">
                    <a16:creationId xmlns:a16="http://schemas.microsoft.com/office/drawing/2014/main" id="{48CFC702-445A-4C45-BCA0-ADA0E3B93AAE}"/>
                  </a:ext>
                </a:extLst>
              </p:cNvPr>
              <p:cNvSpPr/>
              <p:nvPr/>
            </p:nvSpPr>
            <p:spPr>
              <a:xfrm rot="16200000">
                <a:off x="1053207" y="4451449"/>
                <a:ext cx="1163779" cy="992291"/>
              </a:xfrm>
              <a:prstGeom prst="hexagon">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Oval 1">
                <a:extLst>
                  <a:ext uri="{FF2B5EF4-FFF2-40B4-BE49-F238E27FC236}">
                    <a16:creationId xmlns:a16="http://schemas.microsoft.com/office/drawing/2014/main" id="{1B3868C1-A690-4F24-925C-CF47A837FFAB}"/>
                  </a:ext>
                </a:extLst>
              </p:cNvPr>
              <p:cNvSpPr/>
              <p:nvPr/>
            </p:nvSpPr>
            <p:spPr>
              <a:xfrm>
                <a:off x="1209865" y="4549924"/>
                <a:ext cx="826139" cy="778824"/>
              </a:xfrm>
              <a:prstGeom prst="ellipse">
                <a:avLst/>
              </a:prstGeom>
              <a:noFill/>
              <a:ln>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7" name="Group 36">
              <a:extLst>
                <a:ext uri="{FF2B5EF4-FFF2-40B4-BE49-F238E27FC236}">
                  <a16:creationId xmlns:a16="http://schemas.microsoft.com/office/drawing/2014/main" id="{B59F9A2C-F666-4A8E-AF99-474FAD36D7B1}"/>
                </a:ext>
              </a:extLst>
            </p:cNvPr>
            <p:cNvGrpSpPr/>
            <p:nvPr/>
          </p:nvGrpSpPr>
          <p:grpSpPr>
            <a:xfrm>
              <a:off x="2531675" y="4313836"/>
              <a:ext cx="1550648" cy="1864729"/>
              <a:chOff x="765193" y="4406210"/>
              <a:chExt cx="1550648" cy="1864729"/>
            </a:xfrm>
          </p:grpSpPr>
          <p:sp>
            <p:nvSpPr>
              <p:cNvPr id="39" name="TextBox 38">
                <a:extLst>
                  <a:ext uri="{FF2B5EF4-FFF2-40B4-BE49-F238E27FC236}">
                    <a16:creationId xmlns:a16="http://schemas.microsoft.com/office/drawing/2014/main" id="{D13F58EC-7568-47F0-98E8-EA76CEBF37CA}"/>
                  </a:ext>
                </a:extLst>
              </p:cNvPr>
              <p:cNvSpPr txBox="1"/>
              <p:nvPr/>
            </p:nvSpPr>
            <p:spPr>
              <a:xfrm>
                <a:off x="1380224" y="4406210"/>
                <a:ext cx="312906" cy="369332"/>
              </a:xfrm>
              <a:prstGeom prst="rect">
                <a:avLst/>
              </a:prstGeom>
              <a:noFill/>
            </p:spPr>
            <p:txBody>
              <a:bodyPr wrap="none" rtlCol="0">
                <a:spAutoFit/>
              </a:bodyPr>
              <a:lstStyle/>
              <a:p>
                <a:r>
                  <a:rPr lang="en-GB" b="1" dirty="0">
                    <a:solidFill>
                      <a:srgbClr val="0000FF"/>
                    </a:solidFill>
                  </a:rPr>
                  <a:t>1</a:t>
                </a:r>
              </a:p>
            </p:txBody>
          </p:sp>
          <p:sp>
            <p:nvSpPr>
              <p:cNvPr id="41" name="TextBox 40">
                <a:extLst>
                  <a:ext uri="{FF2B5EF4-FFF2-40B4-BE49-F238E27FC236}">
                    <a16:creationId xmlns:a16="http://schemas.microsoft.com/office/drawing/2014/main" id="{3C4DBFB0-AE20-471F-9ACB-791D461EAFEA}"/>
                  </a:ext>
                </a:extLst>
              </p:cNvPr>
              <p:cNvSpPr txBox="1"/>
              <p:nvPr/>
            </p:nvSpPr>
            <p:spPr>
              <a:xfrm>
                <a:off x="2002935" y="5433309"/>
                <a:ext cx="312906" cy="369332"/>
              </a:xfrm>
              <a:prstGeom prst="rect">
                <a:avLst/>
              </a:prstGeom>
              <a:noFill/>
            </p:spPr>
            <p:txBody>
              <a:bodyPr wrap="none" rtlCol="0">
                <a:spAutoFit/>
              </a:bodyPr>
              <a:lstStyle/>
              <a:p>
                <a:r>
                  <a:rPr lang="en-GB" b="1" dirty="0">
                    <a:solidFill>
                      <a:srgbClr val="0000FF"/>
                    </a:solidFill>
                  </a:rPr>
                  <a:t>3</a:t>
                </a:r>
              </a:p>
            </p:txBody>
          </p:sp>
          <p:sp>
            <p:nvSpPr>
              <p:cNvPr id="42" name="TextBox 41">
                <a:extLst>
                  <a:ext uri="{FF2B5EF4-FFF2-40B4-BE49-F238E27FC236}">
                    <a16:creationId xmlns:a16="http://schemas.microsoft.com/office/drawing/2014/main" id="{803F6DC0-5A15-4FE6-AB87-9F24D7B7F8EE}"/>
                  </a:ext>
                </a:extLst>
              </p:cNvPr>
              <p:cNvSpPr txBox="1"/>
              <p:nvPr/>
            </p:nvSpPr>
            <p:spPr>
              <a:xfrm>
                <a:off x="1384064" y="5901607"/>
                <a:ext cx="312906" cy="369332"/>
              </a:xfrm>
              <a:prstGeom prst="rect">
                <a:avLst/>
              </a:prstGeom>
              <a:noFill/>
            </p:spPr>
            <p:txBody>
              <a:bodyPr wrap="none" rtlCol="0">
                <a:spAutoFit/>
              </a:bodyPr>
              <a:lstStyle/>
              <a:p>
                <a:r>
                  <a:rPr lang="en-GB" b="1" dirty="0">
                    <a:solidFill>
                      <a:srgbClr val="0000FF"/>
                    </a:solidFill>
                  </a:rPr>
                  <a:t>4</a:t>
                </a:r>
              </a:p>
            </p:txBody>
          </p:sp>
          <p:sp>
            <p:nvSpPr>
              <p:cNvPr id="43" name="TextBox 42">
                <a:extLst>
                  <a:ext uri="{FF2B5EF4-FFF2-40B4-BE49-F238E27FC236}">
                    <a16:creationId xmlns:a16="http://schemas.microsoft.com/office/drawing/2014/main" id="{4AB8FAE6-7D74-433E-83B7-953D01FC6ED6}"/>
                  </a:ext>
                </a:extLst>
              </p:cNvPr>
              <p:cNvSpPr txBox="1"/>
              <p:nvPr/>
            </p:nvSpPr>
            <p:spPr>
              <a:xfrm>
                <a:off x="765193" y="5458488"/>
                <a:ext cx="312906" cy="369332"/>
              </a:xfrm>
              <a:prstGeom prst="rect">
                <a:avLst/>
              </a:prstGeom>
              <a:noFill/>
            </p:spPr>
            <p:txBody>
              <a:bodyPr wrap="none" rtlCol="0">
                <a:spAutoFit/>
              </a:bodyPr>
              <a:lstStyle/>
              <a:p>
                <a:r>
                  <a:rPr lang="en-GB" b="1" dirty="0">
                    <a:solidFill>
                      <a:srgbClr val="0000FF"/>
                    </a:solidFill>
                  </a:rPr>
                  <a:t>5</a:t>
                </a:r>
              </a:p>
            </p:txBody>
          </p:sp>
          <p:sp>
            <p:nvSpPr>
              <p:cNvPr id="44" name="TextBox 43">
                <a:extLst>
                  <a:ext uri="{FF2B5EF4-FFF2-40B4-BE49-F238E27FC236}">
                    <a16:creationId xmlns:a16="http://schemas.microsoft.com/office/drawing/2014/main" id="{B968EA9E-6618-4C7A-9B9E-C6EE170513A4}"/>
                  </a:ext>
                </a:extLst>
              </p:cNvPr>
              <p:cNvSpPr txBox="1"/>
              <p:nvPr/>
            </p:nvSpPr>
            <p:spPr>
              <a:xfrm>
                <a:off x="765193" y="4791853"/>
                <a:ext cx="312906" cy="369332"/>
              </a:xfrm>
              <a:prstGeom prst="rect">
                <a:avLst/>
              </a:prstGeom>
              <a:noFill/>
            </p:spPr>
            <p:txBody>
              <a:bodyPr wrap="none" rtlCol="0">
                <a:spAutoFit/>
              </a:bodyPr>
              <a:lstStyle/>
              <a:p>
                <a:r>
                  <a:rPr lang="en-GB" b="1" dirty="0">
                    <a:solidFill>
                      <a:srgbClr val="0000FF"/>
                    </a:solidFill>
                  </a:rPr>
                  <a:t>6</a:t>
                </a:r>
              </a:p>
            </p:txBody>
          </p:sp>
        </p:grpSp>
        <p:sp>
          <p:nvSpPr>
            <p:cNvPr id="47" name="TextBox 46">
              <a:extLst>
                <a:ext uri="{FF2B5EF4-FFF2-40B4-BE49-F238E27FC236}">
                  <a16:creationId xmlns:a16="http://schemas.microsoft.com/office/drawing/2014/main" id="{7F777EC1-A1CF-4918-9C23-AA8B87409466}"/>
                </a:ext>
              </a:extLst>
            </p:cNvPr>
            <p:cNvSpPr txBox="1"/>
            <p:nvPr/>
          </p:nvSpPr>
          <p:spPr>
            <a:xfrm>
              <a:off x="3754734" y="4699479"/>
              <a:ext cx="306494" cy="369332"/>
            </a:xfrm>
            <a:prstGeom prst="rect">
              <a:avLst/>
            </a:prstGeom>
            <a:noFill/>
          </p:spPr>
          <p:txBody>
            <a:bodyPr wrap="none" rtlCol="0">
              <a:spAutoFit/>
            </a:bodyPr>
            <a:lstStyle/>
            <a:p>
              <a:r>
                <a:rPr lang="en-GB" b="1" dirty="0">
                  <a:solidFill>
                    <a:srgbClr val="0000FF"/>
                  </a:solidFill>
                </a:rPr>
                <a:t>2</a:t>
              </a:r>
            </a:p>
          </p:txBody>
        </p:sp>
      </p:grpSp>
      <p:grpSp>
        <p:nvGrpSpPr>
          <p:cNvPr id="14" name="Group 13">
            <a:extLst>
              <a:ext uri="{FF2B5EF4-FFF2-40B4-BE49-F238E27FC236}">
                <a16:creationId xmlns:a16="http://schemas.microsoft.com/office/drawing/2014/main" id="{80D0DF19-00A8-41C7-8B62-5BE2E1D68966}"/>
              </a:ext>
            </a:extLst>
          </p:cNvPr>
          <p:cNvGrpSpPr/>
          <p:nvPr/>
        </p:nvGrpSpPr>
        <p:grpSpPr>
          <a:xfrm>
            <a:off x="2853771" y="2377867"/>
            <a:ext cx="992291" cy="1163779"/>
            <a:chOff x="2070248" y="4738536"/>
            <a:chExt cx="992291" cy="1163779"/>
          </a:xfrm>
        </p:grpSpPr>
        <p:sp>
          <p:nvSpPr>
            <p:cNvPr id="73" name="Hexagon 72">
              <a:extLst>
                <a:ext uri="{FF2B5EF4-FFF2-40B4-BE49-F238E27FC236}">
                  <a16:creationId xmlns:a16="http://schemas.microsoft.com/office/drawing/2014/main" id="{FAD45658-9801-4E39-B986-3239E606FB78}"/>
                </a:ext>
              </a:extLst>
            </p:cNvPr>
            <p:cNvSpPr/>
            <p:nvPr/>
          </p:nvSpPr>
          <p:spPr>
            <a:xfrm rot="16200000">
              <a:off x="1984504" y="4824280"/>
              <a:ext cx="1163779" cy="992291"/>
            </a:xfrm>
            <a:prstGeom prst="hexagon">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Straight Connector 8">
              <a:extLst>
                <a:ext uri="{FF2B5EF4-FFF2-40B4-BE49-F238E27FC236}">
                  <a16:creationId xmlns:a16="http://schemas.microsoft.com/office/drawing/2014/main" id="{E7A268D1-FAC6-4E53-85CB-4E3416360B01}"/>
                </a:ext>
              </a:extLst>
            </p:cNvPr>
            <p:cNvCxnSpPr>
              <a:cxnSpLocks/>
            </p:cNvCxnSpPr>
            <p:nvPr/>
          </p:nvCxnSpPr>
          <p:spPr>
            <a:xfrm>
              <a:off x="2173105" y="5572797"/>
              <a:ext cx="397660" cy="19883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5D009BC-1020-4F7F-B049-2E6A6BB511AB}"/>
                </a:ext>
              </a:extLst>
            </p:cNvPr>
            <p:cNvCxnSpPr>
              <a:cxnSpLocks/>
            </p:cNvCxnSpPr>
            <p:nvPr/>
          </p:nvCxnSpPr>
          <p:spPr>
            <a:xfrm flipV="1">
              <a:off x="2173105" y="4872920"/>
              <a:ext cx="397660" cy="19883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F90D66C-D6CD-4177-A6D8-FA5D34FB4254}"/>
                </a:ext>
              </a:extLst>
            </p:cNvPr>
            <p:cNvCxnSpPr>
              <a:cxnSpLocks/>
            </p:cNvCxnSpPr>
            <p:nvPr/>
          </p:nvCxnSpPr>
          <p:spPr>
            <a:xfrm>
              <a:off x="2968425" y="5071750"/>
              <a:ext cx="0" cy="50104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2" name="Group 81">
            <a:extLst>
              <a:ext uri="{FF2B5EF4-FFF2-40B4-BE49-F238E27FC236}">
                <a16:creationId xmlns:a16="http://schemas.microsoft.com/office/drawing/2014/main" id="{FA302DEB-39AE-4248-A877-5DC4151016BD}"/>
              </a:ext>
            </a:extLst>
          </p:cNvPr>
          <p:cNvGrpSpPr/>
          <p:nvPr/>
        </p:nvGrpSpPr>
        <p:grpSpPr>
          <a:xfrm>
            <a:off x="4585815" y="2377867"/>
            <a:ext cx="992291" cy="1163779"/>
            <a:chOff x="2070248" y="4738536"/>
            <a:chExt cx="992291" cy="1163779"/>
          </a:xfrm>
        </p:grpSpPr>
        <p:sp>
          <p:nvSpPr>
            <p:cNvPr id="83" name="Hexagon 82">
              <a:extLst>
                <a:ext uri="{FF2B5EF4-FFF2-40B4-BE49-F238E27FC236}">
                  <a16:creationId xmlns:a16="http://schemas.microsoft.com/office/drawing/2014/main" id="{2F78C906-8105-4D7C-B05D-4B2260FFD29E}"/>
                </a:ext>
              </a:extLst>
            </p:cNvPr>
            <p:cNvSpPr/>
            <p:nvPr/>
          </p:nvSpPr>
          <p:spPr>
            <a:xfrm rot="16200000">
              <a:off x="1984504" y="4824280"/>
              <a:ext cx="1163779" cy="992291"/>
            </a:xfrm>
            <a:prstGeom prst="hexagon">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4" name="Straight Connector 83">
              <a:extLst>
                <a:ext uri="{FF2B5EF4-FFF2-40B4-BE49-F238E27FC236}">
                  <a16:creationId xmlns:a16="http://schemas.microsoft.com/office/drawing/2014/main" id="{92EC738C-7D73-481A-B220-D32D6E65C67A}"/>
                </a:ext>
              </a:extLst>
            </p:cNvPr>
            <p:cNvCxnSpPr>
              <a:cxnSpLocks/>
            </p:cNvCxnSpPr>
            <p:nvPr/>
          </p:nvCxnSpPr>
          <p:spPr>
            <a:xfrm>
              <a:off x="2173105" y="5572797"/>
              <a:ext cx="397660" cy="19883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A3A63307-64E5-48DC-9C7F-E90C727965CB}"/>
                </a:ext>
              </a:extLst>
            </p:cNvPr>
            <p:cNvCxnSpPr>
              <a:cxnSpLocks/>
            </p:cNvCxnSpPr>
            <p:nvPr/>
          </p:nvCxnSpPr>
          <p:spPr>
            <a:xfrm flipV="1">
              <a:off x="2173105" y="4872920"/>
              <a:ext cx="397660" cy="19883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CF7001D4-2482-44AB-B594-256326C3C05A}"/>
                </a:ext>
              </a:extLst>
            </p:cNvPr>
            <p:cNvCxnSpPr>
              <a:cxnSpLocks/>
            </p:cNvCxnSpPr>
            <p:nvPr/>
          </p:nvCxnSpPr>
          <p:spPr>
            <a:xfrm>
              <a:off x="2968425" y="5071750"/>
              <a:ext cx="0" cy="50104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5" name="Group 14">
            <a:extLst>
              <a:ext uri="{FF2B5EF4-FFF2-40B4-BE49-F238E27FC236}">
                <a16:creationId xmlns:a16="http://schemas.microsoft.com/office/drawing/2014/main" id="{E31BADBD-8F6A-4440-9AF0-CE3276EA9014}"/>
              </a:ext>
            </a:extLst>
          </p:cNvPr>
          <p:cNvGrpSpPr/>
          <p:nvPr/>
        </p:nvGrpSpPr>
        <p:grpSpPr>
          <a:xfrm>
            <a:off x="6852334" y="2071584"/>
            <a:ext cx="992291" cy="1544270"/>
            <a:chOff x="1976467" y="4210741"/>
            <a:chExt cx="992291" cy="1544270"/>
          </a:xfrm>
        </p:grpSpPr>
        <p:cxnSp>
          <p:nvCxnSpPr>
            <p:cNvPr id="88" name="Straight Connector 87">
              <a:extLst>
                <a:ext uri="{FF2B5EF4-FFF2-40B4-BE49-F238E27FC236}">
                  <a16:creationId xmlns:a16="http://schemas.microsoft.com/office/drawing/2014/main" id="{72FA19D2-6717-40DD-B838-33F9D219D6F9}"/>
                </a:ext>
              </a:extLst>
            </p:cNvPr>
            <p:cNvCxnSpPr>
              <a:cxnSpLocks/>
            </p:cNvCxnSpPr>
            <p:nvPr/>
          </p:nvCxnSpPr>
          <p:spPr>
            <a:xfrm>
              <a:off x="2470770" y="4210741"/>
              <a:ext cx="0" cy="38136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95" name="Group 94">
              <a:extLst>
                <a:ext uri="{FF2B5EF4-FFF2-40B4-BE49-F238E27FC236}">
                  <a16:creationId xmlns:a16="http://schemas.microsoft.com/office/drawing/2014/main" id="{C7DC417D-3D4B-40CA-84FF-9D88E715C634}"/>
                </a:ext>
              </a:extLst>
            </p:cNvPr>
            <p:cNvGrpSpPr/>
            <p:nvPr/>
          </p:nvGrpSpPr>
          <p:grpSpPr>
            <a:xfrm>
              <a:off x="1976467" y="4591232"/>
              <a:ext cx="992291" cy="1163779"/>
              <a:chOff x="2070248" y="4738536"/>
              <a:chExt cx="992291" cy="1163779"/>
            </a:xfrm>
          </p:grpSpPr>
          <p:sp>
            <p:nvSpPr>
              <p:cNvPr id="96" name="Hexagon 95">
                <a:extLst>
                  <a:ext uri="{FF2B5EF4-FFF2-40B4-BE49-F238E27FC236}">
                    <a16:creationId xmlns:a16="http://schemas.microsoft.com/office/drawing/2014/main" id="{96402DCF-DB54-4878-AFB1-CEA3A3AC5E05}"/>
                  </a:ext>
                </a:extLst>
              </p:cNvPr>
              <p:cNvSpPr/>
              <p:nvPr/>
            </p:nvSpPr>
            <p:spPr>
              <a:xfrm rot="16200000">
                <a:off x="1984504" y="4824280"/>
                <a:ext cx="1163779" cy="992291"/>
              </a:xfrm>
              <a:prstGeom prst="hexagon">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7" name="Straight Connector 96">
                <a:extLst>
                  <a:ext uri="{FF2B5EF4-FFF2-40B4-BE49-F238E27FC236}">
                    <a16:creationId xmlns:a16="http://schemas.microsoft.com/office/drawing/2014/main" id="{9BBB6494-8748-49C0-8781-A989F5AC2B0F}"/>
                  </a:ext>
                </a:extLst>
              </p:cNvPr>
              <p:cNvCxnSpPr>
                <a:cxnSpLocks/>
              </p:cNvCxnSpPr>
              <p:nvPr/>
            </p:nvCxnSpPr>
            <p:spPr>
              <a:xfrm>
                <a:off x="2173105" y="5572797"/>
                <a:ext cx="397660" cy="19883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24544B89-13B4-474B-9458-E62B2800517B}"/>
                  </a:ext>
                </a:extLst>
              </p:cNvPr>
              <p:cNvCxnSpPr>
                <a:cxnSpLocks/>
              </p:cNvCxnSpPr>
              <p:nvPr/>
            </p:nvCxnSpPr>
            <p:spPr>
              <a:xfrm flipV="1">
                <a:off x="2173105" y="4872920"/>
                <a:ext cx="397660" cy="19883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A08760B9-8C2B-44F8-80B9-DE1F14EC734D}"/>
                  </a:ext>
                </a:extLst>
              </p:cNvPr>
              <p:cNvCxnSpPr>
                <a:cxnSpLocks/>
              </p:cNvCxnSpPr>
              <p:nvPr/>
            </p:nvCxnSpPr>
            <p:spPr>
              <a:xfrm>
                <a:off x="2968425" y="5071750"/>
                <a:ext cx="0" cy="50104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16" name="TextBox 15">
            <a:extLst>
              <a:ext uri="{FF2B5EF4-FFF2-40B4-BE49-F238E27FC236}">
                <a16:creationId xmlns:a16="http://schemas.microsoft.com/office/drawing/2014/main" id="{632A2CEC-C8D4-4460-8EBA-925024D21E78}"/>
              </a:ext>
            </a:extLst>
          </p:cNvPr>
          <p:cNvSpPr txBox="1"/>
          <p:nvPr/>
        </p:nvSpPr>
        <p:spPr>
          <a:xfrm>
            <a:off x="7148747" y="1726391"/>
            <a:ext cx="744114" cy="461665"/>
          </a:xfrm>
          <a:prstGeom prst="rect">
            <a:avLst/>
          </a:prstGeom>
          <a:noFill/>
        </p:spPr>
        <p:txBody>
          <a:bodyPr wrap="none" rtlCol="0">
            <a:spAutoFit/>
          </a:bodyPr>
          <a:lstStyle/>
          <a:p>
            <a:r>
              <a:rPr lang="en-GB" sz="2400" dirty="0">
                <a:latin typeface="Arial" panose="020B0604020202020204" pitchFamily="34" charset="0"/>
                <a:cs typeface="Arial" panose="020B0604020202020204" pitchFamily="34" charset="0"/>
              </a:rPr>
              <a:t>CH</a:t>
            </a:r>
            <a:r>
              <a:rPr lang="en-GB" sz="2400" baseline="-25000" dirty="0">
                <a:latin typeface="Arial" panose="020B0604020202020204" pitchFamily="34" charset="0"/>
                <a:cs typeface="Arial" panose="020B0604020202020204" pitchFamily="34" charset="0"/>
              </a:rPr>
              <a:t>3</a:t>
            </a:r>
          </a:p>
        </p:txBody>
      </p:sp>
      <p:grpSp>
        <p:nvGrpSpPr>
          <p:cNvPr id="18" name="Group 17">
            <a:extLst>
              <a:ext uri="{FF2B5EF4-FFF2-40B4-BE49-F238E27FC236}">
                <a16:creationId xmlns:a16="http://schemas.microsoft.com/office/drawing/2014/main" id="{B12F8B0C-F5AD-4180-8D44-2258A3511ECD}"/>
              </a:ext>
            </a:extLst>
          </p:cNvPr>
          <p:cNvGrpSpPr/>
          <p:nvPr/>
        </p:nvGrpSpPr>
        <p:grpSpPr>
          <a:xfrm>
            <a:off x="8742802" y="1801606"/>
            <a:ext cx="2042826" cy="1889463"/>
            <a:chOff x="1229188" y="4331216"/>
            <a:chExt cx="2042826" cy="1889463"/>
          </a:xfrm>
        </p:grpSpPr>
        <p:grpSp>
          <p:nvGrpSpPr>
            <p:cNvPr id="100" name="Group 99">
              <a:extLst>
                <a:ext uri="{FF2B5EF4-FFF2-40B4-BE49-F238E27FC236}">
                  <a16:creationId xmlns:a16="http://schemas.microsoft.com/office/drawing/2014/main" id="{5E5D9D18-701F-4E46-8C96-9EE720FB3B5D}"/>
                </a:ext>
              </a:extLst>
            </p:cNvPr>
            <p:cNvGrpSpPr/>
            <p:nvPr/>
          </p:nvGrpSpPr>
          <p:grpSpPr>
            <a:xfrm>
              <a:off x="1229188" y="4676409"/>
              <a:ext cx="992291" cy="1544270"/>
              <a:chOff x="1976467" y="4210741"/>
              <a:chExt cx="992291" cy="1544270"/>
            </a:xfrm>
          </p:grpSpPr>
          <p:cxnSp>
            <p:nvCxnSpPr>
              <p:cNvPr id="101" name="Straight Connector 100">
                <a:extLst>
                  <a:ext uri="{FF2B5EF4-FFF2-40B4-BE49-F238E27FC236}">
                    <a16:creationId xmlns:a16="http://schemas.microsoft.com/office/drawing/2014/main" id="{376A4FF9-AEA0-4752-9654-E5D271E88FF5}"/>
                  </a:ext>
                </a:extLst>
              </p:cNvPr>
              <p:cNvCxnSpPr>
                <a:cxnSpLocks/>
              </p:cNvCxnSpPr>
              <p:nvPr/>
            </p:nvCxnSpPr>
            <p:spPr>
              <a:xfrm>
                <a:off x="2470770" y="4210741"/>
                <a:ext cx="0" cy="38136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02" name="Group 101">
                <a:extLst>
                  <a:ext uri="{FF2B5EF4-FFF2-40B4-BE49-F238E27FC236}">
                    <a16:creationId xmlns:a16="http://schemas.microsoft.com/office/drawing/2014/main" id="{46A7EC21-9D40-4BE9-B4F4-C2523F97901B}"/>
                  </a:ext>
                </a:extLst>
              </p:cNvPr>
              <p:cNvGrpSpPr/>
              <p:nvPr/>
            </p:nvGrpSpPr>
            <p:grpSpPr>
              <a:xfrm>
                <a:off x="1976467" y="4591232"/>
                <a:ext cx="992291" cy="1163779"/>
                <a:chOff x="2070248" y="4738536"/>
                <a:chExt cx="992291" cy="1163779"/>
              </a:xfrm>
            </p:grpSpPr>
            <p:sp>
              <p:nvSpPr>
                <p:cNvPr id="103" name="Hexagon 102">
                  <a:extLst>
                    <a:ext uri="{FF2B5EF4-FFF2-40B4-BE49-F238E27FC236}">
                      <a16:creationId xmlns:a16="http://schemas.microsoft.com/office/drawing/2014/main" id="{918588A3-245F-431C-8FB8-423602151509}"/>
                    </a:ext>
                  </a:extLst>
                </p:cNvPr>
                <p:cNvSpPr/>
                <p:nvPr/>
              </p:nvSpPr>
              <p:spPr>
                <a:xfrm rot="16200000">
                  <a:off x="1984504" y="4824280"/>
                  <a:ext cx="1163779" cy="992291"/>
                </a:xfrm>
                <a:prstGeom prst="hexagon">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4" name="Straight Connector 103">
                  <a:extLst>
                    <a:ext uri="{FF2B5EF4-FFF2-40B4-BE49-F238E27FC236}">
                      <a16:creationId xmlns:a16="http://schemas.microsoft.com/office/drawing/2014/main" id="{E36B574A-4EE9-4425-B887-49864B74DE4A}"/>
                    </a:ext>
                  </a:extLst>
                </p:cNvPr>
                <p:cNvCxnSpPr>
                  <a:cxnSpLocks/>
                </p:cNvCxnSpPr>
                <p:nvPr/>
              </p:nvCxnSpPr>
              <p:spPr>
                <a:xfrm>
                  <a:off x="2173105" y="5572797"/>
                  <a:ext cx="397660" cy="19883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82B67C81-E9BF-4B06-B8A0-2F2376F2D60C}"/>
                    </a:ext>
                  </a:extLst>
                </p:cNvPr>
                <p:cNvCxnSpPr>
                  <a:cxnSpLocks/>
                </p:cNvCxnSpPr>
                <p:nvPr/>
              </p:nvCxnSpPr>
              <p:spPr>
                <a:xfrm flipV="1">
                  <a:off x="2173105" y="4872920"/>
                  <a:ext cx="397660" cy="19883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4501EDD3-BB96-4C4C-BF5E-5AD599D4D02B}"/>
                    </a:ext>
                  </a:extLst>
                </p:cNvPr>
                <p:cNvCxnSpPr>
                  <a:cxnSpLocks/>
                </p:cNvCxnSpPr>
                <p:nvPr/>
              </p:nvCxnSpPr>
              <p:spPr>
                <a:xfrm>
                  <a:off x="2968425" y="5071750"/>
                  <a:ext cx="0" cy="50104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107" name="TextBox 106">
              <a:extLst>
                <a:ext uri="{FF2B5EF4-FFF2-40B4-BE49-F238E27FC236}">
                  <a16:creationId xmlns:a16="http://schemas.microsoft.com/office/drawing/2014/main" id="{7A5D6848-076D-4559-8879-CD8F94EC2986}"/>
                </a:ext>
              </a:extLst>
            </p:cNvPr>
            <p:cNvSpPr txBox="1"/>
            <p:nvPr/>
          </p:nvSpPr>
          <p:spPr>
            <a:xfrm>
              <a:off x="1525601" y="4331216"/>
              <a:ext cx="744114" cy="461665"/>
            </a:xfrm>
            <a:prstGeom prst="rect">
              <a:avLst/>
            </a:prstGeom>
            <a:noFill/>
          </p:spPr>
          <p:txBody>
            <a:bodyPr wrap="none" rtlCol="0">
              <a:spAutoFit/>
            </a:bodyPr>
            <a:lstStyle/>
            <a:p>
              <a:r>
                <a:rPr lang="en-GB" sz="2400" dirty="0">
                  <a:latin typeface="Arial" panose="020B0604020202020204" pitchFamily="34" charset="0"/>
                  <a:cs typeface="Arial" panose="020B0604020202020204" pitchFamily="34" charset="0"/>
                </a:rPr>
                <a:t>CH</a:t>
              </a:r>
              <a:r>
                <a:rPr lang="en-GB" sz="2400" baseline="-25000" dirty="0">
                  <a:latin typeface="Arial" panose="020B0604020202020204" pitchFamily="34" charset="0"/>
                  <a:cs typeface="Arial" panose="020B0604020202020204" pitchFamily="34" charset="0"/>
                </a:rPr>
                <a:t>3</a:t>
              </a:r>
            </a:p>
          </p:txBody>
        </p:sp>
        <p:cxnSp>
          <p:nvCxnSpPr>
            <p:cNvPr id="108" name="Straight Connector 107">
              <a:extLst>
                <a:ext uri="{FF2B5EF4-FFF2-40B4-BE49-F238E27FC236}">
                  <a16:creationId xmlns:a16="http://schemas.microsoft.com/office/drawing/2014/main" id="{82556A74-BCE5-4F4A-9154-2C03E4B69033}"/>
                </a:ext>
              </a:extLst>
            </p:cNvPr>
            <p:cNvCxnSpPr>
              <a:cxnSpLocks/>
            </p:cNvCxnSpPr>
            <p:nvPr/>
          </p:nvCxnSpPr>
          <p:spPr>
            <a:xfrm flipH="1">
              <a:off x="2221479" y="5099019"/>
              <a:ext cx="351271" cy="21767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9" name="TextBox 108">
              <a:extLst>
                <a:ext uri="{FF2B5EF4-FFF2-40B4-BE49-F238E27FC236}">
                  <a16:creationId xmlns:a16="http://schemas.microsoft.com/office/drawing/2014/main" id="{0D9E6897-D9F0-486E-BC18-85D79778373E}"/>
                </a:ext>
              </a:extLst>
            </p:cNvPr>
            <p:cNvSpPr txBox="1"/>
            <p:nvPr/>
          </p:nvSpPr>
          <p:spPr>
            <a:xfrm>
              <a:off x="2511870" y="4772873"/>
              <a:ext cx="760144" cy="461665"/>
            </a:xfrm>
            <a:prstGeom prst="rect">
              <a:avLst/>
            </a:prstGeom>
            <a:noFill/>
          </p:spPr>
          <p:txBody>
            <a:bodyPr wrap="none" rtlCol="0">
              <a:spAutoFit/>
            </a:bodyPr>
            <a:lstStyle/>
            <a:p>
              <a:r>
                <a:rPr lang="en-GB" sz="2400" dirty="0">
                  <a:latin typeface="Arial" panose="020B0604020202020204" pitchFamily="34" charset="0"/>
                  <a:cs typeface="Arial" panose="020B0604020202020204" pitchFamily="34" charset="0"/>
                </a:rPr>
                <a:t>NO</a:t>
              </a:r>
              <a:r>
                <a:rPr lang="en-GB" sz="2400" baseline="-25000" dirty="0">
                  <a:latin typeface="Arial" panose="020B0604020202020204" pitchFamily="34" charset="0"/>
                  <a:cs typeface="Arial" panose="020B0604020202020204" pitchFamily="34" charset="0"/>
                </a:rPr>
                <a:t>2</a:t>
              </a:r>
            </a:p>
          </p:txBody>
        </p:sp>
      </p:grpSp>
      <p:sp>
        <p:nvSpPr>
          <p:cNvPr id="110" name="TextBox 109">
            <a:extLst>
              <a:ext uri="{FF2B5EF4-FFF2-40B4-BE49-F238E27FC236}">
                <a16:creationId xmlns:a16="http://schemas.microsoft.com/office/drawing/2014/main" id="{E57C7638-BBBA-41D1-A631-4136ADCBBCE7}"/>
              </a:ext>
            </a:extLst>
          </p:cNvPr>
          <p:cNvSpPr txBox="1"/>
          <p:nvPr/>
        </p:nvSpPr>
        <p:spPr>
          <a:xfrm>
            <a:off x="803957" y="6138800"/>
            <a:ext cx="8907937" cy="646331"/>
          </a:xfrm>
          <a:prstGeom prst="rect">
            <a:avLst/>
          </a:prstGeom>
          <a:noFill/>
        </p:spPr>
        <p:txBody>
          <a:bodyPr wrap="square">
            <a:spAutoFit/>
          </a:bodyPr>
          <a:lstStyle/>
          <a:p>
            <a:r>
              <a:rPr lang="en-GB" dirty="0"/>
              <a:t>The Greek terms </a:t>
            </a:r>
            <a:r>
              <a:rPr lang="en-GB" b="1" dirty="0"/>
              <a:t>ortho</a:t>
            </a:r>
            <a:r>
              <a:rPr lang="en-GB" dirty="0"/>
              <a:t> (straight/adjacent), </a:t>
            </a:r>
            <a:r>
              <a:rPr lang="en-GB" b="1" dirty="0"/>
              <a:t>meta</a:t>
            </a:r>
            <a:r>
              <a:rPr lang="en-GB" dirty="0"/>
              <a:t> (middle/between), and </a:t>
            </a:r>
            <a:r>
              <a:rPr lang="en-GB" b="1" dirty="0"/>
              <a:t>para</a:t>
            </a:r>
            <a:r>
              <a:rPr lang="en-GB" dirty="0"/>
              <a:t> (beside/opposite) describe the spatial relationships of substituents on a benzene ring.</a:t>
            </a:r>
          </a:p>
        </p:txBody>
      </p:sp>
    </p:spTree>
    <p:extLst>
      <p:ext uri="{BB962C8B-B14F-4D97-AF65-F5344CB8AC3E}">
        <p14:creationId xmlns:p14="http://schemas.microsoft.com/office/powerpoint/2010/main" val="42625349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C4F7EC7E-EF86-48CA-97BC-8F83DE970EE6}"/>
              </a:ext>
            </a:extLst>
          </p:cNvPr>
          <p:cNvSpPr txBox="1"/>
          <p:nvPr/>
        </p:nvSpPr>
        <p:spPr>
          <a:xfrm>
            <a:off x="7787723" y="-28515"/>
            <a:ext cx="2993053" cy="769441"/>
          </a:xfrm>
          <a:prstGeom prst="rect">
            <a:avLst/>
          </a:prstGeom>
          <a:noFill/>
        </p:spPr>
        <p:txBody>
          <a:bodyPr wrap="square" rtlCol="0">
            <a:spAutoFit/>
          </a:bodyPr>
          <a:lstStyle/>
          <a:p>
            <a:r>
              <a:rPr lang="en-GB" sz="2200" dirty="0">
                <a:latin typeface="Calibri" panose="020F0502020204030204" pitchFamily="34" charset="0"/>
                <a:cs typeface="Calibri" panose="020F0502020204030204" pitchFamily="34" charset="0"/>
              </a:rPr>
              <a:t>the nitro group, NO</a:t>
            </a:r>
            <a:r>
              <a:rPr lang="en-GB" sz="2200" baseline="-25000" dirty="0">
                <a:latin typeface="Calibri" panose="020F0502020204030204" pitchFamily="34" charset="0"/>
                <a:cs typeface="Calibri" panose="020F0502020204030204" pitchFamily="34" charset="0"/>
              </a:rPr>
              <a:t>2</a:t>
            </a:r>
            <a:r>
              <a:rPr lang="en-GB" sz="2200" dirty="0">
                <a:latin typeface="Calibri" panose="020F0502020204030204" pitchFamily="34" charset="0"/>
                <a:cs typeface="Calibri" panose="020F0502020204030204" pitchFamily="34" charset="0"/>
              </a:rPr>
              <a:t>, is </a:t>
            </a:r>
            <a:r>
              <a:rPr lang="en-GB" sz="2200" b="1" dirty="0">
                <a:solidFill>
                  <a:srgbClr val="9933FF"/>
                </a:solidFill>
                <a:latin typeface="Calibri" panose="020F0502020204030204" pitchFamily="34" charset="0"/>
                <a:cs typeface="Calibri" panose="020F0502020204030204" pitchFamily="34" charset="0"/>
              </a:rPr>
              <a:t>meta</a:t>
            </a:r>
            <a:r>
              <a:rPr lang="en-GB" sz="2200" dirty="0">
                <a:latin typeface="Calibri" panose="020F0502020204030204" pitchFamily="34" charset="0"/>
                <a:cs typeface="Calibri" panose="020F0502020204030204" pitchFamily="34" charset="0"/>
              </a:rPr>
              <a:t> directing</a:t>
            </a:r>
          </a:p>
        </p:txBody>
      </p:sp>
      <p:grpSp>
        <p:nvGrpSpPr>
          <p:cNvPr id="4" name="Group 3">
            <a:extLst>
              <a:ext uri="{FF2B5EF4-FFF2-40B4-BE49-F238E27FC236}">
                <a16:creationId xmlns:a16="http://schemas.microsoft.com/office/drawing/2014/main" id="{B44ECDC5-47EC-4944-8C9C-3420D7CD25D0}"/>
              </a:ext>
            </a:extLst>
          </p:cNvPr>
          <p:cNvGrpSpPr/>
          <p:nvPr/>
        </p:nvGrpSpPr>
        <p:grpSpPr>
          <a:xfrm>
            <a:off x="1661185" y="2028524"/>
            <a:ext cx="1275705" cy="934313"/>
            <a:chOff x="1768163" y="1925640"/>
            <a:chExt cx="1275705" cy="934313"/>
          </a:xfrm>
        </p:grpSpPr>
        <p:pic>
          <p:nvPicPr>
            <p:cNvPr id="3" name="Graphic 2" descr="Candle with solid fill">
              <a:extLst>
                <a:ext uri="{FF2B5EF4-FFF2-40B4-BE49-F238E27FC236}">
                  <a16:creationId xmlns:a16="http://schemas.microsoft.com/office/drawing/2014/main" id="{D3191686-465C-4D62-AD20-90CBE43FF3D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445241" y="2280995"/>
              <a:ext cx="598627" cy="578958"/>
            </a:xfrm>
            <a:prstGeom prst="rect">
              <a:avLst/>
            </a:prstGeom>
          </p:spPr>
        </p:pic>
        <p:sp>
          <p:nvSpPr>
            <p:cNvPr id="14" name="TextBox 13">
              <a:extLst>
                <a:ext uri="{FF2B5EF4-FFF2-40B4-BE49-F238E27FC236}">
                  <a16:creationId xmlns:a16="http://schemas.microsoft.com/office/drawing/2014/main" id="{36E0B130-82E8-4E3E-8C36-046DCBF1E769}"/>
                </a:ext>
              </a:extLst>
            </p:cNvPr>
            <p:cNvSpPr txBox="1"/>
            <p:nvPr/>
          </p:nvSpPr>
          <p:spPr>
            <a:xfrm>
              <a:off x="1768163" y="2305674"/>
              <a:ext cx="960519" cy="369332"/>
            </a:xfrm>
            <a:prstGeom prst="rect">
              <a:avLst/>
            </a:prstGeom>
            <a:noFill/>
          </p:spPr>
          <p:txBody>
            <a:bodyPr wrap="none" rtlCol="0">
              <a:spAutoFit/>
            </a:bodyPr>
            <a:lstStyle/>
            <a:p>
              <a:r>
                <a:rPr lang="en-GB" dirty="0"/>
                <a:t>H</a:t>
              </a:r>
              <a:r>
                <a:rPr lang="en-GB" baseline="-25000" dirty="0"/>
                <a:t>2</a:t>
              </a:r>
              <a:r>
                <a:rPr lang="en-GB" dirty="0"/>
                <a:t>SO</a:t>
              </a:r>
              <a:r>
                <a:rPr lang="en-GB" baseline="-25000" dirty="0"/>
                <a:t>4</a:t>
              </a:r>
              <a:r>
                <a:rPr lang="en-GB" dirty="0"/>
                <a:t>,   </a:t>
              </a:r>
            </a:p>
          </p:txBody>
        </p:sp>
        <p:cxnSp>
          <p:nvCxnSpPr>
            <p:cNvPr id="15" name="Straight Arrow Connector 14">
              <a:extLst>
                <a:ext uri="{FF2B5EF4-FFF2-40B4-BE49-F238E27FC236}">
                  <a16:creationId xmlns:a16="http://schemas.microsoft.com/office/drawing/2014/main" id="{C2FAD583-F818-459E-8E61-878C446A4105}"/>
                </a:ext>
              </a:extLst>
            </p:cNvPr>
            <p:cNvCxnSpPr/>
            <p:nvPr/>
          </p:nvCxnSpPr>
          <p:spPr>
            <a:xfrm>
              <a:off x="1768163" y="2293334"/>
              <a:ext cx="1235948"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0B1B0C8-432A-41C6-922E-A2766B64034D}"/>
                </a:ext>
              </a:extLst>
            </p:cNvPr>
            <p:cNvSpPr txBox="1"/>
            <p:nvPr/>
          </p:nvSpPr>
          <p:spPr>
            <a:xfrm>
              <a:off x="1768163" y="1925640"/>
              <a:ext cx="973343" cy="369332"/>
            </a:xfrm>
            <a:prstGeom prst="rect">
              <a:avLst/>
            </a:prstGeom>
            <a:noFill/>
          </p:spPr>
          <p:txBody>
            <a:bodyPr wrap="none" rtlCol="0">
              <a:spAutoFit/>
            </a:bodyPr>
            <a:lstStyle/>
            <a:p>
              <a:r>
                <a:rPr lang="en-GB" dirty="0"/>
                <a:t>  HNO</a:t>
              </a:r>
              <a:r>
                <a:rPr lang="en-GB" baseline="-25000" dirty="0"/>
                <a:t>3</a:t>
              </a:r>
              <a:r>
                <a:rPr lang="en-GB" dirty="0"/>
                <a:t>   </a:t>
              </a:r>
            </a:p>
          </p:txBody>
        </p:sp>
      </p:grpSp>
      <p:grpSp>
        <p:nvGrpSpPr>
          <p:cNvPr id="19" name="Group 18">
            <a:extLst>
              <a:ext uri="{FF2B5EF4-FFF2-40B4-BE49-F238E27FC236}">
                <a16:creationId xmlns:a16="http://schemas.microsoft.com/office/drawing/2014/main" id="{504D9DA9-FC50-464D-BA48-33B3B701B975}"/>
              </a:ext>
            </a:extLst>
          </p:cNvPr>
          <p:cNvGrpSpPr/>
          <p:nvPr/>
        </p:nvGrpSpPr>
        <p:grpSpPr>
          <a:xfrm>
            <a:off x="3356991" y="964696"/>
            <a:ext cx="776175" cy="888381"/>
            <a:chOff x="2426230" y="3498690"/>
            <a:chExt cx="776175" cy="888381"/>
          </a:xfrm>
        </p:grpSpPr>
        <p:cxnSp>
          <p:nvCxnSpPr>
            <p:cNvPr id="10" name="Straight Connector 9">
              <a:extLst>
                <a:ext uri="{FF2B5EF4-FFF2-40B4-BE49-F238E27FC236}">
                  <a16:creationId xmlns:a16="http://schemas.microsoft.com/office/drawing/2014/main" id="{01DF0116-545A-4EAB-96BA-F3983F8E0A9B}"/>
                </a:ext>
              </a:extLst>
            </p:cNvPr>
            <p:cNvCxnSpPr/>
            <p:nvPr/>
          </p:nvCxnSpPr>
          <p:spPr>
            <a:xfrm>
              <a:off x="2647403" y="3926903"/>
              <a:ext cx="0" cy="46016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324ADF7B-6223-46D0-9DAC-E29C210477B0}"/>
                </a:ext>
              </a:extLst>
            </p:cNvPr>
            <p:cNvSpPr txBox="1"/>
            <p:nvPr/>
          </p:nvSpPr>
          <p:spPr>
            <a:xfrm>
              <a:off x="2426230" y="3498690"/>
              <a:ext cx="776175" cy="523220"/>
            </a:xfrm>
            <a:prstGeom prst="rect">
              <a:avLst/>
            </a:prstGeom>
            <a:noFill/>
          </p:spPr>
          <p:txBody>
            <a:bodyPr wrap="none" rtlCol="0">
              <a:spAutoFit/>
            </a:bodyPr>
            <a:lstStyle/>
            <a:p>
              <a:r>
                <a:rPr lang="en-GB" sz="2800" dirty="0"/>
                <a:t>NO</a:t>
              </a:r>
              <a:r>
                <a:rPr lang="en-GB" sz="2800" baseline="-25000" dirty="0"/>
                <a:t>2</a:t>
              </a:r>
            </a:p>
          </p:txBody>
        </p:sp>
      </p:grpSp>
      <p:grpSp>
        <p:nvGrpSpPr>
          <p:cNvPr id="26" name="Group 25">
            <a:extLst>
              <a:ext uri="{FF2B5EF4-FFF2-40B4-BE49-F238E27FC236}">
                <a16:creationId xmlns:a16="http://schemas.microsoft.com/office/drawing/2014/main" id="{30FF5393-5BDB-4968-B07E-CA1A7B64CC04}"/>
              </a:ext>
            </a:extLst>
          </p:cNvPr>
          <p:cNvGrpSpPr/>
          <p:nvPr/>
        </p:nvGrpSpPr>
        <p:grpSpPr>
          <a:xfrm>
            <a:off x="6214577" y="909947"/>
            <a:ext cx="1935730" cy="2465815"/>
            <a:chOff x="3412445" y="3744704"/>
            <a:chExt cx="1935730" cy="2465815"/>
          </a:xfrm>
        </p:grpSpPr>
        <p:grpSp>
          <p:nvGrpSpPr>
            <p:cNvPr id="21" name="Group 20">
              <a:extLst>
                <a:ext uri="{FF2B5EF4-FFF2-40B4-BE49-F238E27FC236}">
                  <a16:creationId xmlns:a16="http://schemas.microsoft.com/office/drawing/2014/main" id="{57BD8423-F3F7-4E39-8CCE-1CDA47F3E219}"/>
                </a:ext>
              </a:extLst>
            </p:cNvPr>
            <p:cNvGrpSpPr/>
            <p:nvPr/>
          </p:nvGrpSpPr>
          <p:grpSpPr>
            <a:xfrm>
              <a:off x="3412445" y="3744704"/>
              <a:ext cx="776175" cy="888381"/>
              <a:chOff x="2426230" y="3498690"/>
              <a:chExt cx="776175" cy="888381"/>
            </a:xfrm>
          </p:grpSpPr>
          <p:cxnSp>
            <p:nvCxnSpPr>
              <p:cNvPr id="23" name="Straight Connector 22">
                <a:extLst>
                  <a:ext uri="{FF2B5EF4-FFF2-40B4-BE49-F238E27FC236}">
                    <a16:creationId xmlns:a16="http://schemas.microsoft.com/office/drawing/2014/main" id="{A5C291A4-354D-41F8-B807-63A652E8FF43}"/>
                  </a:ext>
                </a:extLst>
              </p:cNvPr>
              <p:cNvCxnSpPr/>
              <p:nvPr/>
            </p:nvCxnSpPr>
            <p:spPr>
              <a:xfrm>
                <a:off x="2647403" y="3926903"/>
                <a:ext cx="0" cy="46016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0B1B3048-1247-4659-A5CB-B204F61DDD8D}"/>
                  </a:ext>
                </a:extLst>
              </p:cNvPr>
              <p:cNvSpPr txBox="1"/>
              <p:nvPr/>
            </p:nvSpPr>
            <p:spPr>
              <a:xfrm>
                <a:off x="2426230" y="3498690"/>
                <a:ext cx="776175" cy="523220"/>
              </a:xfrm>
              <a:prstGeom prst="rect">
                <a:avLst/>
              </a:prstGeom>
              <a:noFill/>
            </p:spPr>
            <p:txBody>
              <a:bodyPr wrap="none" rtlCol="0">
                <a:spAutoFit/>
              </a:bodyPr>
              <a:lstStyle/>
              <a:p>
                <a:r>
                  <a:rPr lang="en-GB" sz="2800" dirty="0"/>
                  <a:t>NO</a:t>
                </a:r>
                <a:r>
                  <a:rPr lang="en-GB" sz="2800" baseline="-25000" dirty="0"/>
                  <a:t>2</a:t>
                </a:r>
              </a:p>
            </p:txBody>
          </p:sp>
        </p:grpSp>
        <p:cxnSp>
          <p:nvCxnSpPr>
            <p:cNvPr id="25" name="Straight Connector 24">
              <a:extLst>
                <a:ext uri="{FF2B5EF4-FFF2-40B4-BE49-F238E27FC236}">
                  <a16:creationId xmlns:a16="http://schemas.microsoft.com/office/drawing/2014/main" id="{2118682E-9D7B-41F0-BC20-77145AF55A53}"/>
                </a:ext>
              </a:extLst>
            </p:cNvPr>
            <p:cNvCxnSpPr>
              <a:cxnSpLocks/>
            </p:cNvCxnSpPr>
            <p:nvPr/>
          </p:nvCxnSpPr>
          <p:spPr>
            <a:xfrm flipH="1" flipV="1">
              <a:off x="4190666" y="5620096"/>
              <a:ext cx="433886" cy="24467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4B2591E4-F731-4DFB-AE5B-7F7A254B79C4}"/>
                </a:ext>
              </a:extLst>
            </p:cNvPr>
            <p:cNvSpPr txBox="1"/>
            <p:nvPr/>
          </p:nvSpPr>
          <p:spPr>
            <a:xfrm>
              <a:off x="4572000" y="5687299"/>
              <a:ext cx="776175" cy="523220"/>
            </a:xfrm>
            <a:prstGeom prst="rect">
              <a:avLst/>
            </a:prstGeom>
            <a:noFill/>
          </p:spPr>
          <p:txBody>
            <a:bodyPr wrap="none" rtlCol="0">
              <a:spAutoFit/>
            </a:bodyPr>
            <a:lstStyle/>
            <a:p>
              <a:r>
                <a:rPr lang="en-GB" sz="2800" dirty="0"/>
                <a:t>NO</a:t>
              </a:r>
              <a:r>
                <a:rPr lang="en-GB" sz="2800" baseline="-25000" dirty="0"/>
                <a:t>2</a:t>
              </a:r>
            </a:p>
          </p:txBody>
        </p:sp>
      </p:grpSp>
      <p:grpSp>
        <p:nvGrpSpPr>
          <p:cNvPr id="29" name="Group 28">
            <a:extLst>
              <a:ext uri="{FF2B5EF4-FFF2-40B4-BE49-F238E27FC236}">
                <a16:creationId xmlns:a16="http://schemas.microsoft.com/office/drawing/2014/main" id="{9D95E09C-8EF5-4932-B245-EACB6D0D6659}"/>
              </a:ext>
            </a:extLst>
          </p:cNvPr>
          <p:cNvGrpSpPr/>
          <p:nvPr/>
        </p:nvGrpSpPr>
        <p:grpSpPr>
          <a:xfrm>
            <a:off x="4351712" y="2088412"/>
            <a:ext cx="1275705" cy="934313"/>
            <a:chOff x="1768163" y="1925640"/>
            <a:chExt cx="1275705" cy="934313"/>
          </a:xfrm>
        </p:grpSpPr>
        <p:pic>
          <p:nvPicPr>
            <p:cNvPr id="34" name="Graphic 33" descr="Candle with solid fill">
              <a:extLst>
                <a:ext uri="{FF2B5EF4-FFF2-40B4-BE49-F238E27FC236}">
                  <a16:creationId xmlns:a16="http://schemas.microsoft.com/office/drawing/2014/main" id="{17288F74-6DED-49AE-A8CB-9FD69D0181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445241" y="2280995"/>
              <a:ext cx="598627" cy="578958"/>
            </a:xfrm>
            <a:prstGeom prst="rect">
              <a:avLst/>
            </a:prstGeom>
          </p:spPr>
        </p:pic>
        <p:sp>
          <p:nvSpPr>
            <p:cNvPr id="31" name="TextBox 30">
              <a:extLst>
                <a:ext uri="{FF2B5EF4-FFF2-40B4-BE49-F238E27FC236}">
                  <a16:creationId xmlns:a16="http://schemas.microsoft.com/office/drawing/2014/main" id="{FCB3EBCE-B1C5-4787-91C9-C9F388C3389E}"/>
                </a:ext>
              </a:extLst>
            </p:cNvPr>
            <p:cNvSpPr txBox="1"/>
            <p:nvPr/>
          </p:nvSpPr>
          <p:spPr>
            <a:xfrm>
              <a:off x="1768163" y="2305674"/>
              <a:ext cx="960519" cy="369332"/>
            </a:xfrm>
            <a:prstGeom prst="rect">
              <a:avLst/>
            </a:prstGeom>
            <a:noFill/>
          </p:spPr>
          <p:txBody>
            <a:bodyPr wrap="none" rtlCol="0">
              <a:spAutoFit/>
            </a:bodyPr>
            <a:lstStyle/>
            <a:p>
              <a:r>
                <a:rPr lang="en-GB" dirty="0"/>
                <a:t>H</a:t>
              </a:r>
              <a:r>
                <a:rPr lang="en-GB" baseline="-25000" dirty="0"/>
                <a:t>2</a:t>
              </a:r>
              <a:r>
                <a:rPr lang="en-GB" dirty="0"/>
                <a:t>SO</a:t>
              </a:r>
              <a:r>
                <a:rPr lang="en-GB" baseline="-25000" dirty="0"/>
                <a:t>4</a:t>
              </a:r>
              <a:r>
                <a:rPr lang="en-GB" dirty="0"/>
                <a:t>,   </a:t>
              </a:r>
            </a:p>
          </p:txBody>
        </p:sp>
        <p:cxnSp>
          <p:nvCxnSpPr>
            <p:cNvPr id="32" name="Straight Arrow Connector 31">
              <a:extLst>
                <a:ext uri="{FF2B5EF4-FFF2-40B4-BE49-F238E27FC236}">
                  <a16:creationId xmlns:a16="http://schemas.microsoft.com/office/drawing/2014/main" id="{B9BFB5FD-34DA-4F26-A6D6-59A56D280907}"/>
                </a:ext>
              </a:extLst>
            </p:cNvPr>
            <p:cNvCxnSpPr/>
            <p:nvPr/>
          </p:nvCxnSpPr>
          <p:spPr>
            <a:xfrm>
              <a:off x="1768163" y="2293334"/>
              <a:ext cx="1235948"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7B7B9BE3-F155-4E1E-A179-C21040FF27C2}"/>
                </a:ext>
              </a:extLst>
            </p:cNvPr>
            <p:cNvSpPr txBox="1"/>
            <p:nvPr/>
          </p:nvSpPr>
          <p:spPr>
            <a:xfrm>
              <a:off x="1768163" y="1925640"/>
              <a:ext cx="973343" cy="369332"/>
            </a:xfrm>
            <a:prstGeom prst="rect">
              <a:avLst/>
            </a:prstGeom>
            <a:noFill/>
          </p:spPr>
          <p:txBody>
            <a:bodyPr wrap="none" rtlCol="0">
              <a:spAutoFit/>
            </a:bodyPr>
            <a:lstStyle/>
            <a:p>
              <a:r>
                <a:rPr lang="en-GB" dirty="0"/>
                <a:t>  HNO</a:t>
              </a:r>
              <a:r>
                <a:rPr lang="en-GB" baseline="-25000" dirty="0"/>
                <a:t>3</a:t>
              </a:r>
              <a:r>
                <a:rPr lang="en-GB" dirty="0"/>
                <a:t>   </a:t>
              </a:r>
            </a:p>
          </p:txBody>
        </p:sp>
      </p:grpSp>
      <p:grpSp>
        <p:nvGrpSpPr>
          <p:cNvPr id="46" name="Group 45">
            <a:extLst>
              <a:ext uri="{FF2B5EF4-FFF2-40B4-BE49-F238E27FC236}">
                <a16:creationId xmlns:a16="http://schemas.microsoft.com/office/drawing/2014/main" id="{54DF39F9-D02D-4BE6-BC89-29C0D7E00060}"/>
              </a:ext>
            </a:extLst>
          </p:cNvPr>
          <p:cNvGrpSpPr/>
          <p:nvPr/>
        </p:nvGrpSpPr>
        <p:grpSpPr>
          <a:xfrm>
            <a:off x="10018406" y="909947"/>
            <a:ext cx="1935730" cy="2465815"/>
            <a:chOff x="3412445" y="3744704"/>
            <a:chExt cx="1935730" cy="2465815"/>
          </a:xfrm>
        </p:grpSpPr>
        <p:grpSp>
          <p:nvGrpSpPr>
            <p:cNvPr id="47" name="Group 46">
              <a:extLst>
                <a:ext uri="{FF2B5EF4-FFF2-40B4-BE49-F238E27FC236}">
                  <a16:creationId xmlns:a16="http://schemas.microsoft.com/office/drawing/2014/main" id="{18581703-9009-43FB-9330-461C371BDD6A}"/>
                </a:ext>
              </a:extLst>
            </p:cNvPr>
            <p:cNvGrpSpPr/>
            <p:nvPr/>
          </p:nvGrpSpPr>
          <p:grpSpPr>
            <a:xfrm>
              <a:off x="3412445" y="3744704"/>
              <a:ext cx="776175" cy="888381"/>
              <a:chOff x="2426230" y="3498690"/>
              <a:chExt cx="776175" cy="888381"/>
            </a:xfrm>
          </p:grpSpPr>
          <p:cxnSp>
            <p:nvCxnSpPr>
              <p:cNvPr id="51" name="Straight Connector 50">
                <a:extLst>
                  <a:ext uri="{FF2B5EF4-FFF2-40B4-BE49-F238E27FC236}">
                    <a16:creationId xmlns:a16="http://schemas.microsoft.com/office/drawing/2014/main" id="{45F566AA-57D0-4DD0-AA42-6AEA11BE2E09}"/>
                  </a:ext>
                </a:extLst>
              </p:cNvPr>
              <p:cNvCxnSpPr/>
              <p:nvPr/>
            </p:nvCxnSpPr>
            <p:spPr>
              <a:xfrm>
                <a:off x="2647403" y="3926903"/>
                <a:ext cx="0" cy="46016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52" name="TextBox 51">
                <a:extLst>
                  <a:ext uri="{FF2B5EF4-FFF2-40B4-BE49-F238E27FC236}">
                    <a16:creationId xmlns:a16="http://schemas.microsoft.com/office/drawing/2014/main" id="{742C442C-063F-4004-A65E-44FE28054933}"/>
                  </a:ext>
                </a:extLst>
              </p:cNvPr>
              <p:cNvSpPr txBox="1"/>
              <p:nvPr/>
            </p:nvSpPr>
            <p:spPr>
              <a:xfrm>
                <a:off x="2426230" y="3498690"/>
                <a:ext cx="776175" cy="523220"/>
              </a:xfrm>
              <a:prstGeom prst="rect">
                <a:avLst/>
              </a:prstGeom>
              <a:noFill/>
            </p:spPr>
            <p:txBody>
              <a:bodyPr wrap="none" rtlCol="0">
                <a:spAutoFit/>
              </a:bodyPr>
              <a:lstStyle/>
              <a:p>
                <a:r>
                  <a:rPr lang="en-GB" sz="2800" dirty="0"/>
                  <a:t>NO</a:t>
                </a:r>
                <a:r>
                  <a:rPr lang="en-GB" sz="2800" baseline="-25000" dirty="0"/>
                  <a:t>2</a:t>
                </a:r>
              </a:p>
            </p:txBody>
          </p:sp>
        </p:grpSp>
        <p:cxnSp>
          <p:nvCxnSpPr>
            <p:cNvPr id="48" name="Straight Connector 47">
              <a:extLst>
                <a:ext uri="{FF2B5EF4-FFF2-40B4-BE49-F238E27FC236}">
                  <a16:creationId xmlns:a16="http://schemas.microsoft.com/office/drawing/2014/main" id="{40A24768-E319-46F7-B7F1-663A88ACEB15}"/>
                </a:ext>
              </a:extLst>
            </p:cNvPr>
            <p:cNvCxnSpPr>
              <a:cxnSpLocks/>
            </p:cNvCxnSpPr>
            <p:nvPr/>
          </p:nvCxnSpPr>
          <p:spPr>
            <a:xfrm flipH="1" flipV="1">
              <a:off x="4190666" y="5620096"/>
              <a:ext cx="433886" cy="24467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517134FA-4582-40C0-AC76-FEDCAF7ACD23}"/>
                </a:ext>
              </a:extLst>
            </p:cNvPr>
            <p:cNvSpPr txBox="1"/>
            <p:nvPr/>
          </p:nvSpPr>
          <p:spPr>
            <a:xfrm>
              <a:off x="4572000" y="5687299"/>
              <a:ext cx="776175" cy="523220"/>
            </a:xfrm>
            <a:prstGeom prst="rect">
              <a:avLst/>
            </a:prstGeom>
            <a:noFill/>
          </p:spPr>
          <p:txBody>
            <a:bodyPr wrap="none" rtlCol="0">
              <a:spAutoFit/>
            </a:bodyPr>
            <a:lstStyle/>
            <a:p>
              <a:r>
                <a:rPr lang="en-GB" sz="2800" dirty="0"/>
                <a:t>NO</a:t>
              </a:r>
              <a:r>
                <a:rPr lang="en-GB" sz="2800" baseline="-25000" dirty="0"/>
                <a:t>2</a:t>
              </a:r>
            </a:p>
          </p:txBody>
        </p:sp>
      </p:grpSp>
      <p:cxnSp>
        <p:nvCxnSpPr>
          <p:cNvPr id="53" name="Straight Connector 52">
            <a:extLst>
              <a:ext uri="{FF2B5EF4-FFF2-40B4-BE49-F238E27FC236}">
                <a16:creationId xmlns:a16="http://schemas.microsoft.com/office/drawing/2014/main" id="{56054914-EBF7-4BE2-8BD0-6729BFEACC5E}"/>
              </a:ext>
            </a:extLst>
          </p:cNvPr>
          <p:cNvCxnSpPr>
            <a:cxnSpLocks/>
          </p:cNvCxnSpPr>
          <p:nvPr/>
        </p:nvCxnSpPr>
        <p:spPr>
          <a:xfrm flipV="1">
            <a:off x="9232660" y="2790277"/>
            <a:ext cx="434726" cy="23973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55" name="TextBox 54">
            <a:extLst>
              <a:ext uri="{FF2B5EF4-FFF2-40B4-BE49-F238E27FC236}">
                <a16:creationId xmlns:a16="http://schemas.microsoft.com/office/drawing/2014/main" id="{DA1C47C0-9585-43F8-8D54-1DF74D27C2C5}"/>
              </a:ext>
            </a:extLst>
          </p:cNvPr>
          <p:cNvSpPr txBox="1"/>
          <p:nvPr/>
        </p:nvSpPr>
        <p:spPr>
          <a:xfrm>
            <a:off x="8452669" y="2852541"/>
            <a:ext cx="856325" cy="523220"/>
          </a:xfrm>
          <a:prstGeom prst="rect">
            <a:avLst/>
          </a:prstGeom>
          <a:noFill/>
        </p:spPr>
        <p:txBody>
          <a:bodyPr wrap="square" rtlCol="0">
            <a:spAutoFit/>
          </a:bodyPr>
          <a:lstStyle/>
          <a:p>
            <a:r>
              <a:rPr lang="en-GB" sz="2800" dirty="0"/>
              <a:t>O</a:t>
            </a:r>
            <a:r>
              <a:rPr lang="en-GB" sz="2800" baseline="-25000" dirty="0"/>
              <a:t>2</a:t>
            </a:r>
            <a:r>
              <a:rPr lang="en-GB" sz="2800" dirty="0"/>
              <a:t>N</a:t>
            </a:r>
            <a:endParaRPr lang="en-GB" sz="2800" baseline="-25000" dirty="0"/>
          </a:p>
        </p:txBody>
      </p:sp>
      <p:sp>
        <p:nvSpPr>
          <p:cNvPr id="56" name="TextBox 55">
            <a:extLst>
              <a:ext uri="{FF2B5EF4-FFF2-40B4-BE49-F238E27FC236}">
                <a16:creationId xmlns:a16="http://schemas.microsoft.com/office/drawing/2014/main" id="{F1D5C345-A2D6-45A0-B410-28DE47257ED9}"/>
              </a:ext>
            </a:extLst>
          </p:cNvPr>
          <p:cNvSpPr txBox="1"/>
          <p:nvPr/>
        </p:nvSpPr>
        <p:spPr>
          <a:xfrm>
            <a:off x="274380" y="3189921"/>
            <a:ext cx="982577" cy="369332"/>
          </a:xfrm>
          <a:prstGeom prst="rect">
            <a:avLst/>
          </a:prstGeom>
          <a:noFill/>
        </p:spPr>
        <p:txBody>
          <a:bodyPr wrap="none" rtlCol="0">
            <a:spAutoFit/>
          </a:bodyPr>
          <a:lstStyle/>
          <a:p>
            <a:r>
              <a:rPr lang="en-GB" dirty="0"/>
              <a:t>benzene</a:t>
            </a:r>
          </a:p>
        </p:txBody>
      </p:sp>
      <p:sp>
        <p:nvSpPr>
          <p:cNvPr id="57" name="TextBox 56">
            <a:extLst>
              <a:ext uri="{FF2B5EF4-FFF2-40B4-BE49-F238E27FC236}">
                <a16:creationId xmlns:a16="http://schemas.microsoft.com/office/drawing/2014/main" id="{4A890196-B12E-483F-99C9-92C5789771BB}"/>
              </a:ext>
            </a:extLst>
          </p:cNvPr>
          <p:cNvSpPr txBox="1"/>
          <p:nvPr/>
        </p:nvSpPr>
        <p:spPr>
          <a:xfrm>
            <a:off x="2858949" y="3197267"/>
            <a:ext cx="1432508" cy="369332"/>
          </a:xfrm>
          <a:prstGeom prst="rect">
            <a:avLst/>
          </a:prstGeom>
          <a:noFill/>
        </p:spPr>
        <p:txBody>
          <a:bodyPr wrap="none" rtlCol="0">
            <a:spAutoFit/>
          </a:bodyPr>
          <a:lstStyle/>
          <a:p>
            <a:r>
              <a:rPr lang="en-GB" dirty="0"/>
              <a:t>nitrobenzene</a:t>
            </a:r>
          </a:p>
        </p:txBody>
      </p:sp>
      <p:sp>
        <p:nvSpPr>
          <p:cNvPr id="58" name="TextBox 57">
            <a:extLst>
              <a:ext uri="{FF2B5EF4-FFF2-40B4-BE49-F238E27FC236}">
                <a16:creationId xmlns:a16="http://schemas.microsoft.com/office/drawing/2014/main" id="{74023D82-8941-4EB4-AF45-9073691A1E2C}"/>
              </a:ext>
            </a:extLst>
          </p:cNvPr>
          <p:cNvSpPr txBox="1"/>
          <p:nvPr/>
        </p:nvSpPr>
        <p:spPr>
          <a:xfrm>
            <a:off x="5674974" y="3244334"/>
            <a:ext cx="1969514" cy="369332"/>
          </a:xfrm>
          <a:prstGeom prst="rect">
            <a:avLst/>
          </a:prstGeom>
          <a:noFill/>
        </p:spPr>
        <p:txBody>
          <a:bodyPr wrap="none" rtlCol="0">
            <a:spAutoFit/>
          </a:bodyPr>
          <a:lstStyle/>
          <a:p>
            <a:r>
              <a:rPr lang="en-GB" dirty="0">
                <a:solidFill>
                  <a:srgbClr val="0000FF"/>
                </a:solidFill>
              </a:rPr>
              <a:t>1</a:t>
            </a:r>
            <a:r>
              <a:rPr lang="en-GB" dirty="0"/>
              <a:t>,</a:t>
            </a:r>
            <a:r>
              <a:rPr lang="en-GB" dirty="0">
                <a:solidFill>
                  <a:srgbClr val="9933FF"/>
                </a:solidFill>
              </a:rPr>
              <a:t>3</a:t>
            </a:r>
            <a:r>
              <a:rPr lang="en-GB" dirty="0"/>
              <a:t>-dinitrobenzene</a:t>
            </a:r>
          </a:p>
        </p:txBody>
      </p:sp>
      <p:sp>
        <p:nvSpPr>
          <p:cNvPr id="59" name="TextBox 58">
            <a:extLst>
              <a:ext uri="{FF2B5EF4-FFF2-40B4-BE49-F238E27FC236}">
                <a16:creationId xmlns:a16="http://schemas.microsoft.com/office/drawing/2014/main" id="{AABD290E-B7E5-40D5-B81C-1981055772AF}"/>
              </a:ext>
            </a:extLst>
          </p:cNvPr>
          <p:cNvSpPr txBox="1"/>
          <p:nvPr/>
        </p:nvSpPr>
        <p:spPr>
          <a:xfrm>
            <a:off x="5747339" y="3538475"/>
            <a:ext cx="1966308" cy="369332"/>
          </a:xfrm>
          <a:prstGeom prst="rect">
            <a:avLst/>
          </a:prstGeom>
          <a:noFill/>
        </p:spPr>
        <p:txBody>
          <a:bodyPr wrap="none" rtlCol="0">
            <a:spAutoFit/>
          </a:bodyPr>
          <a:lstStyle/>
          <a:p>
            <a:r>
              <a:rPr lang="en-GB" dirty="0"/>
              <a:t>  </a:t>
            </a:r>
            <a:r>
              <a:rPr lang="en-GB" i="1" dirty="0">
                <a:solidFill>
                  <a:srgbClr val="9933FF"/>
                </a:solidFill>
              </a:rPr>
              <a:t>m</a:t>
            </a:r>
            <a:r>
              <a:rPr lang="en-GB" dirty="0"/>
              <a:t>-dinitrobenzene</a:t>
            </a:r>
          </a:p>
        </p:txBody>
      </p:sp>
      <p:sp>
        <p:nvSpPr>
          <p:cNvPr id="60" name="TextBox 59">
            <a:extLst>
              <a:ext uri="{FF2B5EF4-FFF2-40B4-BE49-F238E27FC236}">
                <a16:creationId xmlns:a16="http://schemas.microsoft.com/office/drawing/2014/main" id="{FD3AA5CC-078A-4831-9E63-E186B75AAA69}"/>
              </a:ext>
            </a:extLst>
          </p:cNvPr>
          <p:cNvSpPr txBox="1"/>
          <p:nvPr/>
        </p:nvSpPr>
        <p:spPr>
          <a:xfrm>
            <a:off x="9243377" y="3326977"/>
            <a:ext cx="2179507" cy="369332"/>
          </a:xfrm>
          <a:prstGeom prst="rect">
            <a:avLst/>
          </a:prstGeom>
          <a:noFill/>
        </p:spPr>
        <p:txBody>
          <a:bodyPr wrap="none" rtlCol="0">
            <a:spAutoFit/>
          </a:bodyPr>
          <a:lstStyle/>
          <a:p>
            <a:r>
              <a:rPr lang="en-GB" dirty="0">
                <a:solidFill>
                  <a:srgbClr val="0000FF"/>
                </a:solidFill>
              </a:rPr>
              <a:t>1</a:t>
            </a:r>
            <a:r>
              <a:rPr lang="en-GB" dirty="0"/>
              <a:t>,</a:t>
            </a:r>
            <a:r>
              <a:rPr lang="en-GB" dirty="0">
                <a:solidFill>
                  <a:srgbClr val="9933FF"/>
                </a:solidFill>
              </a:rPr>
              <a:t>3</a:t>
            </a:r>
            <a:r>
              <a:rPr lang="en-GB" dirty="0"/>
              <a:t>,</a:t>
            </a:r>
            <a:r>
              <a:rPr lang="en-GB" dirty="0">
                <a:solidFill>
                  <a:srgbClr val="0000FF"/>
                </a:solidFill>
              </a:rPr>
              <a:t>5</a:t>
            </a:r>
            <a:r>
              <a:rPr lang="en-GB" dirty="0"/>
              <a:t>-trinitrobenzene</a:t>
            </a:r>
          </a:p>
        </p:txBody>
      </p:sp>
      <p:sp>
        <p:nvSpPr>
          <p:cNvPr id="61" name="TextBox 60">
            <a:extLst>
              <a:ext uri="{FF2B5EF4-FFF2-40B4-BE49-F238E27FC236}">
                <a16:creationId xmlns:a16="http://schemas.microsoft.com/office/drawing/2014/main" id="{0FB90E0A-C93B-4163-8766-D8CC94DA9EA7}"/>
              </a:ext>
            </a:extLst>
          </p:cNvPr>
          <p:cNvSpPr txBox="1"/>
          <p:nvPr/>
        </p:nvSpPr>
        <p:spPr>
          <a:xfrm>
            <a:off x="9243377" y="3566518"/>
            <a:ext cx="2189767" cy="369332"/>
          </a:xfrm>
          <a:prstGeom prst="rect">
            <a:avLst/>
          </a:prstGeom>
          <a:noFill/>
        </p:spPr>
        <p:txBody>
          <a:bodyPr wrap="none" rtlCol="0">
            <a:spAutoFit/>
          </a:bodyPr>
          <a:lstStyle/>
          <a:p>
            <a:r>
              <a:rPr lang="en-GB" dirty="0"/>
              <a:t>  </a:t>
            </a:r>
            <a:r>
              <a:rPr lang="en-GB" i="1" dirty="0" err="1"/>
              <a:t>sym</a:t>
            </a:r>
            <a:r>
              <a:rPr lang="en-GB" dirty="0"/>
              <a:t>-trinitrobenzene</a:t>
            </a:r>
          </a:p>
        </p:txBody>
      </p:sp>
      <p:sp>
        <p:nvSpPr>
          <p:cNvPr id="5" name="Title 4">
            <a:extLst>
              <a:ext uri="{FF2B5EF4-FFF2-40B4-BE49-F238E27FC236}">
                <a16:creationId xmlns:a16="http://schemas.microsoft.com/office/drawing/2014/main" id="{43F70E21-D3F3-46DB-ABDF-951CC92FEF6C}"/>
              </a:ext>
            </a:extLst>
          </p:cNvPr>
          <p:cNvSpPr>
            <a:spLocks noGrp="1"/>
          </p:cNvSpPr>
          <p:nvPr>
            <p:ph type="title"/>
          </p:nvPr>
        </p:nvSpPr>
        <p:spPr>
          <a:xfrm>
            <a:off x="-99644" y="48507"/>
            <a:ext cx="7744132" cy="698727"/>
          </a:xfrm>
        </p:spPr>
        <p:txBody>
          <a:bodyPr>
            <a:normAutofit/>
          </a:bodyPr>
          <a:lstStyle/>
          <a:p>
            <a:r>
              <a:rPr lang="en-GB" dirty="0"/>
              <a:t>C-nitration of benzene</a:t>
            </a:r>
          </a:p>
        </p:txBody>
      </p:sp>
      <p:sp>
        <p:nvSpPr>
          <p:cNvPr id="7" name="TextBox 6">
            <a:extLst>
              <a:ext uri="{FF2B5EF4-FFF2-40B4-BE49-F238E27FC236}">
                <a16:creationId xmlns:a16="http://schemas.microsoft.com/office/drawing/2014/main" id="{EA8EAD8A-3805-4393-B16A-E45DCDED464C}"/>
              </a:ext>
            </a:extLst>
          </p:cNvPr>
          <p:cNvSpPr txBox="1"/>
          <p:nvPr/>
        </p:nvSpPr>
        <p:spPr>
          <a:xfrm>
            <a:off x="10406493" y="6384194"/>
            <a:ext cx="1515351" cy="369332"/>
          </a:xfrm>
          <a:prstGeom prst="rect">
            <a:avLst/>
          </a:prstGeom>
          <a:noFill/>
        </p:spPr>
        <p:txBody>
          <a:bodyPr wrap="none" rtlCol="0">
            <a:spAutoFit/>
          </a:bodyPr>
          <a:lstStyle/>
          <a:p>
            <a:r>
              <a:rPr lang="en-GB" dirty="0" err="1"/>
              <a:t>nitrocompound</a:t>
            </a:r>
            <a:endParaRPr lang="en-GB" dirty="0"/>
          </a:p>
        </p:txBody>
      </p:sp>
      <p:pic>
        <p:nvPicPr>
          <p:cNvPr id="8" name="Picture 7">
            <a:extLst>
              <a:ext uri="{FF2B5EF4-FFF2-40B4-BE49-F238E27FC236}">
                <a16:creationId xmlns:a16="http://schemas.microsoft.com/office/drawing/2014/main" id="{4A40862E-8B07-4EFB-BCDA-7389CDDDB4A4}"/>
              </a:ext>
            </a:extLst>
          </p:cNvPr>
          <p:cNvPicPr>
            <a:picLocks noChangeAspect="1"/>
          </p:cNvPicPr>
          <p:nvPr/>
        </p:nvPicPr>
        <p:blipFill rotWithShape="1">
          <a:blip r:embed="rId5"/>
          <a:srcRect t="55253"/>
          <a:stretch/>
        </p:blipFill>
        <p:spPr>
          <a:xfrm>
            <a:off x="1047616" y="5349079"/>
            <a:ext cx="7391491" cy="1429239"/>
          </a:xfrm>
          <a:prstGeom prst="rect">
            <a:avLst/>
          </a:prstGeom>
        </p:spPr>
      </p:pic>
      <p:pic>
        <p:nvPicPr>
          <p:cNvPr id="9" name="Picture 8">
            <a:extLst>
              <a:ext uri="{FF2B5EF4-FFF2-40B4-BE49-F238E27FC236}">
                <a16:creationId xmlns:a16="http://schemas.microsoft.com/office/drawing/2014/main" id="{E127539F-34DE-4095-95EB-5BA2CB7D4107}"/>
              </a:ext>
            </a:extLst>
          </p:cNvPr>
          <p:cNvPicPr>
            <a:picLocks noChangeAspect="1"/>
          </p:cNvPicPr>
          <p:nvPr/>
        </p:nvPicPr>
        <p:blipFill>
          <a:blip r:embed="rId6"/>
          <a:stretch>
            <a:fillRect/>
          </a:stretch>
        </p:blipFill>
        <p:spPr>
          <a:xfrm>
            <a:off x="7496384" y="2049837"/>
            <a:ext cx="1365622" cy="963251"/>
          </a:xfrm>
          <a:prstGeom prst="rect">
            <a:avLst/>
          </a:prstGeom>
        </p:spPr>
      </p:pic>
      <p:sp>
        <p:nvSpPr>
          <p:cNvPr id="20" name="TextBox 19">
            <a:extLst>
              <a:ext uri="{FF2B5EF4-FFF2-40B4-BE49-F238E27FC236}">
                <a16:creationId xmlns:a16="http://schemas.microsoft.com/office/drawing/2014/main" id="{7423ABA4-E31E-4359-9F4E-E77538D96329}"/>
              </a:ext>
            </a:extLst>
          </p:cNvPr>
          <p:cNvSpPr txBox="1"/>
          <p:nvPr/>
        </p:nvSpPr>
        <p:spPr>
          <a:xfrm>
            <a:off x="780296" y="4906139"/>
            <a:ext cx="2200731" cy="461665"/>
          </a:xfrm>
          <a:prstGeom prst="rect">
            <a:avLst/>
          </a:prstGeom>
          <a:noFill/>
        </p:spPr>
        <p:txBody>
          <a:bodyPr wrap="none" rtlCol="0">
            <a:spAutoFit/>
          </a:bodyPr>
          <a:lstStyle/>
          <a:p>
            <a:r>
              <a:rPr lang="en-GB" sz="2400" dirty="0"/>
              <a:t>mechanism: EAS </a:t>
            </a:r>
          </a:p>
        </p:txBody>
      </p:sp>
      <p:pic>
        <p:nvPicPr>
          <p:cNvPr id="2" name="Picture 1">
            <a:extLst>
              <a:ext uri="{FF2B5EF4-FFF2-40B4-BE49-F238E27FC236}">
                <a16:creationId xmlns:a16="http://schemas.microsoft.com/office/drawing/2014/main" id="{CB723D73-06BA-477E-AEC1-454720D9AEB1}"/>
              </a:ext>
            </a:extLst>
          </p:cNvPr>
          <p:cNvPicPr>
            <a:picLocks noChangeAspect="1"/>
          </p:cNvPicPr>
          <p:nvPr/>
        </p:nvPicPr>
        <p:blipFill>
          <a:blip r:embed="rId7"/>
          <a:stretch>
            <a:fillRect/>
          </a:stretch>
        </p:blipFill>
        <p:spPr>
          <a:xfrm>
            <a:off x="214593" y="1853077"/>
            <a:ext cx="1131406" cy="1282095"/>
          </a:xfrm>
          <a:prstGeom prst="rect">
            <a:avLst/>
          </a:prstGeom>
        </p:spPr>
      </p:pic>
      <p:pic>
        <p:nvPicPr>
          <p:cNvPr id="65" name="Picture 64">
            <a:extLst>
              <a:ext uri="{FF2B5EF4-FFF2-40B4-BE49-F238E27FC236}">
                <a16:creationId xmlns:a16="http://schemas.microsoft.com/office/drawing/2014/main" id="{81FED8C8-01D2-4F53-845E-E0602CC50B6B}"/>
              </a:ext>
            </a:extLst>
          </p:cNvPr>
          <p:cNvPicPr>
            <a:picLocks noChangeAspect="1"/>
          </p:cNvPicPr>
          <p:nvPr/>
        </p:nvPicPr>
        <p:blipFill>
          <a:blip r:embed="rId7"/>
          <a:stretch>
            <a:fillRect/>
          </a:stretch>
        </p:blipFill>
        <p:spPr>
          <a:xfrm>
            <a:off x="3001760" y="1860270"/>
            <a:ext cx="1131406" cy="1282095"/>
          </a:xfrm>
          <a:prstGeom prst="rect">
            <a:avLst/>
          </a:prstGeom>
        </p:spPr>
      </p:pic>
      <p:pic>
        <p:nvPicPr>
          <p:cNvPr id="66" name="Picture 65">
            <a:extLst>
              <a:ext uri="{FF2B5EF4-FFF2-40B4-BE49-F238E27FC236}">
                <a16:creationId xmlns:a16="http://schemas.microsoft.com/office/drawing/2014/main" id="{5631D7B9-1A8C-46BE-AD73-A4431D7A5757}"/>
              </a:ext>
            </a:extLst>
          </p:cNvPr>
          <p:cNvPicPr>
            <a:picLocks noChangeAspect="1"/>
          </p:cNvPicPr>
          <p:nvPr/>
        </p:nvPicPr>
        <p:blipFill>
          <a:blip r:embed="rId7"/>
          <a:stretch>
            <a:fillRect/>
          </a:stretch>
        </p:blipFill>
        <p:spPr>
          <a:xfrm>
            <a:off x="5859346" y="1802719"/>
            <a:ext cx="1131406" cy="1282095"/>
          </a:xfrm>
          <a:prstGeom prst="rect">
            <a:avLst/>
          </a:prstGeom>
        </p:spPr>
      </p:pic>
      <p:pic>
        <p:nvPicPr>
          <p:cNvPr id="67" name="Picture 66">
            <a:extLst>
              <a:ext uri="{FF2B5EF4-FFF2-40B4-BE49-F238E27FC236}">
                <a16:creationId xmlns:a16="http://schemas.microsoft.com/office/drawing/2014/main" id="{3714F52E-54AF-47B2-B0F8-3469E634D4E2}"/>
              </a:ext>
            </a:extLst>
          </p:cNvPr>
          <p:cNvPicPr>
            <a:picLocks noChangeAspect="1"/>
          </p:cNvPicPr>
          <p:nvPr/>
        </p:nvPicPr>
        <p:blipFill>
          <a:blip r:embed="rId7"/>
          <a:stretch>
            <a:fillRect/>
          </a:stretch>
        </p:blipFill>
        <p:spPr>
          <a:xfrm>
            <a:off x="9660882" y="1784395"/>
            <a:ext cx="1131406" cy="1282095"/>
          </a:xfrm>
          <a:prstGeom prst="rect">
            <a:avLst/>
          </a:prstGeom>
        </p:spPr>
      </p:pic>
      <p:sp>
        <p:nvSpPr>
          <p:cNvPr id="68" name="TextBox 67">
            <a:extLst>
              <a:ext uri="{FF2B5EF4-FFF2-40B4-BE49-F238E27FC236}">
                <a16:creationId xmlns:a16="http://schemas.microsoft.com/office/drawing/2014/main" id="{AFD172FD-9B9F-414D-90EB-41FB5B52302C}"/>
              </a:ext>
            </a:extLst>
          </p:cNvPr>
          <p:cNvSpPr txBox="1"/>
          <p:nvPr/>
        </p:nvSpPr>
        <p:spPr>
          <a:xfrm>
            <a:off x="780296" y="4117792"/>
            <a:ext cx="10297099" cy="923330"/>
          </a:xfrm>
          <a:prstGeom prst="rect">
            <a:avLst/>
          </a:prstGeom>
          <a:noFill/>
        </p:spPr>
        <p:txBody>
          <a:bodyPr wrap="square">
            <a:spAutoFit/>
          </a:bodyPr>
          <a:lstStyle/>
          <a:p>
            <a:pPr>
              <a:buFont typeface="Arial" panose="020B0604020202020204" pitchFamily="34" charset="0"/>
              <a:buChar char="•"/>
            </a:pPr>
            <a:r>
              <a:rPr lang="en-GB" b="1" dirty="0"/>
              <a:t>Temperature is t</a:t>
            </a:r>
            <a:r>
              <a:rPr lang="en-GB" dirty="0"/>
              <a:t>ypically maintained at </a:t>
            </a:r>
            <a:r>
              <a:rPr lang="en-GB" b="1" dirty="0"/>
              <a:t>50–60°C</a:t>
            </a:r>
            <a:r>
              <a:rPr lang="en-GB" dirty="0"/>
              <a:t> to ensure controlled reaction and avoid multiple substitutions as higher temperatures may lead to further nitration, producing dinitrobenzene or trinitrobenzene</a:t>
            </a:r>
          </a:p>
          <a:p>
            <a:endParaRPr lang="en-GB" dirty="0"/>
          </a:p>
        </p:txBody>
      </p:sp>
    </p:spTree>
    <p:extLst>
      <p:ext uri="{BB962C8B-B14F-4D97-AF65-F5344CB8AC3E}">
        <p14:creationId xmlns:p14="http://schemas.microsoft.com/office/powerpoint/2010/main" val="3130731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 grpId="0"/>
      <p:bldP spid="58" grpId="0"/>
      <p:bldP spid="59" grpId="0"/>
      <p:bldP spid="60" grpId="0"/>
      <p:bldP spid="6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B355E1-FECA-45FE-B347-A8DD4ED6925B}"/>
              </a:ext>
            </a:extLst>
          </p:cNvPr>
          <p:cNvPicPr>
            <a:picLocks noChangeAspect="1"/>
          </p:cNvPicPr>
          <p:nvPr/>
        </p:nvPicPr>
        <p:blipFill rotWithShape="1">
          <a:blip r:embed="rId3"/>
          <a:srcRect r="78053" b="28608"/>
          <a:stretch/>
        </p:blipFill>
        <p:spPr>
          <a:xfrm>
            <a:off x="1573609" y="3347094"/>
            <a:ext cx="798276" cy="1302008"/>
          </a:xfrm>
          <a:prstGeom prst="rect">
            <a:avLst/>
          </a:prstGeom>
        </p:spPr>
      </p:pic>
      <p:pic>
        <p:nvPicPr>
          <p:cNvPr id="5" name="Picture 4">
            <a:extLst>
              <a:ext uri="{FF2B5EF4-FFF2-40B4-BE49-F238E27FC236}">
                <a16:creationId xmlns:a16="http://schemas.microsoft.com/office/drawing/2014/main" id="{CFE9E4C2-E184-46DC-849D-6BFB873F8BBD}"/>
              </a:ext>
            </a:extLst>
          </p:cNvPr>
          <p:cNvPicPr>
            <a:picLocks noChangeAspect="1"/>
          </p:cNvPicPr>
          <p:nvPr/>
        </p:nvPicPr>
        <p:blipFill>
          <a:blip r:embed="rId4"/>
          <a:stretch>
            <a:fillRect/>
          </a:stretch>
        </p:blipFill>
        <p:spPr>
          <a:xfrm>
            <a:off x="5985910" y="4649103"/>
            <a:ext cx="2087174" cy="1286753"/>
          </a:xfrm>
          <a:prstGeom prst="rect">
            <a:avLst/>
          </a:prstGeom>
        </p:spPr>
      </p:pic>
      <p:pic>
        <p:nvPicPr>
          <p:cNvPr id="12" name="Picture 11">
            <a:extLst>
              <a:ext uri="{FF2B5EF4-FFF2-40B4-BE49-F238E27FC236}">
                <a16:creationId xmlns:a16="http://schemas.microsoft.com/office/drawing/2014/main" id="{8760C57E-23EC-42D3-9ACB-C4CF925A2F00}"/>
              </a:ext>
            </a:extLst>
          </p:cNvPr>
          <p:cNvPicPr>
            <a:picLocks noChangeAspect="1"/>
          </p:cNvPicPr>
          <p:nvPr/>
        </p:nvPicPr>
        <p:blipFill>
          <a:blip r:embed="rId5"/>
          <a:stretch>
            <a:fillRect/>
          </a:stretch>
        </p:blipFill>
        <p:spPr>
          <a:xfrm>
            <a:off x="8927472" y="3308615"/>
            <a:ext cx="2097306" cy="1702161"/>
          </a:xfrm>
          <a:prstGeom prst="rect">
            <a:avLst/>
          </a:prstGeom>
        </p:spPr>
      </p:pic>
      <p:pic>
        <p:nvPicPr>
          <p:cNvPr id="14" name="Picture 13">
            <a:extLst>
              <a:ext uri="{FF2B5EF4-FFF2-40B4-BE49-F238E27FC236}">
                <a16:creationId xmlns:a16="http://schemas.microsoft.com/office/drawing/2014/main" id="{A30D4B39-BD2A-4792-A4F0-EEB438085175}"/>
              </a:ext>
            </a:extLst>
          </p:cNvPr>
          <p:cNvPicPr>
            <a:picLocks noChangeAspect="1"/>
          </p:cNvPicPr>
          <p:nvPr/>
        </p:nvPicPr>
        <p:blipFill>
          <a:blip r:embed="rId6"/>
          <a:stretch>
            <a:fillRect/>
          </a:stretch>
        </p:blipFill>
        <p:spPr>
          <a:xfrm>
            <a:off x="3398867" y="4376364"/>
            <a:ext cx="922005" cy="1712294"/>
          </a:xfrm>
          <a:prstGeom prst="rect">
            <a:avLst/>
          </a:prstGeom>
        </p:spPr>
      </p:pic>
      <p:pic>
        <p:nvPicPr>
          <p:cNvPr id="16" name="Picture 15">
            <a:extLst>
              <a:ext uri="{FF2B5EF4-FFF2-40B4-BE49-F238E27FC236}">
                <a16:creationId xmlns:a16="http://schemas.microsoft.com/office/drawing/2014/main" id="{067FDFCF-15E3-413F-8FDA-C0E0B61654CC}"/>
              </a:ext>
            </a:extLst>
          </p:cNvPr>
          <p:cNvPicPr>
            <a:picLocks noChangeAspect="1"/>
          </p:cNvPicPr>
          <p:nvPr/>
        </p:nvPicPr>
        <p:blipFill rotWithShape="1">
          <a:blip r:embed="rId3"/>
          <a:srcRect l="22364" r="39411" b="28608"/>
          <a:stretch/>
        </p:blipFill>
        <p:spPr>
          <a:xfrm>
            <a:off x="3494830" y="1687963"/>
            <a:ext cx="1390358" cy="1302008"/>
          </a:xfrm>
          <a:prstGeom prst="rect">
            <a:avLst/>
          </a:prstGeom>
        </p:spPr>
      </p:pic>
      <p:pic>
        <p:nvPicPr>
          <p:cNvPr id="17" name="Picture 16">
            <a:extLst>
              <a:ext uri="{FF2B5EF4-FFF2-40B4-BE49-F238E27FC236}">
                <a16:creationId xmlns:a16="http://schemas.microsoft.com/office/drawing/2014/main" id="{4B2092CE-6A24-4F2D-92E4-4E31E28CED42}"/>
              </a:ext>
            </a:extLst>
          </p:cNvPr>
          <p:cNvPicPr>
            <a:picLocks noChangeAspect="1"/>
          </p:cNvPicPr>
          <p:nvPr/>
        </p:nvPicPr>
        <p:blipFill rotWithShape="1">
          <a:blip r:embed="rId3"/>
          <a:srcRect l="61775"/>
          <a:stretch/>
        </p:blipFill>
        <p:spPr>
          <a:xfrm>
            <a:off x="6608209" y="1588275"/>
            <a:ext cx="1390359" cy="1823744"/>
          </a:xfrm>
          <a:prstGeom prst="rect">
            <a:avLst/>
          </a:prstGeom>
        </p:spPr>
      </p:pic>
      <p:sp>
        <p:nvSpPr>
          <p:cNvPr id="18" name="TextBox 17">
            <a:extLst>
              <a:ext uri="{FF2B5EF4-FFF2-40B4-BE49-F238E27FC236}">
                <a16:creationId xmlns:a16="http://schemas.microsoft.com/office/drawing/2014/main" id="{40FDFC1B-979F-4FF8-8751-F09AB38EEE65}"/>
              </a:ext>
            </a:extLst>
          </p:cNvPr>
          <p:cNvSpPr txBox="1"/>
          <p:nvPr/>
        </p:nvSpPr>
        <p:spPr>
          <a:xfrm>
            <a:off x="3366081" y="3378458"/>
            <a:ext cx="1595309" cy="369332"/>
          </a:xfrm>
          <a:prstGeom prst="rect">
            <a:avLst/>
          </a:prstGeom>
          <a:noFill/>
        </p:spPr>
        <p:txBody>
          <a:bodyPr wrap="none" rtlCol="0">
            <a:spAutoFit/>
          </a:bodyPr>
          <a:lstStyle/>
          <a:p>
            <a:r>
              <a:rPr lang="en-GB" dirty="0">
                <a:solidFill>
                  <a:srgbClr val="002060"/>
                </a:solidFill>
              </a:rPr>
              <a:t>2</a:t>
            </a:r>
            <a:r>
              <a:rPr lang="en-GB" dirty="0"/>
              <a:t>-nitrotoluene</a:t>
            </a:r>
          </a:p>
        </p:txBody>
      </p:sp>
      <p:sp>
        <p:nvSpPr>
          <p:cNvPr id="19" name="TextBox 18">
            <a:extLst>
              <a:ext uri="{FF2B5EF4-FFF2-40B4-BE49-F238E27FC236}">
                <a16:creationId xmlns:a16="http://schemas.microsoft.com/office/drawing/2014/main" id="{CEE45624-913E-4F82-A366-9D21898A2E15}"/>
              </a:ext>
            </a:extLst>
          </p:cNvPr>
          <p:cNvSpPr txBox="1"/>
          <p:nvPr/>
        </p:nvSpPr>
        <p:spPr>
          <a:xfrm>
            <a:off x="3237596" y="3640917"/>
            <a:ext cx="1656672" cy="369332"/>
          </a:xfrm>
          <a:prstGeom prst="rect">
            <a:avLst/>
          </a:prstGeom>
          <a:noFill/>
        </p:spPr>
        <p:txBody>
          <a:bodyPr wrap="none" rtlCol="0">
            <a:spAutoFit/>
          </a:bodyPr>
          <a:lstStyle/>
          <a:p>
            <a:r>
              <a:rPr lang="en-GB" dirty="0"/>
              <a:t>  </a:t>
            </a:r>
            <a:r>
              <a:rPr lang="en-GB" b="1" i="1" dirty="0">
                <a:solidFill>
                  <a:srgbClr val="002060"/>
                </a:solidFill>
              </a:rPr>
              <a:t>o</a:t>
            </a:r>
            <a:r>
              <a:rPr lang="en-GB" dirty="0"/>
              <a:t>-nitrotoluene</a:t>
            </a:r>
          </a:p>
        </p:txBody>
      </p:sp>
      <p:sp>
        <p:nvSpPr>
          <p:cNvPr id="20" name="TextBox 19">
            <a:extLst>
              <a:ext uri="{FF2B5EF4-FFF2-40B4-BE49-F238E27FC236}">
                <a16:creationId xmlns:a16="http://schemas.microsoft.com/office/drawing/2014/main" id="{987F3569-E5EC-4100-A31F-A2013D6F6CD0}"/>
              </a:ext>
            </a:extLst>
          </p:cNvPr>
          <p:cNvSpPr txBox="1"/>
          <p:nvPr/>
        </p:nvSpPr>
        <p:spPr>
          <a:xfrm>
            <a:off x="3343580" y="6084531"/>
            <a:ext cx="1595309" cy="369332"/>
          </a:xfrm>
          <a:prstGeom prst="rect">
            <a:avLst/>
          </a:prstGeom>
          <a:noFill/>
        </p:spPr>
        <p:txBody>
          <a:bodyPr wrap="none" rtlCol="0">
            <a:spAutoFit/>
          </a:bodyPr>
          <a:lstStyle/>
          <a:p>
            <a:r>
              <a:rPr lang="en-GB" dirty="0">
                <a:solidFill>
                  <a:srgbClr val="FF66FF"/>
                </a:solidFill>
              </a:rPr>
              <a:t>4</a:t>
            </a:r>
            <a:r>
              <a:rPr lang="en-GB" dirty="0"/>
              <a:t>-nitrotoluene</a:t>
            </a:r>
          </a:p>
        </p:txBody>
      </p:sp>
      <p:sp>
        <p:nvSpPr>
          <p:cNvPr id="21" name="TextBox 20">
            <a:extLst>
              <a:ext uri="{FF2B5EF4-FFF2-40B4-BE49-F238E27FC236}">
                <a16:creationId xmlns:a16="http://schemas.microsoft.com/office/drawing/2014/main" id="{B446995A-F647-48B8-B718-6EF7A07FDE2A}"/>
              </a:ext>
            </a:extLst>
          </p:cNvPr>
          <p:cNvSpPr txBox="1"/>
          <p:nvPr/>
        </p:nvSpPr>
        <p:spPr>
          <a:xfrm>
            <a:off x="3219369" y="6372201"/>
            <a:ext cx="1656672" cy="369332"/>
          </a:xfrm>
          <a:prstGeom prst="rect">
            <a:avLst/>
          </a:prstGeom>
          <a:noFill/>
        </p:spPr>
        <p:txBody>
          <a:bodyPr wrap="none" rtlCol="0">
            <a:spAutoFit/>
          </a:bodyPr>
          <a:lstStyle/>
          <a:p>
            <a:r>
              <a:rPr lang="en-GB" dirty="0"/>
              <a:t>  </a:t>
            </a:r>
            <a:r>
              <a:rPr lang="en-GB" b="1" i="1" dirty="0">
                <a:solidFill>
                  <a:srgbClr val="FF66FF"/>
                </a:solidFill>
              </a:rPr>
              <a:t>p</a:t>
            </a:r>
            <a:r>
              <a:rPr lang="en-GB" dirty="0"/>
              <a:t>-nitrotoluene</a:t>
            </a:r>
          </a:p>
        </p:txBody>
      </p:sp>
      <p:sp>
        <p:nvSpPr>
          <p:cNvPr id="29" name="TextBox 28">
            <a:extLst>
              <a:ext uri="{FF2B5EF4-FFF2-40B4-BE49-F238E27FC236}">
                <a16:creationId xmlns:a16="http://schemas.microsoft.com/office/drawing/2014/main" id="{28749F86-2E16-4F08-9D0B-2D3E7307336A}"/>
              </a:ext>
            </a:extLst>
          </p:cNvPr>
          <p:cNvSpPr txBox="1"/>
          <p:nvPr/>
        </p:nvSpPr>
        <p:spPr>
          <a:xfrm>
            <a:off x="6048101" y="6197147"/>
            <a:ext cx="1967205" cy="369332"/>
          </a:xfrm>
          <a:prstGeom prst="rect">
            <a:avLst/>
          </a:prstGeom>
          <a:noFill/>
        </p:spPr>
        <p:txBody>
          <a:bodyPr wrap="none" rtlCol="0">
            <a:spAutoFit/>
          </a:bodyPr>
          <a:lstStyle/>
          <a:p>
            <a:r>
              <a:rPr lang="en-GB" dirty="0">
                <a:solidFill>
                  <a:srgbClr val="002060"/>
                </a:solidFill>
              </a:rPr>
              <a:t>2</a:t>
            </a:r>
            <a:r>
              <a:rPr lang="en-GB" dirty="0"/>
              <a:t>,</a:t>
            </a:r>
            <a:r>
              <a:rPr lang="en-GB" dirty="0">
                <a:solidFill>
                  <a:srgbClr val="0000FF"/>
                </a:solidFill>
              </a:rPr>
              <a:t>6</a:t>
            </a:r>
            <a:r>
              <a:rPr lang="en-GB" dirty="0"/>
              <a:t>-dinitrotoluene</a:t>
            </a:r>
          </a:p>
        </p:txBody>
      </p:sp>
      <p:sp>
        <p:nvSpPr>
          <p:cNvPr id="30" name="TextBox 29">
            <a:extLst>
              <a:ext uri="{FF2B5EF4-FFF2-40B4-BE49-F238E27FC236}">
                <a16:creationId xmlns:a16="http://schemas.microsoft.com/office/drawing/2014/main" id="{3FA2F180-E5EA-4F6A-BC4D-CE612DE90CEC}"/>
              </a:ext>
            </a:extLst>
          </p:cNvPr>
          <p:cNvSpPr txBox="1"/>
          <p:nvPr/>
        </p:nvSpPr>
        <p:spPr>
          <a:xfrm>
            <a:off x="6048101" y="3378458"/>
            <a:ext cx="1967205" cy="369332"/>
          </a:xfrm>
          <a:prstGeom prst="rect">
            <a:avLst/>
          </a:prstGeom>
          <a:noFill/>
        </p:spPr>
        <p:txBody>
          <a:bodyPr wrap="none" rtlCol="0">
            <a:spAutoFit/>
          </a:bodyPr>
          <a:lstStyle/>
          <a:p>
            <a:r>
              <a:rPr lang="en-GB" dirty="0">
                <a:solidFill>
                  <a:srgbClr val="002060"/>
                </a:solidFill>
              </a:rPr>
              <a:t>2</a:t>
            </a:r>
            <a:r>
              <a:rPr lang="en-GB" dirty="0"/>
              <a:t>,</a:t>
            </a:r>
            <a:r>
              <a:rPr lang="en-GB" dirty="0">
                <a:solidFill>
                  <a:srgbClr val="FF66FF"/>
                </a:solidFill>
              </a:rPr>
              <a:t>4</a:t>
            </a:r>
            <a:r>
              <a:rPr lang="en-GB" dirty="0"/>
              <a:t>-dinitrotoluene</a:t>
            </a:r>
          </a:p>
        </p:txBody>
      </p:sp>
      <p:pic>
        <p:nvPicPr>
          <p:cNvPr id="31" name="Picture 30">
            <a:extLst>
              <a:ext uri="{FF2B5EF4-FFF2-40B4-BE49-F238E27FC236}">
                <a16:creationId xmlns:a16="http://schemas.microsoft.com/office/drawing/2014/main" id="{987CFC8A-62D6-4CD0-8271-72C53D42377B}"/>
              </a:ext>
            </a:extLst>
          </p:cNvPr>
          <p:cNvPicPr>
            <a:picLocks noChangeAspect="1"/>
          </p:cNvPicPr>
          <p:nvPr/>
        </p:nvPicPr>
        <p:blipFill>
          <a:blip r:embed="rId7"/>
          <a:stretch>
            <a:fillRect/>
          </a:stretch>
        </p:blipFill>
        <p:spPr>
          <a:xfrm>
            <a:off x="2500051" y="4133945"/>
            <a:ext cx="752868" cy="369332"/>
          </a:xfrm>
          <a:prstGeom prst="rect">
            <a:avLst/>
          </a:prstGeom>
        </p:spPr>
      </p:pic>
      <p:cxnSp>
        <p:nvCxnSpPr>
          <p:cNvPr id="33" name="Straight Connector 32">
            <a:extLst>
              <a:ext uri="{FF2B5EF4-FFF2-40B4-BE49-F238E27FC236}">
                <a16:creationId xmlns:a16="http://schemas.microsoft.com/office/drawing/2014/main" id="{6014C455-A965-4AB8-AD96-49DF20612E69}"/>
              </a:ext>
            </a:extLst>
          </p:cNvPr>
          <p:cNvCxnSpPr>
            <a:cxnSpLocks/>
          </p:cNvCxnSpPr>
          <p:nvPr/>
        </p:nvCxnSpPr>
        <p:spPr>
          <a:xfrm>
            <a:off x="3347535" y="1584850"/>
            <a:ext cx="11176" cy="5098191"/>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275FEB2-D8F3-4736-BC0B-B09E903CC0F2}"/>
              </a:ext>
            </a:extLst>
          </p:cNvPr>
          <p:cNvCxnSpPr>
            <a:cxnSpLocks/>
          </p:cNvCxnSpPr>
          <p:nvPr/>
        </p:nvCxnSpPr>
        <p:spPr>
          <a:xfrm>
            <a:off x="5025821" y="1551318"/>
            <a:ext cx="16173" cy="509272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pic>
        <p:nvPicPr>
          <p:cNvPr id="40" name="Picture 39">
            <a:extLst>
              <a:ext uri="{FF2B5EF4-FFF2-40B4-BE49-F238E27FC236}">
                <a16:creationId xmlns:a16="http://schemas.microsoft.com/office/drawing/2014/main" id="{91350CB4-B69A-4CB4-94B2-83C6DDCB2A62}"/>
              </a:ext>
            </a:extLst>
          </p:cNvPr>
          <p:cNvPicPr>
            <a:picLocks noChangeAspect="1"/>
          </p:cNvPicPr>
          <p:nvPr/>
        </p:nvPicPr>
        <p:blipFill>
          <a:blip r:embed="rId7"/>
          <a:stretch>
            <a:fillRect/>
          </a:stretch>
        </p:blipFill>
        <p:spPr>
          <a:xfrm>
            <a:off x="5058731" y="4167491"/>
            <a:ext cx="752868" cy="369332"/>
          </a:xfrm>
          <a:prstGeom prst="rect">
            <a:avLst/>
          </a:prstGeom>
        </p:spPr>
      </p:pic>
      <p:cxnSp>
        <p:nvCxnSpPr>
          <p:cNvPr id="41" name="Straight Connector 40">
            <a:extLst>
              <a:ext uri="{FF2B5EF4-FFF2-40B4-BE49-F238E27FC236}">
                <a16:creationId xmlns:a16="http://schemas.microsoft.com/office/drawing/2014/main" id="{DD064280-FDB3-4FC4-9ABF-43B6CF8D2F34}"/>
              </a:ext>
            </a:extLst>
          </p:cNvPr>
          <p:cNvCxnSpPr>
            <a:cxnSpLocks/>
          </p:cNvCxnSpPr>
          <p:nvPr/>
        </p:nvCxnSpPr>
        <p:spPr>
          <a:xfrm>
            <a:off x="5886340" y="1571584"/>
            <a:ext cx="0" cy="5098457"/>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C01DEB5-8814-4390-B9A4-C394873AF57B}"/>
              </a:ext>
            </a:extLst>
          </p:cNvPr>
          <p:cNvCxnSpPr>
            <a:cxnSpLocks/>
          </p:cNvCxnSpPr>
          <p:nvPr/>
        </p:nvCxnSpPr>
        <p:spPr>
          <a:xfrm>
            <a:off x="8089822" y="1577859"/>
            <a:ext cx="0" cy="5163675"/>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pic>
        <p:nvPicPr>
          <p:cNvPr id="43" name="Picture 42">
            <a:extLst>
              <a:ext uri="{FF2B5EF4-FFF2-40B4-BE49-F238E27FC236}">
                <a16:creationId xmlns:a16="http://schemas.microsoft.com/office/drawing/2014/main" id="{5434411F-ACD3-495A-ADCA-155E3BF6F4DE}"/>
              </a:ext>
            </a:extLst>
          </p:cNvPr>
          <p:cNvPicPr>
            <a:picLocks noChangeAspect="1"/>
          </p:cNvPicPr>
          <p:nvPr/>
        </p:nvPicPr>
        <p:blipFill>
          <a:blip r:embed="rId7"/>
          <a:stretch>
            <a:fillRect/>
          </a:stretch>
        </p:blipFill>
        <p:spPr>
          <a:xfrm>
            <a:off x="8172367" y="4167491"/>
            <a:ext cx="752868" cy="369332"/>
          </a:xfrm>
          <a:prstGeom prst="rect">
            <a:avLst/>
          </a:prstGeom>
        </p:spPr>
      </p:pic>
      <p:sp>
        <p:nvSpPr>
          <p:cNvPr id="45" name="TextBox 44">
            <a:extLst>
              <a:ext uri="{FF2B5EF4-FFF2-40B4-BE49-F238E27FC236}">
                <a16:creationId xmlns:a16="http://schemas.microsoft.com/office/drawing/2014/main" id="{18C9B978-6588-4454-998B-6944882A1CD6}"/>
              </a:ext>
            </a:extLst>
          </p:cNvPr>
          <p:cNvSpPr txBox="1"/>
          <p:nvPr/>
        </p:nvSpPr>
        <p:spPr>
          <a:xfrm>
            <a:off x="8925235" y="5208912"/>
            <a:ext cx="2172390" cy="646331"/>
          </a:xfrm>
          <a:prstGeom prst="rect">
            <a:avLst/>
          </a:prstGeom>
          <a:noFill/>
        </p:spPr>
        <p:txBody>
          <a:bodyPr wrap="none" rtlCol="0">
            <a:spAutoFit/>
          </a:bodyPr>
          <a:lstStyle/>
          <a:p>
            <a:r>
              <a:rPr lang="en-GB" dirty="0">
                <a:solidFill>
                  <a:srgbClr val="002060"/>
                </a:solidFill>
              </a:rPr>
              <a:t>2</a:t>
            </a:r>
            <a:r>
              <a:rPr lang="en-GB" dirty="0"/>
              <a:t>,</a:t>
            </a:r>
            <a:r>
              <a:rPr lang="en-GB" dirty="0">
                <a:solidFill>
                  <a:srgbClr val="FF66FF"/>
                </a:solidFill>
              </a:rPr>
              <a:t>4</a:t>
            </a:r>
            <a:r>
              <a:rPr lang="en-GB" dirty="0"/>
              <a:t>,</a:t>
            </a:r>
            <a:r>
              <a:rPr lang="en-GB" dirty="0">
                <a:solidFill>
                  <a:srgbClr val="0000FF"/>
                </a:solidFill>
              </a:rPr>
              <a:t>6</a:t>
            </a:r>
            <a:r>
              <a:rPr lang="en-GB" dirty="0"/>
              <a:t>-trinitrotoluene</a:t>
            </a:r>
          </a:p>
          <a:p>
            <a:r>
              <a:rPr lang="en-GB" dirty="0"/>
              <a:t>TNT</a:t>
            </a:r>
          </a:p>
        </p:txBody>
      </p:sp>
      <p:sp>
        <p:nvSpPr>
          <p:cNvPr id="61" name="TextBox 60">
            <a:extLst>
              <a:ext uri="{FF2B5EF4-FFF2-40B4-BE49-F238E27FC236}">
                <a16:creationId xmlns:a16="http://schemas.microsoft.com/office/drawing/2014/main" id="{B171C3E4-C754-4BD6-A14F-C53CA8070186}"/>
              </a:ext>
            </a:extLst>
          </p:cNvPr>
          <p:cNvSpPr txBox="1"/>
          <p:nvPr/>
        </p:nvSpPr>
        <p:spPr>
          <a:xfrm>
            <a:off x="1573610" y="4923146"/>
            <a:ext cx="1632691" cy="369332"/>
          </a:xfrm>
          <a:prstGeom prst="rect">
            <a:avLst/>
          </a:prstGeom>
          <a:noFill/>
        </p:spPr>
        <p:txBody>
          <a:bodyPr wrap="none" rtlCol="0">
            <a:spAutoFit/>
          </a:bodyPr>
          <a:lstStyle/>
          <a:p>
            <a:r>
              <a:rPr lang="en-GB" dirty="0"/>
              <a:t>methylbenzene</a:t>
            </a:r>
          </a:p>
        </p:txBody>
      </p:sp>
      <p:sp>
        <p:nvSpPr>
          <p:cNvPr id="62" name="TextBox 61">
            <a:extLst>
              <a:ext uri="{FF2B5EF4-FFF2-40B4-BE49-F238E27FC236}">
                <a16:creationId xmlns:a16="http://schemas.microsoft.com/office/drawing/2014/main" id="{97B25540-3A1C-451B-AFDC-8FA4380DB37D}"/>
              </a:ext>
            </a:extLst>
          </p:cNvPr>
          <p:cNvSpPr txBox="1"/>
          <p:nvPr/>
        </p:nvSpPr>
        <p:spPr>
          <a:xfrm>
            <a:off x="1566241" y="5232511"/>
            <a:ext cx="941283" cy="369332"/>
          </a:xfrm>
          <a:prstGeom prst="rect">
            <a:avLst/>
          </a:prstGeom>
          <a:noFill/>
        </p:spPr>
        <p:txBody>
          <a:bodyPr wrap="none" rtlCol="0">
            <a:spAutoFit/>
          </a:bodyPr>
          <a:lstStyle/>
          <a:p>
            <a:r>
              <a:rPr lang="en-GB" dirty="0"/>
              <a:t>toluene</a:t>
            </a:r>
          </a:p>
        </p:txBody>
      </p:sp>
      <p:sp>
        <p:nvSpPr>
          <p:cNvPr id="64" name="TextBox 63">
            <a:extLst>
              <a:ext uri="{FF2B5EF4-FFF2-40B4-BE49-F238E27FC236}">
                <a16:creationId xmlns:a16="http://schemas.microsoft.com/office/drawing/2014/main" id="{B9A476BD-4DF6-402B-BE27-43A31845A84C}"/>
              </a:ext>
            </a:extLst>
          </p:cNvPr>
          <p:cNvSpPr txBox="1"/>
          <p:nvPr/>
        </p:nvSpPr>
        <p:spPr>
          <a:xfrm>
            <a:off x="2093876" y="592022"/>
            <a:ext cx="3954224" cy="446276"/>
          </a:xfrm>
          <a:prstGeom prst="rect">
            <a:avLst/>
          </a:prstGeom>
          <a:noFill/>
        </p:spPr>
        <p:txBody>
          <a:bodyPr wrap="none" rtlCol="0">
            <a:spAutoFit/>
          </a:bodyPr>
          <a:lstStyle/>
          <a:p>
            <a:r>
              <a:rPr lang="en-GB" sz="2300" dirty="0">
                <a:latin typeface="Calibri" panose="020F0502020204030204" pitchFamily="34" charset="0"/>
                <a:cs typeface="Calibri" panose="020F0502020204030204" pitchFamily="34" charset="0"/>
              </a:rPr>
              <a:t>-CH</a:t>
            </a:r>
            <a:r>
              <a:rPr lang="en-GB" sz="2300" baseline="-25000" dirty="0">
                <a:latin typeface="Calibri" panose="020F0502020204030204" pitchFamily="34" charset="0"/>
                <a:cs typeface="Calibri" panose="020F0502020204030204" pitchFamily="34" charset="0"/>
              </a:rPr>
              <a:t>3</a:t>
            </a:r>
            <a:r>
              <a:rPr lang="en-GB" sz="2300" dirty="0">
                <a:latin typeface="Calibri" panose="020F0502020204030204" pitchFamily="34" charset="0"/>
                <a:cs typeface="Calibri" panose="020F0502020204030204" pitchFamily="34" charset="0"/>
              </a:rPr>
              <a:t> is </a:t>
            </a:r>
            <a:r>
              <a:rPr lang="en-GB" sz="2300" b="1" i="1" dirty="0">
                <a:solidFill>
                  <a:srgbClr val="002060"/>
                </a:solidFill>
                <a:latin typeface="Calibri" panose="020F0502020204030204" pitchFamily="34" charset="0"/>
                <a:cs typeface="Calibri" panose="020F0502020204030204" pitchFamily="34" charset="0"/>
              </a:rPr>
              <a:t>ortho</a:t>
            </a:r>
            <a:r>
              <a:rPr lang="en-GB" sz="2300" i="1" dirty="0">
                <a:latin typeface="Calibri" panose="020F0502020204030204" pitchFamily="34" charset="0"/>
                <a:cs typeface="Calibri" panose="020F0502020204030204" pitchFamily="34" charset="0"/>
              </a:rPr>
              <a:t> </a:t>
            </a:r>
            <a:r>
              <a:rPr lang="en-GB" sz="2300" dirty="0">
                <a:latin typeface="Calibri" panose="020F0502020204030204" pitchFamily="34" charset="0"/>
                <a:cs typeface="Calibri" panose="020F0502020204030204" pitchFamily="34" charset="0"/>
              </a:rPr>
              <a:t>and </a:t>
            </a:r>
            <a:r>
              <a:rPr lang="en-GB" sz="2300" b="1" i="1" dirty="0">
                <a:solidFill>
                  <a:srgbClr val="FF66FF"/>
                </a:solidFill>
                <a:latin typeface="Calibri" panose="020F0502020204030204" pitchFamily="34" charset="0"/>
                <a:cs typeface="Calibri" panose="020F0502020204030204" pitchFamily="34" charset="0"/>
              </a:rPr>
              <a:t>para</a:t>
            </a:r>
            <a:r>
              <a:rPr lang="en-GB" sz="2300" i="1" dirty="0">
                <a:latin typeface="Calibri" panose="020F0502020204030204" pitchFamily="34" charset="0"/>
                <a:cs typeface="Calibri" panose="020F0502020204030204" pitchFamily="34" charset="0"/>
              </a:rPr>
              <a:t> </a:t>
            </a:r>
            <a:r>
              <a:rPr lang="en-GB" sz="2300" dirty="0">
                <a:latin typeface="Calibri" panose="020F0502020204030204" pitchFamily="34" charset="0"/>
                <a:cs typeface="Calibri" panose="020F0502020204030204" pitchFamily="34" charset="0"/>
              </a:rPr>
              <a:t>directing</a:t>
            </a:r>
          </a:p>
        </p:txBody>
      </p:sp>
      <p:sp>
        <p:nvSpPr>
          <p:cNvPr id="65" name="TextBox 64">
            <a:extLst>
              <a:ext uri="{FF2B5EF4-FFF2-40B4-BE49-F238E27FC236}">
                <a16:creationId xmlns:a16="http://schemas.microsoft.com/office/drawing/2014/main" id="{2413BA3B-A301-45D8-8D91-BF6165778D4C}"/>
              </a:ext>
            </a:extLst>
          </p:cNvPr>
          <p:cNvSpPr txBox="1"/>
          <p:nvPr/>
        </p:nvSpPr>
        <p:spPr>
          <a:xfrm>
            <a:off x="6711498" y="588651"/>
            <a:ext cx="2821670" cy="446276"/>
          </a:xfrm>
          <a:prstGeom prst="rect">
            <a:avLst/>
          </a:prstGeom>
          <a:noFill/>
        </p:spPr>
        <p:txBody>
          <a:bodyPr wrap="none" rtlCol="0">
            <a:spAutoFit/>
          </a:bodyPr>
          <a:lstStyle/>
          <a:p>
            <a:r>
              <a:rPr lang="en-GB" sz="2300" dirty="0">
                <a:latin typeface="Calibri" panose="020F0502020204030204" pitchFamily="34" charset="0"/>
                <a:cs typeface="Calibri" panose="020F0502020204030204" pitchFamily="34" charset="0"/>
              </a:rPr>
              <a:t>-NO</a:t>
            </a:r>
            <a:r>
              <a:rPr lang="en-GB" sz="2300" baseline="-25000" dirty="0">
                <a:latin typeface="Calibri" panose="020F0502020204030204" pitchFamily="34" charset="0"/>
                <a:cs typeface="Calibri" panose="020F0502020204030204" pitchFamily="34" charset="0"/>
              </a:rPr>
              <a:t>2</a:t>
            </a:r>
            <a:r>
              <a:rPr lang="en-GB" sz="2300" dirty="0">
                <a:latin typeface="Calibri" panose="020F0502020204030204" pitchFamily="34" charset="0"/>
                <a:cs typeface="Calibri" panose="020F0502020204030204" pitchFamily="34" charset="0"/>
              </a:rPr>
              <a:t> is </a:t>
            </a:r>
            <a:r>
              <a:rPr lang="en-GB" sz="2300" b="1" i="1" dirty="0">
                <a:solidFill>
                  <a:srgbClr val="9933FF"/>
                </a:solidFill>
                <a:latin typeface="Calibri" panose="020F0502020204030204" pitchFamily="34" charset="0"/>
                <a:cs typeface="Calibri" panose="020F0502020204030204" pitchFamily="34" charset="0"/>
              </a:rPr>
              <a:t>meta</a:t>
            </a:r>
            <a:r>
              <a:rPr lang="en-GB" sz="2300" i="1" dirty="0">
                <a:latin typeface="Calibri" panose="020F0502020204030204" pitchFamily="34" charset="0"/>
                <a:cs typeface="Calibri" panose="020F0502020204030204" pitchFamily="34" charset="0"/>
              </a:rPr>
              <a:t> </a:t>
            </a:r>
            <a:r>
              <a:rPr lang="en-GB" sz="2300" dirty="0">
                <a:latin typeface="Calibri" panose="020F0502020204030204" pitchFamily="34" charset="0"/>
                <a:cs typeface="Calibri" panose="020F0502020204030204" pitchFamily="34" charset="0"/>
              </a:rPr>
              <a:t>directing</a:t>
            </a:r>
          </a:p>
        </p:txBody>
      </p:sp>
      <p:sp>
        <p:nvSpPr>
          <p:cNvPr id="2" name="Title 1">
            <a:extLst>
              <a:ext uri="{FF2B5EF4-FFF2-40B4-BE49-F238E27FC236}">
                <a16:creationId xmlns:a16="http://schemas.microsoft.com/office/drawing/2014/main" id="{0AB53D2D-0B29-45E2-B464-D3FC83B3C812}"/>
              </a:ext>
            </a:extLst>
          </p:cNvPr>
          <p:cNvSpPr>
            <a:spLocks noGrp="1"/>
          </p:cNvSpPr>
          <p:nvPr>
            <p:ph type="title"/>
          </p:nvPr>
        </p:nvSpPr>
        <p:spPr>
          <a:xfrm>
            <a:off x="913774" y="-17670"/>
            <a:ext cx="10364451" cy="795933"/>
          </a:xfrm>
        </p:spPr>
        <p:txBody>
          <a:bodyPr/>
          <a:lstStyle/>
          <a:p>
            <a:r>
              <a:rPr lang="en-GB" dirty="0"/>
              <a:t>C-nitration of toluene</a:t>
            </a:r>
          </a:p>
        </p:txBody>
      </p:sp>
      <p:sp>
        <p:nvSpPr>
          <p:cNvPr id="28" name="TextBox 27">
            <a:extLst>
              <a:ext uri="{FF2B5EF4-FFF2-40B4-BE49-F238E27FC236}">
                <a16:creationId xmlns:a16="http://schemas.microsoft.com/office/drawing/2014/main" id="{658DC2CE-B7CB-416C-BE0F-6A0706AE915B}"/>
              </a:ext>
            </a:extLst>
          </p:cNvPr>
          <p:cNvSpPr txBox="1"/>
          <p:nvPr/>
        </p:nvSpPr>
        <p:spPr>
          <a:xfrm>
            <a:off x="2164213" y="954514"/>
            <a:ext cx="9551045" cy="646331"/>
          </a:xfrm>
          <a:prstGeom prst="rect">
            <a:avLst/>
          </a:prstGeom>
          <a:noFill/>
        </p:spPr>
        <p:txBody>
          <a:bodyPr wrap="square">
            <a:spAutoFit/>
          </a:bodyPr>
          <a:lstStyle/>
          <a:p>
            <a:r>
              <a:rPr lang="en-GB" dirty="0"/>
              <a:t>The </a:t>
            </a:r>
            <a:r>
              <a:rPr lang="en-GB" b="1" dirty="0"/>
              <a:t>methyl group (-CH₃)</a:t>
            </a:r>
            <a:r>
              <a:rPr lang="en-GB" dirty="0"/>
              <a:t> is stronger in directing substituents than the </a:t>
            </a:r>
            <a:r>
              <a:rPr lang="en-GB" b="1" dirty="0"/>
              <a:t>nitro group (-NO₂)</a:t>
            </a:r>
            <a:r>
              <a:rPr lang="en-GB" dirty="0"/>
              <a:t> when both are present on a benzene ring. </a:t>
            </a:r>
          </a:p>
        </p:txBody>
      </p:sp>
    </p:spTree>
    <p:extLst>
      <p:ext uri="{BB962C8B-B14F-4D97-AF65-F5344CB8AC3E}">
        <p14:creationId xmlns:p14="http://schemas.microsoft.com/office/powerpoint/2010/main" val="3489505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526B3659-1C0E-4EC7-B430-2A1644391496}"/>
              </a:ext>
            </a:extLst>
          </p:cNvPr>
          <p:cNvPicPr>
            <a:picLocks noChangeAspect="1"/>
          </p:cNvPicPr>
          <p:nvPr/>
        </p:nvPicPr>
        <p:blipFill>
          <a:blip r:embed="rId3"/>
          <a:stretch>
            <a:fillRect/>
          </a:stretch>
        </p:blipFill>
        <p:spPr>
          <a:xfrm>
            <a:off x="1599932" y="699990"/>
            <a:ext cx="5152599" cy="6116192"/>
          </a:xfrm>
          <a:prstGeom prst="rect">
            <a:avLst/>
          </a:prstGeom>
        </p:spPr>
      </p:pic>
      <p:sp>
        <p:nvSpPr>
          <p:cNvPr id="24" name="Rectangle 23">
            <a:extLst>
              <a:ext uri="{FF2B5EF4-FFF2-40B4-BE49-F238E27FC236}">
                <a16:creationId xmlns:a16="http://schemas.microsoft.com/office/drawing/2014/main" id="{0A7FA55C-E23C-42EC-94CA-75F00B82A1BD}"/>
              </a:ext>
            </a:extLst>
          </p:cNvPr>
          <p:cNvSpPr/>
          <p:nvPr/>
        </p:nvSpPr>
        <p:spPr>
          <a:xfrm>
            <a:off x="1627316" y="1405400"/>
            <a:ext cx="5100778" cy="3710460"/>
          </a:xfrm>
          <a:prstGeom prst="rect">
            <a:avLst/>
          </a:prstGeom>
          <a:noFill/>
          <a:ln w="190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0" name="Group 39">
            <a:extLst>
              <a:ext uri="{FF2B5EF4-FFF2-40B4-BE49-F238E27FC236}">
                <a16:creationId xmlns:a16="http://schemas.microsoft.com/office/drawing/2014/main" id="{316EBD72-9554-43C2-873D-75966496ED42}"/>
              </a:ext>
            </a:extLst>
          </p:cNvPr>
          <p:cNvGrpSpPr/>
          <p:nvPr/>
        </p:nvGrpSpPr>
        <p:grpSpPr>
          <a:xfrm>
            <a:off x="6732846" y="137960"/>
            <a:ext cx="1905833" cy="2476964"/>
            <a:chOff x="5778066" y="761679"/>
            <a:chExt cx="1905833" cy="2476964"/>
          </a:xfrm>
        </p:grpSpPr>
        <p:pic>
          <p:nvPicPr>
            <p:cNvPr id="18" name="Picture 17">
              <a:extLst>
                <a:ext uri="{FF2B5EF4-FFF2-40B4-BE49-F238E27FC236}">
                  <a16:creationId xmlns:a16="http://schemas.microsoft.com/office/drawing/2014/main" id="{F700B709-030D-4CD6-B822-843568EFC673}"/>
                </a:ext>
              </a:extLst>
            </p:cNvPr>
            <p:cNvPicPr>
              <a:picLocks noChangeAspect="1"/>
            </p:cNvPicPr>
            <p:nvPr/>
          </p:nvPicPr>
          <p:blipFill rotWithShape="1">
            <a:blip r:embed="rId4"/>
            <a:srcRect r="78053" b="28608"/>
            <a:stretch/>
          </p:blipFill>
          <p:spPr>
            <a:xfrm>
              <a:off x="6070797" y="828914"/>
              <a:ext cx="1255269" cy="2047374"/>
            </a:xfrm>
            <a:prstGeom prst="rect">
              <a:avLst/>
            </a:prstGeom>
          </p:spPr>
        </p:pic>
        <p:sp>
          <p:nvSpPr>
            <p:cNvPr id="12" name="TextBox 11">
              <a:extLst>
                <a:ext uri="{FF2B5EF4-FFF2-40B4-BE49-F238E27FC236}">
                  <a16:creationId xmlns:a16="http://schemas.microsoft.com/office/drawing/2014/main" id="{F1923B13-96CD-4C6B-9F11-546D46430946}"/>
                </a:ext>
              </a:extLst>
            </p:cNvPr>
            <p:cNvSpPr txBox="1"/>
            <p:nvPr/>
          </p:nvSpPr>
          <p:spPr>
            <a:xfrm>
              <a:off x="6633109" y="1069240"/>
              <a:ext cx="340158" cy="461665"/>
            </a:xfrm>
            <a:prstGeom prst="rect">
              <a:avLst/>
            </a:prstGeom>
            <a:noFill/>
          </p:spPr>
          <p:txBody>
            <a:bodyPr wrap="none" rtlCol="0">
              <a:spAutoFit/>
            </a:bodyPr>
            <a:lstStyle/>
            <a:p>
              <a:r>
                <a:rPr lang="en-GB" sz="2400" b="1" dirty="0">
                  <a:solidFill>
                    <a:srgbClr val="0000FF"/>
                  </a:solidFill>
                </a:rPr>
                <a:t>1</a:t>
              </a:r>
            </a:p>
          </p:txBody>
        </p:sp>
        <p:sp>
          <p:nvSpPr>
            <p:cNvPr id="13" name="TextBox 12">
              <a:extLst>
                <a:ext uri="{FF2B5EF4-FFF2-40B4-BE49-F238E27FC236}">
                  <a16:creationId xmlns:a16="http://schemas.microsoft.com/office/drawing/2014/main" id="{5B74E27F-9117-4809-B015-3F7797990730}"/>
                </a:ext>
              </a:extLst>
            </p:cNvPr>
            <p:cNvSpPr txBox="1"/>
            <p:nvPr/>
          </p:nvSpPr>
          <p:spPr>
            <a:xfrm>
              <a:off x="7262609" y="1472931"/>
              <a:ext cx="340158" cy="461665"/>
            </a:xfrm>
            <a:prstGeom prst="rect">
              <a:avLst/>
            </a:prstGeom>
            <a:noFill/>
          </p:spPr>
          <p:txBody>
            <a:bodyPr wrap="none" rtlCol="0">
              <a:spAutoFit/>
            </a:bodyPr>
            <a:lstStyle/>
            <a:p>
              <a:r>
                <a:rPr lang="en-GB" sz="2400" b="1" dirty="0">
                  <a:solidFill>
                    <a:srgbClr val="0000FF"/>
                  </a:solidFill>
                </a:rPr>
                <a:t>2</a:t>
              </a:r>
            </a:p>
          </p:txBody>
        </p:sp>
        <p:sp>
          <p:nvSpPr>
            <p:cNvPr id="14" name="TextBox 13">
              <a:extLst>
                <a:ext uri="{FF2B5EF4-FFF2-40B4-BE49-F238E27FC236}">
                  <a16:creationId xmlns:a16="http://schemas.microsoft.com/office/drawing/2014/main" id="{972F38FC-4F0E-41AE-A8FD-33A7FADB71F5}"/>
                </a:ext>
              </a:extLst>
            </p:cNvPr>
            <p:cNvSpPr txBox="1"/>
            <p:nvPr/>
          </p:nvSpPr>
          <p:spPr>
            <a:xfrm>
              <a:off x="7262609" y="2302374"/>
              <a:ext cx="340158" cy="461665"/>
            </a:xfrm>
            <a:prstGeom prst="rect">
              <a:avLst/>
            </a:prstGeom>
            <a:noFill/>
          </p:spPr>
          <p:txBody>
            <a:bodyPr wrap="none" rtlCol="0">
              <a:spAutoFit/>
            </a:bodyPr>
            <a:lstStyle/>
            <a:p>
              <a:r>
                <a:rPr lang="en-GB" sz="2400" b="1" dirty="0">
                  <a:solidFill>
                    <a:srgbClr val="0000FF"/>
                  </a:solidFill>
                </a:rPr>
                <a:t>3</a:t>
              </a:r>
            </a:p>
          </p:txBody>
        </p:sp>
        <p:sp>
          <p:nvSpPr>
            <p:cNvPr id="15" name="TextBox 14">
              <a:extLst>
                <a:ext uri="{FF2B5EF4-FFF2-40B4-BE49-F238E27FC236}">
                  <a16:creationId xmlns:a16="http://schemas.microsoft.com/office/drawing/2014/main" id="{C44A0DBD-0EC4-48F9-AC26-5FF84B5AEA51}"/>
                </a:ext>
              </a:extLst>
            </p:cNvPr>
            <p:cNvSpPr txBox="1"/>
            <p:nvPr/>
          </p:nvSpPr>
          <p:spPr>
            <a:xfrm>
              <a:off x="6488609" y="2770253"/>
              <a:ext cx="340158" cy="461665"/>
            </a:xfrm>
            <a:prstGeom prst="rect">
              <a:avLst/>
            </a:prstGeom>
            <a:noFill/>
          </p:spPr>
          <p:txBody>
            <a:bodyPr wrap="none" rtlCol="0">
              <a:spAutoFit/>
            </a:bodyPr>
            <a:lstStyle/>
            <a:p>
              <a:r>
                <a:rPr lang="en-GB" sz="2400" b="1" dirty="0">
                  <a:solidFill>
                    <a:srgbClr val="0000FF"/>
                  </a:solidFill>
                </a:rPr>
                <a:t>4</a:t>
              </a:r>
            </a:p>
          </p:txBody>
        </p:sp>
        <p:sp>
          <p:nvSpPr>
            <p:cNvPr id="16" name="TextBox 15">
              <a:extLst>
                <a:ext uri="{FF2B5EF4-FFF2-40B4-BE49-F238E27FC236}">
                  <a16:creationId xmlns:a16="http://schemas.microsoft.com/office/drawing/2014/main" id="{7F8BD70C-8575-4EAA-974E-2A916D958CA7}"/>
                </a:ext>
              </a:extLst>
            </p:cNvPr>
            <p:cNvSpPr txBox="1"/>
            <p:nvPr/>
          </p:nvSpPr>
          <p:spPr>
            <a:xfrm>
              <a:off x="5783824" y="2302374"/>
              <a:ext cx="340158" cy="461665"/>
            </a:xfrm>
            <a:prstGeom prst="rect">
              <a:avLst/>
            </a:prstGeom>
            <a:noFill/>
          </p:spPr>
          <p:txBody>
            <a:bodyPr wrap="none" rtlCol="0">
              <a:spAutoFit/>
            </a:bodyPr>
            <a:lstStyle/>
            <a:p>
              <a:r>
                <a:rPr lang="en-GB" sz="2400" b="1" dirty="0">
                  <a:solidFill>
                    <a:srgbClr val="0000FF"/>
                  </a:solidFill>
                </a:rPr>
                <a:t>5</a:t>
              </a:r>
            </a:p>
          </p:txBody>
        </p:sp>
        <p:sp>
          <p:nvSpPr>
            <p:cNvPr id="17" name="TextBox 16">
              <a:extLst>
                <a:ext uri="{FF2B5EF4-FFF2-40B4-BE49-F238E27FC236}">
                  <a16:creationId xmlns:a16="http://schemas.microsoft.com/office/drawing/2014/main" id="{DA392A0D-0911-46E5-A314-D2827C4E4361}"/>
                </a:ext>
              </a:extLst>
            </p:cNvPr>
            <p:cNvSpPr txBox="1"/>
            <p:nvPr/>
          </p:nvSpPr>
          <p:spPr>
            <a:xfrm>
              <a:off x="5778066" y="1530905"/>
              <a:ext cx="340158" cy="461665"/>
            </a:xfrm>
            <a:prstGeom prst="rect">
              <a:avLst/>
            </a:prstGeom>
            <a:noFill/>
          </p:spPr>
          <p:txBody>
            <a:bodyPr wrap="none" rtlCol="0">
              <a:spAutoFit/>
            </a:bodyPr>
            <a:lstStyle/>
            <a:p>
              <a:r>
                <a:rPr lang="en-GB" sz="2400" b="1" dirty="0">
                  <a:solidFill>
                    <a:srgbClr val="0000FF"/>
                  </a:solidFill>
                </a:rPr>
                <a:t>6</a:t>
              </a:r>
            </a:p>
          </p:txBody>
        </p:sp>
        <p:sp>
          <p:nvSpPr>
            <p:cNvPr id="27" name="Rectangle 26">
              <a:extLst>
                <a:ext uri="{FF2B5EF4-FFF2-40B4-BE49-F238E27FC236}">
                  <a16:creationId xmlns:a16="http://schemas.microsoft.com/office/drawing/2014/main" id="{1F782551-C969-409A-8965-2342D6BDB188}"/>
                </a:ext>
              </a:extLst>
            </p:cNvPr>
            <p:cNvSpPr/>
            <p:nvPr/>
          </p:nvSpPr>
          <p:spPr>
            <a:xfrm>
              <a:off x="5833635" y="761679"/>
              <a:ext cx="1850264" cy="2476964"/>
            </a:xfrm>
            <a:prstGeom prst="rect">
              <a:avLst/>
            </a:prstGeom>
            <a:noFill/>
            <a:ln w="190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5" name="Rectangle 34">
            <a:extLst>
              <a:ext uri="{FF2B5EF4-FFF2-40B4-BE49-F238E27FC236}">
                <a16:creationId xmlns:a16="http://schemas.microsoft.com/office/drawing/2014/main" id="{927464EE-F5B0-493D-BC18-4C4B40D88C4E}"/>
              </a:ext>
            </a:extLst>
          </p:cNvPr>
          <p:cNvSpPr/>
          <p:nvPr/>
        </p:nvSpPr>
        <p:spPr>
          <a:xfrm>
            <a:off x="1615365" y="5434672"/>
            <a:ext cx="5091313" cy="332622"/>
          </a:xfrm>
          <a:prstGeom prst="rect">
            <a:avLst/>
          </a:prstGeom>
          <a:noFill/>
          <a:ln w="19050">
            <a:solidFill>
              <a:srgbClr val="CC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ectangle 35">
            <a:extLst>
              <a:ext uri="{FF2B5EF4-FFF2-40B4-BE49-F238E27FC236}">
                <a16:creationId xmlns:a16="http://schemas.microsoft.com/office/drawing/2014/main" id="{ADFD31CF-E982-4F84-A251-19BEB2E4A22C}"/>
              </a:ext>
            </a:extLst>
          </p:cNvPr>
          <p:cNvSpPr/>
          <p:nvPr/>
        </p:nvSpPr>
        <p:spPr>
          <a:xfrm>
            <a:off x="1614185" y="5767294"/>
            <a:ext cx="5100778" cy="332622"/>
          </a:xfrm>
          <a:prstGeom prst="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36">
            <a:extLst>
              <a:ext uri="{FF2B5EF4-FFF2-40B4-BE49-F238E27FC236}">
                <a16:creationId xmlns:a16="http://schemas.microsoft.com/office/drawing/2014/main" id="{401387DE-4690-4E7D-9D5B-4E5FAAFC0F27}"/>
              </a:ext>
            </a:extLst>
          </p:cNvPr>
          <p:cNvSpPr/>
          <p:nvPr/>
        </p:nvSpPr>
        <p:spPr>
          <a:xfrm>
            <a:off x="1610788" y="6091046"/>
            <a:ext cx="5117307" cy="332622"/>
          </a:xfrm>
          <a:prstGeom prst="rect">
            <a:avLst/>
          </a:prstGeom>
          <a:noFill/>
          <a:ln w="190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angle 37">
            <a:extLst>
              <a:ext uri="{FF2B5EF4-FFF2-40B4-BE49-F238E27FC236}">
                <a16:creationId xmlns:a16="http://schemas.microsoft.com/office/drawing/2014/main" id="{0B0113BC-F110-4596-8B8F-F30BC3372805}"/>
              </a:ext>
            </a:extLst>
          </p:cNvPr>
          <p:cNvSpPr/>
          <p:nvPr/>
        </p:nvSpPr>
        <p:spPr>
          <a:xfrm>
            <a:off x="1612637" y="6432538"/>
            <a:ext cx="5094040" cy="332622"/>
          </a:xfrm>
          <a:prstGeom prst="rect">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grpSp>
        <p:nvGrpSpPr>
          <p:cNvPr id="50" name="Group 49">
            <a:extLst>
              <a:ext uri="{FF2B5EF4-FFF2-40B4-BE49-F238E27FC236}">
                <a16:creationId xmlns:a16="http://schemas.microsoft.com/office/drawing/2014/main" id="{AFC68743-1162-4A36-975B-01A85B44B1B8}"/>
              </a:ext>
            </a:extLst>
          </p:cNvPr>
          <p:cNvGrpSpPr/>
          <p:nvPr/>
        </p:nvGrpSpPr>
        <p:grpSpPr>
          <a:xfrm>
            <a:off x="8755771" y="141776"/>
            <a:ext cx="1856631" cy="2527249"/>
            <a:chOff x="7406199" y="738121"/>
            <a:chExt cx="1856631" cy="2527249"/>
          </a:xfrm>
        </p:grpSpPr>
        <p:grpSp>
          <p:nvGrpSpPr>
            <p:cNvPr id="25" name="Group 24">
              <a:extLst>
                <a:ext uri="{FF2B5EF4-FFF2-40B4-BE49-F238E27FC236}">
                  <a16:creationId xmlns:a16="http://schemas.microsoft.com/office/drawing/2014/main" id="{CAE95C8D-AF6C-48A9-97FD-F6D19F0C1001}"/>
                </a:ext>
              </a:extLst>
            </p:cNvPr>
            <p:cNvGrpSpPr/>
            <p:nvPr/>
          </p:nvGrpSpPr>
          <p:grpSpPr>
            <a:xfrm>
              <a:off x="7438129" y="805804"/>
              <a:ext cx="1824701" cy="2459566"/>
              <a:chOff x="5591689" y="3429000"/>
              <a:chExt cx="1824701" cy="2459566"/>
            </a:xfrm>
          </p:grpSpPr>
          <p:pic>
            <p:nvPicPr>
              <p:cNvPr id="5" name="Picture 4">
                <a:extLst>
                  <a:ext uri="{FF2B5EF4-FFF2-40B4-BE49-F238E27FC236}">
                    <a16:creationId xmlns:a16="http://schemas.microsoft.com/office/drawing/2014/main" id="{6A0AE466-658B-4429-8AA8-9D0B380EDCC5}"/>
                  </a:ext>
                </a:extLst>
              </p:cNvPr>
              <p:cNvPicPr>
                <a:picLocks noChangeAspect="1"/>
              </p:cNvPicPr>
              <p:nvPr/>
            </p:nvPicPr>
            <p:blipFill>
              <a:blip r:embed="rId5"/>
              <a:stretch>
                <a:fillRect/>
              </a:stretch>
            </p:blipFill>
            <p:spPr>
              <a:xfrm>
                <a:off x="5812171" y="3429000"/>
                <a:ext cx="1352876" cy="2142754"/>
              </a:xfrm>
              <a:prstGeom prst="rect">
                <a:avLst/>
              </a:prstGeom>
            </p:spPr>
          </p:pic>
          <p:sp>
            <p:nvSpPr>
              <p:cNvPr id="28" name="TextBox 27">
                <a:extLst>
                  <a:ext uri="{FF2B5EF4-FFF2-40B4-BE49-F238E27FC236}">
                    <a16:creationId xmlns:a16="http://schemas.microsoft.com/office/drawing/2014/main" id="{A0D7EFED-759C-4951-A6EA-8CC19E3071CC}"/>
                  </a:ext>
                </a:extLst>
              </p:cNvPr>
              <p:cNvSpPr txBox="1"/>
              <p:nvPr/>
            </p:nvSpPr>
            <p:spPr>
              <a:xfrm>
                <a:off x="6446732" y="3725888"/>
                <a:ext cx="340158" cy="461665"/>
              </a:xfrm>
              <a:prstGeom prst="rect">
                <a:avLst/>
              </a:prstGeom>
              <a:noFill/>
            </p:spPr>
            <p:txBody>
              <a:bodyPr wrap="none" rtlCol="0">
                <a:spAutoFit/>
              </a:bodyPr>
              <a:lstStyle/>
              <a:p>
                <a:r>
                  <a:rPr lang="en-GB" sz="2400" b="1" dirty="0">
                    <a:solidFill>
                      <a:srgbClr val="0000FF"/>
                    </a:solidFill>
                  </a:rPr>
                  <a:t>1</a:t>
                </a:r>
              </a:p>
            </p:txBody>
          </p:sp>
          <p:sp>
            <p:nvSpPr>
              <p:cNvPr id="29" name="TextBox 28">
                <a:extLst>
                  <a:ext uri="{FF2B5EF4-FFF2-40B4-BE49-F238E27FC236}">
                    <a16:creationId xmlns:a16="http://schemas.microsoft.com/office/drawing/2014/main" id="{7D0592C0-C16D-4F1E-B55B-28588426BE9D}"/>
                  </a:ext>
                </a:extLst>
              </p:cNvPr>
              <p:cNvSpPr txBox="1"/>
              <p:nvPr/>
            </p:nvSpPr>
            <p:spPr>
              <a:xfrm>
                <a:off x="7076232" y="4129579"/>
                <a:ext cx="340158" cy="461665"/>
              </a:xfrm>
              <a:prstGeom prst="rect">
                <a:avLst/>
              </a:prstGeom>
              <a:noFill/>
            </p:spPr>
            <p:txBody>
              <a:bodyPr wrap="none" rtlCol="0">
                <a:spAutoFit/>
              </a:bodyPr>
              <a:lstStyle/>
              <a:p>
                <a:r>
                  <a:rPr lang="en-GB" sz="2400" b="1" dirty="0">
                    <a:solidFill>
                      <a:srgbClr val="0000FF"/>
                    </a:solidFill>
                  </a:rPr>
                  <a:t>2</a:t>
                </a:r>
              </a:p>
            </p:txBody>
          </p:sp>
          <p:sp>
            <p:nvSpPr>
              <p:cNvPr id="30" name="TextBox 29">
                <a:extLst>
                  <a:ext uri="{FF2B5EF4-FFF2-40B4-BE49-F238E27FC236}">
                    <a16:creationId xmlns:a16="http://schemas.microsoft.com/office/drawing/2014/main" id="{E3102B2D-551C-4384-B65E-F7DF9D6A1F9D}"/>
                  </a:ext>
                </a:extLst>
              </p:cNvPr>
              <p:cNvSpPr txBox="1"/>
              <p:nvPr/>
            </p:nvSpPr>
            <p:spPr>
              <a:xfrm>
                <a:off x="7076232" y="4959022"/>
                <a:ext cx="340158" cy="461665"/>
              </a:xfrm>
              <a:prstGeom prst="rect">
                <a:avLst/>
              </a:prstGeom>
              <a:noFill/>
            </p:spPr>
            <p:txBody>
              <a:bodyPr wrap="none" rtlCol="0">
                <a:spAutoFit/>
              </a:bodyPr>
              <a:lstStyle/>
              <a:p>
                <a:r>
                  <a:rPr lang="en-GB" sz="2400" b="1" dirty="0">
                    <a:solidFill>
                      <a:srgbClr val="0000FF"/>
                    </a:solidFill>
                  </a:rPr>
                  <a:t>3</a:t>
                </a:r>
              </a:p>
            </p:txBody>
          </p:sp>
          <p:sp>
            <p:nvSpPr>
              <p:cNvPr id="31" name="TextBox 30">
                <a:extLst>
                  <a:ext uri="{FF2B5EF4-FFF2-40B4-BE49-F238E27FC236}">
                    <a16:creationId xmlns:a16="http://schemas.microsoft.com/office/drawing/2014/main" id="{7FE980AB-A9EF-44B6-85B8-1924411B0C93}"/>
                  </a:ext>
                </a:extLst>
              </p:cNvPr>
              <p:cNvSpPr txBox="1"/>
              <p:nvPr/>
            </p:nvSpPr>
            <p:spPr>
              <a:xfrm>
                <a:off x="6302232" y="5426901"/>
                <a:ext cx="340158" cy="461665"/>
              </a:xfrm>
              <a:prstGeom prst="rect">
                <a:avLst/>
              </a:prstGeom>
              <a:noFill/>
            </p:spPr>
            <p:txBody>
              <a:bodyPr wrap="none" rtlCol="0">
                <a:spAutoFit/>
              </a:bodyPr>
              <a:lstStyle/>
              <a:p>
                <a:r>
                  <a:rPr lang="en-GB" sz="2400" b="1" dirty="0">
                    <a:solidFill>
                      <a:srgbClr val="0000FF"/>
                    </a:solidFill>
                  </a:rPr>
                  <a:t>4</a:t>
                </a:r>
              </a:p>
            </p:txBody>
          </p:sp>
          <p:sp>
            <p:nvSpPr>
              <p:cNvPr id="32" name="TextBox 31">
                <a:extLst>
                  <a:ext uri="{FF2B5EF4-FFF2-40B4-BE49-F238E27FC236}">
                    <a16:creationId xmlns:a16="http://schemas.microsoft.com/office/drawing/2014/main" id="{CCB4BE79-F804-488F-9C8B-78FA4E9673E8}"/>
                  </a:ext>
                </a:extLst>
              </p:cNvPr>
              <p:cNvSpPr txBox="1"/>
              <p:nvPr/>
            </p:nvSpPr>
            <p:spPr>
              <a:xfrm>
                <a:off x="5597447" y="4959022"/>
                <a:ext cx="340158" cy="461665"/>
              </a:xfrm>
              <a:prstGeom prst="rect">
                <a:avLst/>
              </a:prstGeom>
              <a:noFill/>
            </p:spPr>
            <p:txBody>
              <a:bodyPr wrap="none" rtlCol="0">
                <a:spAutoFit/>
              </a:bodyPr>
              <a:lstStyle/>
              <a:p>
                <a:r>
                  <a:rPr lang="en-GB" sz="2400" b="1" dirty="0">
                    <a:solidFill>
                      <a:srgbClr val="0000FF"/>
                    </a:solidFill>
                  </a:rPr>
                  <a:t>5</a:t>
                </a:r>
              </a:p>
            </p:txBody>
          </p:sp>
          <p:sp>
            <p:nvSpPr>
              <p:cNvPr id="33" name="TextBox 32">
                <a:extLst>
                  <a:ext uri="{FF2B5EF4-FFF2-40B4-BE49-F238E27FC236}">
                    <a16:creationId xmlns:a16="http://schemas.microsoft.com/office/drawing/2014/main" id="{7037850A-0C3A-422A-9485-DE576E1487BE}"/>
                  </a:ext>
                </a:extLst>
              </p:cNvPr>
              <p:cNvSpPr txBox="1"/>
              <p:nvPr/>
            </p:nvSpPr>
            <p:spPr>
              <a:xfrm>
                <a:off x="5591689" y="4187553"/>
                <a:ext cx="340158" cy="461665"/>
              </a:xfrm>
              <a:prstGeom prst="rect">
                <a:avLst/>
              </a:prstGeom>
              <a:noFill/>
            </p:spPr>
            <p:txBody>
              <a:bodyPr wrap="none" rtlCol="0">
                <a:spAutoFit/>
              </a:bodyPr>
              <a:lstStyle/>
              <a:p>
                <a:r>
                  <a:rPr lang="en-GB" sz="2400" b="1" dirty="0">
                    <a:solidFill>
                      <a:srgbClr val="0000FF"/>
                    </a:solidFill>
                  </a:rPr>
                  <a:t>6</a:t>
                </a:r>
              </a:p>
            </p:txBody>
          </p:sp>
        </p:grpSp>
        <p:sp>
          <p:nvSpPr>
            <p:cNvPr id="39" name="Rectangle 38">
              <a:extLst>
                <a:ext uri="{FF2B5EF4-FFF2-40B4-BE49-F238E27FC236}">
                  <a16:creationId xmlns:a16="http://schemas.microsoft.com/office/drawing/2014/main" id="{61F45D90-4746-481B-90E1-E2092CD4914E}"/>
                </a:ext>
              </a:extLst>
            </p:cNvPr>
            <p:cNvSpPr/>
            <p:nvPr/>
          </p:nvSpPr>
          <p:spPr>
            <a:xfrm>
              <a:off x="7406199" y="738121"/>
              <a:ext cx="1847077" cy="2476964"/>
            </a:xfrm>
            <a:prstGeom prst="rect">
              <a:avLst/>
            </a:prstGeom>
            <a:noFill/>
            <a:ln w="19050">
              <a:solidFill>
                <a:srgbClr val="CC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1" name="Group 40">
            <a:extLst>
              <a:ext uri="{FF2B5EF4-FFF2-40B4-BE49-F238E27FC236}">
                <a16:creationId xmlns:a16="http://schemas.microsoft.com/office/drawing/2014/main" id="{94AF1A71-8A6F-4645-9BD9-0FFC717C8C12}"/>
              </a:ext>
            </a:extLst>
          </p:cNvPr>
          <p:cNvGrpSpPr/>
          <p:nvPr/>
        </p:nvGrpSpPr>
        <p:grpSpPr>
          <a:xfrm>
            <a:off x="6798332" y="2702313"/>
            <a:ext cx="1850264" cy="2526273"/>
            <a:chOff x="5524031" y="3290330"/>
            <a:chExt cx="1850264" cy="2526273"/>
          </a:xfrm>
        </p:grpSpPr>
        <p:pic>
          <p:nvPicPr>
            <p:cNvPr id="20" name="Picture 19">
              <a:extLst>
                <a:ext uri="{FF2B5EF4-FFF2-40B4-BE49-F238E27FC236}">
                  <a16:creationId xmlns:a16="http://schemas.microsoft.com/office/drawing/2014/main" id="{39B0B7CC-7BD6-4D21-87BE-4AB59311A33D}"/>
                </a:ext>
              </a:extLst>
            </p:cNvPr>
            <p:cNvPicPr>
              <a:picLocks noChangeAspect="1"/>
            </p:cNvPicPr>
            <p:nvPr/>
          </p:nvPicPr>
          <p:blipFill>
            <a:blip r:embed="rId6"/>
            <a:stretch>
              <a:fillRect/>
            </a:stretch>
          </p:blipFill>
          <p:spPr>
            <a:xfrm>
              <a:off x="5753784" y="3327073"/>
              <a:ext cx="1348528" cy="2142754"/>
            </a:xfrm>
            <a:prstGeom prst="rect">
              <a:avLst/>
            </a:prstGeom>
          </p:spPr>
        </p:pic>
        <p:sp>
          <p:nvSpPr>
            <p:cNvPr id="42" name="TextBox 41">
              <a:extLst>
                <a:ext uri="{FF2B5EF4-FFF2-40B4-BE49-F238E27FC236}">
                  <a16:creationId xmlns:a16="http://schemas.microsoft.com/office/drawing/2014/main" id="{D31F1F17-C640-4C53-894B-A2934285DDCE}"/>
                </a:ext>
              </a:extLst>
            </p:cNvPr>
            <p:cNvSpPr txBox="1"/>
            <p:nvPr/>
          </p:nvSpPr>
          <p:spPr>
            <a:xfrm>
              <a:off x="6394733" y="3653925"/>
              <a:ext cx="340158" cy="461665"/>
            </a:xfrm>
            <a:prstGeom prst="rect">
              <a:avLst/>
            </a:prstGeom>
            <a:noFill/>
          </p:spPr>
          <p:txBody>
            <a:bodyPr wrap="none" rtlCol="0">
              <a:spAutoFit/>
            </a:bodyPr>
            <a:lstStyle/>
            <a:p>
              <a:r>
                <a:rPr lang="en-GB" sz="2400" b="1" dirty="0">
                  <a:solidFill>
                    <a:srgbClr val="0000FF"/>
                  </a:solidFill>
                </a:rPr>
                <a:t>1</a:t>
              </a:r>
            </a:p>
          </p:txBody>
        </p:sp>
        <p:sp>
          <p:nvSpPr>
            <p:cNvPr id="43" name="TextBox 42">
              <a:extLst>
                <a:ext uri="{FF2B5EF4-FFF2-40B4-BE49-F238E27FC236}">
                  <a16:creationId xmlns:a16="http://schemas.microsoft.com/office/drawing/2014/main" id="{0BBB19BA-B97A-4F71-BC99-AD25554032FC}"/>
                </a:ext>
              </a:extLst>
            </p:cNvPr>
            <p:cNvSpPr txBox="1"/>
            <p:nvPr/>
          </p:nvSpPr>
          <p:spPr>
            <a:xfrm>
              <a:off x="7024233" y="4057616"/>
              <a:ext cx="340158" cy="461665"/>
            </a:xfrm>
            <a:prstGeom prst="rect">
              <a:avLst/>
            </a:prstGeom>
            <a:noFill/>
          </p:spPr>
          <p:txBody>
            <a:bodyPr wrap="none" rtlCol="0">
              <a:spAutoFit/>
            </a:bodyPr>
            <a:lstStyle/>
            <a:p>
              <a:r>
                <a:rPr lang="en-GB" sz="2400" b="1" dirty="0">
                  <a:solidFill>
                    <a:srgbClr val="0000FF"/>
                  </a:solidFill>
                </a:rPr>
                <a:t>2</a:t>
              </a:r>
            </a:p>
          </p:txBody>
        </p:sp>
        <p:sp>
          <p:nvSpPr>
            <p:cNvPr id="45" name="TextBox 44">
              <a:extLst>
                <a:ext uri="{FF2B5EF4-FFF2-40B4-BE49-F238E27FC236}">
                  <a16:creationId xmlns:a16="http://schemas.microsoft.com/office/drawing/2014/main" id="{BDF5BB90-52E7-4141-BECB-17FA7041099A}"/>
                </a:ext>
              </a:extLst>
            </p:cNvPr>
            <p:cNvSpPr txBox="1"/>
            <p:nvPr/>
          </p:nvSpPr>
          <p:spPr>
            <a:xfrm>
              <a:off x="7024233" y="4887059"/>
              <a:ext cx="340158" cy="461665"/>
            </a:xfrm>
            <a:prstGeom prst="rect">
              <a:avLst/>
            </a:prstGeom>
            <a:noFill/>
          </p:spPr>
          <p:txBody>
            <a:bodyPr wrap="none" rtlCol="0">
              <a:spAutoFit/>
            </a:bodyPr>
            <a:lstStyle/>
            <a:p>
              <a:r>
                <a:rPr lang="en-GB" sz="2400" b="1" dirty="0">
                  <a:solidFill>
                    <a:srgbClr val="0000FF"/>
                  </a:solidFill>
                </a:rPr>
                <a:t>3</a:t>
              </a:r>
            </a:p>
          </p:txBody>
        </p:sp>
        <p:sp>
          <p:nvSpPr>
            <p:cNvPr id="46" name="TextBox 45">
              <a:extLst>
                <a:ext uri="{FF2B5EF4-FFF2-40B4-BE49-F238E27FC236}">
                  <a16:creationId xmlns:a16="http://schemas.microsoft.com/office/drawing/2014/main" id="{19C11F2F-1E29-46D8-982B-D4F65DDAD6DE}"/>
                </a:ext>
              </a:extLst>
            </p:cNvPr>
            <p:cNvSpPr txBox="1"/>
            <p:nvPr/>
          </p:nvSpPr>
          <p:spPr>
            <a:xfrm>
              <a:off x="6250233" y="5354938"/>
              <a:ext cx="340158" cy="461665"/>
            </a:xfrm>
            <a:prstGeom prst="rect">
              <a:avLst/>
            </a:prstGeom>
            <a:noFill/>
          </p:spPr>
          <p:txBody>
            <a:bodyPr wrap="none" rtlCol="0">
              <a:spAutoFit/>
            </a:bodyPr>
            <a:lstStyle/>
            <a:p>
              <a:r>
                <a:rPr lang="en-GB" sz="2400" b="1" dirty="0">
                  <a:solidFill>
                    <a:srgbClr val="0000FF"/>
                  </a:solidFill>
                </a:rPr>
                <a:t>4</a:t>
              </a:r>
            </a:p>
          </p:txBody>
        </p:sp>
        <p:sp>
          <p:nvSpPr>
            <p:cNvPr id="47" name="TextBox 46">
              <a:extLst>
                <a:ext uri="{FF2B5EF4-FFF2-40B4-BE49-F238E27FC236}">
                  <a16:creationId xmlns:a16="http://schemas.microsoft.com/office/drawing/2014/main" id="{FAD74CB8-FE0F-486A-82D3-D5B261D7DE07}"/>
                </a:ext>
              </a:extLst>
            </p:cNvPr>
            <p:cNvSpPr txBox="1"/>
            <p:nvPr/>
          </p:nvSpPr>
          <p:spPr>
            <a:xfrm>
              <a:off x="5545448" y="4887059"/>
              <a:ext cx="340158" cy="461665"/>
            </a:xfrm>
            <a:prstGeom prst="rect">
              <a:avLst/>
            </a:prstGeom>
            <a:noFill/>
          </p:spPr>
          <p:txBody>
            <a:bodyPr wrap="none" rtlCol="0">
              <a:spAutoFit/>
            </a:bodyPr>
            <a:lstStyle/>
            <a:p>
              <a:r>
                <a:rPr lang="en-GB" sz="2400" b="1" dirty="0">
                  <a:solidFill>
                    <a:srgbClr val="0000FF"/>
                  </a:solidFill>
                </a:rPr>
                <a:t>5</a:t>
              </a:r>
            </a:p>
          </p:txBody>
        </p:sp>
        <p:sp>
          <p:nvSpPr>
            <p:cNvPr id="48" name="TextBox 47">
              <a:extLst>
                <a:ext uri="{FF2B5EF4-FFF2-40B4-BE49-F238E27FC236}">
                  <a16:creationId xmlns:a16="http://schemas.microsoft.com/office/drawing/2014/main" id="{14347E35-A7A6-4377-977C-D507C0E765F6}"/>
                </a:ext>
              </a:extLst>
            </p:cNvPr>
            <p:cNvSpPr txBox="1"/>
            <p:nvPr/>
          </p:nvSpPr>
          <p:spPr>
            <a:xfrm>
              <a:off x="5539690" y="4115590"/>
              <a:ext cx="340158" cy="461665"/>
            </a:xfrm>
            <a:prstGeom prst="rect">
              <a:avLst/>
            </a:prstGeom>
            <a:noFill/>
          </p:spPr>
          <p:txBody>
            <a:bodyPr wrap="none" rtlCol="0">
              <a:spAutoFit/>
            </a:bodyPr>
            <a:lstStyle/>
            <a:p>
              <a:r>
                <a:rPr lang="en-GB" sz="2400" b="1" dirty="0">
                  <a:solidFill>
                    <a:srgbClr val="0000FF"/>
                  </a:solidFill>
                </a:rPr>
                <a:t>6</a:t>
              </a:r>
            </a:p>
          </p:txBody>
        </p:sp>
        <p:sp>
          <p:nvSpPr>
            <p:cNvPr id="49" name="Rectangle 48">
              <a:extLst>
                <a:ext uri="{FF2B5EF4-FFF2-40B4-BE49-F238E27FC236}">
                  <a16:creationId xmlns:a16="http://schemas.microsoft.com/office/drawing/2014/main" id="{1B39D3B1-F94E-43CC-B373-8D4601A3D6C7}"/>
                </a:ext>
              </a:extLst>
            </p:cNvPr>
            <p:cNvSpPr/>
            <p:nvPr/>
          </p:nvSpPr>
          <p:spPr>
            <a:xfrm>
              <a:off x="5524031" y="3290330"/>
              <a:ext cx="1850264" cy="2476964"/>
            </a:xfrm>
            <a:prstGeom prst="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60" name="Group 59">
            <a:extLst>
              <a:ext uri="{FF2B5EF4-FFF2-40B4-BE49-F238E27FC236}">
                <a16:creationId xmlns:a16="http://schemas.microsoft.com/office/drawing/2014/main" id="{72EFC5BA-90D7-45E2-88CD-F572651D2E5C}"/>
              </a:ext>
            </a:extLst>
          </p:cNvPr>
          <p:cNvGrpSpPr/>
          <p:nvPr/>
        </p:nvGrpSpPr>
        <p:grpSpPr>
          <a:xfrm>
            <a:off x="8749061" y="2691605"/>
            <a:ext cx="1876571" cy="2589276"/>
            <a:chOff x="7168073" y="2692781"/>
            <a:chExt cx="1876571" cy="2589276"/>
          </a:xfrm>
        </p:grpSpPr>
        <p:pic>
          <p:nvPicPr>
            <p:cNvPr id="52" name="Picture 51">
              <a:extLst>
                <a:ext uri="{FF2B5EF4-FFF2-40B4-BE49-F238E27FC236}">
                  <a16:creationId xmlns:a16="http://schemas.microsoft.com/office/drawing/2014/main" id="{73EE16A6-DFB0-4BEE-8A09-66C62A538D89}"/>
                </a:ext>
              </a:extLst>
            </p:cNvPr>
            <p:cNvPicPr>
              <a:picLocks noChangeAspect="1"/>
            </p:cNvPicPr>
            <p:nvPr/>
          </p:nvPicPr>
          <p:blipFill>
            <a:blip r:embed="rId7"/>
            <a:stretch>
              <a:fillRect/>
            </a:stretch>
          </p:blipFill>
          <p:spPr>
            <a:xfrm>
              <a:off x="7298995" y="2801072"/>
              <a:ext cx="1464054" cy="2092689"/>
            </a:xfrm>
            <a:prstGeom prst="rect">
              <a:avLst/>
            </a:prstGeom>
          </p:spPr>
        </p:pic>
        <p:sp>
          <p:nvSpPr>
            <p:cNvPr id="53" name="Rectangle 52">
              <a:extLst>
                <a:ext uri="{FF2B5EF4-FFF2-40B4-BE49-F238E27FC236}">
                  <a16:creationId xmlns:a16="http://schemas.microsoft.com/office/drawing/2014/main" id="{60FD7BCB-6B3E-4CB9-A8AB-56A65C73EB0B}"/>
                </a:ext>
              </a:extLst>
            </p:cNvPr>
            <p:cNvSpPr/>
            <p:nvPr/>
          </p:nvSpPr>
          <p:spPr>
            <a:xfrm>
              <a:off x="7168073" y="2692781"/>
              <a:ext cx="1850264" cy="2476964"/>
            </a:xfrm>
            <a:prstGeom prst="rect">
              <a:avLst/>
            </a:prstGeom>
            <a:noFill/>
            <a:ln w="190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TextBox 53">
              <a:extLst>
                <a:ext uri="{FF2B5EF4-FFF2-40B4-BE49-F238E27FC236}">
                  <a16:creationId xmlns:a16="http://schemas.microsoft.com/office/drawing/2014/main" id="{F6592453-ADAB-4496-B451-BD68005AC43D}"/>
                </a:ext>
              </a:extLst>
            </p:cNvPr>
            <p:cNvSpPr txBox="1"/>
            <p:nvPr/>
          </p:nvSpPr>
          <p:spPr>
            <a:xfrm>
              <a:off x="8074986" y="3119379"/>
              <a:ext cx="340158" cy="461665"/>
            </a:xfrm>
            <a:prstGeom prst="rect">
              <a:avLst/>
            </a:prstGeom>
            <a:noFill/>
          </p:spPr>
          <p:txBody>
            <a:bodyPr wrap="none" rtlCol="0">
              <a:spAutoFit/>
            </a:bodyPr>
            <a:lstStyle/>
            <a:p>
              <a:r>
                <a:rPr lang="en-GB" sz="2400" b="1" dirty="0">
                  <a:solidFill>
                    <a:srgbClr val="0000FF"/>
                  </a:solidFill>
                </a:rPr>
                <a:t>1</a:t>
              </a:r>
            </a:p>
          </p:txBody>
        </p:sp>
        <p:sp>
          <p:nvSpPr>
            <p:cNvPr id="55" name="TextBox 54">
              <a:extLst>
                <a:ext uri="{FF2B5EF4-FFF2-40B4-BE49-F238E27FC236}">
                  <a16:creationId xmlns:a16="http://schemas.microsoft.com/office/drawing/2014/main" id="{436D8979-AB13-477D-9055-20D7931BE667}"/>
                </a:ext>
              </a:extLst>
            </p:cNvPr>
            <p:cNvSpPr txBox="1"/>
            <p:nvPr/>
          </p:nvSpPr>
          <p:spPr>
            <a:xfrm>
              <a:off x="8704486" y="3523070"/>
              <a:ext cx="340158" cy="461665"/>
            </a:xfrm>
            <a:prstGeom prst="rect">
              <a:avLst/>
            </a:prstGeom>
            <a:noFill/>
          </p:spPr>
          <p:txBody>
            <a:bodyPr wrap="none" rtlCol="0">
              <a:spAutoFit/>
            </a:bodyPr>
            <a:lstStyle/>
            <a:p>
              <a:r>
                <a:rPr lang="en-GB" sz="2400" b="1" dirty="0">
                  <a:solidFill>
                    <a:srgbClr val="0000FF"/>
                  </a:solidFill>
                </a:rPr>
                <a:t>2</a:t>
              </a:r>
            </a:p>
          </p:txBody>
        </p:sp>
        <p:sp>
          <p:nvSpPr>
            <p:cNvPr id="56" name="TextBox 55">
              <a:extLst>
                <a:ext uri="{FF2B5EF4-FFF2-40B4-BE49-F238E27FC236}">
                  <a16:creationId xmlns:a16="http://schemas.microsoft.com/office/drawing/2014/main" id="{6972D4B0-28E6-44DA-A4E7-8923C6F915B8}"/>
                </a:ext>
              </a:extLst>
            </p:cNvPr>
            <p:cNvSpPr txBox="1"/>
            <p:nvPr/>
          </p:nvSpPr>
          <p:spPr>
            <a:xfrm>
              <a:off x="8704486" y="4352513"/>
              <a:ext cx="340158" cy="461665"/>
            </a:xfrm>
            <a:prstGeom prst="rect">
              <a:avLst/>
            </a:prstGeom>
            <a:noFill/>
          </p:spPr>
          <p:txBody>
            <a:bodyPr wrap="none" rtlCol="0">
              <a:spAutoFit/>
            </a:bodyPr>
            <a:lstStyle/>
            <a:p>
              <a:r>
                <a:rPr lang="en-GB" sz="2400" b="1" dirty="0">
                  <a:solidFill>
                    <a:srgbClr val="0000FF"/>
                  </a:solidFill>
                </a:rPr>
                <a:t>3</a:t>
              </a:r>
            </a:p>
          </p:txBody>
        </p:sp>
        <p:sp>
          <p:nvSpPr>
            <p:cNvPr id="57" name="TextBox 56">
              <a:extLst>
                <a:ext uri="{FF2B5EF4-FFF2-40B4-BE49-F238E27FC236}">
                  <a16:creationId xmlns:a16="http://schemas.microsoft.com/office/drawing/2014/main" id="{26E3CE6F-8102-48B8-B9E9-E93DBE60FE7B}"/>
                </a:ext>
              </a:extLst>
            </p:cNvPr>
            <p:cNvSpPr txBox="1"/>
            <p:nvPr/>
          </p:nvSpPr>
          <p:spPr>
            <a:xfrm>
              <a:off x="7930486" y="4820392"/>
              <a:ext cx="340158" cy="461665"/>
            </a:xfrm>
            <a:prstGeom prst="rect">
              <a:avLst/>
            </a:prstGeom>
            <a:noFill/>
          </p:spPr>
          <p:txBody>
            <a:bodyPr wrap="none" rtlCol="0">
              <a:spAutoFit/>
            </a:bodyPr>
            <a:lstStyle/>
            <a:p>
              <a:r>
                <a:rPr lang="en-GB" sz="2400" b="1" dirty="0">
                  <a:solidFill>
                    <a:srgbClr val="0000FF"/>
                  </a:solidFill>
                </a:rPr>
                <a:t>4</a:t>
              </a:r>
            </a:p>
          </p:txBody>
        </p:sp>
        <p:sp>
          <p:nvSpPr>
            <p:cNvPr id="58" name="TextBox 57">
              <a:extLst>
                <a:ext uri="{FF2B5EF4-FFF2-40B4-BE49-F238E27FC236}">
                  <a16:creationId xmlns:a16="http://schemas.microsoft.com/office/drawing/2014/main" id="{7B880A51-610F-4E71-B518-A56C0D14A709}"/>
                </a:ext>
              </a:extLst>
            </p:cNvPr>
            <p:cNvSpPr txBox="1"/>
            <p:nvPr/>
          </p:nvSpPr>
          <p:spPr>
            <a:xfrm>
              <a:off x="7225701" y="4352513"/>
              <a:ext cx="340158" cy="461665"/>
            </a:xfrm>
            <a:prstGeom prst="rect">
              <a:avLst/>
            </a:prstGeom>
            <a:noFill/>
          </p:spPr>
          <p:txBody>
            <a:bodyPr wrap="none" rtlCol="0">
              <a:spAutoFit/>
            </a:bodyPr>
            <a:lstStyle/>
            <a:p>
              <a:r>
                <a:rPr lang="en-GB" sz="2400" b="1" dirty="0">
                  <a:solidFill>
                    <a:srgbClr val="0000FF"/>
                  </a:solidFill>
                </a:rPr>
                <a:t>5</a:t>
              </a:r>
            </a:p>
          </p:txBody>
        </p:sp>
        <p:sp>
          <p:nvSpPr>
            <p:cNvPr id="59" name="TextBox 58">
              <a:extLst>
                <a:ext uri="{FF2B5EF4-FFF2-40B4-BE49-F238E27FC236}">
                  <a16:creationId xmlns:a16="http://schemas.microsoft.com/office/drawing/2014/main" id="{9072C576-6D44-41AE-8708-472B5359BEFE}"/>
                </a:ext>
              </a:extLst>
            </p:cNvPr>
            <p:cNvSpPr txBox="1"/>
            <p:nvPr/>
          </p:nvSpPr>
          <p:spPr>
            <a:xfrm>
              <a:off x="7219943" y="3581044"/>
              <a:ext cx="340158" cy="461665"/>
            </a:xfrm>
            <a:prstGeom prst="rect">
              <a:avLst/>
            </a:prstGeom>
            <a:noFill/>
          </p:spPr>
          <p:txBody>
            <a:bodyPr wrap="none" rtlCol="0">
              <a:spAutoFit/>
            </a:bodyPr>
            <a:lstStyle/>
            <a:p>
              <a:r>
                <a:rPr lang="en-GB" sz="2400" b="1" dirty="0">
                  <a:solidFill>
                    <a:srgbClr val="0000FF"/>
                  </a:solidFill>
                </a:rPr>
                <a:t>6</a:t>
              </a:r>
            </a:p>
          </p:txBody>
        </p:sp>
      </p:grpSp>
      <p:pic>
        <p:nvPicPr>
          <p:cNvPr id="62" name="Picture 61">
            <a:extLst>
              <a:ext uri="{FF2B5EF4-FFF2-40B4-BE49-F238E27FC236}">
                <a16:creationId xmlns:a16="http://schemas.microsoft.com/office/drawing/2014/main" id="{1EF55554-3882-48FB-AE00-863CDD18A17A}"/>
              </a:ext>
            </a:extLst>
          </p:cNvPr>
          <p:cNvPicPr>
            <a:picLocks noChangeAspect="1"/>
          </p:cNvPicPr>
          <p:nvPr/>
        </p:nvPicPr>
        <p:blipFill>
          <a:blip r:embed="rId8"/>
          <a:stretch>
            <a:fillRect/>
          </a:stretch>
        </p:blipFill>
        <p:spPr>
          <a:xfrm>
            <a:off x="6799974" y="5241436"/>
            <a:ext cx="2197379" cy="1578911"/>
          </a:xfrm>
          <a:prstGeom prst="rect">
            <a:avLst/>
          </a:prstGeom>
          <a:ln w="19050">
            <a:solidFill>
              <a:srgbClr val="FF0000"/>
            </a:solidFill>
          </a:ln>
        </p:spPr>
      </p:pic>
      <p:sp>
        <p:nvSpPr>
          <p:cNvPr id="63" name="TextBox 62">
            <a:extLst>
              <a:ext uri="{FF2B5EF4-FFF2-40B4-BE49-F238E27FC236}">
                <a16:creationId xmlns:a16="http://schemas.microsoft.com/office/drawing/2014/main" id="{C7E68728-F5AB-4F43-BF25-387D92C28DB9}"/>
              </a:ext>
            </a:extLst>
          </p:cNvPr>
          <p:cNvSpPr txBox="1"/>
          <p:nvPr/>
        </p:nvSpPr>
        <p:spPr>
          <a:xfrm>
            <a:off x="10009174" y="4838521"/>
            <a:ext cx="522900" cy="338554"/>
          </a:xfrm>
          <a:prstGeom prst="rect">
            <a:avLst/>
          </a:prstGeom>
          <a:noFill/>
        </p:spPr>
        <p:txBody>
          <a:bodyPr wrap="none" rtlCol="0">
            <a:spAutoFit/>
          </a:bodyPr>
          <a:lstStyle/>
          <a:p>
            <a:r>
              <a:rPr lang="en-GB" sz="1600" dirty="0"/>
              <a:t>acid</a:t>
            </a:r>
          </a:p>
        </p:txBody>
      </p:sp>
      <p:sp>
        <p:nvSpPr>
          <p:cNvPr id="64" name="TextBox 63">
            <a:extLst>
              <a:ext uri="{FF2B5EF4-FFF2-40B4-BE49-F238E27FC236}">
                <a16:creationId xmlns:a16="http://schemas.microsoft.com/office/drawing/2014/main" id="{C234D4CB-A400-4D4A-B963-759C219865DD}"/>
              </a:ext>
            </a:extLst>
          </p:cNvPr>
          <p:cNvSpPr txBox="1"/>
          <p:nvPr/>
        </p:nvSpPr>
        <p:spPr>
          <a:xfrm>
            <a:off x="9763600" y="2316199"/>
            <a:ext cx="785664" cy="338554"/>
          </a:xfrm>
          <a:prstGeom prst="rect">
            <a:avLst/>
          </a:prstGeom>
          <a:noFill/>
        </p:spPr>
        <p:txBody>
          <a:bodyPr wrap="none" rtlCol="0">
            <a:spAutoFit/>
          </a:bodyPr>
          <a:lstStyle/>
          <a:p>
            <a:r>
              <a:rPr lang="en-GB" sz="1600" dirty="0"/>
              <a:t>alcohol</a:t>
            </a:r>
          </a:p>
        </p:txBody>
      </p:sp>
      <p:sp>
        <p:nvSpPr>
          <p:cNvPr id="65" name="TextBox 64">
            <a:extLst>
              <a:ext uri="{FF2B5EF4-FFF2-40B4-BE49-F238E27FC236}">
                <a16:creationId xmlns:a16="http://schemas.microsoft.com/office/drawing/2014/main" id="{3A3DA770-593C-4DF7-8F15-B20257563823}"/>
              </a:ext>
            </a:extLst>
          </p:cNvPr>
          <p:cNvSpPr txBox="1"/>
          <p:nvPr/>
        </p:nvSpPr>
        <p:spPr>
          <a:xfrm>
            <a:off x="7713547" y="4855190"/>
            <a:ext cx="943079" cy="338554"/>
          </a:xfrm>
          <a:prstGeom prst="rect">
            <a:avLst/>
          </a:prstGeom>
          <a:noFill/>
        </p:spPr>
        <p:txBody>
          <a:bodyPr wrap="none" rtlCol="0">
            <a:spAutoFit/>
          </a:bodyPr>
          <a:lstStyle/>
          <a:p>
            <a:r>
              <a:rPr lang="en-GB" sz="1600" dirty="0"/>
              <a:t>aldehyde</a:t>
            </a:r>
          </a:p>
        </p:txBody>
      </p:sp>
      <p:sp>
        <p:nvSpPr>
          <p:cNvPr id="66" name="TextBox 65">
            <a:extLst>
              <a:ext uri="{FF2B5EF4-FFF2-40B4-BE49-F238E27FC236}">
                <a16:creationId xmlns:a16="http://schemas.microsoft.com/office/drawing/2014/main" id="{46013E3D-3CEA-485C-8669-9566D31A7F2C}"/>
              </a:ext>
            </a:extLst>
          </p:cNvPr>
          <p:cNvSpPr txBox="1"/>
          <p:nvPr/>
        </p:nvSpPr>
        <p:spPr>
          <a:xfrm>
            <a:off x="7836316" y="2300260"/>
            <a:ext cx="856325" cy="338554"/>
          </a:xfrm>
          <a:prstGeom prst="rect">
            <a:avLst/>
          </a:prstGeom>
          <a:noFill/>
        </p:spPr>
        <p:txBody>
          <a:bodyPr wrap="none" rtlCol="0">
            <a:spAutoFit/>
          </a:bodyPr>
          <a:lstStyle/>
          <a:p>
            <a:r>
              <a:rPr lang="en-GB" sz="1600" dirty="0"/>
              <a:t>toluene</a:t>
            </a:r>
          </a:p>
        </p:txBody>
      </p:sp>
      <p:sp>
        <p:nvSpPr>
          <p:cNvPr id="67" name="Oval 66">
            <a:extLst>
              <a:ext uri="{FF2B5EF4-FFF2-40B4-BE49-F238E27FC236}">
                <a16:creationId xmlns:a16="http://schemas.microsoft.com/office/drawing/2014/main" id="{BF25B405-E6E9-4368-8745-8AECD537C809}"/>
              </a:ext>
            </a:extLst>
          </p:cNvPr>
          <p:cNvSpPr/>
          <p:nvPr/>
        </p:nvSpPr>
        <p:spPr>
          <a:xfrm>
            <a:off x="4610101" y="1429677"/>
            <a:ext cx="464187" cy="338053"/>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Oval 68">
            <a:extLst>
              <a:ext uri="{FF2B5EF4-FFF2-40B4-BE49-F238E27FC236}">
                <a16:creationId xmlns:a16="http://schemas.microsoft.com/office/drawing/2014/main" id="{09D030CC-553F-4DC8-8CEA-C067A401E176}"/>
              </a:ext>
            </a:extLst>
          </p:cNvPr>
          <p:cNvSpPr/>
          <p:nvPr/>
        </p:nvSpPr>
        <p:spPr>
          <a:xfrm>
            <a:off x="4620610" y="1762299"/>
            <a:ext cx="464187" cy="338053"/>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Oval 69">
            <a:extLst>
              <a:ext uri="{FF2B5EF4-FFF2-40B4-BE49-F238E27FC236}">
                <a16:creationId xmlns:a16="http://schemas.microsoft.com/office/drawing/2014/main" id="{BD98F956-E65B-41A9-B60D-09D4DE1922FB}"/>
              </a:ext>
            </a:extLst>
          </p:cNvPr>
          <p:cNvSpPr/>
          <p:nvPr/>
        </p:nvSpPr>
        <p:spPr>
          <a:xfrm>
            <a:off x="4610101" y="2097888"/>
            <a:ext cx="464187" cy="338053"/>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Oval 70">
            <a:extLst>
              <a:ext uri="{FF2B5EF4-FFF2-40B4-BE49-F238E27FC236}">
                <a16:creationId xmlns:a16="http://schemas.microsoft.com/office/drawing/2014/main" id="{4B8A0B42-7EBA-4271-BE54-1B93B1A272C9}"/>
              </a:ext>
            </a:extLst>
          </p:cNvPr>
          <p:cNvSpPr/>
          <p:nvPr/>
        </p:nvSpPr>
        <p:spPr>
          <a:xfrm>
            <a:off x="4606331" y="2754216"/>
            <a:ext cx="464187" cy="338053"/>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Oval 71">
            <a:extLst>
              <a:ext uri="{FF2B5EF4-FFF2-40B4-BE49-F238E27FC236}">
                <a16:creationId xmlns:a16="http://schemas.microsoft.com/office/drawing/2014/main" id="{1568696A-E672-418A-8B7E-2C6785CDDE8B}"/>
              </a:ext>
            </a:extLst>
          </p:cNvPr>
          <p:cNvSpPr/>
          <p:nvPr/>
        </p:nvSpPr>
        <p:spPr>
          <a:xfrm>
            <a:off x="4606331" y="3108795"/>
            <a:ext cx="464187" cy="338053"/>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8A7F709-B9B5-499D-BE68-ED3EA20F8C6D}"/>
              </a:ext>
            </a:extLst>
          </p:cNvPr>
          <p:cNvSpPr>
            <a:spLocks noGrp="1"/>
          </p:cNvSpPr>
          <p:nvPr>
            <p:ph type="title"/>
          </p:nvPr>
        </p:nvSpPr>
        <p:spPr>
          <a:xfrm>
            <a:off x="-1099864" y="-69606"/>
            <a:ext cx="10364451" cy="884520"/>
          </a:xfrm>
        </p:spPr>
        <p:txBody>
          <a:bodyPr/>
          <a:lstStyle/>
          <a:p>
            <a:r>
              <a:rPr lang="en-GB" dirty="0"/>
              <a:t>Aromatic substitution</a:t>
            </a:r>
          </a:p>
        </p:txBody>
      </p:sp>
    </p:spTree>
    <p:extLst>
      <p:ext uri="{BB962C8B-B14F-4D97-AF65-F5344CB8AC3E}">
        <p14:creationId xmlns:p14="http://schemas.microsoft.com/office/powerpoint/2010/main" val="845798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 grpId="0" animBg="1"/>
      <p:bldP spid="69" grpId="0" animBg="1"/>
      <p:bldP spid="70" grpId="0" animBg="1"/>
      <p:bldP spid="71" grpId="0" animBg="1"/>
      <p:bldP spid="7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C4D388B-FC7C-4A33-9E07-AB6C0EADE251}"/>
              </a:ext>
            </a:extLst>
          </p:cNvPr>
          <p:cNvSpPr txBox="1"/>
          <p:nvPr/>
        </p:nvSpPr>
        <p:spPr>
          <a:xfrm>
            <a:off x="5029083" y="2743156"/>
            <a:ext cx="1820242" cy="646331"/>
          </a:xfrm>
          <a:prstGeom prst="rect">
            <a:avLst/>
          </a:prstGeom>
          <a:noFill/>
        </p:spPr>
        <p:txBody>
          <a:bodyPr wrap="none" rtlCol="0">
            <a:spAutoFit/>
          </a:bodyPr>
          <a:lstStyle/>
          <a:p>
            <a:r>
              <a:rPr lang="en-GB" dirty="0">
                <a:solidFill>
                  <a:srgbClr val="0070C0"/>
                </a:solidFill>
                <a:latin typeface="Calibri" panose="020F0502020204030204" pitchFamily="34" charset="0"/>
                <a:cs typeface="Calibri" panose="020F0502020204030204" pitchFamily="34" charset="0"/>
              </a:rPr>
              <a:t>glyceryl trinitrate</a:t>
            </a:r>
          </a:p>
          <a:p>
            <a:r>
              <a:rPr lang="en-GB" b="1" dirty="0">
                <a:solidFill>
                  <a:srgbClr val="0070C0"/>
                </a:solidFill>
                <a:latin typeface="Calibri" panose="020F0502020204030204" pitchFamily="34" charset="0"/>
                <a:cs typeface="Calibri" panose="020F0502020204030204" pitchFamily="34" charset="0"/>
              </a:rPr>
              <a:t>NITROGLYCERINE</a:t>
            </a:r>
          </a:p>
        </p:txBody>
      </p:sp>
      <p:pic>
        <p:nvPicPr>
          <p:cNvPr id="13" name="Picture 12" descr="A picture containing text, clock, watch&#10;&#10;Description automatically generated">
            <a:extLst>
              <a:ext uri="{FF2B5EF4-FFF2-40B4-BE49-F238E27FC236}">
                <a16:creationId xmlns:a16="http://schemas.microsoft.com/office/drawing/2014/main" id="{2EE0B2D1-8C72-4B7E-B91C-6A70D79B3F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49325" y="1219206"/>
            <a:ext cx="5103763" cy="1493167"/>
          </a:xfrm>
          <a:prstGeom prst="rect">
            <a:avLst/>
          </a:prstGeom>
        </p:spPr>
      </p:pic>
      <p:sp>
        <p:nvSpPr>
          <p:cNvPr id="14" name="TextBox 13">
            <a:extLst>
              <a:ext uri="{FF2B5EF4-FFF2-40B4-BE49-F238E27FC236}">
                <a16:creationId xmlns:a16="http://schemas.microsoft.com/office/drawing/2014/main" id="{A748B8AA-3D4F-4C48-9786-620B153269A8}"/>
              </a:ext>
            </a:extLst>
          </p:cNvPr>
          <p:cNvSpPr txBox="1"/>
          <p:nvPr/>
        </p:nvSpPr>
        <p:spPr>
          <a:xfrm>
            <a:off x="1575065" y="575939"/>
            <a:ext cx="5160580" cy="446276"/>
          </a:xfrm>
          <a:prstGeom prst="rect">
            <a:avLst/>
          </a:prstGeom>
          <a:noFill/>
        </p:spPr>
        <p:txBody>
          <a:bodyPr wrap="none" rtlCol="0">
            <a:spAutoFit/>
          </a:bodyPr>
          <a:lstStyle/>
          <a:p>
            <a:r>
              <a:rPr lang="en-GB" sz="2300" dirty="0">
                <a:solidFill>
                  <a:srgbClr val="0070C0"/>
                </a:solidFill>
                <a:latin typeface="Calibri" panose="020F0502020204030204" pitchFamily="34" charset="0"/>
                <a:cs typeface="Calibri" panose="020F0502020204030204" pitchFamily="34" charset="0"/>
              </a:rPr>
              <a:t>Early examples of primary high explosives</a:t>
            </a:r>
          </a:p>
        </p:txBody>
      </p:sp>
      <p:pic>
        <p:nvPicPr>
          <p:cNvPr id="10" name="Picture 9">
            <a:extLst>
              <a:ext uri="{FF2B5EF4-FFF2-40B4-BE49-F238E27FC236}">
                <a16:creationId xmlns:a16="http://schemas.microsoft.com/office/drawing/2014/main" id="{851A244B-4F11-4640-9A85-30B2EBFC8C84}"/>
              </a:ext>
            </a:extLst>
          </p:cNvPr>
          <p:cNvPicPr>
            <a:picLocks noChangeAspect="1"/>
          </p:cNvPicPr>
          <p:nvPr/>
        </p:nvPicPr>
        <p:blipFill rotWithShape="1">
          <a:blip r:embed="rId4">
            <a:alphaModFix/>
          </a:blip>
          <a:srcRect r="58888"/>
          <a:stretch/>
        </p:blipFill>
        <p:spPr>
          <a:xfrm>
            <a:off x="1787629" y="1292312"/>
            <a:ext cx="1258594" cy="1281779"/>
          </a:xfrm>
          <a:prstGeom prst="rect">
            <a:avLst/>
          </a:prstGeom>
        </p:spPr>
      </p:pic>
      <p:grpSp>
        <p:nvGrpSpPr>
          <p:cNvPr id="26" name="Group 25">
            <a:extLst>
              <a:ext uri="{FF2B5EF4-FFF2-40B4-BE49-F238E27FC236}">
                <a16:creationId xmlns:a16="http://schemas.microsoft.com/office/drawing/2014/main" id="{19DB7A32-F7D3-4A26-9A73-10F157910FAE}"/>
              </a:ext>
            </a:extLst>
          </p:cNvPr>
          <p:cNvGrpSpPr/>
          <p:nvPr/>
        </p:nvGrpSpPr>
        <p:grpSpPr>
          <a:xfrm>
            <a:off x="3479087" y="1569470"/>
            <a:ext cx="1318623" cy="945567"/>
            <a:chOff x="1742151" y="1926730"/>
            <a:chExt cx="1318623" cy="945567"/>
          </a:xfrm>
        </p:grpSpPr>
        <p:pic>
          <p:nvPicPr>
            <p:cNvPr id="33" name="Graphic 32" descr="Candle with solid fill">
              <a:extLst>
                <a:ext uri="{FF2B5EF4-FFF2-40B4-BE49-F238E27FC236}">
                  <a16:creationId xmlns:a16="http://schemas.microsoft.com/office/drawing/2014/main" id="{3B1907F3-2A69-4B64-9257-FA0BFA59EC9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462147" y="2293338"/>
              <a:ext cx="598627" cy="578959"/>
            </a:xfrm>
            <a:prstGeom prst="rect">
              <a:avLst/>
            </a:prstGeom>
          </p:spPr>
        </p:pic>
        <p:sp>
          <p:nvSpPr>
            <p:cNvPr id="30" name="TextBox 29">
              <a:extLst>
                <a:ext uri="{FF2B5EF4-FFF2-40B4-BE49-F238E27FC236}">
                  <a16:creationId xmlns:a16="http://schemas.microsoft.com/office/drawing/2014/main" id="{DBACC471-52CC-4908-B4C5-2C071D2EDF14}"/>
                </a:ext>
              </a:extLst>
            </p:cNvPr>
            <p:cNvSpPr txBox="1"/>
            <p:nvPr/>
          </p:nvSpPr>
          <p:spPr>
            <a:xfrm>
              <a:off x="1768163" y="2305674"/>
              <a:ext cx="998991"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H2SO</a:t>
              </a:r>
              <a:r>
                <a:rPr lang="en-GB" baseline="-25000" dirty="0">
                  <a:latin typeface="Calibri" panose="020F0502020204030204" pitchFamily="34" charset="0"/>
                  <a:cs typeface="Calibri" panose="020F0502020204030204" pitchFamily="34" charset="0"/>
                </a:rPr>
                <a:t>4</a:t>
              </a:r>
              <a:r>
                <a:rPr lang="en-GB" dirty="0">
                  <a:latin typeface="Calibri" panose="020F0502020204030204" pitchFamily="34" charset="0"/>
                  <a:cs typeface="Calibri" panose="020F0502020204030204" pitchFamily="34" charset="0"/>
                </a:rPr>
                <a:t>,   </a:t>
              </a:r>
            </a:p>
          </p:txBody>
        </p:sp>
        <p:cxnSp>
          <p:nvCxnSpPr>
            <p:cNvPr id="31" name="Straight Arrow Connector 30">
              <a:extLst>
                <a:ext uri="{FF2B5EF4-FFF2-40B4-BE49-F238E27FC236}">
                  <a16:creationId xmlns:a16="http://schemas.microsoft.com/office/drawing/2014/main" id="{7D0B63AC-86B6-4CAF-B823-450E4276738C}"/>
                </a:ext>
              </a:extLst>
            </p:cNvPr>
            <p:cNvCxnSpPr/>
            <p:nvPr/>
          </p:nvCxnSpPr>
          <p:spPr>
            <a:xfrm>
              <a:off x="1768163" y="2293334"/>
              <a:ext cx="1235948"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A00AEC7F-EA89-45F2-B893-F6493AE8BC1D}"/>
                </a:ext>
              </a:extLst>
            </p:cNvPr>
            <p:cNvSpPr txBox="1"/>
            <p:nvPr/>
          </p:nvSpPr>
          <p:spPr>
            <a:xfrm>
              <a:off x="1742151" y="1926730"/>
              <a:ext cx="973343"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  HNO</a:t>
              </a:r>
              <a:r>
                <a:rPr lang="en-GB" baseline="-25000" dirty="0">
                  <a:latin typeface="Calibri" panose="020F0502020204030204" pitchFamily="34" charset="0"/>
                  <a:cs typeface="Calibri" panose="020F0502020204030204" pitchFamily="34" charset="0"/>
                </a:rPr>
                <a:t>3</a:t>
              </a:r>
              <a:r>
                <a:rPr lang="en-GB" dirty="0">
                  <a:latin typeface="Calibri" panose="020F0502020204030204" pitchFamily="34" charset="0"/>
                  <a:cs typeface="Calibri" panose="020F0502020204030204" pitchFamily="34" charset="0"/>
                </a:rPr>
                <a:t>   </a:t>
              </a:r>
            </a:p>
          </p:txBody>
        </p:sp>
      </p:grpSp>
      <p:sp>
        <p:nvSpPr>
          <p:cNvPr id="35" name="TextBox 34">
            <a:extLst>
              <a:ext uri="{FF2B5EF4-FFF2-40B4-BE49-F238E27FC236}">
                <a16:creationId xmlns:a16="http://schemas.microsoft.com/office/drawing/2014/main" id="{81E0F02A-9CCB-46EF-8755-EC9B05771AC7}"/>
              </a:ext>
            </a:extLst>
          </p:cNvPr>
          <p:cNvSpPr txBox="1"/>
          <p:nvPr/>
        </p:nvSpPr>
        <p:spPr>
          <a:xfrm>
            <a:off x="1856388" y="2748585"/>
            <a:ext cx="1084208" cy="646331"/>
          </a:xfrm>
          <a:prstGeom prst="rect">
            <a:avLst/>
          </a:prstGeom>
          <a:noFill/>
        </p:spPr>
        <p:txBody>
          <a:bodyPr wrap="none" rtlCol="0">
            <a:spAutoFit/>
          </a:bodyPr>
          <a:lstStyle/>
          <a:p>
            <a:r>
              <a:rPr lang="en-GB" dirty="0">
                <a:solidFill>
                  <a:srgbClr val="0070C0"/>
                </a:solidFill>
                <a:latin typeface="Calibri" panose="020F0502020204030204" pitchFamily="34" charset="0"/>
                <a:cs typeface="Calibri" panose="020F0502020204030204" pitchFamily="34" charset="0"/>
              </a:rPr>
              <a:t>glycerol</a:t>
            </a:r>
          </a:p>
          <a:p>
            <a:r>
              <a:rPr lang="en-GB" dirty="0">
                <a:solidFill>
                  <a:srgbClr val="0070C0"/>
                </a:solidFill>
                <a:latin typeface="Calibri" panose="020F0502020204030204" pitchFamily="34" charset="0"/>
                <a:cs typeface="Calibri" panose="020F0502020204030204" pitchFamily="34" charset="0"/>
              </a:rPr>
              <a:t>glycerine </a:t>
            </a:r>
          </a:p>
        </p:txBody>
      </p:sp>
      <p:pic>
        <p:nvPicPr>
          <p:cNvPr id="36" name="Picture 35">
            <a:extLst>
              <a:ext uri="{FF2B5EF4-FFF2-40B4-BE49-F238E27FC236}">
                <a16:creationId xmlns:a16="http://schemas.microsoft.com/office/drawing/2014/main" id="{864FED0C-860C-44CD-B6B2-13B89BC3AE15}"/>
              </a:ext>
            </a:extLst>
          </p:cNvPr>
          <p:cNvPicPr>
            <a:picLocks noChangeAspect="1"/>
          </p:cNvPicPr>
          <p:nvPr/>
        </p:nvPicPr>
        <p:blipFill rotWithShape="1">
          <a:blip r:embed="rId7"/>
          <a:srcRect t="51399"/>
          <a:stretch/>
        </p:blipFill>
        <p:spPr>
          <a:xfrm>
            <a:off x="6315966" y="4092302"/>
            <a:ext cx="3101717" cy="1264856"/>
          </a:xfrm>
          <a:prstGeom prst="rect">
            <a:avLst/>
          </a:prstGeom>
        </p:spPr>
      </p:pic>
      <p:pic>
        <p:nvPicPr>
          <p:cNvPr id="37" name="Picture 36">
            <a:extLst>
              <a:ext uri="{FF2B5EF4-FFF2-40B4-BE49-F238E27FC236}">
                <a16:creationId xmlns:a16="http://schemas.microsoft.com/office/drawing/2014/main" id="{D7CE86EB-2458-4D36-9A4A-F09B763D8BC0}"/>
              </a:ext>
            </a:extLst>
          </p:cNvPr>
          <p:cNvPicPr>
            <a:picLocks noChangeAspect="1"/>
          </p:cNvPicPr>
          <p:nvPr/>
        </p:nvPicPr>
        <p:blipFill rotWithShape="1">
          <a:blip r:embed="rId7"/>
          <a:srcRect b="51399"/>
          <a:stretch/>
        </p:blipFill>
        <p:spPr>
          <a:xfrm>
            <a:off x="1575066" y="4114142"/>
            <a:ext cx="3101717" cy="1264857"/>
          </a:xfrm>
          <a:prstGeom prst="rect">
            <a:avLst/>
          </a:prstGeom>
        </p:spPr>
      </p:pic>
      <p:grpSp>
        <p:nvGrpSpPr>
          <p:cNvPr id="38" name="Group 37">
            <a:extLst>
              <a:ext uri="{FF2B5EF4-FFF2-40B4-BE49-F238E27FC236}">
                <a16:creationId xmlns:a16="http://schemas.microsoft.com/office/drawing/2014/main" id="{163FBD30-14D4-4693-BDF4-798352CA40AB}"/>
              </a:ext>
            </a:extLst>
          </p:cNvPr>
          <p:cNvGrpSpPr/>
          <p:nvPr/>
        </p:nvGrpSpPr>
        <p:grpSpPr>
          <a:xfrm>
            <a:off x="4753625" y="4369376"/>
            <a:ext cx="1275705" cy="934313"/>
            <a:chOff x="1768163" y="1925640"/>
            <a:chExt cx="1275705" cy="934313"/>
          </a:xfrm>
        </p:grpSpPr>
        <p:pic>
          <p:nvPicPr>
            <p:cNvPr id="43" name="Graphic 42" descr="Candle with solid fill">
              <a:extLst>
                <a:ext uri="{FF2B5EF4-FFF2-40B4-BE49-F238E27FC236}">
                  <a16:creationId xmlns:a16="http://schemas.microsoft.com/office/drawing/2014/main" id="{682BF023-AB0F-4AE8-AAD3-BE0417EE0D5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445241" y="2280995"/>
              <a:ext cx="598627" cy="578958"/>
            </a:xfrm>
            <a:prstGeom prst="rect">
              <a:avLst/>
            </a:prstGeom>
          </p:spPr>
        </p:pic>
        <p:sp>
          <p:nvSpPr>
            <p:cNvPr id="40" name="TextBox 39">
              <a:extLst>
                <a:ext uri="{FF2B5EF4-FFF2-40B4-BE49-F238E27FC236}">
                  <a16:creationId xmlns:a16="http://schemas.microsoft.com/office/drawing/2014/main" id="{4BF87BD0-D1CB-4592-BCEF-3562C3C49686}"/>
                </a:ext>
              </a:extLst>
            </p:cNvPr>
            <p:cNvSpPr txBox="1"/>
            <p:nvPr/>
          </p:nvSpPr>
          <p:spPr>
            <a:xfrm>
              <a:off x="1768163" y="2305674"/>
              <a:ext cx="960519"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H</a:t>
              </a:r>
              <a:r>
                <a:rPr lang="en-GB" baseline="-25000" dirty="0">
                  <a:latin typeface="Calibri" panose="020F0502020204030204" pitchFamily="34" charset="0"/>
                  <a:cs typeface="Calibri" panose="020F0502020204030204" pitchFamily="34" charset="0"/>
                </a:rPr>
                <a:t>2</a:t>
              </a:r>
              <a:r>
                <a:rPr lang="en-GB" dirty="0">
                  <a:latin typeface="Calibri" panose="020F0502020204030204" pitchFamily="34" charset="0"/>
                  <a:cs typeface="Calibri" panose="020F0502020204030204" pitchFamily="34" charset="0"/>
                </a:rPr>
                <a:t>SO</a:t>
              </a:r>
              <a:r>
                <a:rPr lang="en-GB" baseline="-25000" dirty="0">
                  <a:latin typeface="Calibri" panose="020F0502020204030204" pitchFamily="34" charset="0"/>
                  <a:cs typeface="Calibri" panose="020F0502020204030204" pitchFamily="34" charset="0"/>
                </a:rPr>
                <a:t>4</a:t>
              </a:r>
              <a:r>
                <a:rPr lang="en-GB" dirty="0">
                  <a:latin typeface="Calibri" panose="020F0502020204030204" pitchFamily="34" charset="0"/>
                  <a:cs typeface="Calibri" panose="020F0502020204030204" pitchFamily="34" charset="0"/>
                </a:rPr>
                <a:t>,   </a:t>
              </a:r>
            </a:p>
          </p:txBody>
        </p:sp>
        <p:cxnSp>
          <p:nvCxnSpPr>
            <p:cNvPr id="41" name="Straight Arrow Connector 40">
              <a:extLst>
                <a:ext uri="{FF2B5EF4-FFF2-40B4-BE49-F238E27FC236}">
                  <a16:creationId xmlns:a16="http://schemas.microsoft.com/office/drawing/2014/main" id="{D2DC2CE5-68BF-4116-8FAB-0FA71FF16EB8}"/>
                </a:ext>
              </a:extLst>
            </p:cNvPr>
            <p:cNvCxnSpPr/>
            <p:nvPr/>
          </p:nvCxnSpPr>
          <p:spPr>
            <a:xfrm>
              <a:off x="1768163" y="2293334"/>
              <a:ext cx="1235948"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3E683ACE-78CE-4581-9FC3-73F966E129A8}"/>
                </a:ext>
              </a:extLst>
            </p:cNvPr>
            <p:cNvSpPr txBox="1"/>
            <p:nvPr/>
          </p:nvSpPr>
          <p:spPr>
            <a:xfrm>
              <a:off x="1768163" y="1925640"/>
              <a:ext cx="973343"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  HNO</a:t>
              </a:r>
              <a:r>
                <a:rPr lang="en-GB" baseline="-25000" dirty="0">
                  <a:latin typeface="Calibri" panose="020F0502020204030204" pitchFamily="34" charset="0"/>
                  <a:cs typeface="Calibri" panose="020F0502020204030204" pitchFamily="34" charset="0"/>
                </a:rPr>
                <a:t>3</a:t>
              </a:r>
              <a:r>
                <a:rPr lang="en-GB" dirty="0">
                  <a:latin typeface="Calibri" panose="020F0502020204030204" pitchFamily="34" charset="0"/>
                  <a:cs typeface="Calibri" panose="020F0502020204030204" pitchFamily="34" charset="0"/>
                </a:rPr>
                <a:t>   </a:t>
              </a:r>
            </a:p>
          </p:txBody>
        </p:sp>
      </p:grpSp>
      <p:sp>
        <p:nvSpPr>
          <p:cNvPr id="47" name="TextBox 46">
            <a:extLst>
              <a:ext uri="{FF2B5EF4-FFF2-40B4-BE49-F238E27FC236}">
                <a16:creationId xmlns:a16="http://schemas.microsoft.com/office/drawing/2014/main" id="{7C240CF9-9EBE-4C80-96BE-64227222B67D}"/>
              </a:ext>
            </a:extLst>
          </p:cNvPr>
          <p:cNvSpPr txBox="1"/>
          <p:nvPr/>
        </p:nvSpPr>
        <p:spPr>
          <a:xfrm>
            <a:off x="2597234" y="5573560"/>
            <a:ext cx="1609671" cy="369332"/>
          </a:xfrm>
          <a:prstGeom prst="rect">
            <a:avLst/>
          </a:prstGeom>
          <a:noFill/>
        </p:spPr>
        <p:txBody>
          <a:bodyPr wrap="none" rtlCol="0">
            <a:spAutoFit/>
          </a:bodyPr>
          <a:lstStyle/>
          <a:p>
            <a:r>
              <a:rPr lang="en-GB" dirty="0">
                <a:solidFill>
                  <a:srgbClr val="0070C0"/>
                </a:solidFill>
                <a:latin typeface="Calibri" panose="020F0502020204030204" pitchFamily="34" charset="0"/>
                <a:cs typeface="Calibri" panose="020F0502020204030204" pitchFamily="34" charset="0"/>
              </a:rPr>
              <a:t>pentaerythritol</a:t>
            </a:r>
          </a:p>
        </p:txBody>
      </p:sp>
      <p:sp>
        <p:nvSpPr>
          <p:cNvPr id="48" name="TextBox 47">
            <a:extLst>
              <a:ext uri="{FF2B5EF4-FFF2-40B4-BE49-F238E27FC236}">
                <a16:creationId xmlns:a16="http://schemas.microsoft.com/office/drawing/2014/main" id="{72AC191C-CC5E-4B84-B5A4-CE3FF37DA30B}"/>
              </a:ext>
            </a:extLst>
          </p:cNvPr>
          <p:cNvSpPr txBox="1"/>
          <p:nvPr/>
        </p:nvSpPr>
        <p:spPr>
          <a:xfrm>
            <a:off x="6758469" y="5573561"/>
            <a:ext cx="2686698" cy="646331"/>
          </a:xfrm>
          <a:prstGeom prst="rect">
            <a:avLst/>
          </a:prstGeom>
          <a:noFill/>
        </p:spPr>
        <p:txBody>
          <a:bodyPr wrap="none" rtlCol="0">
            <a:spAutoFit/>
          </a:bodyPr>
          <a:lstStyle/>
          <a:p>
            <a:r>
              <a:rPr lang="en-GB" dirty="0" err="1">
                <a:solidFill>
                  <a:srgbClr val="0070C0"/>
                </a:solidFill>
                <a:latin typeface="Calibri" panose="020F0502020204030204" pitchFamily="34" charset="0"/>
                <a:cs typeface="Calibri" panose="020F0502020204030204" pitchFamily="34" charset="0"/>
              </a:rPr>
              <a:t>pentaerythritoltetranitrate</a:t>
            </a:r>
            <a:endParaRPr lang="en-GB" dirty="0">
              <a:solidFill>
                <a:srgbClr val="0070C0"/>
              </a:solidFill>
              <a:latin typeface="Calibri" panose="020F0502020204030204" pitchFamily="34" charset="0"/>
              <a:cs typeface="Calibri" panose="020F0502020204030204" pitchFamily="34" charset="0"/>
            </a:endParaRPr>
          </a:p>
          <a:p>
            <a:r>
              <a:rPr lang="en-GB" b="1" dirty="0">
                <a:solidFill>
                  <a:srgbClr val="0070C0"/>
                </a:solidFill>
                <a:latin typeface="Calibri" panose="020F0502020204030204" pitchFamily="34" charset="0"/>
                <a:cs typeface="Calibri" panose="020F0502020204030204" pitchFamily="34" charset="0"/>
              </a:rPr>
              <a:t>PETN</a:t>
            </a:r>
          </a:p>
        </p:txBody>
      </p:sp>
      <p:sp>
        <p:nvSpPr>
          <p:cNvPr id="3" name="Title 2">
            <a:extLst>
              <a:ext uri="{FF2B5EF4-FFF2-40B4-BE49-F238E27FC236}">
                <a16:creationId xmlns:a16="http://schemas.microsoft.com/office/drawing/2014/main" id="{0E2D3FEF-3568-495F-AF6F-152E098EFC96}"/>
              </a:ext>
            </a:extLst>
          </p:cNvPr>
          <p:cNvSpPr>
            <a:spLocks noGrp="1"/>
          </p:cNvSpPr>
          <p:nvPr>
            <p:ph type="title"/>
          </p:nvPr>
        </p:nvSpPr>
        <p:spPr>
          <a:xfrm>
            <a:off x="913774" y="21257"/>
            <a:ext cx="10364451" cy="828988"/>
          </a:xfrm>
        </p:spPr>
        <p:txBody>
          <a:bodyPr/>
          <a:lstStyle/>
          <a:p>
            <a:r>
              <a:rPr lang="en-GB" dirty="0"/>
              <a:t>O-nitration</a:t>
            </a:r>
          </a:p>
        </p:txBody>
      </p:sp>
      <p:sp>
        <p:nvSpPr>
          <p:cNvPr id="46" name="TextBox 45">
            <a:extLst>
              <a:ext uri="{FF2B5EF4-FFF2-40B4-BE49-F238E27FC236}">
                <a16:creationId xmlns:a16="http://schemas.microsoft.com/office/drawing/2014/main" id="{648F972E-BD9A-4BCD-88B0-A6FB37FD924D}"/>
              </a:ext>
            </a:extLst>
          </p:cNvPr>
          <p:cNvSpPr txBox="1"/>
          <p:nvPr/>
        </p:nvSpPr>
        <p:spPr>
          <a:xfrm>
            <a:off x="9864443" y="6067668"/>
            <a:ext cx="1367041" cy="369332"/>
          </a:xfrm>
          <a:prstGeom prst="rect">
            <a:avLst/>
          </a:prstGeom>
          <a:noFill/>
        </p:spPr>
        <p:txBody>
          <a:bodyPr wrap="none" rtlCol="0">
            <a:spAutoFit/>
          </a:bodyPr>
          <a:lstStyle/>
          <a:p>
            <a:r>
              <a:rPr lang="en-GB" dirty="0"/>
              <a:t>nitrate esters</a:t>
            </a:r>
          </a:p>
        </p:txBody>
      </p:sp>
      <p:pic>
        <p:nvPicPr>
          <p:cNvPr id="5" name="Picture 4">
            <a:extLst>
              <a:ext uri="{FF2B5EF4-FFF2-40B4-BE49-F238E27FC236}">
                <a16:creationId xmlns:a16="http://schemas.microsoft.com/office/drawing/2014/main" id="{D0D95A63-81EC-4791-B769-5C20BD87DBAA}"/>
              </a:ext>
            </a:extLst>
          </p:cNvPr>
          <p:cNvPicPr>
            <a:picLocks noChangeAspect="1"/>
          </p:cNvPicPr>
          <p:nvPr/>
        </p:nvPicPr>
        <p:blipFill>
          <a:blip r:embed="rId8"/>
          <a:stretch>
            <a:fillRect/>
          </a:stretch>
        </p:blipFill>
        <p:spPr>
          <a:xfrm>
            <a:off x="5076972" y="1308518"/>
            <a:ext cx="1633870" cy="1280271"/>
          </a:xfrm>
          <a:prstGeom prst="rect">
            <a:avLst/>
          </a:prstGeom>
        </p:spPr>
      </p:pic>
    </p:spTree>
    <p:extLst>
      <p:ext uri="{BB962C8B-B14F-4D97-AF65-F5344CB8AC3E}">
        <p14:creationId xmlns:p14="http://schemas.microsoft.com/office/powerpoint/2010/main" val="3003883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C8C793CA-B285-4053-A1A5-E6163ADF4698}"/>
              </a:ext>
            </a:extLst>
          </p:cNvPr>
          <p:cNvSpPr txBox="1"/>
          <p:nvPr/>
        </p:nvSpPr>
        <p:spPr>
          <a:xfrm>
            <a:off x="9074188" y="6581001"/>
            <a:ext cx="3516861" cy="276999"/>
          </a:xfrm>
          <a:prstGeom prst="rect">
            <a:avLst/>
          </a:prstGeom>
          <a:noFill/>
        </p:spPr>
        <p:txBody>
          <a:bodyPr wrap="square">
            <a:spAutoFit/>
          </a:bodyPr>
          <a:lstStyle/>
          <a:p>
            <a:r>
              <a:rPr lang="en-GB" sz="1200" dirty="0"/>
              <a:t>https://www.youtube.com/watch?v=VoDAvltgUv4</a:t>
            </a:r>
          </a:p>
        </p:txBody>
      </p:sp>
      <p:pic>
        <p:nvPicPr>
          <p:cNvPr id="9218" name="Picture 2" descr="Cellulose, a linear polymer of D-glucose units (two are shown) linked by β(1→4)-glycosidic bonds">
            <a:extLst>
              <a:ext uri="{FF2B5EF4-FFF2-40B4-BE49-F238E27FC236}">
                <a16:creationId xmlns:a16="http://schemas.microsoft.com/office/drawing/2014/main" id="{C532D98F-8507-469B-A1EA-3365CF328B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74665" y="1288870"/>
            <a:ext cx="3137441" cy="1451068"/>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a:extLst>
              <a:ext uri="{FF2B5EF4-FFF2-40B4-BE49-F238E27FC236}">
                <a16:creationId xmlns:a16="http://schemas.microsoft.com/office/drawing/2014/main" id="{3142C0F7-F9EB-4A8A-B500-A2B04C286D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32764" y="380092"/>
            <a:ext cx="4256795" cy="271296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F7A1F2E-086F-4234-B7C9-74772F44407A}"/>
              </a:ext>
            </a:extLst>
          </p:cNvPr>
          <p:cNvSpPr txBox="1"/>
          <p:nvPr/>
        </p:nvSpPr>
        <p:spPr>
          <a:xfrm>
            <a:off x="1802759" y="3026283"/>
            <a:ext cx="3347711" cy="1107996"/>
          </a:xfrm>
          <a:prstGeom prst="rect">
            <a:avLst/>
          </a:prstGeom>
          <a:noFill/>
        </p:spPr>
        <p:txBody>
          <a:bodyPr wrap="none" rtlCol="0">
            <a:spAutoFit/>
          </a:bodyPr>
          <a:lstStyle/>
          <a:p>
            <a:r>
              <a:rPr lang="en-GB" sz="2200" b="1" dirty="0">
                <a:solidFill>
                  <a:srgbClr val="0070C0"/>
                </a:solidFill>
                <a:latin typeface="Calibri" panose="020F0502020204030204" pitchFamily="34" charset="0"/>
                <a:cs typeface="Calibri" panose="020F0502020204030204" pitchFamily="34" charset="0"/>
              </a:rPr>
              <a:t>cellulose</a:t>
            </a:r>
          </a:p>
          <a:p>
            <a:r>
              <a:rPr lang="en-GB" sz="2200" dirty="0">
                <a:solidFill>
                  <a:srgbClr val="0070C0"/>
                </a:solidFill>
                <a:latin typeface="Calibri" panose="020F0502020204030204" pitchFamily="34" charset="0"/>
                <a:cs typeface="Calibri" panose="020F0502020204030204" pitchFamily="34" charset="0"/>
              </a:rPr>
              <a:t>major component of cotton</a:t>
            </a:r>
          </a:p>
          <a:p>
            <a:r>
              <a:rPr lang="en-GB" sz="2200" dirty="0">
                <a:solidFill>
                  <a:srgbClr val="0070C0"/>
                </a:solidFill>
                <a:latin typeface="Calibri" panose="020F0502020204030204" pitchFamily="34" charset="0"/>
                <a:cs typeface="Calibri" panose="020F0502020204030204" pitchFamily="34" charset="0"/>
              </a:rPr>
              <a:t>burns slowly in air</a:t>
            </a:r>
          </a:p>
        </p:txBody>
      </p:sp>
      <p:sp>
        <p:nvSpPr>
          <p:cNvPr id="16" name="TextBox 15">
            <a:extLst>
              <a:ext uri="{FF2B5EF4-FFF2-40B4-BE49-F238E27FC236}">
                <a16:creationId xmlns:a16="http://schemas.microsoft.com/office/drawing/2014/main" id="{7FEA8FC5-9365-40D9-9511-003913F5BDAC}"/>
              </a:ext>
            </a:extLst>
          </p:cNvPr>
          <p:cNvSpPr txBox="1"/>
          <p:nvPr/>
        </p:nvSpPr>
        <p:spPr>
          <a:xfrm>
            <a:off x="7480376" y="3083890"/>
            <a:ext cx="4554666" cy="1785104"/>
          </a:xfrm>
          <a:prstGeom prst="rect">
            <a:avLst/>
          </a:prstGeom>
          <a:noFill/>
        </p:spPr>
        <p:txBody>
          <a:bodyPr wrap="square" rtlCol="0">
            <a:spAutoFit/>
          </a:bodyPr>
          <a:lstStyle/>
          <a:p>
            <a:r>
              <a:rPr lang="en-GB" sz="2200" b="1" dirty="0">
                <a:solidFill>
                  <a:srgbClr val="0070C0"/>
                </a:solidFill>
                <a:latin typeface="Calibri" panose="020F0502020204030204" pitchFamily="34" charset="0"/>
                <a:cs typeface="Calibri" panose="020F0502020204030204" pitchFamily="34" charset="0"/>
              </a:rPr>
              <a:t>nitrocellulose</a:t>
            </a:r>
          </a:p>
          <a:p>
            <a:r>
              <a:rPr lang="en-GB" sz="2200" dirty="0">
                <a:solidFill>
                  <a:srgbClr val="0070C0"/>
                </a:solidFill>
                <a:latin typeface="Calibri" panose="020F0502020204030204" pitchFamily="34" charset="0"/>
                <a:cs typeface="Calibri" panose="020F0502020204030204" pitchFamily="34" charset="0"/>
              </a:rPr>
              <a:t>gun cotton</a:t>
            </a:r>
          </a:p>
          <a:p>
            <a:r>
              <a:rPr lang="en-GB" sz="2200" dirty="0">
                <a:solidFill>
                  <a:srgbClr val="0070C0"/>
                </a:solidFill>
                <a:latin typeface="Calibri" panose="020F0502020204030204" pitchFamily="34" charset="0"/>
                <a:cs typeface="Calibri" panose="020F0502020204030204" pitchFamily="34" charset="0"/>
              </a:rPr>
              <a:t>major component of modern gun powder and fireworks</a:t>
            </a:r>
          </a:p>
          <a:p>
            <a:r>
              <a:rPr lang="en-GB" sz="2200" dirty="0">
                <a:solidFill>
                  <a:srgbClr val="0070C0"/>
                </a:solidFill>
                <a:latin typeface="Calibri" panose="020F0502020204030204" pitchFamily="34" charset="0"/>
                <a:cs typeface="Calibri" panose="020F0502020204030204" pitchFamily="34" charset="0"/>
              </a:rPr>
              <a:t>burns very rapidly even without air</a:t>
            </a:r>
          </a:p>
        </p:txBody>
      </p:sp>
      <p:grpSp>
        <p:nvGrpSpPr>
          <p:cNvPr id="17" name="Group 16">
            <a:extLst>
              <a:ext uri="{FF2B5EF4-FFF2-40B4-BE49-F238E27FC236}">
                <a16:creationId xmlns:a16="http://schemas.microsoft.com/office/drawing/2014/main" id="{B5019D90-F5F2-4BDA-9C62-DA1986E640FE}"/>
              </a:ext>
            </a:extLst>
          </p:cNvPr>
          <p:cNvGrpSpPr/>
          <p:nvPr/>
        </p:nvGrpSpPr>
        <p:grpSpPr>
          <a:xfrm>
            <a:off x="4811845" y="1592775"/>
            <a:ext cx="1318623" cy="945567"/>
            <a:chOff x="1742151" y="1926730"/>
            <a:chExt cx="1318623" cy="945567"/>
          </a:xfrm>
        </p:grpSpPr>
        <p:pic>
          <p:nvPicPr>
            <p:cNvPr id="22" name="Graphic 21" descr="Candle with solid fill">
              <a:extLst>
                <a:ext uri="{FF2B5EF4-FFF2-40B4-BE49-F238E27FC236}">
                  <a16:creationId xmlns:a16="http://schemas.microsoft.com/office/drawing/2014/main" id="{9CFF72A3-3298-4AAE-B674-0C9CE730E05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462147" y="2293338"/>
              <a:ext cx="598627" cy="578959"/>
            </a:xfrm>
            <a:prstGeom prst="rect">
              <a:avLst/>
            </a:prstGeom>
          </p:spPr>
        </p:pic>
        <p:sp>
          <p:nvSpPr>
            <p:cNvPr id="19" name="TextBox 18">
              <a:extLst>
                <a:ext uri="{FF2B5EF4-FFF2-40B4-BE49-F238E27FC236}">
                  <a16:creationId xmlns:a16="http://schemas.microsoft.com/office/drawing/2014/main" id="{6201B9D4-BFC4-49F7-860F-FAAAD0FFD615}"/>
                </a:ext>
              </a:extLst>
            </p:cNvPr>
            <p:cNvSpPr txBox="1"/>
            <p:nvPr/>
          </p:nvSpPr>
          <p:spPr>
            <a:xfrm>
              <a:off x="1768163" y="2305674"/>
              <a:ext cx="960519"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H</a:t>
              </a:r>
              <a:r>
                <a:rPr lang="en-GB" baseline="-25000" dirty="0">
                  <a:latin typeface="Calibri" panose="020F0502020204030204" pitchFamily="34" charset="0"/>
                  <a:cs typeface="Calibri" panose="020F0502020204030204" pitchFamily="34" charset="0"/>
                </a:rPr>
                <a:t>2</a:t>
              </a:r>
              <a:r>
                <a:rPr lang="en-GB" dirty="0">
                  <a:latin typeface="Calibri" panose="020F0502020204030204" pitchFamily="34" charset="0"/>
                  <a:cs typeface="Calibri" panose="020F0502020204030204" pitchFamily="34" charset="0"/>
                </a:rPr>
                <a:t>SO</a:t>
              </a:r>
              <a:r>
                <a:rPr lang="en-GB" baseline="-25000" dirty="0">
                  <a:latin typeface="Calibri" panose="020F0502020204030204" pitchFamily="34" charset="0"/>
                  <a:cs typeface="Calibri" panose="020F0502020204030204" pitchFamily="34" charset="0"/>
                </a:rPr>
                <a:t>4</a:t>
              </a:r>
              <a:r>
                <a:rPr lang="en-GB" dirty="0">
                  <a:latin typeface="Calibri" panose="020F0502020204030204" pitchFamily="34" charset="0"/>
                  <a:cs typeface="Calibri" panose="020F0502020204030204" pitchFamily="34" charset="0"/>
                </a:rPr>
                <a:t>,   </a:t>
              </a:r>
            </a:p>
          </p:txBody>
        </p:sp>
        <p:cxnSp>
          <p:nvCxnSpPr>
            <p:cNvPr id="20" name="Straight Arrow Connector 19">
              <a:extLst>
                <a:ext uri="{FF2B5EF4-FFF2-40B4-BE49-F238E27FC236}">
                  <a16:creationId xmlns:a16="http://schemas.microsoft.com/office/drawing/2014/main" id="{333C9F12-0CDD-43C7-BFE6-C03E0257385D}"/>
                </a:ext>
              </a:extLst>
            </p:cNvPr>
            <p:cNvCxnSpPr/>
            <p:nvPr/>
          </p:nvCxnSpPr>
          <p:spPr>
            <a:xfrm>
              <a:off x="1768163" y="2293334"/>
              <a:ext cx="1235948"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B61AF2BC-2E41-4DF5-A96B-733FC25441D9}"/>
                </a:ext>
              </a:extLst>
            </p:cNvPr>
            <p:cNvSpPr txBox="1"/>
            <p:nvPr/>
          </p:nvSpPr>
          <p:spPr>
            <a:xfrm>
              <a:off x="1742151" y="1926730"/>
              <a:ext cx="973343"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  HNO</a:t>
              </a:r>
              <a:r>
                <a:rPr lang="en-GB" baseline="-25000" dirty="0">
                  <a:latin typeface="Calibri" panose="020F0502020204030204" pitchFamily="34" charset="0"/>
                  <a:cs typeface="Calibri" panose="020F0502020204030204" pitchFamily="34" charset="0"/>
                </a:rPr>
                <a:t>3</a:t>
              </a:r>
              <a:r>
                <a:rPr lang="en-GB" dirty="0">
                  <a:latin typeface="Calibri" panose="020F0502020204030204" pitchFamily="34" charset="0"/>
                  <a:cs typeface="Calibri" panose="020F0502020204030204" pitchFamily="34" charset="0"/>
                </a:rPr>
                <a:t>   </a:t>
              </a:r>
            </a:p>
          </p:txBody>
        </p:sp>
      </p:grpSp>
      <p:sp>
        <p:nvSpPr>
          <p:cNvPr id="24" name="TextBox 23">
            <a:extLst>
              <a:ext uri="{FF2B5EF4-FFF2-40B4-BE49-F238E27FC236}">
                <a16:creationId xmlns:a16="http://schemas.microsoft.com/office/drawing/2014/main" id="{858DBA89-5EBB-4BD1-AA41-BC5791BFAF9F}"/>
              </a:ext>
            </a:extLst>
          </p:cNvPr>
          <p:cNvSpPr txBox="1"/>
          <p:nvPr/>
        </p:nvSpPr>
        <p:spPr>
          <a:xfrm>
            <a:off x="10668001" y="6070332"/>
            <a:ext cx="1367041" cy="369332"/>
          </a:xfrm>
          <a:prstGeom prst="rect">
            <a:avLst/>
          </a:prstGeom>
          <a:noFill/>
        </p:spPr>
        <p:txBody>
          <a:bodyPr wrap="none" rtlCol="0">
            <a:spAutoFit/>
          </a:bodyPr>
          <a:lstStyle/>
          <a:p>
            <a:r>
              <a:rPr lang="en-GB" dirty="0"/>
              <a:t>nitrate esters</a:t>
            </a:r>
          </a:p>
        </p:txBody>
      </p:sp>
      <p:sp>
        <p:nvSpPr>
          <p:cNvPr id="3" name="Title 2">
            <a:extLst>
              <a:ext uri="{FF2B5EF4-FFF2-40B4-BE49-F238E27FC236}">
                <a16:creationId xmlns:a16="http://schemas.microsoft.com/office/drawing/2014/main" id="{4028EF98-AF98-481C-BF5B-504D7E608FFB}"/>
              </a:ext>
            </a:extLst>
          </p:cNvPr>
          <p:cNvSpPr>
            <a:spLocks noGrp="1"/>
          </p:cNvSpPr>
          <p:nvPr>
            <p:ph type="title"/>
          </p:nvPr>
        </p:nvSpPr>
        <p:spPr>
          <a:xfrm>
            <a:off x="948242" y="-46676"/>
            <a:ext cx="10364451" cy="954219"/>
          </a:xfrm>
        </p:spPr>
        <p:txBody>
          <a:bodyPr/>
          <a:lstStyle/>
          <a:p>
            <a:r>
              <a:rPr lang="en-GB" dirty="0"/>
              <a:t>O-nitration</a:t>
            </a:r>
          </a:p>
        </p:txBody>
      </p:sp>
      <p:sp>
        <p:nvSpPr>
          <p:cNvPr id="23" name="TextBox 22">
            <a:extLst>
              <a:ext uri="{FF2B5EF4-FFF2-40B4-BE49-F238E27FC236}">
                <a16:creationId xmlns:a16="http://schemas.microsoft.com/office/drawing/2014/main" id="{AD88A6D9-4BCD-474E-8B10-1C7B1BECF36E}"/>
              </a:ext>
            </a:extLst>
          </p:cNvPr>
          <p:cNvSpPr txBox="1"/>
          <p:nvPr/>
        </p:nvSpPr>
        <p:spPr>
          <a:xfrm>
            <a:off x="69132" y="4319659"/>
            <a:ext cx="7088993" cy="2308324"/>
          </a:xfrm>
          <a:prstGeom prst="rect">
            <a:avLst/>
          </a:prstGeom>
          <a:noFill/>
        </p:spPr>
        <p:txBody>
          <a:bodyPr wrap="square">
            <a:spAutoFit/>
          </a:bodyPr>
          <a:lstStyle/>
          <a:p>
            <a:pPr marL="285750" indent="-285750">
              <a:buFont typeface="Arial" panose="020B0604020202020204" pitchFamily="34" charset="0"/>
              <a:buChar char="•"/>
            </a:pPr>
            <a:r>
              <a:rPr lang="en-GB" dirty="0"/>
              <a:t>Nitration replaces -OH groups in cellulose with nitrate groups (-ONO2).</a:t>
            </a:r>
          </a:p>
          <a:p>
            <a:pPr marL="285750" indent="-285750">
              <a:buFont typeface="Arial" panose="020B0604020202020204" pitchFamily="34" charset="0"/>
              <a:buChar char="•"/>
            </a:pPr>
            <a:r>
              <a:rPr lang="en-GB" dirty="0"/>
              <a:t>Complete nitration is impractical; extent depends on acid composition, time, and temperature.</a:t>
            </a:r>
          </a:p>
          <a:p>
            <a:pPr marL="285750" indent="-285750">
              <a:buFont typeface="Arial" panose="020B0604020202020204" pitchFamily="34" charset="0"/>
              <a:buChar char="•"/>
            </a:pPr>
            <a:r>
              <a:rPr lang="en-GB" dirty="0"/>
              <a:t>NC is a mixture of cellulose mono-, di-, and trinitrates.</a:t>
            </a:r>
          </a:p>
          <a:p>
            <a:pPr marL="285750" indent="-285750">
              <a:buFont typeface="Arial" panose="020B0604020202020204" pitchFamily="34" charset="0"/>
              <a:buChar char="•"/>
            </a:pPr>
            <a:r>
              <a:rPr lang="en-GB" dirty="0"/>
              <a:t>Defined by nitrogen content (% w/w):</a:t>
            </a:r>
          </a:p>
          <a:p>
            <a:pPr marL="742950" lvl="1" indent="-285750">
              <a:buFont typeface="Arial" panose="020B0604020202020204" pitchFamily="34" charset="0"/>
              <a:buChar char="•"/>
            </a:pPr>
            <a:r>
              <a:rPr lang="en-GB" dirty="0"/>
              <a:t>Dinitrate: 11.1% N</a:t>
            </a:r>
          </a:p>
          <a:p>
            <a:pPr marL="742950" lvl="1" indent="-285750">
              <a:buFont typeface="Arial" panose="020B0604020202020204" pitchFamily="34" charset="0"/>
              <a:buChar char="•"/>
            </a:pPr>
            <a:r>
              <a:rPr lang="en-GB" dirty="0"/>
              <a:t>Trinitrate: 14.14% N</a:t>
            </a:r>
          </a:p>
          <a:p>
            <a:pPr marL="285750" indent="-285750">
              <a:buFont typeface="Arial" panose="020B0604020202020204" pitchFamily="34" charset="0"/>
              <a:buChar char="•"/>
            </a:pPr>
            <a:r>
              <a:rPr lang="en-GB" dirty="0"/>
              <a:t>Propellant-grade NC: 12.2% to 13.5% N.</a:t>
            </a:r>
          </a:p>
        </p:txBody>
      </p:sp>
    </p:spTree>
    <p:extLst>
      <p:ext uri="{BB962C8B-B14F-4D97-AF65-F5344CB8AC3E}">
        <p14:creationId xmlns:p14="http://schemas.microsoft.com/office/powerpoint/2010/main" val="38423591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21860002-40F6-4963-9BA7-6C9EFE4365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4326" y="2390248"/>
            <a:ext cx="9144000" cy="265271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3811F3C-2A81-4277-A4E9-A0DA92F72028}"/>
              </a:ext>
            </a:extLst>
          </p:cNvPr>
          <p:cNvSpPr txBox="1"/>
          <p:nvPr/>
        </p:nvSpPr>
        <p:spPr>
          <a:xfrm>
            <a:off x="1922545" y="5110412"/>
            <a:ext cx="1329979" cy="430887"/>
          </a:xfrm>
          <a:prstGeom prst="rect">
            <a:avLst/>
          </a:prstGeom>
          <a:noFill/>
        </p:spPr>
        <p:txBody>
          <a:bodyPr wrap="none" rtlCol="0">
            <a:spAutoFit/>
          </a:bodyPr>
          <a:lstStyle/>
          <a:p>
            <a:r>
              <a:rPr lang="en-GB" sz="2200" b="1" dirty="0">
                <a:solidFill>
                  <a:srgbClr val="0070C0"/>
                </a:solidFill>
                <a:latin typeface="Calibri" panose="020F0502020204030204" pitchFamily="34" charset="0"/>
                <a:cs typeface="Calibri" panose="020F0502020204030204" pitchFamily="34" charset="0"/>
              </a:rPr>
              <a:t>hexamine</a:t>
            </a:r>
          </a:p>
        </p:txBody>
      </p:sp>
      <p:sp>
        <p:nvSpPr>
          <p:cNvPr id="10" name="TextBox 9">
            <a:extLst>
              <a:ext uri="{FF2B5EF4-FFF2-40B4-BE49-F238E27FC236}">
                <a16:creationId xmlns:a16="http://schemas.microsoft.com/office/drawing/2014/main" id="{900673ED-6F77-4E96-8CB0-C0FC62C1F168}"/>
              </a:ext>
            </a:extLst>
          </p:cNvPr>
          <p:cNvSpPr txBox="1"/>
          <p:nvPr/>
        </p:nvSpPr>
        <p:spPr>
          <a:xfrm>
            <a:off x="6902159" y="5080739"/>
            <a:ext cx="4311259" cy="769441"/>
          </a:xfrm>
          <a:prstGeom prst="rect">
            <a:avLst/>
          </a:prstGeom>
          <a:noFill/>
        </p:spPr>
        <p:txBody>
          <a:bodyPr wrap="square" rtlCol="0">
            <a:spAutoFit/>
          </a:bodyPr>
          <a:lstStyle/>
          <a:p>
            <a:r>
              <a:rPr lang="en-GB" sz="2200" b="1" dirty="0">
                <a:solidFill>
                  <a:srgbClr val="0070C0"/>
                </a:solidFill>
                <a:latin typeface="Calibri" panose="020F0502020204030204" pitchFamily="34" charset="0"/>
                <a:cs typeface="Calibri" panose="020F0502020204030204" pitchFamily="34" charset="0"/>
              </a:rPr>
              <a:t>RDX </a:t>
            </a:r>
            <a:r>
              <a:rPr lang="en-GB" sz="2200" dirty="0">
                <a:solidFill>
                  <a:srgbClr val="0070C0"/>
                </a:solidFill>
                <a:latin typeface="Calibri" panose="020F0502020204030204" pitchFamily="34" charset="0"/>
                <a:cs typeface="Calibri" panose="020F0502020204030204" pitchFamily="34" charset="0"/>
              </a:rPr>
              <a:t>– Research Department </a:t>
            </a:r>
            <a:r>
              <a:rPr lang="en-GB" sz="2200" dirty="0" err="1">
                <a:solidFill>
                  <a:srgbClr val="0070C0"/>
                </a:solidFill>
                <a:latin typeface="Calibri" panose="020F0502020204030204" pitchFamily="34" charset="0"/>
                <a:cs typeface="Calibri" panose="020F0502020204030204" pitchFamily="34" charset="0"/>
              </a:rPr>
              <a:t>eXplosive</a:t>
            </a:r>
            <a:r>
              <a:rPr lang="en-GB" sz="2200" dirty="0">
                <a:solidFill>
                  <a:srgbClr val="0070C0"/>
                </a:solidFill>
                <a:latin typeface="Calibri" panose="020F0502020204030204" pitchFamily="34" charset="0"/>
                <a:cs typeface="Calibri" panose="020F0502020204030204" pitchFamily="34" charset="0"/>
              </a:rPr>
              <a:t>, hexogen</a:t>
            </a:r>
          </a:p>
        </p:txBody>
      </p:sp>
      <p:sp>
        <p:nvSpPr>
          <p:cNvPr id="12" name="TextBox 11">
            <a:extLst>
              <a:ext uri="{FF2B5EF4-FFF2-40B4-BE49-F238E27FC236}">
                <a16:creationId xmlns:a16="http://schemas.microsoft.com/office/drawing/2014/main" id="{6081540C-0151-4544-9C03-996B483E1B33}"/>
              </a:ext>
            </a:extLst>
          </p:cNvPr>
          <p:cNvSpPr txBox="1"/>
          <p:nvPr/>
        </p:nvSpPr>
        <p:spPr>
          <a:xfrm>
            <a:off x="4364628" y="4817398"/>
            <a:ext cx="1731371"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acetic anhydride</a:t>
            </a:r>
          </a:p>
        </p:txBody>
      </p:sp>
      <p:sp>
        <p:nvSpPr>
          <p:cNvPr id="3" name="Title 2">
            <a:extLst>
              <a:ext uri="{FF2B5EF4-FFF2-40B4-BE49-F238E27FC236}">
                <a16:creationId xmlns:a16="http://schemas.microsoft.com/office/drawing/2014/main" id="{8C8FBA88-ED0A-43C3-AD35-207E4BFCD05F}"/>
              </a:ext>
            </a:extLst>
          </p:cNvPr>
          <p:cNvSpPr>
            <a:spLocks noGrp="1"/>
          </p:cNvSpPr>
          <p:nvPr>
            <p:ph type="title"/>
          </p:nvPr>
        </p:nvSpPr>
        <p:spPr>
          <a:xfrm>
            <a:off x="913774" y="-6443"/>
            <a:ext cx="10364451" cy="905616"/>
          </a:xfrm>
        </p:spPr>
        <p:txBody>
          <a:bodyPr/>
          <a:lstStyle/>
          <a:p>
            <a:r>
              <a:rPr lang="en-GB" dirty="0" err="1"/>
              <a:t>Nitrolysis</a:t>
            </a:r>
            <a:r>
              <a:rPr lang="en-GB" dirty="0"/>
              <a:t> – n-nitration</a:t>
            </a:r>
          </a:p>
        </p:txBody>
      </p:sp>
      <p:sp>
        <p:nvSpPr>
          <p:cNvPr id="11" name="TextBox 10">
            <a:extLst>
              <a:ext uri="{FF2B5EF4-FFF2-40B4-BE49-F238E27FC236}">
                <a16:creationId xmlns:a16="http://schemas.microsoft.com/office/drawing/2014/main" id="{48F97769-C598-43B5-8233-89069137345B}"/>
              </a:ext>
            </a:extLst>
          </p:cNvPr>
          <p:cNvSpPr txBox="1"/>
          <p:nvPr/>
        </p:nvSpPr>
        <p:spPr>
          <a:xfrm>
            <a:off x="282901" y="769355"/>
            <a:ext cx="11987476" cy="1938992"/>
          </a:xfrm>
          <a:prstGeom prst="rect">
            <a:avLst/>
          </a:prstGeom>
          <a:noFill/>
        </p:spPr>
        <p:txBody>
          <a:bodyPr wrap="square">
            <a:spAutoFit/>
          </a:bodyPr>
          <a:lstStyle/>
          <a:p>
            <a:r>
              <a:rPr lang="en-GB" sz="2400" dirty="0" err="1"/>
              <a:t>Nitrolysis</a:t>
            </a:r>
            <a:r>
              <a:rPr lang="en-GB" sz="2400" dirty="0"/>
              <a:t> is a chemical reaction involving cleavage ("lysis") of a chemical bond associated with fitting of a nitro group (NO</a:t>
            </a:r>
            <a:r>
              <a:rPr lang="en-GB" sz="2400" baseline="-25000" dirty="0"/>
              <a:t>2</a:t>
            </a:r>
            <a:r>
              <a:rPr lang="en-GB" sz="2400" dirty="0"/>
              <a:t>). Typical reagents for effecting this conversion are nitric acid and acetyl nitrate. A commercially important </a:t>
            </a:r>
            <a:r>
              <a:rPr lang="en-GB" sz="2400" dirty="0" err="1"/>
              <a:t>nitrolysis</a:t>
            </a:r>
            <a:r>
              <a:rPr lang="en-GB" sz="2400" dirty="0"/>
              <a:t> reaction is the conversion of hexamine to RDX, (O</a:t>
            </a:r>
            <a:r>
              <a:rPr lang="en-GB" sz="2400" baseline="-25000" dirty="0"/>
              <a:t>2</a:t>
            </a:r>
            <a:r>
              <a:rPr lang="en-GB" sz="2400" dirty="0"/>
              <a:t>NNCH</a:t>
            </a:r>
            <a:r>
              <a:rPr lang="en-GB" sz="2400" baseline="-25000" dirty="0"/>
              <a:t>2</a:t>
            </a:r>
            <a:r>
              <a:rPr lang="en-GB" sz="2400" dirty="0"/>
              <a:t>)</a:t>
            </a:r>
            <a:r>
              <a:rPr lang="en-GB" sz="2400" baseline="-25000" dirty="0"/>
              <a:t>3</a:t>
            </a:r>
            <a:r>
              <a:rPr lang="en-GB" sz="2400" dirty="0"/>
              <a:t>, a </a:t>
            </a:r>
            <a:r>
              <a:rPr lang="en-GB" sz="2400" dirty="0" err="1"/>
              <a:t>trinitramide</a:t>
            </a:r>
            <a:r>
              <a:rPr lang="en-GB" sz="2400" dirty="0"/>
              <a:t> widely used as an explosive.</a:t>
            </a:r>
          </a:p>
          <a:p>
            <a:endParaRPr lang="en-GB" sz="2400" dirty="0"/>
          </a:p>
        </p:txBody>
      </p:sp>
      <p:sp>
        <p:nvSpPr>
          <p:cNvPr id="5" name="TextBox 4">
            <a:extLst>
              <a:ext uri="{FF2B5EF4-FFF2-40B4-BE49-F238E27FC236}">
                <a16:creationId xmlns:a16="http://schemas.microsoft.com/office/drawing/2014/main" id="{BBC072EE-BD37-4F15-9109-A853427C6D0D}"/>
              </a:ext>
            </a:extLst>
          </p:cNvPr>
          <p:cNvSpPr txBox="1"/>
          <p:nvPr/>
        </p:nvSpPr>
        <p:spPr>
          <a:xfrm>
            <a:off x="9918551" y="5970494"/>
            <a:ext cx="1022396" cy="369332"/>
          </a:xfrm>
          <a:prstGeom prst="rect">
            <a:avLst/>
          </a:prstGeom>
          <a:noFill/>
        </p:spPr>
        <p:txBody>
          <a:bodyPr wrap="none" rtlCol="0">
            <a:spAutoFit/>
          </a:bodyPr>
          <a:lstStyle/>
          <a:p>
            <a:r>
              <a:rPr lang="en-GB" dirty="0"/>
              <a:t>nitramine</a:t>
            </a:r>
          </a:p>
        </p:txBody>
      </p:sp>
    </p:spTree>
    <p:extLst>
      <p:ext uri="{BB962C8B-B14F-4D97-AF65-F5344CB8AC3E}">
        <p14:creationId xmlns:p14="http://schemas.microsoft.com/office/powerpoint/2010/main" val="35685976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DE3A3-88A5-4390-A630-C3A11E7AC9EA}"/>
              </a:ext>
            </a:extLst>
          </p:cNvPr>
          <p:cNvSpPr>
            <a:spLocks noGrp="1"/>
          </p:cNvSpPr>
          <p:nvPr>
            <p:ph type="title"/>
          </p:nvPr>
        </p:nvSpPr>
        <p:spPr>
          <a:xfrm>
            <a:off x="913774" y="87358"/>
            <a:ext cx="10364451" cy="1596177"/>
          </a:xfrm>
        </p:spPr>
        <p:txBody>
          <a:bodyPr/>
          <a:lstStyle/>
          <a:p>
            <a:r>
              <a:rPr lang="en-GB" dirty="0"/>
              <a:t>Experiments in Cranfield</a:t>
            </a:r>
          </a:p>
        </p:txBody>
      </p:sp>
      <p:sp>
        <p:nvSpPr>
          <p:cNvPr id="3" name="TextBox 2">
            <a:extLst>
              <a:ext uri="{FF2B5EF4-FFF2-40B4-BE49-F238E27FC236}">
                <a16:creationId xmlns:a16="http://schemas.microsoft.com/office/drawing/2014/main" id="{0A622C7A-CDFA-47E0-A18B-4115C25A300D}"/>
              </a:ext>
            </a:extLst>
          </p:cNvPr>
          <p:cNvSpPr txBox="1"/>
          <p:nvPr/>
        </p:nvSpPr>
        <p:spPr>
          <a:xfrm flipH="1">
            <a:off x="671008" y="1360369"/>
            <a:ext cx="7896115" cy="2246769"/>
          </a:xfrm>
          <a:prstGeom prst="rect">
            <a:avLst/>
          </a:prstGeom>
          <a:noFill/>
        </p:spPr>
        <p:txBody>
          <a:bodyPr wrap="square" rtlCol="0">
            <a:spAutoFit/>
          </a:bodyPr>
          <a:lstStyle/>
          <a:p>
            <a:pPr marL="342900" indent="-342900">
              <a:buAutoNum type="arabicPeriod"/>
            </a:pPr>
            <a:r>
              <a:rPr lang="en-GB" sz="2800" dirty="0"/>
              <a:t>Preparation of methyl-3-nitrobenzoate</a:t>
            </a:r>
          </a:p>
          <a:p>
            <a:pPr marL="342900" indent="-342900">
              <a:buAutoNum type="arabicPeriod"/>
            </a:pPr>
            <a:endParaRPr lang="en-GB" sz="2800" dirty="0"/>
          </a:p>
          <a:p>
            <a:pPr marL="342900" indent="-342900">
              <a:buAutoNum type="arabicPeriod"/>
            </a:pPr>
            <a:endParaRPr lang="en-GB" sz="2800" dirty="0"/>
          </a:p>
          <a:p>
            <a:pPr marL="342900" indent="-342900">
              <a:buAutoNum type="arabicPeriod"/>
            </a:pPr>
            <a:endParaRPr lang="en-GB" sz="2800" dirty="0"/>
          </a:p>
          <a:p>
            <a:pPr marL="342900" indent="-342900">
              <a:buAutoNum type="arabicPeriod"/>
            </a:pPr>
            <a:r>
              <a:rPr lang="en-GB" sz="2800" dirty="0"/>
              <a:t>Preparation of nitroguanidine, NQ </a:t>
            </a:r>
          </a:p>
        </p:txBody>
      </p:sp>
    </p:spTree>
    <p:extLst>
      <p:ext uri="{BB962C8B-B14F-4D97-AF65-F5344CB8AC3E}">
        <p14:creationId xmlns:p14="http://schemas.microsoft.com/office/powerpoint/2010/main" val="1456150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DE3A3-88A5-4390-A630-C3A11E7AC9EA}"/>
              </a:ext>
            </a:extLst>
          </p:cNvPr>
          <p:cNvSpPr>
            <a:spLocks noGrp="1"/>
          </p:cNvSpPr>
          <p:nvPr>
            <p:ph type="title"/>
          </p:nvPr>
        </p:nvSpPr>
        <p:spPr>
          <a:xfrm>
            <a:off x="913774" y="87358"/>
            <a:ext cx="10364451" cy="1596177"/>
          </a:xfrm>
        </p:spPr>
        <p:txBody>
          <a:bodyPr/>
          <a:lstStyle/>
          <a:p>
            <a:r>
              <a:rPr lang="en-GB" dirty="0"/>
              <a:t>Experiments in Cranfield</a:t>
            </a:r>
          </a:p>
        </p:txBody>
      </p:sp>
      <p:sp>
        <p:nvSpPr>
          <p:cNvPr id="3" name="TextBox 2">
            <a:extLst>
              <a:ext uri="{FF2B5EF4-FFF2-40B4-BE49-F238E27FC236}">
                <a16:creationId xmlns:a16="http://schemas.microsoft.com/office/drawing/2014/main" id="{0A622C7A-CDFA-47E0-A18B-4115C25A300D}"/>
              </a:ext>
            </a:extLst>
          </p:cNvPr>
          <p:cNvSpPr txBox="1"/>
          <p:nvPr/>
        </p:nvSpPr>
        <p:spPr>
          <a:xfrm flipH="1">
            <a:off x="671006" y="1360369"/>
            <a:ext cx="11216193" cy="4832092"/>
          </a:xfrm>
          <a:prstGeom prst="rect">
            <a:avLst/>
          </a:prstGeom>
          <a:noFill/>
        </p:spPr>
        <p:txBody>
          <a:bodyPr wrap="square" rtlCol="0">
            <a:spAutoFit/>
          </a:bodyPr>
          <a:lstStyle/>
          <a:p>
            <a:pPr marL="342900" indent="-342900">
              <a:buAutoNum type="arabicPeriod"/>
            </a:pPr>
            <a:r>
              <a:rPr lang="en-GB" sz="2800" dirty="0"/>
              <a:t>Preparation of methyl-3-nitrobenzoate</a:t>
            </a:r>
          </a:p>
          <a:p>
            <a:pPr marL="342900" indent="-342900">
              <a:buAutoNum type="arabicPeriod"/>
            </a:pPr>
            <a:endParaRPr lang="en-GB" sz="2800" dirty="0"/>
          </a:p>
          <a:p>
            <a:pPr marL="342900" indent="-342900">
              <a:buAutoNum type="arabicPeriod"/>
            </a:pPr>
            <a:endParaRPr lang="en-GB" sz="2800" dirty="0"/>
          </a:p>
          <a:p>
            <a:pPr marL="342900" indent="-342900">
              <a:buAutoNum type="arabicPeriod"/>
            </a:pPr>
            <a:endParaRPr lang="en-GB" sz="2800" dirty="0"/>
          </a:p>
          <a:p>
            <a:pPr marL="342900" indent="-342900">
              <a:buAutoNum type="arabicPeriod"/>
            </a:pPr>
            <a:endParaRPr lang="en-GB" sz="2800" dirty="0"/>
          </a:p>
          <a:p>
            <a:pPr marL="342900" indent="-342900">
              <a:buAutoNum type="arabicPeriod"/>
            </a:pPr>
            <a:endParaRPr lang="en-GB" sz="2800" dirty="0"/>
          </a:p>
          <a:p>
            <a:pPr marL="342900" indent="-342900">
              <a:buAutoNum type="arabicPeriod"/>
            </a:pPr>
            <a:endParaRPr lang="en-GB" sz="2800" dirty="0"/>
          </a:p>
          <a:p>
            <a:pPr marL="342900" indent="-342900">
              <a:buAutoNum type="arabicPeriod"/>
            </a:pPr>
            <a:endParaRPr lang="en-GB" sz="2800" dirty="0"/>
          </a:p>
          <a:p>
            <a:r>
              <a:rPr lang="en-GB" sz="2800" dirty="0"/>
              <a:t>a) nitration of methyl benzoate in the presence of HNO</a:t>
            </a:r>
            <a:r>
              <a:rPr lang="en-GB" sz="2800" baseline="-25000" dirty="0"/>
              <a:t>3</a:t>
            </a:r>
            <a:r>
              <a:rPr lang="en-GB" sz="2800" dirty="0"/>
              <a:t> and H</a:t>
            </a:r>
            <a:r>
              <a:rPr lang="en-GB" sz="2800" baseline="-25000" dirty="0"/>
              <a:t>2</a:t>
            </a:r>
            <a:r>
              <a:rPr lang="en-GB" sz="2800" dirty="0"/>
              <a:t>SO</a:t>
            </a:r>
            <a:r>
              <a:rPr lang="en-GB" sz="2800" baseline="-25000" dirty="0"/>
              <a:t>4</a:t>
            </a:r>
          </a:p>
          <a:p>
            <a:endParaRPr lang="en-GB" sz="2800" dirty="0"/>
          </a:p>
          <a:p>
            <a:r>
              <a:rPr lang="en-GB" sz="2800" dirty="0"/>
              <a:t>b) purification of methyl-3-nitrobenzoate by recrystallisation from ethanol</a:t>
            </a:r>
          </a:p>
        </p:txBody>
      </p:sp>
      <p:sp>
        <p:nvSpPr>
          <p:cNvPr id="4" name="Rectangle 1">
            <a:extLst>
              <a:ext uri="{FF2B5EF4-FFF2-40B4-BE49-F238E27FC236}">
                <a16:creationId xmlns:a16="http://schemas.microsoft.com/office/drawing/2014/main" id="{D2E0CCD9-AC0C-43E1-A320-56B18CF205E7}"/>
              </a:ext>
            </a:extLst>
          </p:cNvPr>
          <p:cNvSpPr>
            <a:spLocks noChangeArrowheads="1"/>
          </p:cNvSpPr>
          <p:nvPr/>
        </p:nvSpPr>
        <p:spPr bwMode="auto">
          <a:xfrm>
            <a:off x="952165" y="1863052"/>
            <a:ext cx="9196428" cy="16158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444444"/>
                </a:solidFill>
                <a:effectLst/>
                <a:latin typeface="Source Sans Pro" panose="020B0503030403020204" pitchFamily="34" charset="0"/>
              </a:rPr>
              <a:t>The reaction is regioselective and produces predominantly methyl 3-nitrobenzoate.</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444444"/>
                </a:solidFill>
                <a:effectLst/>
                <a:latin typeface="Source Sans Pro" panose="020B0503030403020204" pitchFamily="34" charset="0"/>
              </a:rPr>
              <a:t>  </a:t>
            </a:r>
            <a:r>
              <a:rPr kumimoji="0" lang="en-US" altLang="en-US" sz="8100" b="0" i="0" u="none" strike="noStrike" cap="none" normalizeH="0" baseline="0" dirty="0">
                <a:ln>
                  <a:noFill/>
                </a:ln>
                <a:solidFill>
                  <a:srgbClr val="444444"/>
                </a:solidFill>
                <a:effectLst/>
                <a:latin typeface="Source Sans Pro" panose="020B0503030403020204" pitchFamily="34" charset="0"/>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7170" name="Picture 2">
            <a:extLst>
              <a:ext uri="{FF2B5EF4-FFF2-40B4-BE49-F238E27FC236}">
                <a16:creationId xmlns:a16="http://schemas.microsoft.com/office/drawing/2014/main" id="{8677B322-9C4B-461B-B051-B9B99514E5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5516" y="2519409"/>
            <a:ext cx="4761973" cy="181918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86989023-19A6-421C-AEC0-72948DF169DB}"/>
              </a:ext>
            </a:extLst>
          </p:cNvPr>
          <p:cNvPicPr>
            <a:picLocks noChangeAspect="1"/>
          </p:cNvPicPr>
          <p:nvPr/>
        </p:nvPicPr>
        <p:blipFill rotWithShape="1">
          <a:blip r:embed="rId3"/>
          <a:srcRect l="13789" t="12629" r="12526" b="13145"/>
          <a:stretch/>
        </p:blipFill>
        <p:spPr>
          <a:xfrm>
            <a:off x="6529172" y="2410401"/>
            <a:ext cx="2229285" cy="2245658"/>
          </a:xfrm>
          <a:prstGeom prst="rect">
            <a:avLst/>
          </a:prstGeom>
        </p:spPr>
      </p:pic>
      <p:sp>
        <p:nvSpPr>
          <p:cNvPr id="10" name="TextBox 9">
            <a:extLst>
              <a:ext uri="{FF2B5EF4-FFF2-40B4-BE49-F238E27FC236}">
                <a16:creationId xmlns:a16="http://schemas.microsoft.com/office/drawing/2014/main" id="{7EF04755-2534-4F1E-8CDF-8D700E851D24}"/>
              </a:ext>
            </a:extLst>
          </p:cNvPr>
          <p:cNvSpPr txBox="1"/>
          <p:nvPr/>
        </p:nvSpPr>
        <p:spPr>
          <a:xfrm>
            <a:off x="1016839" y="4290927"/>
            <a:ext cx="6096000" cy="369332"/>
          </a:xfrm>
          <a:prstGeom prst="rect">
            <a:avLst/>
          </a:prstGeom>
          <a:noFill/>
        </p:spPr>
        <p:txBody>
          <a:bodyPr wrap="square">
            <a:spAutoFit/>
          </a:bodyPr>
          <a:lstStyle/>
          <a:p>
            <a:r>
              <a:rPr kumimoji="0" lang="en-US" altLang="en-US" sz="1800" b="0" i="0" u="none" strike="noStrike" cap="none" normalizeH="0" baseline="0" dirty="0">
                <a:ln>
                  <a:noFill/>
                </a:ln>
                <a:solidFill>
                  <a:srgbClr val="444444"/>
                </a:solidFill>
                <a:effectLst/>
                <a:latin typeface="Source Sans Pro" panose="020B0503030403020204" pitchFamily="34" charset="0"/>
              </a:rPr>
              <a:t>methyl benzoate</a:t>
            </a:r>
            <a:endParaRPr lang="en-GB" dirty="0"/>
          </a:p>
        </p:txBody>
      </p:sp>
    </p:spTree>
    <p:extLst>
      <p:ext uri="{BB962C8B-B14F-4D97-AF65-F5344CB8AC3E}">
        <p14:creationId xmlns:p14="http://schemas.microsoft.com/office/powerpoint/2010/main" val="5407038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DE3A3-88A5-4390-A630-C3A11E7AC9EA}"/>
              </a:ext>
            </a:extLst>
          </p:cNvPr>
          <p:cNvSpPr>
            <a:spLocks noGrp="1"/>
          </p:cNvSpPr>
          <p:nvPr>
            <p:ph type="title"/>
          </p:nvPr>
        </p:nvSpPr>
        <p:spPr>
          <a:xfrm>
            <a:off x="913774" y="0"/>
            <a:ext cx="10364451" cy="1360369"/>
          </a:xfrm>
        </p:spPr>
        <p:txBody>
          <a:bodyPr/>
          <a:lstStyle/>
          <a:p>
            <a:r>
              <a:rPr lang="en-GB" dirty="0"/>
              <a:t>Experiments in Cranfield</a:t>
            </a:r>
          </a:p>
        </p:txBody>
      </p:sp>
      <p:sp>
        <p:nvSpPr>
          <p:cNvPr id="3" name="TextBox 2">
            <a:extLst>
              <a:ext uri="{FF2B5EF4-FFF2-40B4-BE49-F238E27FC236}">
                <a16:creationId xmlns:a16="http://schemas.microsoft.com/office/drawing/2014/main" id="{0A622C7A-CDFA-47E0-A18B-4115C25A300D}"/>
              </a:ext>
            </a:extLst>
          </p:cNvPr>
          <p:cNvSpPr txBox="1"/>
          <p:nvPr/>
        </p:nvSpPr>
        <p:spPr>
          <a:xfrm flipH="1">
            <a:off x="671007" y="1360369"/>
            <a:ext cx="10145484" cy="4401205"/>
          </a:xfrm>
          <a:prstGeom prst="rect">
            <a:avLst/>
          </a:prstGeom>
          <a:noFill/>
        </p:spPr>
        <p:txBody>
          <a:bodyPr wrap="square" rtlCol="0">
            <a:spAutoFit/>
          </a:bodyPr>
          <a:lstStyle/>
          <a:p>
            <a:pPr marL="358775" indent="-358775"/>
            <a:r>
              <a:rPr lang="en-GB" sz="2800" dirty="0"/>
              <a:t>2. Preparation of nitroguanidine, NQ (picrite); N-nitro compound,  major component of triple based propellants. </a:t>
            </a:r>
          </a:p>
          <a:p>
            <a:endParaRPr lang="en-GB" sz="2800" dirty="0"/>
          </a:p>
          <a:p>
            <a:endParaRPr lang="en-GB" sz="2800" dirty="0"/>
          </a:p>
          <a:p>
            <a:endParaRPr lang="en-GB" sz="2800" dirty="0"/>
          </a:p>
          <a:p>
            <a:endParaRPr lang="en-GB" sz="2800" dirty="0"/>
          </a:p>
          <a:p>
            <a:endParaRPr lang="en-GB" sz="2800" dirty="0"/>
          </a:p>
          <a:p>
            <a:endParaRPr lang="en-GB" sz="2800" dirty="0"/>
          </a:p>
          <a:p>
            <a:pPr marL="514350" indent="-514350">
              <a:buAutoNum type="alphaLcParenR"/>
            </a:pPr>
            <a:r>
              <a:rPr lang="en-GB" sz="2800" dirty="0"/>
              <a:t>nitration in the presence of </a:t>
            </a:r>
            <a:r>
              <a:rPr lang="en-GB" sz="2800" dirty="0" err="1"/>
              <a:t>conc</a:t>
            </a:r>
            <a:r>
              <a:rPr lang="en-GB" sz="2800" dirty="0"/>
              <a:t> H</a:t>
            </a:r>
            <a:r>
              <a:rPr lang="en-GB" sz="2800" baseline="-25000" dirty="0"/>
              <a:t>2</a:t>
            </a:r>
            <a:r>
              <a:rPr lang="en-GB" sz="2800" dirty="0"/>
              <a:t>SO</a:t>
            </a:r>
            <a:r>
              <a:rPr lang="en-GB" sz="2800" baseline="-25000" dirty="0"/>
              <a:t>4</a:t>
            </a:r>
          </a:p>
          <a:p>
            <a:pPr marL="514350" indent="-514350">
              <a:buAutoNum type="alphaLcParenR"/>
            </a:pPr>
            <a:r>
              <a:rPr lang="en-GB" sz="2800" dirty="0"/>
              <a:t>recrystallisation from hot water</a:t>
            </a:r>
          </a:p>
        </p:txBody>
      </p:sp>
      <p:grpSp>
        <p:nvGrpSpPr>
          <p:cNvPr id="12" name="Group 11">
            <a:extLst>
              <a:ext uri="{FF2B5EF4-FFF2-40B4-BE49-F238E27FC236}">
                <a16:creationId xmlns:a16="http://schemas.microsoft.com/office/drawing/2014/main" id="{BEFC2897-6DFE-4FA6-9D4F-DEC78EE1F6CC}"/>
              </a:ext>
            </a:extLst>
          </p:cNvPr>
          <p:cNvGrpSpPr/>
          <p:nvPr/>
        </p:nvGrpSpPr>
        <p:grpSpPr>
          <a:xfrm>
            <a:off x="913774" y="2590800"/>
            <a:ext cx="10160985" cy="1774094"/>
            <a:chOff x="913774" y="2450958"/>
            <a:chExt cx="10160985" cy="1774094"/>
          </a:xfrm>
        </p:grpSpPr>
        <p:grpSp>
          <p:nvGrpSpPr>
            <p:cNvPr id="10" name="Group 9">
              <a:extLst>
                <a:ext uri="{FF2B5EF4-FFF2-40B4-BE49-F238E27FC236}">
                  <a16:creationId xmlns:a16="http://schemas.microsoft.com/office/drawing/2014/main" id="{8B2CA4BD-BA22-4B6A-AB08-5324C8857421}"/>
                </a:ext>
              </a:extLst>
            </p:cNvPr>
            <p:cNvGrpSpPr/>
            <p:nvPr/>
          </p:nvGrpSpPr>
          <p:grpSpPr>
            <a:xfrm>
              <a:off x="913774" y="2450958"/>
              <a:ext cx="10160985" cy="1472163"/>
              <a:chOff x="296359" y="3131100"/>
              <a:chExt cx="10160985" cy="1472163"/>
            </a:xfrm>
          </p:grpSpPr>
          <p:pic>
            <p:nvPicPr>
              <p:cNvPr id="7172" name="Picture 4">
                <a:extLst>
                  <a:ext uri="{FF2B5EF4-FFF2-40B4-BE49-F238E27FC236}">
                    <a16:creationId xmlns:a16="http://schemas.microsoft.com/office/drawing/2014/main" id="{ADE1E189-1DF0-409F-A062-50D6CF459A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6359" y="3131100"/>
                <a:ext cx="7614631" cy="1472162"/>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C533C109-7305-486A-9B44-2F1C99374058}"/>
                  </a:ext>
                </a:extLst>
              </p:cNvPr>
              <p:cNvSpPr/>
              <p:nvPr/>
            </p:nvSpPr>
            <p:spPr>
              <a:xfrm>
                <a:off x="7910990" y="3131100"/>
                <a:ext cx="2546354" cy="14721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 </a:t>
                </a:r>
              </a:p>
            </p:txBody>
          </p:sp>
          <p:sp>
            <p:nvSpPr>
              <p:cNvPr id="9" name="TextBox 8">
                <a:extLst>
                  <a:ext uri="{FF2B5EF4-FFF2-40B4-BE49-F238E27FC236}">
                    <a16:creationId xmlns:a16="http://schemas.microsoft.com/office/drawing/2014/main" id="{92EE78AE-9A21-4B03-8841-14E9B47B223D}"/>
                  </a:ext>
                </a:extLst>
              </p:cNvPr>
              <p:cNvSpPr txBox="1"/>
              <p:nvPr/>
            </p:nvSpPr>
            <p:spPr>
              <a:xfrm>
                <a:off x="8468149" y="3765175"/>
                <a:ext cx="1628972" cy="584775"/>
              </a:xfrm>
              <a:prstGeom prst="rect">
                <a:avLst/>
              </a:prstGeom>
              <a:noFill/>
            </p:spPr>
            <p:txBody>
              <a:bodyPr wrap="none" rtlCol="0">
                <a:spAutoFit/>
              </a:bodyPr>
              <a:lstStyle/>
              <a:p>
                <a:r>
                  <a:rPr lang="en-GB" sz="3200" dirty="0"/>
                  <a:t>+    H</a:t>
                </a:r>
                <a:r>
                  <a:rPr lang="en-GB" sz="3200" baseline="-25000" dirty="0"/>
                  <a:t>2</a:t>
                </a:r>
                <a:r>
                  <a:rPr lang="en-GB" sz="3200" dirty="0"/>
                  <a:t>O</a:t>
                </a:r>
              </a:p>
            </p:txBody>
          </p:sp>
        </p:grpSp>
        <p:sp>
          <p:nvSpPr>
            <p:cNvPr id="15" name="TextBox 14">
              <a:extLst>
                <a:ext uri="{FF2B5EF4-FFF2-40B4-BE49-F238E27FC236}">
                  <a16:creationId xmlns:a16="http://schemas.microsoft.com/office/drawing/2014/main" id="{86906CB5-A970-44B0-909B-90C4E4295E4F}"/>
                </a:ext>
              </a:extLst>
            </p:cNvPr>
            <p:cNvSpPr txBox="1"/>
            <p:nvPr/>
          </p:nvSpPr>
          <p:spPr>
            <a:xfrm>
              <a:off x="1053124" y="3855720"/>
              <a:ext cx="6185876" cy="369332"/>
            </a:xfrm>
            <a:prstGeom prst="rect">
              <a:avLst/>
            </a:prstGeom>
            <a:noFill/>
          </p:spPr>
          <p:txBody>
            <a:bodyPr wrap="square">
              <a:spAutoFit/>
            </a:bodyPr>
            <a:lstStyle/>
            <a:p>
              <a:r>
                <a:rPr lang="en-GB" dirty="0"/>
                <a:t>guanidine nitrate </a:t>
              </a:r>
            </a:p>
          </p:txBody>
        </p:sp>
      </p:grpSp>
      <p:pic>
        <p:nvPicPr>
          <p:cNvPr id="16" name="Picture 6" descr="Nitroguanidine - Sciencemadness Wiki">
            <a:extLst>
              <a:ext uri="{FF2B5EF4-FFF2-40B4-BE49-F238E27FC236}">
                <a16:creationId xmlns:a16="http://schemas.microsoft.com/office/drawing/2014/main" id="{C152814E-32A4-44E8-891C-AEAFC20D9D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50199" y="4225052"/>
            <a:ext cx="3188677" cy="23884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55218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432F6-F629-454B-8570-4546BF8DA02F}"/>
              </a:ext>
            </a:extLst>
          </p:cNvPr>
          <p:cNvSpPr>
            <a:spLocks noGrp="1"/>
          </p:cNvSpPr>
          <p:nvPr>
            <p:ph type="title"/>
          </p:nvPr>
        </p:nvSpPr>
        <p:spPr>
          <a:xfrm>
            <a:off x="913774" y="1"/>
            <a:ext cx="10364451" cy="1203512"/>
          </a:xfrm>
        </p:spPr>
        <p:txBody>
          <a:bodyPr/>
          <a:lstStyle/>
          <a:p>
            <a:r>
              <a:rPr lang="en-GB" dirty="0"/>
              <a:t>Safety and hazard</a:t>
            </a:r>
          </a:p>
        </p:txBody>
      </p:sp>
      <p:grpSp>
        <p:nvGrpSpPr>
          <p:cNvPr id="7" name="Group 6">
            <a:extLst>
              <a:ext uri="{FF2B5EF4-FFF2-40B4-BE49-F238E27FC236}">
                <a16:creationId xmlns:a16="http://schemas.microsoft.com/office/drawing/2014/main" id="{96011DB4-52FE-460F-B358-99D442E3C80A}"/>
              </a:ext>
            </a:extLst>
          </p:cNvPr>
          <p:cNvGrpSpPr/>
          <p:nvPr/>
        </p:nvGrpSpPr>
        <p:grpSpPr>
          <a:xfrm>
            <a:off x="8104557" y="4277379"/>
            <a:ext cx="4105073" cy="2308324"/>
            <a:chOff x="8104557" y="4277379"/>
            <a:chExt cx="4105073" cy="2308324"/>
          </a:xfrm>
        </p:grpSpPr>
        <p:pic>
          <p:nvPicPr>
            <p:cNvPr id="9224" name="Picture 8">
              <a:extLst>
                <a:ext uri="{FF2B5EF4-FFF2-40B4-BE49-F238E27FC236}">
                  <a16:creationId xmlns:a16="http://schemas.microsoft.com/office/drawing/2014/main" id="{B435C6AC-5692-4C46-A8D1-71BEF7A2FE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852890">
              <a:off x="10092032" y="4516444"/>
              <a:ext cx="2028640" cy="196318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A9C8CED-BED5-4E2E-9FFF-B514C1DD228E}"/>
                </a:ext>
              </a:extLst>
            </p:cNvPr>
            <p:cNvSpPr txBox="1"/>
            <p:nvPr/>
          </p:nvSpPr>
          <p:spPr>
            <a:xfrm flipH="1">
              <a:off x="8104557" y="4277379"/>
              <a:ext cx="4105073" cy="2308324"/>
            </a:xfrm>
            <a:prstGeom prst="rect">
              <a:avLst/>
            </a:prstGeom>
            <a:noFill/>
            <a:ln w="28575">
              <a:solidFill>
                <a:srgbClr val="FF0000"/>
              </a:solidFill>
            </a:ln>
          </p:spPr>
          <p:txBody>
            <a:bodyPr wrap="square" rtlCol="0">
              <a:spAutoFit/>
            </a:bodyPr>
            <a:lstStyle/>
            <a:p>
              <a:r>
                <a:rPr lang="en-GB" sz="2400" b="1" dirty="0"/>
                <a:t>Guanidine nitrate </a:t>
              </a:r>
              <a:r>
                <a:rPr lang="en-GB" sz="2400" dirty="0"/>
                <a:t>is harmful and oxidising. The production of dust should be avoided and purple disposable nitrile gloves used when handling the materials.</a:t>
              </a:r>
            </a:p>
          </p:txBody>
        </p:sp>
      </p:grpSp>
      <p:sp>
        <p:nvSpPr>
          <p:cNvPr id="9" name="TextBox 8">
            <a:extLst>
              <a:ext uri="{FF2B5EF4-FFF2-40B4-BE49-F238E27FC236}">
                <a16:creationId xmlns:a16="http://schemas.microsoft.com/office/drawing/2014/main" id="{3A8A4EB3-64DB-49E0-AB7D-F7179A7C5767}"/>
              </a:ext>
            </a:extLst>
          </p:cNvPr>
          <p:cNvSpPr txBox="1"/>
          <p:nvPr/>
        </p:nvSpPr>
        <p:spPr>
          <a:xfrm flipH="1">
            <a:off x="4689232" y="4277379"/>
            <a:ext cx="3090537" cy="1569660"/>
          </a:xfrm>
          <a:prstGeom prst="rect">
            <a:avLst/>
          </a:prstGeom>
          <a:noFill/>
          <a:ln w="28575">
            <a:solidFill>
              <a:srgbClr val="FF0000"/>
            </a:solidFill>
          </a:ln>
        </p:spPr>
        <p:txBody>
          <a:bodyPr wrap="square" rtlCol="0">
            <a:spAutoFit/>
          </a:bodyPr>
          <a:lstStyle/>
          <a:p>
            <a:r>
              <a:rPr lang="en-GB" sz="2400" b="1" dirty="0"/>
              <a:t>Ethanol</a:t>
            </a:r>
            <a:r>
              <a:rPr lang="en-GB" sz="2400" dirty="0"/>
              <a:t> is a potential irritant which causes drowsiness and impaired perception.</a:t>
            </a:r>
          </a:p>
        </p:txBody>
      </p:sp>
      <p:sp>
        <p:nvSpPr>
          <p:cNvPr id="10" name="TextBox 9">
            <a:extLst>
              <a:ext uri="{FF2B5EF4-FFF2-40B4-BE49-F238E27FC236}">
                <a16:creationId xmlns:a16="http://schemas.microsoft.com/office/drawing/2014/main" id="{9E40C6F7-C912-4311-8FF6-4B6C7025DC3A}"/>
              </a:ext>
            </a:extLst>
          </p:cNvPr>
          <p:cNvSpPr txBox="1"/>
          <p:nvPr/>
        </p:nvSpPr>
        <p:spPr>
          <a:xfrm flipH="1">
            <a:off x="421072" y="4277379"/>
            <a:ext cx="3666373" cy="1569660"/>
          </a:xfrm>
          <a:prstGeom prst="rect">
            <a:avLst/>
          </a:prstGeom>
          <a:noFill/>
          <a:ln w="28575">
            <a:solidFill>
              <a:srgbClr val="FF0000"/>
            </a:solidFill>
          </a:ln>
        </p:spPr>
        <p:txBody>
          <a:bodyPr wrap="square" rtlCol="0">
            <a:spAutoFit/>
          </a:bodyPr>
          <a:lstStyle/>
          <a:p>
            <a:r>
              <a:rPr lang="en-GB" sz="2400" b="1" dirty="0"/>
              <a:t>Methyl benzoate </a:t>
            </a:r>
            <a:r>
              <a:rPr lang="en-GB" sz="2400" dirty="0"/>
              <a:t>is irritating to eyes, skin and respiratory tract. Wash the affected areas with water.</a:t>
            </a:r>
          </a:p>
        </p:txBody>
      </p:sp>
      <p:sp>
        <p:nvSpPr>
          <p:cNvPr id="12" name="TextBox 11">
            <a:extLst>
              <a:ext uri="{FF2B5EF4-FFF2-40B4-BE49-F238E27FC236}">
                <a16:creationId xmlns:a16="http://schemas.microsoft.com/office/drawing/2014/main" id="{D3E7F41F-CE27-4398-B16B-0D794E55BBBE}"/>
              </a:ext>
            </a:extLst>
          </p:cNvPr>
          <p:cNvSpPr txBox="1"/>
          <p:nvPr/>
        </p:nvSpPr>
        <p:spPr>
          <a:xfrm flipH="1">
            <a:off x="421073" y="1183227"/>
            <a:ext cx="3721594" cy="2677656"/>
          </a:xfrm>
          <a:prstGeom prst="rect">
            <a:avLst/>
          </a:prstGeom>
          <a:noFill/>
          <a:ln w="28575">
            <a:solidFill>
              <a:srgbClr val="FF0000"/>
            </a:solidFill>
          </a:ln>
        </p:spPr>
        <p:txBody>
          <a:bodyPr wrap="square" rtlCol="0">
            <a:spAutoFit/>
          </a:bodyPr>
          <a:lstStyle/>
          <a:p>
            <a:r>
              <a:rPr lang="en-GB" sz="2400" b="1" dirty="0"/>
              <a:t>All chemicals </a:t>
            </a:r>
            <a:r>
              <a:rPr lang="en-GB" sz="2400" dirty="0"/>
              <a:t>used in these experiments are harmful by inhalation, ingestion, and absorption through the skin. They mut be handles in the fume cupboard. Appropriate gloves must be worn.</a:t>
            </a:r>
          </a:p>
        </p:txBody>
      </p:sp>
      <p:grpSp>
        <p:nvGrpSpPr>
          <p:cNvPr id="6" name="Group 5">
            <a:extLst>
              <a:ext uri="{FF2B5EF4-FFF2-40B4-BE49-F238E27FC236}">
                <a16:creationId xmlns:a16="http://schemas.microsoft.com/office/drawing/2014/main" id="{0FD6EBB9-3D7D-42CE-86C5-1A9C2F93C669}"/>
              </a:ext>
            </a:extLst>
          </p:cNvPr>
          <p:cNvGrpSpPr/>
          <p:nvPr/>
        </p:nvGrpSpPr>
        <p:grpSpPr>
          <a:xfrm>
            <a:off x="4667362" y="1183228"/>
            <a:ext cx="6438990" cy="2717987"/>
            <a:chOff x="4667362" y="1183228"/>
            <a:chExt cx="6438990" cy="2717987"/>
          </a:xfrm>
        </p:grpSpPr>
        <p:pic>
          <p:nvPicPr>
            <p:cNvPr id="9220" name="Picture 4">
              <a:extLst>
                <a:ext uri="{FF2B5EF4-FFF2-40B4-BE49-F238E27FC236}">
                  <a16:creationId xmlns:a16="http://schemas.microsoft.com/office/drawing/2014/main" id="{23B72ABC-51A5-43F3-A06B-3A8F8A0E88B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0214"/>
            <a:stretch/>
          </p:blipFill>
          <p:spPr bwMode="auto">
            <a:xfrm>
              <a:off x="9911768" y="1183228"/>
              <a:ext cx="1194584" cy="1203512"/>
            </a:xfrm>
            <a:prstGeom prst="rect">
              <a:avLst/>
            </a:prstGeom>
            <a:noFill/>
            <a:extLst>
              <a:ext uri="{909E8E84-426E-40DD-AFC4-6F175D3DCCD1}">
                <a14:hiddenFill xmlns:a14="http://schemas.microsoft.com/office/drawing/2010/main">
                  <a:solidFill>
                    <a:srgbClr val="FFFFFF"/>
                  </a:solidFill>
                </a14:hiddenFill>
              </a:ext>
            </a:extLst>
          </p:spPr>
        </p:pic>
        <p:grpSp>
          <p:nvGrpSpPr>
            <p:cNvPr id="5" name="Group 4">
              <a:extLst>
                <a:ext uri="{FF2B5EF4-FFF2-40B4-BE49-F238E27FC236}">
                  <a16:creationId xmlns:a16="http://schemas.microsoft.com/office/drawing/2014/main" id="{0CF060F5-7633-447F-8781-33937DA91800}"/>
                </a:ext>
              </a:extLst>
            </p:cNvPr>
            <p:cNvGrpSpPr/>
            <p:nvPr/>
          </p:nvGrpSpPr>
          <p:grpSpPr>
            <a:xfrm>
              <a:off x="4667362" y="1203513"/>
              <a:ext cx="4952287" cy="2677656"/>
              <a:chOff x="4403236" y="1636768"/>
              <a:chExt cx="4952287" cy="2677656"/>
            </a:xfrm>
          </p:grpSpPr>
          <p:pic>
            <p:nvPicPr>
              <p:cNvPr id="9226" name="Picture 10">
                <a:extLst>
                  <a:ext uri="{FF2B5EF4-FFF2-40B4-BE49-F238E27FC236}">
                    <a16:creationId xmlns:a16="http://schemas.microsoft.com/office/drawing/2014/main" id="{BA4DC8B1-9844-4021-8EAC-BE02B0D131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7162573" y="2108304"/>
                <a:ext cx="2192950" cy="2177823"/>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1A6E223E-5861-4CA7-9008-06A88FCE7164}"/>
                  </a:ext>
                </a:extLst>
              </p:cNvPr>
              <p:cNvSpPr txBox="1"/>
              <p:nvPr/>
            </p:nvSpPr>
            <p:spPr>
              <a:xfrm flipH="1">
                <a:off x="4403236" y="1636768"/>
                <a:ext cx="4952287" cy="2677656"/>
              </a:xfrm>
              <a:prstGeom prst="rect">
                <a:avLst/>
              </a:prstGeom>
              <a:noFill/>
              <a:ln w="28575">
                <a:solidFill>
                  <a:srgbClr val="FF0000"/>
                </a:solidFill>
              </a:ln>
            </p:spPr>
            <p:txBody>
              <a:bodyPr wrap="square" rtlCol="0">
                <a:spAutoFit/>
              </a:bodyPr>
              <a:lstStyle/>
              <a:p>
                <a:r>
                  <a:rPr lang="en-GB" sz="2400" b="1" dirty="0"/>
                  <a:t>HNO</a:t>
                </a:r>
                <a:r>
                  <a:rPr lang="en-GB" sz="2400" b="1" baseline="-25000" dirty="0"/>
                  <a:t>3</a:t>
                </a:r>
                <a:r>
                  <a:rPr lang="en-GB" sz="2400" b="1" dirty="0"/>
                  <a:t> and H</a:t>
                </a:r>
                <a:r>
                  <a:rPr lang="en-GB" sz="2400" b="1" baseline="-25000" dirty="0"/>
                  <a:t>2</a:t>
                </a:r>
                <a:r>
                  <a:rPr lang="en-GB" sz="2400" b="1" dirty="0"/>
                  <a:t>SO</a:t>
                </a:r>
                <a:r>
                  <a:rPr lang="en-GB" sz="2400" b="1" baseline="-25000" dirty="0"/>
                  <a:t>4 </a:t>
                </a:r>
                <a:r>
                  <a:rPr lang="en-GB" sz="2400" dirty="0"/>
                  <a:t>are highly corrosive and very damaging to tissue. Any splashes must be washed off immediately with large amount of water. H</a:t>
                </a:r>
                <a:r>
                  <a:rPr lang="en-GB" sz="2400" baseline="-25000" dirty="0"/>
                  <a:t>2</a:t>
                </a:r>
                <a:r>
                  <a:rPr lang="en-GB" sz="2400" dirty="0"/>
                  <a:t>SO</a:t>
                </a:r>
                <a:r>
                  <a:rPr lang="en-GB" sz="2400" baseline="-25000" dirty="0"/>
                  <a:t>4</a:t>
                </a:r>
                <a:r>
                  <a:rPr lang="en-GB" sz="2400" dirty="0"/>
                  <a:t> causes severe burns. Wear disposable green nitrile gloves when handling. </a:t>
                </a:r>
              </a:p>
            </p:txBody>
          </p:sp>
        </p:grpSp>
        <p:pic>
          <p:nvPicPr>
            <p:cNvPr id="15" name="Picture 4">
              <a:extLst>
                <a:ext uri="{FF2B5EF4-FFF2-40B4-BE49-F238E27FC236}">
                  <a16:creationId xmlns:a16="http://schemas.microsoft.com/office/drawing/2014/main" id="{9442DD2A-82D5-4E6D-90C6-0FE4E1D64ED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0215"/>
            <a:stretch/>
          </p:blipFill>
          <p:spPr bwMode="auto">
            <a:xfrm>
              <a:off x="9911768" y="2697703"/>
              <a:ext cx="1194584" cy="1203512"/>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980388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2D5ED-EA2B-4A14-AEF8-63B30E2C09A4}"/>
              </a:ext>
            </a:extLst>
          </p:cNvPr>
          <p:cNvSpPr>
            <a:spLocks noGrp="1"/>
          </p:cNvSpPr>
          <p:nvPr>
            <p:ph type="title"/>
          </p:nvPr>
        </p:nvSpPr>
        <p:spPr>
          <a:xfrm>
            <a:off x="913774" y="46635"/>
            <a:ext cx="10364451" cy="1477329"/>
          </a:xfrm>
        </p:spPr>
        <p:txBody>
          <a:bodyPr/>
          <a:lstStyle/>
          <a:p>
            <a:r>
              <a:rPr lang="en-GB" dirty="0"/>
              <a:t>Safety, </a:t>
            </a:r>
            <a:r>
              <a:rPr lang="en-GB" dirty="0" err="1"/>
              <a:t>cont</a:t>
            </a:r>
            <a:endParaRPr lang="en-GB" dirty="0"/>
          </a:p>
        </p:txBody>
      </p:sp>
      <p:sp>
        <p:nvSpPr>
          <p:cNvPr id="3" name="TextBox 2">
            <a:extLst>
              <a:ext uri="{FF2B5EF4-FFF2-40B4-BE49-F238E27FC236}">
                <a16:creationId xmlns:a16="http://schemas.microsoft.com/office/drawing/2014/main" id="{1E5B15BE-ED1B-4C88-8A97-A710AD8DCEB3}"/>
              </a:ext>
            </a:extLst>
          </p:cNvPr>
          <p:cNvSpPr txBox="1"/>
          <p:nvPr/>
        </p:nvSpPr>
        <p:spPr>
          <a:xfrm>
            <a:off x="770046" y="1041944"/>
            <a:ext cx="8841093" cy="4031873"/>
          </a:xfrm>
          <a:prstGeom prst="rect">
            <a:avLst/>
          </a:prstGeom>
          <a:noFill/>
        </p:spPr>
        <p:txBody>
          <a:bodyPr wrap="square" rtlCol="0">
            <a:spAutoFit/>
          </a:bodyPr>
          <a:lstStyle/>
          <a:p>
            <a:pPr>
              <a:spcBef>
                <a:spcPts val="600"/>
              </a:spcBef>
              <a:spcAft>
                <a:spcPts val="600"/>
              </a:spcAft>
            </a:pPr>
            <a:r>
              <a:rPr lang="en-GB" sz="3600" dirty="0"/>
              <a:t>Wear the lab coat and goggles</a:t>
            </a:r>
          </a:p>
          <a:p>
            <a:pPr>
              <a:spcBef>
                <a:spcPts val="600"/>
              </a:spcBef>
              <a:spcAft>
                <a:spcPts val="600"/>
              </a:spcAft>
            </a:pPr>
            <a:r>
              <a:rPr lang="en-GB" sz="3600" dirty="0"/>
              <a:t>Label glassware appropriately</a:t>
            </a:r>
          </a:p>
          <a:p>
            <a:pPr>
              <a:spcBef>
                <a:spcPts val="600"/>
              </a:spcBef>
              <a:spcAft>
                <a:spcPts val="600"/>
              </a:spcAft>
            </a:pPr>
            <a:r>
              <a:rPr lang="en-GB" sz="3600" dirty="0"/>
              <a:t>Work in the fume cupboard</a:t>
            </a:r>
          </a:p>
          <a:p>
            <a:pPr>
              <a:spcBef>
                <a:spcPts val="600"/>
              </a:spcBef>
              <a:spcAft>
                <a:spcPts val="600"/>
              </a:spcAft>
            </a:pPr>
            <a:r>
              <a:rPr lang="en-GB" sz="3600" dirty="0"/>
              <a:t>Keep the reaction at correct temperature</a:t>
            </a:r>
          </a:p>
          <a:p>
            <a:pPr>
              <a:spcBef>
                <a:spcPts val="600"/>
              </a:spcBef>
              <a:spcAft>
                <a:spcPts val="600"/>
              </a:spcAft>
            </a:pPr>
            <a:r>
              <a:rPr lang="en-GB" sz="3600" dirty="0"/>
              <a:t>All handling of acids must be carried out in the fume cupboards</a:t>
            </a:r>
          </a:p>
        </p:txBody>
      </p:sp>
    </p:spTree>
    <p:extLst>
      <p:ext uri="{BB962C8B-B14F-4D97-AF65-F5344CB8AC3E}">
        <p14:creationId xmlns:p14="http://schemas.microsoft.com/office/powerpoint/2010/main" val="39652251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Frienda 20 Pcs Lab Glassware Include 4 Graduated Cylinder Set, 4 Glass  Beaker Set, 3 Glass Dropper, 4 Stirring Rod, 5 Measuring Cups for  Laboratory ...">
            <a:extLst>
              <a:ext uri="{FF2B5EF4-FFF2-40B4-BE49-F238E27FC236}">
                <a16:creationId xmlns:a16="http://schemas.microsoft.com/office/drawing/2014/main" id="{C6FEA760-E8C8-49DE-8175-71606161B8B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506" r="64562" b="81611"/>
          <a:stretch/>
        </p:blipFill>
        <p:spPr bwMode="auto">
          <a:xfrm rot="5400000" flipV="1">
            <a:off x="6713940" y="4484133"/>
            <a:ext cx="4028908" cy="58514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Frienda 20 Pcs Lab Glassware Include 4 Graduated Cylinder Set, 4 Glass  Beaker Set, 3 Glass Dropper, 4 Stirring Rod, 5 Measuring Cups for  Laboratory ...">
            <a:extLst>
              <a:ext uri="{FF2B5EF4-FFF2-40B4-BE49-F238E27FC236}">
                <a16:creationId xmlns:a16="http://schemas.microsoft.com/office/drawing/2014/main" id="{7669C661-E2F0-4983-8870-614F61B437F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2591" t="60572" r="49675" b="8675"/>
          <a:stretch/>
        </p:blipFill>
        <p:spPr bwMode="auto">
          <a:xfrm>
            <a:off x="979114" y="1852409"/>
            <a:ext cx="2363251" cy="260174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Frienda 20 Pcs Lab Glassware Include 4 Graduated Cylinder Set, 4 Glass  Beaker Set, 3 Glass Dropper, 4 Stirring Rod, 5 Measuring Cups for  Laboratory ...">
            <a:extLst>
              <a:ext uri="{FF2B5EF4-FFF2-40B4-BE49-F238E27FC236}">
                <a16:creationId xmlns:a16="http://schemas.microsoft.com/office/drawing/2014/main" id="{9646664A-45D6-421F-9E18-0963E76ADB5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9123" t="50702" r="12742" b="4312"/>
          <a:stretch/>
        </p:blipFill>
        <p:spPr bwMode="auto">
          <a:xfrm>
            <a:off x="5800657" y="613948"/>
            <a:ext cx="1323507" cy="5730789"/>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Frienda 20 Pcs Lab Glassware Include 4 Graduated Cylinder Set, 4 Glass  Beaker Set, 3 Glass Dropper, 4 Stirring Rod, 5 Measuring Cups for  Laboratory ...">
            <a:extLst>
              <a:ext uri="{FF2B5EF4-FFF2-40B4-BE49-F238E27FC236}">
                <a16:creationId xmlns:a16="http://schemas.microsoft.com/office/drawing/2014/main" id="{8CCBFB1E-CBE1-4A62-95F3-1837CE87DC6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232" t="4884" r="32916" b="92857"/>
          <a:stretch/>
        </p:blipFill>
        <p:spPr bwMode="auto">
          <a:xfrm rot="5400000" flipV="1">
            <a:off x="4294179" y="3267074"/>
            <a:ext cx="6745153" cy="32385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C6564252-551D-451A-9BAC-666EEDA1A40C}"/>
              </a:ext>
            </a:extLst>
          </p:cNvPr>
          <p:cNvPicPr>
            <a:picLocks noChangeAspect="1"/>
          </p:cNvPicPr>
          <p:nvPr/>
        </p:nvPicPr>
        <p:blipFill rotWithShape="1">
          <a:blip r:embed="rId3"/>
          <a:srcRect l="46667" r="46666" b="5960"/>
          <a:stretch/>
        </p:blipFill>
        <p:spPr>
          <a:xfrm flipH="1">
            <a:off x="7984658" y="166634"/>
            <a:ext cx="485780" cy="6624525"/>
          </a:xfrm>
          <a:prstGeom prst="rect">
            <a:avLst/>
          </a:prstGeom>
        </p:spPr>
      </p:pic>
      <p:pic>
        <p:nvPicPr>
          <p:cNvPr id="12" name="Picture 2" descr="Frienda 20 Pcs Lab Glassware Include 4 Graduated Cylinder Set, 4 Glass  Beaker Set, 3 Glass Dropper, 4 Stirring Rod, 5 Measuring Cups for  Laboratory ...">
            <a:extLst>
              <a:ext uri="{FF2B5EF4-FFF2-40B4-BE49-F238E27FC236}">
                <a16:creationId xmlns:a16="http://schemas.microsoft.com/office/drawing/2014/main" id="{78EABA78-F18A-4117-A077-2D56CA28D73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0433" t="12989" r="26144" b="61868"/>
          <a:stretch/>
        </p:blipFill>
        <p:spPr bwMode="auto">
          <a:xfrm>
            <a:off x="3206776" y="166635"/>
            <a:ext cx="2569937" cy="4288685"/>
          </a:xfrm>
          <a:prstGeom prst="rect">
            <a:avLst/>
          </a:prstGeom>
          <a:noFill/>
          <a:extLst>
            <a:ext uri="{909E8E84-426E-40DD-AFC4-6F175D3DCCD1}">
              <a14:hiddenFill xmlns:a14="http://schemas.microsoft.com/office/drawing/2010/main">
                <a:solidFill>
                  <a:srgbClr val="FFFFFF"/>
                </a:solidFill>
              </a14:hiddenFill>
            </a:ext>
          </a:extLst>
        </p:spPr>
      </p:pic>
      <p:sp>
        <p:nvSpPr>
          <p:cNvPr id="11" name="Title 10">
            <a:extLst>
              <a:ext uri="{FF2B5EF4-FFF2-40B4-BE49-F238E27FC236}">
                <a16:creationId xmlns:a16="http://schemas.microsoft.com/office/drawing/2014/main" id="{FF22AC9F-4D76-4FAE-A2AD-A4D52AB91034}"/>
              </a:ext>
            </a:extLst>
          </p:cNvPr>
          <p:cNvSpPr>
            <a:spLocks noGrp="1"/>
          </p:cNvSpPr>
          <p:nvPr>
            <p:ph type="title"/>
          </p:nvPr>
        </p:nvSpPr>
        <p:spPr>
          <a:xfrm>
            <a:off x="2646" y="0"/>
            <a:ext cx="3120500" cy="1227897"/>
          </a:xfrm>
        </p:spPr>
        <p:txBody>
          <a:bodyPr/>
          <a:lstStyle/>
          <a:p>
            <a:r>
              <a:rPr lang="en-GB" dirty="0"/>
              <a:t>Glassware</a:t>
            </a:r>
          </a:p>
        </p:txBody>
      </p:sp>
      <p:pic>
        <p:nvPicPr>
          <p:cNvPr id="7" name="Picture 2" descr="Frienda 20 Pcs Lab Glassware Include 4 Graduated Cylinder Set, 4 Glass  Beaker Set, 3 Glass Dropper, 4 Stirring Rod, 5 Measuring Cups for  Laboratory ...">
            <a:extLst>
              <a:ext uri="{FF2B5EF4-FFF2-40B4-BE49-F238E27FC236}">
                <a16:creationId xmlns:a16="http://schemas.microsoft.com/office/drawing/2014/main" id="{3F84FC4F-4E6F-446B-A2E7-58B8D4FA4AB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095" t="28883" r="82784" b="49506"/>
          <a:stretch/>
        </p:blipFill>
        <p:spPr bwMode="auto">
          <a:xfrm>
            <a:off x="176224" y="3804391"/>
            <a:ext cx="1743107" cy="243333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67726497-1AED-4A9A-9BDF-DA4D051FA59C}"/>
              </a:ext>
            </a:extLst>
          </p:cNvPr>
          <p:cNvPicPr>
            <a:picLocks noChangeAspect="1"/>
          </p:cNvPicPr>
          <p:nvPr/>
        </p:nvPicPr>
        <p:blipFill rotWithShape="1">
          <a:blip r:embed="rId4"/>
          <a:srcRect l="16093" t="15389" b="11665"/>
          <a:stretch/>
        </p:blipFill>
        <p:spPr>
          <a:xfrm>
            <a:off x="2680503" y="4454152"/>
            <a:ext cx="1817617" cy="1772377"/>
          </a:xfrm>
          <a:prstGeom prst="rect">
            <a:avLst/>
          </a:prstGeom>
        </p:spPr>
      </p:pic>
      <p:sp>
        <p:nvSpPr>
          <p:cNvPr id="15" name="TextBox 14">
            <a:extLst>
              <a:ext uri="{FF2B5EF4-FFF2-40B4-BE49-F238E27FC236}">
                <a16:creationId xmlns:a16="http://schemas.microsoft.com/office/drawing/2014/main" id="{2396693F-F9F7-43A7-89E1-518889C8901A}"/>
              </a:ext>
            </a:extLst>
          </p:cNvPr>
          <p:cNvSpPr txBox="1"/>
          <p:nvPr/>
        </p:nvSpPr>
        <p:spPr>
          <a:xfrm>
            <a:off x="9575771" y="1367677"/>
            <a:ext cx="2616229" cy="4124206"/>
          </a:xfrm>
          <a:prstGeom prst="rect">
            <a:avLst/>
          </a:prstGeom>
          <a:noFill/>
        </p:spPr>
        <p:txBody>
          <a:bodyPr wrap="none" rtlCol="0">
            <a:spAutoFit/>
          </a:bodyPr>
          <a:lstStyle/>
          <a:p>
            <a:pPr>
              <a:spcBef>
                <a:spcPts val="600"/>
              </a:spcBef>
              <a:spcAft>
                <a:spcPts val="600"/>
              </a:spcAft>
            </a:pPr>
            <a:r>
              <a:rPr lang="en-GB" sz="2400" dirty="0"/>
              <a:t>Conical flask</a:t>
            </a:r>
          </a:p>
          <a:p>
            <a:pPr>
              <a:spcBef>
                <a:spcPts val="600"/>
              </a:spcBef>
              <a:spcAft>
                <a:spcPts val="600"/>
              </a:spcAft>
            </a:pPr>
            <a:r>
              <a:rPr lang="en-GB" sz="2400" dirty="0"/>
              <a:t>Beakers</a:t>
            </a:r>
          </a:p>
          <a:p>
            <a:pPr>
              <a:spcBef>
                <a:spcPts val="600"/>
              </a:spcBef>
              <a:spcAft>
                <a:spcPts val="600"/>
              </a:spcAft>
            </a:pPr>
            <a:r>
              <a:rPr lang="en-GB" sz="2400" dirty="0"/>
              <a:t>Measuring cylinders</a:t>
            </a:r>
          </a:p>
          <a:p>
            <a:pPr>
              <a:spcBef>
                <a:spcPts val="600"/>
              </a:spcBef>
              <a:spcAft>
                <a:spcPts val="600"/>
              </a:spcAft>
            </a:pPr>
            <a:r>
              <a:rPr lang="en-GB" sz="2400" dirty="0"/>
              <a:t>Pasteur pipettes</a:t>
            </a:r>
          </a:p>
          <a:p>
            <a:pPr>
              <a:spcBef>
                <a:spcPts val="600"/>
              </a:spcBef>
              <a:spcAft>
                <a:spcPts val="600"/>
              </a:spcAft>
            </a:pPr>
            <a:r>
              <a:rPr lang="en-GB" sz="2400" dirty="0"/>
              <a:t>Spatula</a:t>
            </a:r>
          </a:p>
          <a:p>
            <a:pPr>
              <a:spcBef>
                <a:spcPts val="600"/>
              </a:spcBef>
              <a:spcAft>
                <a:spcPts val="600"/>
              </a:spcAft>
            </a:pPr>
            <a:r>
              <a:rPr lang="en-GB" sz="2400" dirty="0"/>
              <a:t>Rubber cones</a:t>
            </a:r>
          </a:p>
          <a:p>
            <a:pPr>
              <a:spcBef>
                <a:spcPts val="600"/>
              </a:spcBef>
              <a:spcAft>
                <a:spcPts val="600"/>
              </a:spcAft>
            </a:pPr>
            <a:r>
              <a:rPr lang="en-GB" sz="2400" dirty="0"/>
              <a:t>Glass rod</a:t>
            </a:r>
          </a:p>
          <a:p>
            <a:pPr>
              <a:spcBef>
                <a:spcPts val="600"/>
              </a:spcBef>
              <a:spcAft>
                <a:spcPts val="600"/>
              </a:spcAft>
            </a:pPr>
            <a:r>
              <a:rPr lang="en-GB" sz="2400" dirty="0"/>
              <a:t>Thermometer</a:t>
            </a:r>
          </a:p>
        </p:txBody>
      </p:sp>
      <p:pic>
        <p:nvPicPr>
          <p:cNvPr id="16392" name="Picture 8" descr="Scientific Labwares Stainless Steel Lab Spatula with Flat Square/Spoon  Ends, 9&quot; - Walmart.com">
            <a:extLst>
              <a:ext uri="{FF2B5EF4-FFF2-40B4-BE49-F238E27FC236}">
                <a16:creationId xmlns:a16="http://schemas.microsoft.com/office/drawing/2014/main" id="{7DFC2802-6176-44DA-9122-53408B64D80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44584" b="44525"/>
          <a:stretch/>
        </p:blipFill>
        <p:spPr bwMode="auto">
          <a:xfrm>
            <a:off x="782498" y="6332113"/>
            <a:ext cx="6357769" cy="5258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24731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7D212-DBC3-4052-905A-1A4E21126540}"/>
              </a:ext>
            </a:extLst>
          </p:cNvPr>
          <p:cNvSpPr>
            <a:spLocks noGrp="1"/>
          </p:cNvSpPr>
          <p:nvPr>
            <p:ph type="title"/>
          </p:nvPr>
        </p:nvSpPr>
        <p:spPr>
          <a:xfrm>
            <a:off x="913774" y="0"/>
            <a:ext cx="10364451" cy="1076325"/>
          </a:xfrm>
        </p:spPr>
        <p:txBody>
          <a:bodyPr/>
          <a:lstStyle/>
          <a:p>
            <a:r>
              <a:rPr lang="en-GB" dirty="0"/>
              <a:t>Vacuum filtration system</a:t>
            </a:r>
          </a:p>
        </p:txBody>
      </p:sp>
      <p:pic>
        <p:nvPicPr>
          <p:cNvPr id="17410" name="Picture 2" descr="Vacuum Filtration Setup with SIMAX® Heatproof 500ml Filter Flask, 90mm Filter Funnel &amp; Pump (Complete Kit)">
            <a:extLst>
              <a:ext uri="{FF2B5EF4-FFF2-40B4-BE49-F238E27FC236}">
                <a16:creationId xmlns:a16="http://schemas.microsoft.com/office/drawing/2014/main" id="{9DD8575B-203D-49B3-878C-9303CB7C865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333" t="11250" r="19444" b="7223"/>
          <a:stretch/>
        </p:blipFill>
        <p:spPr bwMode="auto">
          <a:xfrm>
            <a:off x="476250" y="990600"/>
            <a:ext cx="3924300" cy="559117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a:extLst>
              <a:ext uri="{FF2B5EF4-FFF2-40B4-BE49-F238E27FC236}">
                <a16:creationId xmlns:a16="http://schemas.microsoft.com/office/drawing/2014/main" id="{1A2A88BB-15C9-4493-B3A1-EDB7313B3D16}"/>
              </a:ext>
            </a:extLst>
          </p:cNvPr>
          <p:cNvSpPr>
            <a:spLocks noChangeArrowheads="1"/>
          </p:cNvSpPr>
          <p:nvPr/>
        </p:nvSpPr>
        <p:spPr bwMode="auto">
          <a:xfrm>
            <a:off x="4695826" y="886539"/>
            <a:ext cx="7201526" cy="60939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ts val="600"/>
              </a:spcBef>
              <a:spcAft>
                <a:spcPct val="0"/>
              </a:spcAft>
              <a:buClrTx/>
              <a:buSzTx/>
              <a:buFontTx/>
              <a:buChar char="•"/>
              <a:tabLst/>
            </a:pPr>
            <a:r>
              <a:rPr kumimoji="0" lang="en-US" altLang="en-US" sz="2200" b="1" i="0" u="none" strike="noStrike" cap="none" normalizeH="0" baseline="0" dirty="0">
                <a:ln>
                  <a:noFill/>
                </a:ln>
                <a:solidFill>
                  <a:schemeClr val="tx1"/>
                </a:solidFill>
                <a:effectLst/>
              </a:rPr>
              <a:t>Setup:</a:t>
            </a:r>
            <a:endParaRPr kumimoji="0" lang="en-US" altLang="en-US" sz="2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ts val="600"/>
              </a:spcBef>
              <a:spcAft>
                <a:spcPct val="0"/>
              </a:spcAft>
              <a:buClrTx/>
              <a:buSzTx/>
              <a:buFontTx/>
              <a:buChar char="•"/>
              <a:tabLst/>
            </a:pPr>
            <a:r>
              <a:rPr kumimoji="0" lang="en-US" altLang="en-US" sz="2200" b="0" i="0" u="none" strike="noStrike" cap="none" normalizeH="0" baseline="0" dirty="0">
                <a:ln>
                  <a:noFill/>
                </a:ln>
                <a:solidFill>
                  <a:schemeClr val="tx1"/>
                </a:solidFill>
                <a:effectLst/>
              </a:rPr>
              <a:t>Use a filter flask with a sidearm, a Büchner funnel, filter paper, and a vacuum source.</a:t>
            </a:r>
          </a:p>
          <a:p>
            <a:pPr marL="0" marR="0" lvl="0" indent="0" algn="l" defTabSz="914400" rtl="0" eaLnBrk="0" fontAlgn="base" latinLnBrk="0" hangingPunct="0">
              <a:lnSpc>
                <a:spcPct val="100000"/>
              </a:lnSpc>
              <a:spcBef>
                <a:spcPts val="600"/>
              </a:spcBef>
              <a:spcAft>
                <a:spcPct val="0"/>
              </a:spcAft>
              <a:buClrTx/>
              <a:buSzTx/>
              <a:buFontTx/>
              <a:buChar char="•"/>
              <a:tabLst/>
            </a:pPr>
            <a:r>
              <a:rPr kumimoji="0" lang="en-US" altLang="en-US" sz="2200" b="0" i="0" u="none" strike="noStrike" cap="none" normalizeH="0" baseline="0" dirty="0">
                <a:ln>
                  <a:noFill/>
                </a:ln>
                <a:solidFill>
                  <a:schemeClr val="tx1"/>
                </a:solidFill>
                <a:effectLst/>
              </a:rPr>
              <a:t>Ensure a tight seal with a rubber stopper or adapter.</a:t>
            </a:r>
          </a:p>
          <a:p>
            <a:pPr marL="0" marR="0" lvl="0" indent="0" algn="l" defTabSz="914400" rtl="0" eaLnBrk="0" fontAlgn="base" latinLnBrk="0" hangingPunct="0">
              <a:lnSpc>
                <a:spcPct val="100000"/>
              </a:lnSpc>
              <a:spcBef>
                <a:spcPts val="600"/>
              </a:spcBef>
              <a:spcAft>
                <a:spcPct val="0"/>
              </a:spcAft>
              <a:buClrTx/>
              <a:buSzTx/>
              <a:buFontTx/>
              <a:buChar char="•"/>
              <a:tabLst/>
            </a:pPr>
            <a:r>
              <a:rPr kumimoji="0" lang="en-US" altLang="en-US" sz="2200" b="1" i="0" u="none" strike="noStrike" cap="none" normalizeH="0" baseline="0" dirty="0">
                <a:ln>
                  <a:noFill/>
                </a:ln>
                <a:solidFill>
                  <a:schemeClr val="tx1"/>
                </a:solidFill>
                <a:effectLst/>
              </a:rPr>
              <a:t>Process:</a:t>
            </a:r>
            <a:endParaRPr kumimoji="0" lang="en-US" altLang="en-US" sz="2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ts val="600"/>
              </a:spcBef>
              <a:spcAft>
                <a:spcPct val="0"/>
              </a:spcAft>
              <a:buClrTx/>
              <a:buSzTx/>
              <a:buFontTx/>
              <a:buChar char="•"/>
              <a:tabLst/>
            </a:pPr>
            <a:r>
              <a:rPr kumimoji="0" lang="en-US" altLang="en-US" sz="2200" b="0" i="0" u="none" strike="noStrike" cap="none" normalizeH="0" baseline="0" dirty="0">
                <a:ln>
                  <a:noFill/>
                </a:ln>
                <a:solidFill>
                  <a:schemeClr val="tx1"/>
                </a:solidFill>
                <a:effectLst/>
              </a:rPr>
              <a:t>Place filter paper in the funnel and moisten with solvent.</a:t>
            </a:r>
          </a:p>
          <a:p>
            <a:pPr marL="0" marR="0" lvl="0" indent="0" algn="l" defTabSz="914400" rtl="0" eaLnBrk="0" fontAlgn="base" latinLnBrk="0" hangingPunct="0">
              <a:lnSpc>
                <a:spcPct val="100000"/>
              </a:lnSpc>
              <a:spcBef>
                <a:spcPts val="600"/>
              </a:spcBef>
              <a:spcAft>
                <a:spcPct val="0"/>
              </a:spcAft>
              <a:buClrTx/>
              <a:buSzTx/>
              <a:buFontTx/>
              <a:buChar char="•"/>
              <a:tabLst/>
            </a:pPr>
            <a:r>
              <a:rPr kumimoji="0" lang="en-US" altLang="en-US" sz="2200" b="0" i="0" u="none" strike="noStrike" cap="none" normalizeH="0" baseline="0" dirty="0">
                <a:ln>
                  <a:noFill/>
                </a:ln>
                <a:solidFill>
                  <a:schemeClr val="tx1"/>
                </a:solidFill>
                <a:effectLst/>
              </a:rPr>
              <a:t>Pour the mixture (solid + liquid) into the funnel.</a:t>
            </a:r>
          </a:p>
          <a:p>
            <a:pPr marL="0" marR="0" lvl="0" indent="0" algn="l" defTabSz="914400" rtl="0" eaLnBrk="0" fontAlgn="base" latinLnBrk="0" hangingPunct="0">
              <a:lnSpc>
                <a:spcPct val="100000"/>
              </a:lnSpc>
              <a:spcBef>
                <a:spcPts val="600"/>
              </a:spcBef>
              <a:spcAft>
                <a:spcPct val="0"/>
              </a:spcAft>
              <a:buClrTx/>
              <a:buSzTx/>
              <a:buFontTx/>
              <a:buChar char="•"/>
              <a:tabLst/>
            </a:pPr>
            <a:r>
              <a:rPr kumimoji="0" lang="en-US" altLang="en-US" sz="2200" b="0" i="0" u="none" strike="noStrike" cap="none" normalizeH="0" baseline="0" dirty="0">
                <a:ln>
                  <a:noFill/>
                </a:ln>
                <a:solidFill>
                  <a:schemeClr val="tx1"/>
                </a:solidFill>
                <a:effectLst/>
              </a:rPr>
              <a:t>Turn on the vacuum to draw the liquid through the filter paper.</a:t>
            </a:r>
          </a:p>
          <a:p>
            <a:pPr marL="0" marR="0" lvl="0" indent="0" algn="l" defTabSz="914400" rtl="0" eaLnBrk="0" fontAlgn="base" latinLnBrk="0" hangingPunct="0">
              <a:lnSpc>
                <a:spcPct val="100000"/>
              </a:lnSpc>
              <a:spcBef>
                <a:spcPts val="600"/>
              </a:spcBef>
              <a:spcAft>
                <a:spcPct val="0"/>
              </a:spcAft>
              <a:buClrTx/>
              <a:buSzTx/>
              <a:buFontTx/>
              <a:buChar char="•"/>
              <a:tabLst/>
            </a:pPr>
            <a:r>
              <a:rPr kumimoji="0" lang="en-US" altLang="en-US" sz="2200" b="1" i="0" u="none" strike="noStrike" cap="none" normalizeH="0" baseline="0" dirty="0">
                <a:ln>
                  <a:noFill/>
                </a:ln>
                <a:solidFill>
                  <a:schemeClr val="tx1"/>
                </a:solidFill>
                <a:effectLst/>
              </a:rPr>
              <a:t>Outcome:</a:t>
            </a:r>
            <a:endParaRPr kumimoji="0" lang="en-US" altLang="en-US" sz="2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ts val="600"/>
              </a:spcBef>
              <a:spcAft>
                <a:spcPct val="0"/>
              </a:spcAft>
              <a:buClrTx/>
              <a:buSzTx/>
              <a:buFontTx/>
              <a:buChar char="•"/>
              <a:tabLst/>
            </a:pPr>
            <a:r>
              <a:rPr kumimoji="0" lang="en-US" altLang="en-US" sz="2200" b="0" i="0" u="none" strike="noStrike" cap="none" normalizeH="0" baseline="0" dirty="0">
                <a:ln>
                  <a:noFill/>
                </a:ln>
                <a:solidFill>
                  <a:schemeClr val="tx1"/>
                </a:solidFill>
                <a:effectLst/>
              </a:rPr>
              <a:t>Liquid collects in the flask; solid remains on the filter paper.</a:t>
            </a:r>
          </a:p>
          <a:p>
            <a:pPr marL="0" marR="0" lvl="0" indent="0" algn="l" defTabSz="914400" rtl="0" eaLnBrk="0" fontAlgn="base" latinLnBrk="0" hangingPunct="0">
              <a:lnSpc>
                <a:spcPct val="100000"/>
              </a:lnSpc>
              <a:spcBef>
                <a:spcPts val="600"/>
              </a:spcBef>
              <a:spcAft>
                <a:spcPct val="0"/>
              </a:spcAft>
              <a:buClrTx/>
              <a:buSzTx/>
              <a:buFontTx/>
              <a:buChar char="•"/>
              <a:tabLst/>
            </a:pPr>
            <a:r>
              <a:rPr kumimoji="0" lang="en-US" altLang="en-US" sz="2200" b="1" i="0" u="none" strike="noStrike" cap="none" normalizeH="0" baseline="0" dirty="0">
                <a:ln>
                  <a:noFill/>
                </a:ln>
                <a:solidFill>
                  <a:schemeClr val="tx1"/>
                </a:solidFill>
                <a:effectLst/>
              </a:rPr>
              <a:t>Benefits:</a:t>
            </a:r>
            <a:endParaRPr kumimoji="0" lang="en-US" altLang="en-US" sz="2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ts val="600"/>
              </a:spcBef>
              <a:spcAft>
                <a:spcPct val="0"/>
              </a:spcAft>
              <a:buClrTx/>
              <a:buSzTx/>
              <a:buFontTx/>
              <a:buChar char="•"/>
              <a:tabLst/>
            </a:pPr>
            <a:r>
              <a:rPr kumimoji="0" lang="en-US" altLang="en-US" sz="2200" b="1" i="0" u="none" strike="noStrike" cap="none" normalizeH="0" baseline="0" dirty="0">
                <a:ln>
                  <a:noFill/>
                </a:ln>
                <a:solidFill>
                  <a:schemeClr val="tx1"/>
                </a:solidFill>
                <a:effectLst/>
              </a:rPr>
              <a:t>Fast:</a:t>
            </a:r>
            <a:r>
              <a:rPr kumimoji="0" lang="en-US" altLang="en-US" sz="2200" b="0" i="0" u="none" strike="noStrike" cap="none" normalizeH="0" baseline="0" dirty="0">
                <a:ln>
                  <a:noFill/>
                </a:ln>
                <a:solidFill>
                  <a:schemeClr val="tx1"/>
                </a:solidFill>
                <a:effectLst/>
              </a:rPr>
              <a:t> Speeds up filtration.</a:t>
            </a:r>
          </a:p>
          <a:p>
            <a:pPr marL="0" marR="0" lvl="0" indent="0" algn="l" defTabSz="914400" rtl="0" eaLnBrk="0" fontAlgn="base" latinLnBrk="0" hangingPunct="0">
              <a:lnSpc>
                <a:spcPct val="100000"/>
              </a:lnSpc>
              <a:spcBef>
                <a:spcPts val="600"/>
              </a:spcBef>
              <a:spcAft>
                <a:spcPct val="0"/>
              </a:spcAft>
              <a:buClrTx/>
              <a:buSzTx/>
              <a:buFontTx/>
              <a:buChar char="•"/>
              <a:tabLst/>
            </a:pPr>
            <a:r>
              <a:rPr kumimoji="0" lang="en-US" altLang="en-US" sz="2200" b="1" i="0" u="none" strike="noStrike" cap="none" normalizeH="0" baseline="0" dirty="0">
                <a:ln>
                  <a:noFill/>
                </a:ln>
                <a:solidFill>
                  <a:schemeClr val="tx1"/>
                </a:solidFill>
                <a:effectLst/>
              </a:rPr>
              <a:t>Efficient:</a:t>
            </a:r>
            <a:r>
              <a:rPr kumimoji="0" lang="en-US" altLang="en-US" sz="2200" b="0" i="0" u="none" strike="noStrike" cap="none" normalizeH="0" baseline="0" dirty="0">
                <a:ln>
                  <a:noFill/>
                </a:ln>
                <a:solidFill>
                  <a:schemeClr val="tx1"/>
                </a:solidFill>
                <a:effectLst/>
              </a:rPr>
              <a:t> Leaves solids drier.</a:t>
            </a:r>
          </a:p>
          <a:p>
            <a:pPr marL="0" marR="0" lvl="0" indent="0" algn="l" defTabSz="914400" rtl="0" eaLnBrk="0" fontAlgn="base" latinLnBrk="0" hangingPunct="0">
              <a:lnSpc>
                <a:spcPct val="100000"/>
              </a:lnSpc>
              <a:spcBef>
                <a:spcPts val="600"/>
              </a:spcBef>
              <a:spcAft>
                <a:spcPct val="0"/>
              </a:spcAft>
              <a:buClrTx/>
              <a:buSzTx/>
              <a:buFontTx/>
              <a:buChar char="•"/>
              <a:tabLst/>
            </a:pPr>
            <a:r>
              <a:rPr kumimoji="0" lang="en-US" altLang="en-US" sz="2200" b="1" i="0" u="none" strike="noStrike" cap="none" normalizeH="0" baseline="0" dirty="0">
                <a:ln>
                  <a:noFill/>
                </a:ln>
                <a:solidFill>
                  <a:schemeClr val="tx1"/>
                </a:solidFill>
                <a:effectLst/>
              </a:rPr>
              <a:t>Accurate:</a:t>
            </a:r>
            <a:r>
              <a:rPr kumimoji="0" lang="en-US" altLang="en-US" sz="2200" b="0" i="0" u="none" strike="noStrike" cap="none" normalizeH="0" baseline="0" dirty="0">
                <a:ln>
                  <a:noFill/>
                </a:ln>
                <a:solidFill>
                  <a:schemeClr val="tx1"/>
                </a:solidFill>
                <a:effectLst/>
              </a:rPr>
              <a:t> Ideal for fine particles.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2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201352039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1768</Words>
  <Application>Microsoft Office PowerPoint</Application>
  <PresentationFormat>Widescreen</PresentationFormat>
  <Paragraphs>334</Paragraphs>
  <Slides>24</Slides>
  <Notes>14</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Source Sans Pro</vt:lpstr>
      <vt:lpstr>Times New Roman</vt:lpstr>
      <vt:lpstr>Tw Cen MT</vt:lpstr>
      <vt:lpstr>Droplet</vt:lpstr>
      <vt:lpstr>Synthesis of explosive materials</vt:lpstr>
      <vt:lpstr>Lecture objectives</vt:lpstr>
      <vt:lpstr>NO2 GROUP IN EXPLOSIVE COMPOUNDS </vt:lpstr>
      <vt:lpstr>High energy chemicals</vt:lpstr>
      <vt:lpstr>-NO2 resonance structure</vt:lpstr>
      <vt:lpstr>Nitro- group, -NO2</vt:lpstr>
      <vt:lpstr>Electrophilic aromatic substitution</vt:lpstr>
      <vt:lpstr>NITRONIUM ION, +NO2 </vt:lpstr>
      <vt:lpstr>Mechanism of nitration (Eas)</vt:lpstr>
      <vt:lpstr>Nitration - Energy profile </vt:lpstr>
      <vt:lpstr>Substituted benzene, C6H5-</vt:lpstr>
      <vt:lpstr>C-nitration of benzene</vt:lpstr>
      <vt:lpstr>C-nitration of toluene</vt:lpstr>
      <vt:lpstr>Aromatic substitution</vt:lpstr>
      <vt:lpstr>O-nitration</vt:lpstr>
      <vt:lpstr>O-nitration</vt:lpstr>
      <vt:lpstr>Nitrolysis – n-nitration</vt:lpstr>
      <vt:lpstr>Experiments in Cranfield</vt:lpstr>
      <vt:lpstr>Experiments in Cranfield</vt:lpstr>
      <vt:lpstr>Experiments in Cranfield</vt:lpstr>
      <vt:lpstr>Safety and hazard</vt:lpstr>
      <vt:lpstr>Safety, cont</vt:lpstr>
      <vt:lpstr>Glassware</vt:lpstr>
      <vt:lpstr>Vacuum filtration system</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Ewa Kazimierska</dc:creator>
  <cp:lastModifiedBy>Ewa Kazimierska</cp:lastModifiedBy>
  <cp:revision>4</cp:revision>
  <dcterms:created xsi:type="dcterms:W3CDTF">2023-10-16T10:47:14Z</dcterms:created>
  <dcterms:modified xsi:type="dcterms:W3CDTF">2024-11-18T08:43:00Z</dcterms:modified>
</cp:coreProperties>
</file>