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18"/>
  </p:handoutMasterIdLst>
  <p:sldIdLst>
    <p:sldId id="256" r:id="rId2"/>
    <p:sldId id="280" r:id="rId3"/>
    <p:sldId id="259" r:id="rId4"/>
    <p:sldId id="277" r:id="rId5"/>
    <p:sldId id="275" r:id="rId6"/>
    <p:sldId id="279" r:id="rId7"/>
    <p:sldId id="257" r:id="rId8"/>
    <p:sldId id="258" r:id="rId9"/>
    <p:sldId id="276" r:id="rId10"/>
    <p:sldId id="266" r:id="rId11"/>
    <p:sldId id="267" r:id="rId12"/>
    <p:sldId id="260" r:id="rId13"/>
    <p:sldId id="261" r:id="rId14"/>
    <p:sldId id="262" r:id="rId15"/>
    <p:sldId id="268" r:id="rId16"/>
    <p:sldId id="278" r:id="rId17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964" autoAdjust="0"/>
  </p:normalViewPr>
  <p:slideViewPr>
    <p:cSldViewPr>
      <p:cViewPr varScale="1">
        <p:scale>
          <a:sx n="66" d="100"/>
          <a:sy n="66" d="100"/>
        </p:scale>
        <p:origin x="636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758"/>
          </a:xfrm>
          <a:prstGeom prst="rect">
            <a:avLst/>
          </a:prstGeom>
        </p:spPr>
        <p:txBody>
          <a:bodyPr vert="horz" lIns="90602" tIns="45301" rIns="90602" bIns="45301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563" y="0"/>
            <a:ext cx="2889938" cy="487758"/>
          </a:xfrm>
          <a:prstGeom prst="rect">
            <a:avLst/>
          </a:prstGeom>
        </p:spPr>
        <p:txBody>
          <a:bodyPr vert="horz" lIns="90602" tIns="45301" rIns="90602" bIns="45301" rtlCol="0"/>
          <a:lstStyle>
            <a:lvl1pPr algn="r">
              <a:defRPr sz="1200"/>
            </a:lvl1pPr>
          </a:lstStyle>
          <a:p>
            <a:fld id="{88A3ABB4-29E4-4C8A-ADC9-388CEA9CA340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78"/>
            <a:ext cx="2889938" cy="487758"/>
          </a:xfrm>
          <a:prstGeom prst="rect">
            <a:avLst/>
          </a:prstGeom>
        </p:spPr>
        <p:txBody>
          <a:bodyPr vert="horz" lIns="90602" tIns="45301" rIns="90602" bIns="45301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563" y="9264278"/>
            <a:ext cx="2889938" cy="487758"/>
          </a:xfrm>
          <a:prstGeom prst="rect">
            <a:avLst/>
          </a:prstGeom>
        </p:spPr>
        <p:txBody>
          <a:bodyPr vert="horz" lIns="90602" tIns="45301" rIns="90602" bIns="45301" rtlCol="0" anchor="b"/>
          <a:lstStyle>
            <a:lvl1pPr algn="r">
              <a:defRPr sz="1200"/>
            </a:lvl1pPr>
          </a:lstStyle>
          <a:p>
            <a:fld id="{A5AA4E2F-D745-4990-BF3E-68164E3B38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220586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2A463-A4C6-40AF-A790-60B7BA46A54C}" type="datetimeFigureOut">
              <a:rPr lang="en-GB" smtClean="0"/>
              <a:pPr/>
              <a:t>12/03/2018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83DB7-2AA7-43F6-9579-B692F0E5A5F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2A463-A4C6-40AF-A790-60B7BA46A54C}" type="datetimeFigureOut">
              <a:rPr lang="en-GB" smtClean="0"/>
              <a:pPr/>
              <a:t>12/03/2018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83DB7-2AA7-43F6-9579-B692F0E5A5F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2A463-A4C6-40AF-A790-60B7BA46A54C}" type="datetimeFigureOut">
              <a:rPr lang="en-GB" smtClean="0"/>
              <a:pPr/>
              <a:t>12/03/2018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83DB7-2AA7-43F6-9579-B692F0E5A5F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2A463-A4C6-40AF-A790-60B7BA46A54C}" type="datetimeFigureOut">
              <a:rPr lang="en-GB" smtClean="0"/>
              <a:pPr/>
              <a:t>12/03/2018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83DB7-2AA7-43F6-9579-B692F0E5A5F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2A463-A4C6-40AF-A790-60B7BA46A54C}" type="datetimeFigureOut">
              <a:rPr lang="en-GB" smtClean="0"/>
              <a:pPr/>
              <a:t>12/03/2018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83DB7-2AA7-43F6-9579-B692F0E5A5F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2A463-A4C6-40AF-A790-60B7BA46A54C}" type="datetimeFigureOut">
              <a:rPr lang="en-GB" smtClean="0"/>
              <a:pPr/>
              <a:t>12/03/2018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83DB7-2AA7-43F6-9579-B692F0E5A5F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2A463-A4C6-40AF-A790-60B7BA46A54C}" type="datetimeFigureOut">
              <a:rPr lang="en-GB" smtClean="0"/>
              <a:pPr/>
              <a:t>12/03/2018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83DB7-2AA7-43F6-9579-B692F0E5A5F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2A463-A4C6-40AF-A790-60B7BA46A54C}" type="datetimeFigureOut">
              <a:rPr lang="en-GB" smtClean="0"/>
              <a:pPr/>
              <a:t>12/03/2018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83DB7-2AA7-43F6-9579-B692F0E5A5F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2A463-A4C6-40AF-A790-60B7BA46A54C}" type="datetimeFigureOut">
              <a:rPr lang="en-GB" smtClean="0"/>
              <a:pPr/>
              <a:t>12/03/2018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83DB7-2AA7-43F6-9579-B692F0E5A5F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2A463-A4C6-40AF-A790-60B7BA46A54C}" type="datetimeFigureOut">
              <a:rPr lang="en-GB" smtClean="0"/>
              <a:pPr/>
              <a:t>12/03/2018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83DB7-2AA7-43F6-9579-B692F0E5A5F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2A463-A4C6-40AF-A790-60B7BA46A54C}" type="datetimeFigureOut">
              <a:rPr lang="en-GB" smtClean="0"/>
              <a:pPr/>
              <a:t>12/03/2018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83DB7-2AA7-43F6-9579-B692F0E5A5F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E2A463-A4C6-40AF-A790-60B7BA46A54C}" type="datetimeFigureOut">
              <a:rPr lang="en-GB" smtClean="0"/>
              <a:pPr/>
              <a:t>12/03/2018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D83DB7-2AA7-43F6-9579-B692F0E5A5F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48681"/>
            <a:ext cx="7772400" cy="1368151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Place or Distribution in International Markets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5373216"/>
            <a:ext cx="6400800" cy="720080"/>
          </a:xfrm>
        </p:spPr>
        <p:txBody>
          <a:bodyPr/>
          <a:lstStyle/>
          <a:p>
            <a:r>
              <a:rPr lang="en-GB" dirty="0" smtClean="0"/>
              <a:t>Will Fleming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268760"/>
            <a:ext cx="8784976" cy="41044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From last </a:t>
            </a:r>
            <a:r>
              <a:rPr lang="en-GB" dirty="0" smtClean="0"/>
              <a:t>time….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i="1" dirty="0" smtClean="0"/>
              <a:t>What do the different expressions related to transporting mean?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Is deciding the price of a product for foreign markets easy? </a:t>
            </a:r>
            <a:r>
              <a:rPr lang="en-GB" dirty="0" err="1" smtClean="0"/>
              <a:t>esp</a:t>
            </a:r>
            <a:r>
              <a:rPr lang="en-GB" dirty="0" smtClean="0"/>
              <a:t> if priced in home market.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What options exist that are linked to the adaptation and standardisation debate?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Which factors are the most important when deciding on price?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What is the hamburger or Big Mac standard and what is it used for?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1544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Distribution decisions</a:t>
            </a:r>
            <a:br>
              <a:rPr lang="en-GB" dirty="0" smtClean="0"/>
            </a:br>
            <a:r>
              <a:rPr lang="en-GB" dirty="0" smtClean="0"/>
              <a:t>- a background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en-GB" dirty="0" smtClean="0"/>
              <a:t>Remember place is the term used for the 4/7 P’s mnemonic but it is about distribution.</a:t>
            </a:r>
          </a:p>
          <a:p>
            <a:r>
              <a:rPr lang="en-GB" dirty="0" smtClean="0"/>
              <a:t>So it covers</a:t>
            </a:r>
            <a:r>
              <a:rPr lang="en-GB" dirty="0"/>
              <a:t>; Agents, </a:t>
            </a:r>
          </a:p>
          <a:p>
            <a:r>
              <a:rPr lang="en-GB" dirty="0"/>
              <a:t>Dealers &amp; distributors</a:t>
            </a:r>
          </a:p>
          <a:p>
            <a:r>
              <a:rPr lang="en-GB" dirty="0"/>
              <a:t>Wholesalers</a:t>
            </a:r>
          </a:p>
          <a:p>
            <a:r>
              <a:rPr lang="en-GB" dirty="0"/>
              <a:t>Retailers</a:t>
            </a:r>
          </a:p>
          <a:p>
            <a:pPr>
              <a:buNone/>
            </a:pPr>
            <a:r>
              <a:rPr lang="en-GB" dirty="0" smtClean="0"/>
              <a:t>And </a:t>
            </a:r>
            <a:r>
              <a:rPr lang="en-GB" dirty="0" smtClean="0"/>
              <a:t>also covers</a:t>
            </a:r>
          </a:p>
          <a:p>
            <a:r>
              <a:rPr lang="en-GB" dirty="0" smtClean="0"/>
              <a:t>Storage </a:t>
            </a:r>
            <a:r>
              <a:rPr lang="en-GB" dirty="0"/>
              <a:t>and </a:t>
            </a:r>
            <a:r>
              <a:rPr lang="en-GB" dirty="0" smtClean="0"/>
              <a:t>                                           transportation.</a:t>
            </a:r>
            <a:endParaRPr lang="en-GB" dirty="0"/>
          </a:p>
          <a:p>
            <a:endParaRPr lang="en-GB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3501008"/>
            <a:ext cx="5544616" cy="293407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PLACE</a:t>
            </a:r>
          </a:p>
        </p:txBody>
      </p:sp>
      <p:pic>
        <p:nvPicPr>
          <p:cNvPr id="17411" name="Picture 2" descr="traditional-conventional-distribution-channel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6013" y="1628775"/>
            <a:ext cx="7272337" cy="4321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98419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itle 1"/>
          <p:cNvSpPr>
            <a:spLocks noGrp="1"/>
          </p:cNvSpPr>
          <p:nvPr>
            <p:ph type="title"/>
          </p:nvPr>
        </p:nvSpPr>
        <p:spPr>
          <a:xfrm>
            <a:off x="684213" y="1"/>
            <a:ext cx="7772400" cy="90872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Channels of distribution </a:t>
            </a:r>
            <a:br>
              <a:rPr lang="en-GB" dirty="0" smtClean="0"/>
            </a:br>
            <a:r>
              <a:rPr lang="en-GB" dirty="0" smtClean="0"/>
              <a:t>by sectors</a:t>
            </a:r>
          </a:p>
        </p:txBody>
      </p:sp>
      <p:pic>
        <p:nvPicPr>
          <p:cNvPr id="39939" name="Content Placeholder 3" descr="mcimage002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1124744"/>
            <a:ext cx="9144000" cy="5733256"/>
          </a:xfrm>
        </p:spPr>
      </p:pic>
    </p:spTree>
    <p:extLst>
      <p:ext uri="{BB962C8B-B14F-4D97-AF65-F5344CB8AC3E}">
        <p14:creationId xmlns:p14="http://schemas.microsoft.com/office/powerpoint/2010/main" val="3780106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9036496" cy="6669360"/>
          </a:xfrm>
        </p:spPr>
      </p:pic>
    </p:spTree>
    <p:extLst>
      <p:ext uri="{BB962C8B-B14F-4D97-AF65-F5344CB8AC3E}">
        <p14:creationId xmlns:p14="http://schemas.microsoft.com/office/powerpoint/2010/main" val="40922973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Distribution decisions</a:t>
            </a:r>
            <a:br>
              <a:rPr lang="en-GB" dirty="0" smtClean="0"/>
            </a:br>
            <a:r>
              <a:rPr lang="en-GB" dirty="0" smtClean="0"/>
              <a:t>- a background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Important decision area for international trade – </a:t>
            </a:r>
            <a:r>
              <a:rPr lang="en-GB" b="1" dirty="0" smtClean="0"/>
              <a:t>AN ETHNOCENTRIC, POLYCENTRIC OR GEOCENTRIC </a:t>
            </a:r>
            <a:r>
              <a:rPr lang="en-GB" dirty="0" smtClean="0"/>
              <a:t>policy.</a:t>
            </a:r>
          </a:p>
          <a:p>
            <a:r>
              <a:rPr lang="en-GB" dirty="0" smtClean="0"/>
              <a:t>Can  be either direct or indirect.</a:t>
            </a:r>
          </a:p>
          <a:p>
            <a:r>
              <a:rPr lang="en-GB" dirty="0" smtClean="0"/>
              <a:t>It accounts for 15-40% of retail prices.</a:t>
            </a:r>
          </a:p>
          <a:p>
            <a:r>
              <a:rPr lang="en-GB" dirty="0" smtClean="0"/>
              <a:t>Choices will multiply in the future.</a:t>
            </a:r>
          </a:p>
          <a:p>
            <a:r>
              <a:rPr lang="en-GB" dirty="0" smtClean="0"/>
              <a:t>Technology will accelerate evolution.</a:t>
            </a:r>
          </a:p>
          <a:p>
            <a:r>
              <a:rPr lang="en-GB" dirty="0" smtClean="0"/>
              <a:t>Traditional methods will be by-passed.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Distribution decisions</a:t>
            </a:r>
            <a:br>
              <a:rPr lang="en-GB" dirty="0" smtClean="0"/>
            </a:br>
            <a:r>
              <a:rPr lang="en-GB" dirty="0" smtClean="0"/>
              <a:t>- external determinants of decision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Customer characteristics</a:t>
            </a:r>
          </a:p>
          <a:p>
            <a:r>
              <a:rPr lang="en-GB" dirty="0"/>
              <a:t>Local business practices</a:t>
            </a:r>
          </a:p>
          <a:p>
            <a:r>
              <a:rPr lang="en-GB" dirty="0" smtClean="0"/>
              <a:t>Nature of demand/location </a:t>
            </a:r>
          </a:p>
          <a:p>
            <a:r>
              <a:rPr lang="en-GB" dirty="0" smtClean="0"/>
              <a:t>Legal regulations</a:t>
            </a:r>
          </a:p>
          <a:p>
            <a:r>
              <a:rPr lang="en-GB" dirty="0"/>
              <a:t>Nature of </a:t>
            </a:r>
            <a:r>
              <a:rPr lang="en-GB" dirty="0" smtClean="0"/>
              <a:t>product</a:t>
            </a:r>
          </a:p>
          <a:p>
            <a:r>
              <a:rPr lang="en-GB" dirty="0"/>
              <a:t>Competition</a:t>
            </a:r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4" y="3356992"/>
            <a:ext cx="4861560" cy="331236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Channel choice</a:t>
            </a:r>
          </a:p>
        </p:txBody>
      </p:sp>
      <p:pic>
        <p:nvPicPr>
          <p:cNvPr id="19459" name="Content Placeholder 3" descr="channel choice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84213" y="1844675"/>
            <a:ext cx="7848600" cy="4321175"/>
          </a:xfrm>
        </p:spPr>
      </p:pic>
    </p:spTree>
    <p:extLst>
      <p:ext uri="{BB962C8B-B14F-4D97-AF65-F5344CB8AC3E}">
        <p14:creationId xmlns:p14="http://schemas.microsoft.com/office/powerpoint/2010/main" val="32663533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Distribution decisions</a:t>
            </a:r>
            <a:br>
              <a:rPr lang="en-GB" dirty="0" smtClean="0"/>
            </a:br>
            <a:r>
              <a:rPr lang="en-GB" dirty="0" smtClean="0"/>
              <a:t>- company owned </a:t>
            </a:r>
            <a:r>
              <a:rPr lang="en-GB" dirty="0" err="1" smtClean="0"/>
              <a:t>salesforce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en-GB" dirty="0" smtClean="0"/>
              <a:t>ADVANTAGES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Better control</a:t>
            </a:r>
          </a:p>
          <a:p>
            <a:r>
              <a:rPr lang="en-GB" dirty="0" smtClean="0"/>
              <a:t>Develop closer customer relationships</a:t>
            </a:r>
          </a:p>
          <a:p>
            <a:r>
              <a:rPr lang="en-GB" dirty="0" smtClean="0"/>
              <a:t>Identify further potential/ opportunities</a:t>
            </a:r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en-GB" dirty="0" smtClean="0"/>
              <a:t>DISADVANTAGES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 smtClean="0"/>
              <a:t>Costly</a:t>
            </a:r>
          </a:p>
          <a:p>
            <a:r>
              <a:rPr lang="en-GB" dirty="0" smtClean="0"/>
              <a:t>Higher exit costs</a:t>
            </a:r>
          </a:p>
          <a:p>
            <a:r>
              <a:rPr lang="en-GB" dirty="0" smtClean="0"/>
              <a:t>Increased exposure to unexpected outcomes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Distribution decisions</a:t>
            </a:r>
            <a:br>
              <a:rPr lang="en-GB" dirty="0" smtClean="0"/>
            </a:br>
            <a:r>
              <a:rPr lang="en-GB" dirty="0" smtClean="0"/>
              <a:t>- retailing patterns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Traditional retailing: small scale family base found in Asia, Latin America &amp; Japan</a:t>
            </a:r>
          </a:p>
          <a:p>
            <a:r>
              <a:rPr lang="en-GB" dirty="0" smtClean="0"/>
              <a:t>Intermediary retailing: independents with tendency towards concentration in food</a:t>
            </a:r>
          </a:p>
          <a:p>
            <a:r>
              <a:rPr lang="en-GB" dirty="0" smtClean="0"/>
              <a:t>Structured retailing: high concentration</a:t>
            </a:r>
          </a:p>
          <a:p>
            <a:r>
              <a:rPr lang="en-GB" dirty="0" smtClean="0"/>
              <a:t>Advanced retailing: US, Germany &amp; UK</a:t>
            </a:r>
          </a:p>
          <a:p>
            <a:r>
              <a:rPr lang="en-GB" dirty="0" smtClean="0"/>
              <a:t>Global retailing: Carrefour, Costco, </a:t>
            </a:r>
            <a:r>
              <a:rPr lang="en-GB" dirty="0" err="1" smtClean="0"/>
              <a:t>Aldi</a:t>
            </a:r>
            <a:endParaRPr lang="en-GB" dirty="0" smtClean="0"/>
          </a:p>
          <a:p>
            <a:r>
              <a:rPr lang="en-GB" dirty="0" smtClean="0"/>
              <a:t>Internet retailing: interactive shopping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Distribution decisions</a:t>
            </a:r>
            <a:br>
              <a:rPr lang="en-GB" dirty="0" smtClean="0"/>
            </a:br>
            <a:r>
              <a:rPr lang="en-GB" dirty="0" smtClean="0"/>
              <a:t>- structure of the channel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dirty="0" smtClean="0"/>
              <a:t>Market coverage provided by a channel partner is a key consideration especially </a:t>
            </a:r>
            <a:r>
              <a:rPr lang="en-GB" dirty="0"/>
              <a:t>c</a:t>
            </a:r>
            <a:r>
              <a:rPr lang="en-GB" dirty="0" smtClean="0"/>
              <a:t>hannel length, or the number of partners.</a:t>
            </a:r>
          </a:p>
          <a:p>
            <a:pPr>
              <a:buNone/>
            </a:pPr>
            <a:r>
              <a:rPr lang="en-GB" dirty="0" smtClean="0"/>
              <a:t>There are three approaches available:</a:t>
            </a:r>
          </a:p>
          <a:p>
            <a:r>
              <a:rPr lang="en-GB" b="1" dirty="0" smtClean="0"/>
              <a:t>Intensive</a:t>
            </a:r>
            <a:r>
              <a:rPr lang="en-GB" dirty="0" smtClean="0"/>
              <a:t> coverage – as many as possible</a:t>
            </a:r>
          </a:p>
          <a:p>
            <a:r>
              <a:rPr lang="en-GB" b="1" dirty="0" smtClean="0"/>
              <a:t>Selective</a:t>
            </a:r>
            <a:r>
              <a:rPr lang="en-GB" dirty="0" smtClean="0"/>
              <a:t> coverage – specifically chosen</a:t>
            </a:r>
          </a:p>
          <a:p>
            <a:r>
              <a:rPr lang="en-GB" b="1" dirty="0" smtClean="0"/>
              <a:t>Exclusive</a:t>
            </a:r>
            <a:r>
              <a:rPr lang="en-GB" dirty="0" smtClean="0"/>
              <a:t> coverage – specialist partners</a:t>
            </a:r>
          </a:p>
          <a:p>
            <a:endParaRPr lang="en-GB" dirty="0" smtClean="0"/>
          </a:p>
          <a:p>
            <a:pPr>
              <a:buFont typeface="Wingdings" pitchFamily="2" charset="2"/>
              <a:buChar char="Ø"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Distribution decisions</a:t>
            </a:r>
            <a:br>
              <a:rPr lang="en-GB" dirty="0" smtClean="0"/>
            </a:br>
            <a:r>
              <a:rPr lang="en-GB" dirty="0" smtClean="0"/>
              <a:t>- management 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Selection of the partner needs to be via a thorough procedure of screening and selection.</a:t>
            </a:r>
          </a:p>
          <a:p>
            <a:r>
              <a:rPr lang="en-GB" dirty="0" smtClean="0"/>
              <a:t>Need to trust each other but a legal contract is the norm.</a:t>
            </a:r>
          </a:p>
          <a:p>
            <a:r>
              <a:rPr lang="en-GB" dirty="0" smtClean="0"/>
              <a:t>Management and motivation of the partner is critical.</a:t>
            </a:r>
          </a:p>
          <a:p>
            <a:r>
              <a:rPr lang="en-GB" dirty="0" smtClean="0"/>
              <a:t>Control can be exercised through integration either vertical or horizontal.</a:t>
            </a:r>
          </a:p>
          <a:p>
            <a:r>
              <a:rPr lang="en-GB" dirty="0" smtClean="0"/>
              <a:t>Always be aware of the cost implications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Distribution decisions</a:t>
            </a:r>
            <a:br>
              <a:rPr lang="en-GB" dirty="0" smtClean="0"/>
            </a:br>
            <a:r>
              <a:rPr lang="en-GB" dirty="0" smtClean="0"/>
              <a:t>- technological impact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Technological infrastructure is available to all: e-commerce, </a:t>
            </a:r>
            <a:r>
              <a:rPr lang="en-GB" dirty="0" err="1" smtClean="0"/>
              <a:t>paypal</a:t>
            </a:r>
            <a:r>
              <a:rPr lang="en-GB" dirty="0" smtClean="0"/>
              <a:t>, DFS</a:t>
            </a:r>
          </a:p>
          <a:p>
            <a:r>
              <a:rPr lang="en-GB" dirty="0" smtClean="0"/>
              <a:t>Disintermediation</a:t>
            </a:r>
          </a:p>
          <a:p>
            <a:pPr>
              <a:buFont typeface="Wingdings" pitchFamily="2" charset="2"/>
              <a:buChar char="ü"/>
            </a:pPr>
            <a:r>
              <a:rPr lang="en-GB" dirty="0" smtClean="0"/>
              <a:t>Changing the balance of power</a:t>
            </a:r>
          </a:p>
          <a:p>
            <a:pPr>
              <a:buFont typeface="Wingdings" pitchFamily="2" charset="2"/>
              <a:buChar char="ü"/>
            </a:pPr>
            <a:r>
              <a:rPr lang="en-GB" dirty="0" smtClean="0"/>
              <a:t>Moving the profitability around</a:t>
            </a:r>
          </a:p>
          <a:p>
            <a:pPr>
              <a:buFont typeface="Wingdings" pitchFamily="2" charset="2"/>
              <a:buChar char="ü"/>
            </a:pPr>
            <a:r>
              <a:rPr lang="en-GB" dirty="0" smtClean="0"/>
              <a:t>More convenient</a:t>
            </a:r>
          </a:p>
          <a:p>
            <a:r>
              <a:rPr lang="en-GB" dirty="0" smtClean="0"/>
              <a:t>Providing option for micro firms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Distribution decisions</a:t>
            </a:r>
            <a:br>
              <a:rPr lang="en-GB" dirty="0" smtClean="0"/>
            </a:br>
            <a:r>
              <a:rPr lang="en-GB" dirty="0" smtClean="0"/>
              <a:t>- storage and transportation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Need for a logistics strategy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Increased distance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New variables to consider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Greater market complexity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Greater demand for customer service: order to delivery time, condition of goods, after-sales support.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Transporting options – air, road, rail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Student 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299" y="1804479"/>
            <a:ext cx="8229600" cy="4525963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What do you understand by the concept of place and what does it include?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What are logistics and how does this fit in with place?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Is </a:t>
            </a:r>
            <a:r>
              <a:rPr lang="en-GB" dirty="0"/>
              <a:t>s</a:t>
            </a:r>
            <a:r>
              <a:rPr lang="en-GB" dirty="0" smtClean="0"/>
              <a:t>tandardisation and adaptation an issue for the place element of the marketing mix? If so how and why?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 What are the key issues facing place for the future?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4079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438</TotalTime>
  <Words>506</Words>
  <Application>Microsoft Office PowerPoint</Application>
  <PresentationFormat>On-screen Show (4:3)</PresentationFormat>
  <Paragraphs>82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Wingdings</vt:lpstr>
      <vt:lpstr>Office Theme</vt:lpstr>
      <vt:lpstr>Place or Distribution in International Markets</vt:lpstr>
      <vt:lpstr>From last time….</vt:lpstr>
      <vt:lpstr>Distribution decisions - a background</vt:lpstr>
      <vt:lpstr>PLACE</vt:lpstr>
      <vt:lpstr>Channels of distribution  by sectors</vt:lpstr>
      <vt:lpstr>PowerPoint Presentation</vt:lpstr>
      <vt:lpstr>Distribution decisions - a background</vt:lpstr>
      <vt:lpstr>Distribution decisions - external determinants of decision</vt:lpstr>
      <vt:lpstr>Channel choice</vt:lpstr>
      <vt:lpstr>Distribution decisions - company owned salesforce</vt:lpstr>
      <vt:lpstr>Distribution decisions - retailing patterns</vt:lpstr>
      <vt:lpstr>Distribution decisions - structure of the channel</vt:lpstr>
      <vt:lpstr>Distribution decisions - management issues</vt:lpstr>
      <vt:lpstr>Distribution decisions - technological impact</vt:lpstr>
      <vt:lpstr>Distribution decisions - storage and transportation</vt:lpstr>
      <vt:lpstr>Student task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Place or Distribution in International Markets</dc:title>
  <dc:creator>Fleming</dc:creator>
  <cp:lastModifiedBy>Will Fleming</cp:lastModifiedBy>
  <cp:revision>30</cp:revision>
  <cp:lastPrinted>2018-03-09T15:16:32Z</cp:lastPrinted>
  <dcterms:created xsi:type="dcterms:W3CDTF">2013-04-14T12:46:05Z</dcterms:created>
  <dcterms:modified xsi:type="dcterms:W3CDTF">2018-03-12T14:06:13Z</dcterms:modified>
</cp:coreProperties>
</file>