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81" r:id="rId2"/>
    <p:sldId id="256" r:id="rId3"/>
    <p:sldId id="257" r:id="rId4"/>
    <p:sldId id="258" r:id="rId5"/>
    <p:sldId id="259" r:id="rId6"/>
    <p:sldId id="260" r:id="rId7"/>
    <p:sldId id="261" r:id="rId8"/>
    <p:sldId id="262" r:id="rId9"/>
    <p:sldId id="263" r:id="rId10"/>
    <p:sldId id="264" r:id="rId11"/>
    <p:sldId id="265" r:id="rId12"/>
    <p:sldId id="266" r:id="rId13"/>
    <p:sldId id="268" r:id="rId14"/>
    <p:sldId id="269" r:id="rId15"/>
    <p:sldId id="267" r:id="rId16"/>
    <p:sldId id="270" r:id="rId17"/>
    <p:sldId id="271" r:id="rId18"/>
    <p:sldId id="272" r:id="rId19"/>
    <p:sldId id="273" r:id="rId20"/>
    <p:sldId id="275" r:id="rId21"/>
    <p:sldId id="276" r:id="rId22"/>
    <p:sldId id="277" r:id="rId23"/>
    <p:sldId id="278" r:id="rId24"/>
    <p:sldId id="279" r:id="rId25"/>
    <p:sldId id="28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482"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1D8BD707-D9CF-40AE-B4C6-C98DA3205C09}" type="datetimeFigureOut">
              <a:rPr lang="en-US" smtClean="0"/>
              <a:pPr/>
              <a:t>12/15/2017</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1D8BD707-D9CF-40AE-B4C6-C98DA3205C09}" type="datetimeFigureOut">
              <a:rPr lang="en-US" smtClean="0"/>
              <a:pPr/>
              <a:t>12/15/2017</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12/15/2017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12/15/2017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1D8BD707-D9CF-40AE-B4C6-C98DA3205C09}" type="datetimeFigureOut">
              <a:rPr lang="en-US" smtClean="0"/>
              <a:pPr/>
              <a:t>12/15/2017</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1D8BD707-D9CF-40AE-B4C6-C98DA3205C09}" type="datetimeFigureOut">
              <a:rPr lang="en-US" smtClean="0"/>
              <a:pPr/>
              <a:t>12/15/2017</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1D8BD707-D9CF-40AE-B4C6-C98DA3205C09}" type="datetimeFigureOut">
              <a:rPr lang="en-US" smtClean="0"/>
              <a:pPr/>
              <a:t>12/15/2017</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tescoplc.com/little-helps-plan/places-communities/supporting-local-communitie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C53F01-DEBC-4516-828F-094548660961}"/>
              </a:ext>
            </a:extLst>
          </p:cNvPr>
          <p:cNvSpPr/>
          <p:nvPr/>
        </p:nvSpPr>
        <p:spPr>
          <a:xfrm>
            <a:off x="609600" y="228601"/>
            <a:ext cx="6248400" cy="954107"/>
          </a:xfrm>
          <a:prstGeom prst="rect">
            <a:avLst/>
          </a:prstGeom>
        </p:spPr>
        <p:txBody>
          <a:bodyPr wrap="square">
            <a:spAutoFit/>
          </a:bodyPr>
          <a:lstStyle/>
          <a:p>
            <a:r>
              <a:rPr lang="en-GB" dirty="0"/>
              <a:t>         </a:t>
            </a:r>
            <a:r>
              <a:rPr lang="en-GB" sz="2800" dirty="0"/>
              <a:t>Cert HE Skills For The workplace</a:t>
            </a:r>
            <a:br>
              <a:rPr lang="en-GB" sz="2800" dirty="0"/>
            </a:br>
            <a:r>
              <a:rPr lang="en-GB" sz="2800" dirty="0"/>
              <a:t>   Module Assignment Submission 2017</a:t>
            </a:r>
          </a:p>
        </p:txBody>
      </p:sp>
      <p:sp>
        <p:nvSpPr>
          <p:cNvPr id="6" name="Rectangle 5">
            <a:extLst>
              <a:ext uri="{FF2B5EF4-FFF2-40B4-BE49-F238E27FC236}">
                <a16:creationId xmlns:a16="http://schemas.microsoft.com/office/drawing/2014/main" id="{67DD9FA2-A700-4F05-9D4B-546106F3F8F8}"/>
              </a:ext>
            </a:extLst>
          </p:cNvPr>
          <p:cNvSpPr/>
          <p:nvPr/>
        </p:nvSpPr>
        <p:spPr>
          <a:xfrm>
            <a:off x="685800" y="1676400"/>
            <a:ext cx="6096000" cy="369332"/>
          </a:xfrm>
          <a:prstGeom prst="rect">
            <a:avLst/>
          </a:prstGeom>
        </p:spPr>
        <p:txBody>
          <a:bodyPr wrap="square">
            <a:spAutoFit/>
          </a:bodyPr>
          <a:lstStyle/>
          <a:p>
            <a:pPr lvl="0">
              <a:defRPr/>
            </a:pPr>
            <a:r>
              <a:rPr lang="en-GB" dirty="0"/>
              <a:t>Module Title: Pathway Project 1</a:t>
            </a:r>
          </a:p>
        </p:txBody>
      </p:sp>
      <p:sp>
        <p:nvSpPr>
          <p:cNvPr id="7" name="Rectangle 6">
            <a:extLst>
              <a:ext uri="{FF2B5EF4-FFF2-40B4-BE49-F238E27FC236}">
                <a16:creationId xmlns:a16="http://schemas.microsoft.com/office/drawing/2014/main" id="{CDF662CD-F212-4676-B6C1-5F825BC224E5}"/>
              </a:ext>
            </a:extLst>
          </p:cNvPr>
          <p:cNvSpPr/>
          <p:nvPr/>
        </p:nvSpPr>
        <p:spPr>
          <a:xfrm>
            <a:off x="668311" y="2045732"/>
            <a:ext cx="6096000" cy="369332"/>
          </a:xfrm>
          <a:prstGeom prst="rect">
            <a:avLst/>
          </a:prstGeom>
        </p:spPr>
        <p:txBody>
          <a:bodyPr wrap="square">
            <a:spAutoFit/>
          </a:bodyPr>
          <a:lstStyle/>
          <a:p>
            <a:pPr lvl="0">
              <a:defRPr/>
            </a:pPr>
            <a:r>
              <a:rPr lang="en-GB" dirty="0"/>
              <a:t>Module Number: EMPL4013 – Assessment 1</a:t>
            </a:r>
          </a:p>
        </p:txBody>
      </p:sp>
      <p:graphicFrame>
        <p:nvGraphicFramePr>
          <p:cNvPr id="8" name="Table 7">
            <a:extLst>
              <a:ext uri="{FF2B5EF4-FFF2-40B4-BE49-F238E27FC236}">
                <a16:creationId xmlns:a16="http://schemas.microsoft.com/office/drawing/2014/main" id="{AFD388B4-528B-4DD0-92AC-C0333083B067}"/>
              </a:ext>
            </a:extLst>
          </p:cNvPr>
          <p:cNvGraphicFramePr>
            <a:graphicFrameLocks noGrp="1"/>
          </p:cNvGraphicFramePr>
          <p:nvPr>
            <p:extLst>
              <p:ext uri="{D42A27DB-BD31-4B8C-83A1-F6EECF244321}">
                <p14:modId xmlns:p14="http://schemas.microsoft.com/office/powerpoint/2010/main" val="1048976267"/>
              </p:ext>
            </p:extLst>
          </p:nvPr>
        </p:nvGraphicFramePr>
        <p:xfrm>
          <a:off x="668311" y="2784395"/>
          <a:ext cx="7408890" cy="2888928"/>
        </p:xfrm>
        <a:graphic>
          <a:graphicData uri="http://schemas.openxmlformats.org/drawingml/2006/table">
            <a:tbl>
              <a:tblPr firstRow="1" bandRow="1">
                <a:tableStyleId>{5C22544A-7EE6-4342-B048-85BDC9FD1C3A}</a:tableStyleId>
              </a:tblPr>
              <a:tblGrid>
                <a:gridCol w="3794772">
                  <a:extLst>
                    <a:ext uri="{9D8B030D-6E8A-4147-A177-3AD203B41FA5}">
                      <a16:colId xmlns:a16="http://schemas.microsoft.com/office/drawing/2014/main" val="477811047"/>
                    </a:ext>
                  </a:extLst>
                </a:gridCol>
                <a:gridCol w="3614118">
                  <a:extLst>
                    <a:ext uri="{9D8B030D-6E8A-4147-A177-3AD203B41FA5}">
                      <a16:colId xmlns:a16="http://schemas.microsoft.com/office/drawing/2014/main" val="2961265714"/>
                    </a:ext>
                  </a:extLst>
                </a:gridCol>
              </a:tblGrid>
              <a:tr h="579093">
                <a:tc>
                  <a:txBody>
                    <a:bodyPr/>
                    <a:lstStyle/>
                    <a:p>
                      <a:r>
                        <a:rPr lang="en-GB" dirty="0"/>
                        <a:t>Students Name:</a:t>
                      </a:r>
                    </a:p>
                  </a:txBody>
                  <a:tcPr/>
                </a:tc>
                <a:tc>
                  <a:txBody>
                    <a:bodyPr/>
                    <a:lstStyle/>
                    <a:p>
                      <a:r>
                        <a:rPr lang="en-GB" dirty="0"/>
                        <a:t>Students Numbers:</a:t>
                      </a:r>
                    </a:p>
                  </a:txBody>
                  <a:tcPr/>
                </a:tc>
                <a:extLst>
                  <a:ext uri="{0D108BD9-81ED-4DB2-BD59-A6C34878D82A}">
                    <a16:rowId xmlns:a16="http://schemas.microsoft.com/office/drawing/2014/main" val="986584617"/>
                  </a:ext>
                </a:extLst>
              </a:tr>
              <a:tr h="461967">
                <a:tc>
                  <a:txBody>
                    <a:bodyPr/>
                    <a:lstStyle/>
                    <a:p>
                      <a:r>
                        <a:rPr lang="en-GB" dirty="0"/>
                        <a:t>Ehsan </a:t>
                      </a:r>
                      <a:r>
                        <a:rPr lang="en-GB" dirty="0" err="1"/>
                        <a:t>Meerza</a:t>
                      </a:r>
                      <a:endParaRPr lang="en-GB" dirty="0"/>
                    </a:p>
                  </a:txBody>
                  <a:tcPr/>
                </a:tc>
                <a:tc>
                  <a:txBody>
                    <a:bodyPr/>
                    <a:lstStyle/>
                    <a:p>
                      <a:r>
                        <a:rPr lang="en-GB" dirty="0"/>
                        <a:t>1604560</a:t>
                      </a:r>
                    </a:p>
                  </a:txBody>
                  <a:tcPr/>
                </a:tc>
                <a:extLst>
                  <a:ext uri="{0D108BD9-81ED-4DB2-BD59-A6C34878D82A}">
                    <a16:rowId xmlns:a16="http://schemas.microsoft.com/office/drawing/2014/main" val="1758453671"/>
                  </a:ext>
                </a:extLst>
              </a:tr>
              <a:tr h="461967">
                <a:tc>
                  <a:txBody>
                    <a:bodyPr/>
                    <a:lstStyle/>
                    <a:p>
                      <a:r>
                        <a:rPr lang="en-GB" dirty="0" err="1"/>
                        <a:t>Mamunur</a:t>
                      </a:r>
                      <a:r>
                        <a:rPr lang="en-GB" dirty="0"/>
                        <a:t> Rashid Chowdhury</a:t>
                      </a:r>
                    </a:p>
                  </a:txBody>
                  <a:tcPr/>
                </a:tc>
                <a:tc>
                  <a:txBody>
                    <a:bodyPr/>
                    <a:lstStyle/>
                    <a:p>
                      <a:r>
                        <a:rPr lang="en-GB" dirty="0"/>
                        <a:t>1604640</a:t>
                      </a:r>
                    </a:p>
                  </a:txBody>
                  <a:tcPr/>
                </a:tc>
                <a:extLst>
                  <a:ext uri="{0D108BD9-81ED-4DB2-BD59-A6C34878D82A}">
                    <a16:rowId xmlns:a16="http://schemas.microsoft.com/office/drawing/2014/main" val="3052156871"/>
                  </a:ext>
                </a:extLst>
              </a:tr>
              <a:tr h="461967">
                <a:tc>
                  <a:txBody>
                    <a:bodyPr/>
                    <a:lstStyle/>
                    <a:p>
                      <a:r>
                        <a:rPr lang="en-GB" dirty="0"/>
                        <a:t>Ashik Ali</a:t>
                      </a:r>
                    </a:p>
                  </a:txBody>
                  <a:tcPr/>
                </a:tc>
                <a:tc>
                  <a:txBody>
                    <a:bodyPr/>
                    <a:lstStyle/>
                    <a:p>
                      <a:r>
                        <a:rPr lang="en-GB" dirty="0"/>
                        <a:t>1604577</a:t>
                      </a:r>
                    </a:p>
                  </a:txBody>
                  <a:tcPr/>
                </a:tc>
                <a:extLst>
                  <a:ext uri="{0D108BD9-81ED-4DB2-BD59-A6C34878D82A}">
                    <a16:rowId xmlns:a16="http://schemas.microsoft.com/office/drawing/2014/main" val="3886031888"/>
                  </a:ext>
                </a:extLst>
              </a:tr>
              <a:tr h="461967">
                <a:tc>
                  <a:txBody>
                    <a:bodyPr/>
                    <a:lstStyle/>
                    <a:p>
                      <a:r>
                        <a:rPr lang="en-GB" dirty="0" err="1"/>
                        <a:t>Shopik</a:t>
                      </a:r>
                      <a:r>
                        <a:rPr lang="en-GB" dirty="0"/>
                        <a:t> </a:t>
                      </a:r>
                      <a:r>
                        <a:rPr lang="en-GB" dirty="0" err="1"/>
                        <a:t>ali</a:t>
                      </a:r>
                      <a:endParaRPr lang="en-GB" dirty="0"/>
                    </a:p>
                  </a:txBody>
                  <a:tcPr/>
                </a:tc>
                <a:tc>
                  <a:txBody>
                    <a:bodyPr/>
                    <a:lstStyle/>
                    <a:p>
                      <a:r>
                        <a:rPr lang="en-GB" dirty="0"/>
                        <a:t>1604735</a:t>
                      </a:r>
                    </a:p>
                  </a:txBody>
                  <a:tcPr/>
                </a:tc>
                <a:extLst>
                  <a:ext uri="{0D108BD9-81ED-4DB2-BD59-A6C34878D82A}">
                    <a16:rowId xmlns:a16="http://schemas.microsoft.com/office/drawing/2014/main" val="700944045"/>
                  </a:ext>
                </a:extLst>
              </a:tr>
              <a:tr h="461967">
                <a:tc>
                  <a:txBody>
                    <a:bodyPr/>
                    <a:lstStyle/>
                    <a:p>
                      <a:r>
                        <a:rPr lang="en-GB" dirty="0"/>
                        <a:t>Muhammed Abdul </a:t>
                      </a:r>
                      <a:r>
                        <a:rPr lang="en-GB" dirty="0" err="1"/>
                        <a:t>Kabeer</a:t>
                      </a:r>
                      <a:endParaRPr lang="en-GB" dirty="0"/>
                    </a:p>
                  </a:txBody>
                  <a:tcPr/>
                </a:tc>
                <a:tc>
                  <a:txBody>
                    <a:bodyPr/>
                    <a:lstStyle/>
                    <a:p>
                      <a:r>
                        <a:rPr lang="en-GB" dirty="0"/>
                        <a:t>1604651</a:t>
                      </a:r>
                    </a:p>
                  </a:txBody>
                  <a:tcPr/>
                </a:tc>
                <a:extLst>
                  <a:ext uri="{0D108BD9-81ED-4DB2-BD59-A6C34878D82A}">
                    <a16:rowId xmlns:a16="http://schemas.microsoft.com/office/drawing/2014/main" val="4051839210"/>
                  </a:ext>
                </a:extLst>
              </a:tr>
            </a:tbl>
          </a:graphicData>
        </a:graphic>
      </p:graphicFrame>
    </p:spTree>
    <p:extLst>
      <p:ext uri="{BB962C8B-B14F-4D97-AF65-F5344CB8AC3E}">
        <p14:creationId xmlns:p14="http://schemas.microsoft.com/office/powerpoint/2010/main" val="1326979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Sustainable and Global Citizenship</a:t>
            </a:r>
          </a:p>
        </p:txBody>
      </p:sp>
      <p:sp>
        <p:nvSpPr>
          <p:cNvPr id="3" name="Subtitle 2"/>
          <p:cNvSpPr>
            <a:spLocks noGrp="1"/>
          </p:cNvSpPr>
          <p:nvPr>
            <p:ph type="subTitle" idx="1"/>
          </p:nvPr>
        </p:nvSpPr>
        <p:spPr/>
        <p:txBody>
          <a:bodyPr/>
          <a:lstStyle/>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700" dirty="0"/>
              <a:t>Sustainable Environment and Globalization</a:t>
            </a:r>
            <a:br>
              <a:rPr lang="en-US" dirty="0"/>
            </a:br>
            <a:endParaRPr lang="en-US" dirty="0"/>
          </a:p>
        </p:txBody>
      </p:sp>
      <p:sp>
        <p:nvSpPr>
          <p:cNvPr id="3" name="Content Placeholder 2"/>
          <p:cNvSpPr>
            <a:spLocks noGrp="1"/>
          </p:cNvSpPr>
          <p:nvPr>
            <p:ph idx="1"/>
          </p:nvPr>
        </p:nvSpPr>
        <p:spPr/>
        <p:txBody>
          <a:bodyPr/>
          <a:lstStyle/>
          <a:p>
            <a:pPr algn="just"/>
            <a:r>
              <a:rPr lang="en-US" sz="2400" dirty="0"/>
              <a:t>According to Newell and Roberts (2016), these is the issue that ensure that avoid the degradation and depletion of natural resources and allow long term equality within the environment. This process ensures the needs of current generation has met and also secure resources for the future generations. The social, environment and economic are the three pillar of sustainability. Among these three pillars the most important is environment pillar.</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Sustainable development goals </a:t>
            </a:r>
          </a:p>
        </p:txBody>
      </p:sp>
      <p:sp>
        <p:nvSpPr>
          <p:cNvPr id="3" name="Content Placeholder 2"/>
          <p:cNvSpPr>
            <a:spLocks noGrp="1"/>
          </p:cNvSpPr>
          <p:nvPr>
            <p:ph idx="1"/>
          </p:nvPr>
        </p:nvSpPr>
        <p:spPr/>
        <p:txBody>
          <a:bodyPr>
            <a:normAutofit/>
          </a:bodyPr>
          <a:lstStyle/>
          <a:p>
            <a:pPr algn="just"/>
            <a:r>
              <a:rPr lang="en-US" sz="2400" dirty="0"/>
              <a:t>In the years of 2015 the companies has adopted sustainable agenda with 17 different sustainable development goals. This baked up 169 detailed targets and negotiated after two long years of discussion in presence of almost all nations. In the years of 2016 Paris agreement makes the companies enforce to minimize the world temperature. All the businesses, government, civil society and United Nations work to achieve 2030 agenda.</a:t>
            </a:r>
          </a:p>
          <a:p>
            <a:pPr algn="just"/>
            <a:endParaRPr 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Sustainable development goals </a:t>
            </a:r>
          </a:p>
        </p:txBody>
      </p:sp>
      <p:sp>
        <p:nvSpPr>
          <p:cNvPr id="3" name="Content Placeholder 2"/>
          <p:cNvSpPr>
            <a:spLocks noGrp="1"/>
          </p:cNvSpPr>
          <p:nvPr>
            <p:ph idx="1"/>
          </p:nvPr>
        </p:nvSpPr>
        <p:spPr/>
        <p:txBody>
          <a:bodyPr/>
          <a:lstStyle/>
          <a:p>
            <a:r>
              <a:rPr lang="en-US" sz="2000" dirty="0"/>
              <a:t>The 17 different sustainable development goals are:</a:t>
            </a:r>
          </a:p>
          <a:p>
            <a:endParaRPr lang="en-US" dirty="0"/>
          </a:p>
        </p:txBody>
      </p:sp>
      <p:pic>
        <p:nvPicPr>
          <p:cNvPr id="4" name="Picture 3"/>
          <p:cNvPicPr/>
          <p:nvPr/>
        </p:nvPicPr>
        <p:blipFill>
          <a:blip r:embed="rId2">
            <a:extLst>
              <a:ext uri="{28A0092B-C50C-407E-A947-70E740481C1C}">
                <a14:useLocalDpi xmlns:a14="http://schemas.microsoft.com/office/drawing/2010/main" val="0"/>
              </a:ext>
            </a:extLst>
          </a:blip>
          <a:stretch>
            <a:fillRect/>
          </a:stretch>
        </p:blipFill>
        <p:spPr>
          <a:xfrm>
            <a:off x="1219200" y="2514600"/>
            <a:ext cx="5943600" cy="299593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dirty="0"/>
              <a:t>Sectors include sustainable development goals:</a:t>
            </a:r>
            <a:br>
              <a:rPr lang="en-US" sz="3200" dirty="0"/>
            </a:br>
            <a:endParaRPr lang="en-US" sz="3200" dirty="0"/>
          </a:p>
        </p:txBody>
      </p:sp>
      <p:sp>
        <p:nvSpPr>
          <p:cNvPr id="3" name="Content Placeholder 2"/>
          <p:cNvSpPr>
            <a:spLocks noGrp="1"/>
          </p:cNvSpPr>
          <p:nvPr>
            <p:ph idx="1"/>
          </p:nvPr>
        </p:nvSpPr>
        <p:spPr/>
        <p:txBody>
          <a:bodyPr/>
          <a:lstStyle/>
          <a:p>
            <a:pPr lvl="0"/>
            <a:endParaRPr lang="en-US" dirty="0"/>
          </a:p>
          <a:p>
            <a:pPr lvl="0"/>
            <a:endParaRPr lang="en-US" dirty="0"/>
          </a:p>
          <a:p>
            <a:pPr lvl="0"/>
            <a:r>
              <a:rPr lang="en-US" dirty="0"/>
              <a:t>Retail</a:t>
            </a:r>
          </a:p>
          <a:p>
            <a:pPr lvl="0"/>
            <a:r>
              <a:rPr lang="en-US" dirty="0"/>
              <a:t>Health Care</a:t>
            </a:r>
          </a:p>
          <a:p>
            <a:pPr lvl="0"/>
            <a:r>
              <a:rPr lang="en-US" dirty="0"/>
              <a:t>Public Sector</a:t>
            </a:r>
          </a:p>
          <a:p>
            <a:pPr lvl="0"/>
            <a:r>
              <a:rPr lang="en-US" dirty="0"/>
              <a:t>Tourism</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Global Citizenship</a:t>
            </a:r>
            <a:br>
              <a:rPr lang="en-US" dirty="0"/>
            </a:br>
            <a:endParaRPr lang="en-US" dirty="0"/>
          </a:p>
        </p:txBody>
      </p:sp>
      <p:sp>
        <p:nvSpPr>
          <p:cNvPr id="3" name="Content Placeholder 2"/>
          <p:cNvSpPr>
            <a:spLocks noGrp="1"/>
          </p:cNvSpPr>
          <p:nvPr>
            <p:ph idx="1"/>
          </p:nvPr>
        </p:nvSpPr>
        <p:spPr/>
        <p:txBody>
          <a:bodyPr>
            <a:normAutofit/>
          </a:bodyPr>
          <a:lstStyle/>
          <a:p>
            <a:pPr algn="just">
              <a:buNone/>
            </a:pPr>
            <a:r>
              <a:rPr lang="en-US" sz="2400" dirty="0"/>
              <a:t>   According to </a:t>
            </a:r>
            <a:r>
              <a:rPr lang="en-US" sz="2400" dirty="0" err="1"/>
              <a:t>Petrillo</a:t>
            </a:r>
            <a:r>
              <a:rPr lang="en-US" sz="2400" dirty="0"/>
              <a:t> and </a:t>
            </a:r>
            <a:r>
              <a:rPr lang="en-US" sz="2400" dirty="0" err="1"/>
              <a:t>Bellaviti</a:t>
            </a:r>
            <a:r>
              <a:rPr lang="en-US" sz="2400" dirty="0"/>
              <a:t> (2017), global citizenship is the part of the emerging world economy whose action is very crucial for the organization. Basically a global citizenship is a framework that encourages the young people to take part to gain knowledge, develop skill and values to gradually engage with the world. The concept of global citizenship makes its own understanding about the world and involve with the local, national and global community gradually.</a:t>
            </a:r>
          </a:p>
          <a:p>
            <a:pPr algn="just"/>
            <a:endParaRPr 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700" dirty="0"/>
              <a:t>Sustainable development in retail sector</a:t>
            </a:r>
            <a:br>
              <a:rPr lang="en-US" dirty="0"/>
            </a:br>
            <a:r>
              <a:rPr lang="en-US" sz="2700" dirty="0"/>
              <a:t>Examples</a:t>
            </a:r>
            <a:endParaRPr lang="en-US" dirty="0"/>
          </a:p>
        </p:txBody>
      </p:sp>
      <p:sp>
        <p:nvSpPr>
          <p:cNvPr id="3" name="Content Placeholder 2"/>
          <p:cNvSpPr>
            <a:spLocks noGrp="1"/>
          </p:cNvSpPr>
          <p:nvPr>
            <p:ph idx="1"/>
          </p:nvPr>
        </p:nvSpPr>
        <p:spPr>
          <a:xfrm>
            <a:off x="457200" y="1609416"/>
            <a:ext cx="7467600" cy="4846320"/>
          </a:xfrm>
        </p:spPr>
        <p:txBody>
          <a:bodyPr>
            <a:normAutofit fontScale="85000" lnSpcReduction="10000"/>
          </a:bodyPr>
          <a:lstStyle/>
          <a:p>
            <a:pPr algn="just"/>
            <a:r>
              <a:rPr lang="en-US" b="1" u="sng" dirty="0"/>
              <a:t>Carbon Labeling</a:t>
            </a:r>
            <a:r>
              <a:rPr lang="en-US" dirty="0"/>
              <a:t>: some retailers have introduced labeling with their product line which proved very effective for the global agenda of minimizing Co2. This process enhances the awareness level of the customers and at the same time also creates pressure on suppliers. The retailers are facing enormous difficulty to add carbon labeling with its products. </a:t>
            </a:r>
          </a:p>
          <a:p>
            <a:pPr algn="just"/>
            <a:r>
              <a:rPr lang="en-US" b="1" u="sng" dirty="0"/>
              <a:t>Packaging</a:t>
            </a:r>
            <a:r>
              <a:rPr lang="en-US" dirty="0"/>
              <a:t>: Waste and Recycling: recycling is most commonly issue that emphasized by the retailers.  Retailers are very active in this agenda to minimize wastage and recycling the products. The market leader of groceries, Tesco has adopted strategies that no food would go waste from its store after the years of 2017. Retailers are signatory of </a:t>
            </a:r>
            <a:r>
              <a:rPr lang="en-US" dirty="0" err="1"/>
              <a:t>Courtauld</a:t>
            </a:r>
            <a:r>
              <a:rPr lang="en-US" dirty="0"/>
              <a:t> 2025 to cut the Co2 from its food and drink product (Tesco, 2017).</a:t>
            </a:r>
          </a:p>
          <a:p>
            <a:pPr algn="just"/>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Leadership and Entrepreneurship</a:t>
            </a:r>
          </a:p>
        </p:txBody>
      </p:sp>
      <p:sp>
        <p:nvSpPr>
          <p:cNvPr id="3" name="Content Placeholder 2"/>
          <p:cNvSpPr>
            <a:spLocks noGrp="1"/>
          </p:cNvSpPr>
          <p:nvPr>
            <p:ph idx="1"/>
          </p:nvPr>
        </p:nvSpPr>
        <p:spPr/>
        <p:txBody>
          <a:bodyPr>
            <a:normAutofit/>
          </a:bodyPr>
          <a:lstStyle/>
          <a:p>
            <a:pPr algn="just">
              <a:buNone/>
            </a:pPr>
            <a:r>
              <a:rPr lang="en-US" sz="2400" dirty="0"/>
              <a:t>   According to </a:t>
            </a:r>
            <a:r>
              <a:rPr lang="en-US" sz="2400" dirty="0" err="1"/>
              <a:t>Bertocci</a:t>
            </a:r>
            <a:r>
              <a:rPr lang="en-US" sz="2400" dirty="0"/>
              <a:t> (2009), the leadership is the process that makes things done by others. Leaders mainly mobilize the workforces to make other to perform all activities appropriately within the pre determined time. Leader does not get involved in activities to do by their own but they inspire others to perform those activities. One of the key characteristic of leader is they listen more and speak less. Leaders work to motivate the employees and empowered them to do work by themselves.</a:t>
            </a:r>
          </a:p>
          <a:p>
            <a:pPr algn="just">
              <a:buNone/>
            </a:pPr>
            <a:endParaRPr 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Trait Theory</a:t>
            </a:r>
            <a:br>
              <a:rPr lang="en-US" dirty="0"/>
            </a:br>
            <a:endParaRPr lang="en-US" dirty="0"/>
          </a:p>
        </p:txBody>
      </p:sp>
      <p:sp>
        <p:nvSpPr>
          <p:cNvPr id="3" name="Content Placeholder 2"/>
          <p:cNvSpPr>
            <a:spLocks noGrp="1"/>
          </p:cNvSpPr>
          <p:nvPr>
            <p:ph idx="1"/>
          </p:nvPr>
        </p:nvSpPr>
        <p:spPr>
          <a:xfrm>
            <a:off x="304800" y="1219200"/>
            <a:ext cx="7239000" cy="1819584"/>
          </a:xfrm>
        </p:spPr>
        <p:txBody>
          <a:bodyPr>
            <a:normAutofit fontScale="92500"/>
          </a:bodyPr>
          <a:lstStyle/>
          <a:p>
            <a:pPr algn="just">
              <a:buNone/>
            </a:pPr>
            <a:r>
              <a:rPr lang="en-US" sz="2400" dirty="0"/>
              <a:t>   This theory evaluates the specific performance of the leader and makes the leader get distinguished from the non-leaders. Basically this theory revealed that leaders are born not to be created and mainly focus on the personal traits of the leaders (Garcia, 2014).</a:t>
            </a:r>
          </a:p>
          <a:p>
            <a:endParaRPr lang="en-US" dirty="0"/>
          </a:p>
        </p:txBody>
      </p:sp>
      <p:pic>
        <p:nvPicPr>
          <p:cNvPr id="4" name="Picture 3"/>
          <p:cNvPicPr/>
          <p:nvPr/>
        </p:nvPicPr>
        <p:blipFill>
          <a:blip r:embed="rId2"/>
          <a:srcRect/>
          <a:stretch>
            <a:fillRect/>
          </a:stretch>
        </p:blipFill>
        <p:spPr bwMode="auto">
          <a:xfrm>
            <a:off x="990600" y="2895600"/>
            <a:ext cx="5943600" cy="3533775"/>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Behavioral Theory</a:t>
            </a:r>
            <a:br>
              <a:rPr lang="en-US" dirty="0"/>
            </a:br>
            <a:endParaRPr lang="en-US" dirty="0"/>
          </a:p>
        </p:txBody>
      </p:sp>
      <p:sp>
        <p:nvSpPr>
          <p:cNvPr id="3" name="Content Placeholder 2"/>
          <p:cNvSpPr>
            <a:spLocks noGrp="1"/>
          </p:cNvSpPr>
          <p:nvPr>
            <p:ph idx="1"/>
          </p:nvPr>
        </p:nvSpPr>
        <p:spPr>
          <a:xfrm>
            <a:off x="304800" y="1219200"/>
            <a:ext cx="7239000" cy="1362384"/>
          </a:xfrm>
        </p:spPr>
        <p:txBody>
          <a:bodyPr>
            <a:normAutofit fontScale="85000" lnSpcReduction="10000"/>
          </a:bodyPr>
          <a:lstStyle/>
          <a:p>
            <a:pPr algn="just">
              <a:buNone/>
            </a:pPr>
            <a:r>
              <a:rPr lang="en-US" sz="2400" dirty="0"/>
              <a:t>    According to Chance (2009), the behavioral theory focuses on specific behavior of the leaders and it classified in three broad categories these are: authoritarian, democratic and laissez faire leadership.</a:t>
            </a:r>
          </a:p>
          <a:p>
            <a:pPr algn="just">
              <a:buNone/>
            </a:pPr>
            <a:endParaRPr lang="en-US" sz="2400"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762000" y="2362200"/>
            <a:ext cx="5648325" cy="2390775"/>
          </a:xfrm>
          <a:prstGeom prst="rect">
            <a:avLst/>
          </a:prstGeom>
          <a:noFill/>
          <a:ln>
            <a:noFill/>
          </a:ln>
        </p:spPr>
      </p:pic>
      <p:sp>
        <p:nvSpPr>
          <p:cNvPr id="5" name="TextBox 4"/>
          <p:cNvSpPr txBox="1"/>
          <p:nvPr/>
        </p:nvSpPr>
        <p:spPr>
          <a:xfrm>
            <a:off x="457200" y="4826675"/>
            <a:ext cx="7315200" cy="2031325"/>
          </a:xfrm>
          <a:prstGeom prst="rect">
            <a:avLst/>
          </a:prstGeom>
          <a:noFill/>
        </p:spPr>
        <p:txBody>
          <a:bodyPr wrap="square" rtlCol="0">
            <a:spAutoFit/>
          </a:bodyPr>
          <a:lstStyle/>
          <a:p>
            <a:pPr algn="just"/>
            <a:r>
              <a:rPr lang="en-US" dirty="0"/>
              <a:t>In authoritarian leadership style only one person remain in authority to make his followers guided appropriately. In democratic style of leadership the leaders engaged the employees in decision making process. Finally the laissez faire leadership style is the process that makes the employees empowered for decision making process and only interferes when employees get unable to do by their own.</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dirty="0"/>
              <a:t>The role of Leader in Retail Sector</a:t>
            </a:r>
            <a:br>
              <a:rPr lang="en-US" dirty="0"/>
            </a:br>
            <a:endParaRPr lang="en-US" dirty="0"/>
          </a:p>
        </p:txBody>
      </p:sp>
      <p:sp>
        <p:nvSpPr>
          <p:cNvPr id="3" name="Content Placeholder 2"/>
          <p:cNvSpPr>
            <a:spLocks noGrp="1"/>
          </p:cNvSpPr>
          <p:nvPr>
            <p:ph idx="1"/>
          </p:nvPr>
        </p:nvSpPr>
        <p:spPr>
          <a:xfrm>
            <a:off x="228600" y="1295400"/>
            <a:ext cx="7696200" cy="5160336"/>
          </a:xfrm>
        </p:spPr>
        <p:txBody>
          <a:bodyPr>
            <a:normAutofit/>
          </a:bodyPr>
          <a:lstStyle/>
          <a:p>
            <a:pPr algn="just">
              <a:buNone/>
            </a:pPr>
            <a:r>
              <a:rPr lang="en-US" sz="2000" dirty="0"/>
              <a:t>   The leaders play key role in retail organization and classified broadly in three categories these are presented in a table below:</a:t>
            </a:r>
          </a:p>
          <a:p>
            <a:pPr algn="just"/>
            <a:endParaRPr lang="en-US" sz="2000" dirty="0"/>
          </a:p>
        </p:txBody>
      </p:sp>
      <p:pic>
        <p:nvPicPr>
          <p:cNvPr id="4" name="Picture 3"/>
          <p:cNvPicPr/>
          <p:nvPr/>
        </p:nvPicPr>
        <p:blipFill>
          <a:blip r:embed="rId2"/>
          <a:srcRect/>
          <a:stretch>
            <a:fillRect/>
          </a:stretch>
        </p:blipFill>
        <p:spPr bwMode="auto">
          <a:xfrm>
            <a:off x="1752600" y="2209800"/>
            <a:ext cx="5067300" cy="3190875"/>
          </a:xfrm>
          <a:prstGeom prst="rect">
            <a:avLst/>
          </a:prstGeom>
          <a:noFill/>
          <a:ln w="9525">
            <a:noFill/>
            <a:miter lim="800000"/>
            <a:headEnd/>
            <a:tailEnd/>
          </a:ln>
        </p:spPr>
      </p:pic>
      <p:sp>
        <p:nvSpPr>
          <p:cNvPr id="5" name="TextBox 4"/>
          <p:cNvSpPr txBox="1"/>
          <p:nvPr/>
        </p:nvSpPr>
        <p:spPr>
          <a:xfrm>
            <a:off x="381000" y="5562600"/>
            <a:ext cx="7086600" cy="1477328"/>
          </a:xfrm>
          <a:prstGeom prst="rect">
            <a:avLst/>
          </a:prstGeom>
          <a:noFill/>
        </p:spPr>
        <p:txBody>
          <a:bodyPr wrap="square" rtlCol="0">
            <a:spAutoFit/>
          </a:bodyPr>
          <a:lstStyle/>
          <a:p>
            <a:pPr algn="just"/>
            <a:r>
              <a:rPr lang="en-US" dirty="0"/>
              <a:t>Leader’s mainly set the direction for the followers and makes them skilled and empowered to perform activities by their own. Leader set the time and monitors the progress to make every one able to achieve their target (Rollin, 2012).</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Entrepreneur and Entrepreneurship</a:t>
            </a:r>
            <a:br>
              <a:rPr lang="en-US" sz="2800" dirty="0"/>
            </a:br>
            <a:endParaRPr lang="en-US" sz="2800" dirty="0"/>
          </a:p>
        </p:txBody>
      </p:sp>
      <p:sp>
        <p:nvSpPr>
          <p:cNvPr id="3" name="Content Placeholder 2"/>
          <p:cNvSpPr>
            <a:spLocks noGrp="1"/>
          </p:cNvSpPr>
          <p:nvPr>
            <p:ph idx="1"/>
          </p:nvPr>
        </p:nvSpPr>
        <p:spPr/>
        <p:txBody>
          <a:bodyPr>
            <a:normAutofit/>
          </a:bodyPr>
          <a:lstStyle/>
          <a:p>
            <a:pPr algn="just">
              <a:buNone/>
            </a:pPr>
            <a:r>
              <a:rPr lang="en-US" sz="2400" dirty="0"/>
              <a:t>According to </a:t>
            </a:r>
            <a:r>
              <a:rPr lang="en-US" sz="2400" dirty="0" err="1"/>
              <a:t>Hasan</a:t>
            </a:r>
            <a:r>
              <a:rPr lang="en-US" sz="2400" dirty="0"/>
              <a:t> (2014), the entrepreneurs are the individuals who organize the businesses and manage risks of the business to achieve ultimate goal. Entrepreneur employs themselves and other and also introduced innovative strategies in business.</a:t>
            </a:r>
          </a:p>
          <a:p>
            <a:pPr algn="just"/>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Values of Entrepreneurship</a:t>
            </a:r>
            <a:br>
              <a:rPr lang="en-US" dirty="0"/>
            </a:br>
            <a:endParaRPr lang="en-US" dirty="0"/>
          </a:p>
        </p:txBody>
      </p:sp>
      <p:sp>
        <p:nvSpPr>
          <p:cNvPr id="3" name="Content Placeholder 2"/>
          <p:cNvSpPr>
            <a:spLocks noGrp="1"/>
          </p:cNvSpPr>
          <p:nvPr>
            <p:ph idx="1"/>
          </p:nvPr>
        </p:nvSpPr>
        <p:spPr/>
        <p:txBody>
          <a:bodyPr>
            <a:normAutofit/>
          </a:bodyPr>
          <a:lstStyle/>
          <a:p>
            <a:pPr algn="just"/>
            <a:r>
              <a:rPr lang="en-US" sz="2400" dirty="0"/>
              <a:t>The entrepreneurs are greatly seen when the economical condition of country is very effective and found absent when economical condition in its down turn. There is several push and pull factors that make the people become entrepreneur. For instance when people are not able to find a job or due to other reason not able to perform job get interested to become entrepreneur. Among the pull factors the social reputation, profit making inspired people to become entrepreneur.</a:t>
            </a:r>
          </a:p>
          <a:p>
            <a:pPr algn="just"/>
            <a:endParaRPr 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Theories of entrepreneurs</a:t>
            </a:r>
            <a:br>
              <a:rPr lang="en-US" dirty="0"/>
            </a:br>
            <a:endParaRPr lang="en-US" dirty="0"/>
          </a:p>
        </p:txBody>
      </p:sp>
      <p:graphicFrame>
        <p:nvGraphicFramePr>
          <p:cNvPr id="4" name="Content Placeholder 3"/>
          <p:cNvGraphicFramePr>
            <a:graphicFrameLocks noGrp="1"/>
          </p:cNvGraphicFramePr>
          <p:nvPr>
            <p:ph idx="1"/>
          </p:nvPr>
        </p:nvGraphicFramePr>
        <p:xfrm>
          <a:off x="685800" y="1828800"/>
          <a:ext cx="7162800" cy="3200400"/>
        </p:xfrm>
        <a:graphic>
          <a:graphicData uri="http://schemas.openxmlformats.org/drawingml/2006/table">
            <a:tbl>
              <a:tblPr/>
              <a:tblGrid>
                <a:gridCol w="2100370">
                  <a:extLst>
                    <a:ext uri="{9D8B030D-6E8A-4147-A177-3AD203B41FA5}">
                      <a16:colId xmlns:a16="http://schemas.microsoft.com/office/drawing/2014/main" val="20000"/>
                    </a:ext>
                  </a:extLst>
                </a:gridCol>
                <a:gridCol w="5062430">
                  <a:extLst>
                    <a:ext uri="{9D8B030D-6E8A-4147-A177-3AD203B41FA5}">
                      <a16:colId xmlns:a16="http://schemas.microsoft.com/office/drawing/2014/main" val="20001"/>
                    </a:ext>
                  </a:extLst>
                </a:gridCol>
              </a:tblGrid>
              <a:tr h="289004">
                <a:tc>
                  <a:txBody>
                    <a:bodyPr/>
                    <a:lstStyle/>
                    <a:p>
                      <a:pPr marL="0" marR="0" algn="ctr">
                        <a:lnSpc>
                          <a:spcPct val="150000"/>
                        </a:lnSpc>
                        <a:spcBef>
                          <a:spcPts val="0"/>
                        </a:spcBef>
                        <a:spcAft>
                          <a:spcPts val="0"/>
                        </a:spcAft>
                        <a:tabLst>
                          <a:tab pos="1762125" algn="l"/>
                        </a:tabLst>
                      </a:pPr>
                      <a:r>
                        <a:rPr lang="en-US" sz="1400" b="1">
                          <a:solidFill>
                            <a:srgbClr val="FFFFFF"/>
                          </a:solidFill>
                          <a:latin typeface="Times New Roman"/>
                          <a:ea typeface="Times New Roman"/>
                          <a:cs typeface="Times New Roman"/>
                        </a:rPr>
                        <a:t>Entrepreneur Theories</a:t>
                      </a:r>
                      <a:endParaRPr lang="en-US" sz="1400">
                        <a:latin typeface="Calibri"/>
                        <a:ea typeface="Times New Roman"/>
                        <a:cs typeface="Times New Roman"/>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4BACC6"/>
                    </a:solidFill>
                  </a:tcPr>
                </a:tc>
                <a:tc>
                  <a:txBody>
                    <a:bodyPr/>
                    <a:lstStyle/>
                    <a:p>
                      <a:pPr marL="0" marR="0" algn="just">
                        <a:lnSpc>
                          <a:spcPct val="150000"/>
                        </a:lnSpc>
                        <a:spcBef>
                          <a:spcPts val="0"/>
                        </a:spcBef>
                        <a:spcAft>
                          <a:spcPts val="0"/>
                        </a:spcAft>
                        <a:tabLst>
                          <a:tab pos="1762125" algn="l"/>
                        </a:tabLst>
                      </a:pPr>
                      <a:r>
                        <a:rPr lang="en-US" sz="1400" b="1">
                          <a:solidFill>
                            <a:srgbClr val="FFFFFF"/>
                          </a:solidFill>
                          <a:latin typeface="Times New Roman"/>
                          <a:ea typeface="Times New Roman"/>
                          <a:cs typeface="Times New Roman"/>
                        </a:rPr>
                        <a:t>Description</a:t>
                      </a:r>
                      <a:endParaRPr lang="en-US" sz="1400">
                        <a:latin typeface="Calibri"/>
                        <a:ea typeface="Times New Roman"/>
                        <a:cs typeface="Times New Roman"/>
                      </a:endParaRPr>
                    </a:p>
                  </a:txBody>
                  <a:tcPr marL="68580" marR="68580"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4BACC6"/>
                    </a:solidFill>
                  </a:tcPr>
                </a:tc>
                <a:extLst>
                  <a:ext uri="{0D108BD9-81ED-4DB2-BD59-A6C34878D82A}">
                    <a16:rowId xmlns:a16="http://schemas.microsoft.com/office/drawing/2014/main" val="10000"/>
                  </a:ext>
                </a:extLst>
              </a:tr>
              <a:tr h="867013">
                <a:tc>
                  <a:txBody>
                    <a:bodyPr/>
                    <a:lstStyle/>
                    <a:p>
                      <a:pPr marL="0" marR="0" algn="ctr">
                        <a:lnSpc>
                          <a:spcPct val="150000"/>
                        </a:lnSpc>
                        <a:spcBef>
                          <a:spcPts val="0"/>
                        </a:spcBef>
                        <a:spcAft>
                          <a:spcPts val="0"/>
                        </a:spcAft>
                        <a:tabLst>
                          <a:tab pos="1762125" algn="l"/>
                        </a:tabLst>
                      </a:pPr>
                      <a:r>
                        <a:rPr lang="en-US" sz="1400" b="1">
                          <a:latin typeface="Times New Roman"/>
                          <a:ea typeface="Times New Roman"/>
                          <a:cs typeface="Times New Roman"/>
                        </a:rPr>
                        <a:t>Economic Theories</a:t>
                      </a:r>
                      <a:endParaRPr lang="en-US" sz="1400">
                        <a:latin typeface="Calibri"/>
                        <a:ea typeface="Times New Roman"/>
                        <a:cs typeface="Times New Roman"/>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gn="just">
                        <a:lnSpc>
                          <a:spcPct val="150000"/>
                        </a:lnSpc>
                        <a:spcBef>
                          <a:spcPts val="0"/>
                        </a:spcBef>
                        <a:spcAft>
                          <a:spcPts val="0"/>
                        </a:spcAft>
                        <a:tabLst>
                          <a:tab pos="1762125" algn="l"/>
                        </a:tabLst>
                      </a:pPr>
                      <a:r>
                        <a:rPr lang="en-US" sz="1400">
                          <a:latin typeface="Times New Roman"/>
                          <a:ea typeface="Times New Roman"/>
                          <a:cs typeface="Times New Roman"/>
                        </a:rPr>
                        <a:t>At the time of economic growth the numbers of entrepreneur increases as it influence with several factors like, taxation, raw materials, etc.</a:t>
                      </a:r>
                      <a:endParaRPr lang="en-US" sz="1400">
                        <a:latin typeface="Calibri"/>
                        <a:ea typeface="Times New Roman"/>
                        <a:cs typeface="Times New Roman"/>
                      </a:endParaRPr>
                    </a:p>
                  </a:txBody>
                  <a:tcPr marL="68580" marR="68580"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10001"/>
                  </a:ext>
                </a:extLst>
              </a:tr>
              <a:tr h="578009">
                <a:tc>
                  <a:txBody>
                    <a:bodyPr/>
                    <a:lstStyle/>
                    <a:p>
                      <a:pPr marL="0" marR="0" algn="ctr">
                        <a:lnSpc>
                          <a:spcPct val="150000"/>
                        </a:lnSpc>
                        <a:spcBef>
                          <a:spcPts val="0"/>
                        </a:spcBef>
                        <a:spcAft>
                          <a:spcPts val="0"/>
                        </a:spcAft>
                        <a:tabLst>
                          <a:tab pos="1762125" algn="l"/>
                        </a:tabLst>
                      </a:pPr>
                      <a:r>
                        <a:rPr lang="en-US" sz="1400" b="1">
                          <a:latin typeface="Times New Roman"/>
                          <a:ea typeface="Times New Roman"/>
                          <a:cs typeface="Times New Roman"/>
                        </a:rPr>
                        <a:t>Sociological Theories</a:t>
                      </a:r>
                      <a:endParaRPr lang="en-US" sz="1400">
                        <a:latin typeface="Calibri"/>
                        <a:ea typeface="Times New Roman"/>
                        <a:cs typeface="Times New Roman"/>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gn="just">
                        <a:lnSpc>
                          <a:spcPct val="150000"/>
                        </a:lnSpc>
                        <a:spcBef>
                          <a:spcPts val="0"/>
                        </a:spcBef>
                        <a:spcAft>
                          <a:spcPts val="0"/>
                        </a:spcAft>
                        <a:tabLst>
                          <a:tab pos="1762125" algn="l"/>
                        </a:tabLst>
                      </a:pPr>
                      <a:r>
                        <a:rPr lang="en-US" sz="1400">
                          <a:latin typeface="Times New Roman"/>
                          <a:ea typeface="Times New Roman"/>
                          <a:cs typeface="Times New Roman"/>
                        </a:rPr>
                        <a:t>The entrepreneurs also get influenced with the social culture like, societal beliefs, customers etc.</a:t>
                      </a:r>
                      <a:endParaRPr lang="en-US" sz="1400">
                        <a:latin typeface="Calibri"/>
                        <a:ea typeface="Times New Roman"/>
                        <a:cs typeface="Times New Roman"/>
                      </a:endParaRPr>
                    </a:p>
                  </a:txBody>
                  <a:tcPr marL="68580" marR="68580"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10002"/>
                  </a:ext>
                </a:extLst>
              </a:tr>
              <a:tr h="578009">
                <a:tc>
                  <a:txBody>
                    <a:bodyPr/>
                    <a:lstStyle/>
                    <a:p>
                      <a:pPr marL="0" marR="0" algn="ctr">
                        <a:lnSpc>
                          <a:spcPct val="150000"/>
                        </a:lnSpc>
                        <a:spcBef>
                          <a:spcPts val="0"/>
                        </a:spcBef>
                        <a:spcAft>
                          <a:spcPts val="0"/>
                        </a:spcAft>
                        <a:tabLst>
                          <a:tab pos="1762125" algn="l"/>
                        </a:tabLst>
                      </a:pPr>
                      <a:r>
                        <a:rPr lang="en-US" sz="1400" b="1">
                          <a:latin typeface="Times New Roman"/>
                          <a:ea typeface="Times New Roman"/>
                          <a:cs typeface="Times New Roman"/>
                        </a:rPr>
                        <a:t>Cultural Theories</a:t>
                      </a:r>
                      <a:endParaRPr lang="en-US" sz="1400">
                        <a:latin typeface="Calibri"/>
                        <a:ea typeface="Times New Roman"/>
                        <a:cs typeface="Times New Roman"/>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gn="just">
                        <a:lnSpc>
                          <a:spcPct val="150000"/>
                        </a:lnSpc>
                        <a:spcBef>
                          <a:spcPts val="0"/>
                        </a:spcBef>
                        <a:spcAft>
                          <a:spcPts val="0"/>
                        </a:spcAft>
                        <a:tabLst>
                          <a:tab pos="1762125" algn="l"/>
                        </a:tabLst>
                      </a:pPr>
                      <a:r>
                        <a:rPr lang="en-US" sz="1400">
                          <a:latin typeface="Times New Roman"/>
                          <a:ea typeface="Times New Roman"/>
                          <a:cs typeface="Times New Roman"/>
                        </a:rPr>
                        <a:t>Entrepreneurship considered as the product of culture that embedded in cultural environment</a:t>
                      </a:r>
                      <a:endParaRPr lang="en-US" sz="1400">
                        <a:latin typeface="Calibri"/>
                        <a:ea typeface="Times New Roman"/>
                        <a:cs typeface="Times New Roman"/>
                      </a:endParaRPr>
                    </a:p>
                  </a:txBody>
                  <a:tcPr marL="68580" marR="68580"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10003"/>
                  </a:ext>
                </a:extLst>
              </a:tr>
              <a:tr h="578009">
                <a:tc>
                  <a:txBody>
                    <a:bodyPr/>
                    <a:lstStyle/>
                    <a:p>
                      <a:pPr marL="0" marR="0" algn="ctr">
                        <a:lnSpc>
                          <a:spcPct val="150000"/>
                        </a:lnSpc>
                        <a:spcBef>
                          <a:spcPts val="0"/>
                        </a:spcBef>
                        <a:spcAft>
                          <a:spcPts val="0"/>
                        </a:spcAft>
                        <a:tabLst>
                          <a:tab pos="1762125" algn="l"/>
                        </a:tabLst>
                      </a:pPr>
                      <a:r>
                        <a:rPr lang="en-US" sz="1400" b="1">
                          <a:latin typeface="Times New Roman"/>
                          <a:ea typeface="Times New Roman"/>
                          <a:cs typeface="Times New Roman"/>
                        </a:rPr>
                        <a:t>Psychological Theories</a:t>
                      </a:r>
                      <a:endParaRPr lang="en-US" sz="1400">
                        <a:latin typeface="Calibri"/>
                        <a:ea typeface="Times New Roman"/>
                        <a:cs typeface="Times New Roman"/>
                      </a:endParaRPr>
                    </a:p>
                  </a:txBody>
                  <a:tcPr marL="68580" marR="68580" marT="0" marB="0" anchor="ctr">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gn="just">
                        <a:lnSpc>
                          <a:spcPct val="150000"/>
                        </a:lnSpc>
                        <a:spcBef>
                          <a:spcPts val="0"/>
                        </a:spcBef>
                        <a:spcAft>
                          <a:spcPts val="0"/>
                        </a:spcAft>
                        <a:tabLst>
                          <a:tab pos="1762125" algn="l"/>
                        </a:tabLst>
                      </a:pPr>
                      <a:r>
                        <a:rPr lang="en-US" sz="1400" dirty="0">
                          <a:latin typeface="Times New Roman"/>
                          <a:ea typeface="Times New Roman"/>
                          <a:cs typeface="Times New Roman"/>
                        </a:rPr>
                        <a:t>The psychological factors greatly influence the entrepreneurs like, human violation, vision or foresight, etc.</a:t>
                      </a:r>
                      <a:endParaRPr lang="en-US" sz="1400" dirty="0">
                        <a:latin typeface="Calibri"/>
                        <a:ea typeface="Times New Roman"/>
                        <a:cs typeface="Times New Roman"/>
                      </a:endParaRPr>
                    </a:p>
                  </a:txBody>
                  <a:tcPr marL="68580" marR="68580"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3073" name="Rectangle 1"/>
          <p:cNvSpPr>
            <a:spLocks noChangeArrowheads="1"/>
          </p:cNvSpPr>
          <p:nvPr/>
        </p:nvSpPr>
        <p:spPr bwMode="auto">
          <a:xfrm>
            <a:off x="1295400" y="4953000"/>
            <a:ext cx="5638800"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tab pos="1762125" algn="l"/>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(Stokes, ‎ Wilson and </a:t>
            </a:r>
            <a:r>
              <a:rPr kumimoji="0" lang="en-US"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Mador</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2014)</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dirty="0"/>
              <a:t>Relationships between Entrepreneurship and Leadership</a:t>
            </a:r>
            <a:br>
              <a:rPr lang="en-US" sz="2400" dirty="0"/>
            </a:br>
            <a:endParaRPr lang="en-US" sz="2400" dirty="0"/>
          </a:p>
        </p:txBody>
      </p:sp>
      <p:sp>
        <p:nvSpPr>
          <p:cNvPr id="3" name="Content Placeholder 2"/>
          <p:cNvSpPr>
            <a:spLocks noGrp="1"/>
          </p:cNvSpPr>
          <p:nvPr>
            <p:ph idx="1"/>
          </p:nvPr>
        </p:nvSpPr>
        <p:spPr/>
        <p:txBody>
          <a:bodyPr>
            <a:normAutofit fontScale="92500"/>
          </a:bodyPr>
          <a:lstStyle/>
          <a:p>
            <a:pPr algn="just">
              <a:buNone/>
            </a:pPr>
            <a:r>
              <a:rPr lang="en-US" dirty="0"/>
              <a:t>  Leader mainly helps to understand who is responsible for leading the organization and makes every one able to performing activities appropriately. Entrepreneurial organizations are highly focused on finding opportunities and solving the organizational problem. Entrepreneurship enhances the competition in business environment and the organizational leaders have to face those challenges and develop strategies accordingly to remain challenging. Entrepreneurship provides broad range of opportunity for the people and also engages the leaders. </a:t>
            </a:r>
          </a:p>
          <a:p>
            <a:pPr algn="just"/>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Community Participation</a:t>
            </a:r>
            <a:br>
              <a:rPr lang="en-US" dirty="0"/>
            </a:br>
            <a:endParaRPr lang="en-US" dirty="0"/>
          </a:p>
        </p:txBody>
      </p:sp>
      <p:sp>
        <p:nvSpPr>
          <p:cNvPr id="3" name="Content Placeholder 2"/>
          <p:cNvSpPr>
            <a:spLocks noGrp="1"/>
          </p:cNvSpPr>
          <p:nvPr>
            <p:ph idx="1"/>
          </p:nvPr>
        </p:nvSpPr>
        <p:spPr>
          <a:xfrm>
            <a:off x="381000" y="1371600"/>
            <a:ext cx="7239000" cy="1590984"/>
          </a:xfrm>
        </p:spPr>
        <p:txBody>
          <a:bodyPr>
            <a:normAutofit fontScale="92500" lnSpcReduction="20000"/>
          </a:bodyPr>
          <a:lstStyle/>
          <a:p>
            <a:pPr algn="just">
              <a:buNone/>
            </a:pPr>
            <a:r>
              <a:rPr lang="en-US" sz="2400" dirty="0"/>
              <a:t>   According to Plummer (2013), the community participation defines as the process of people engagement in society for decision making process for resolving own problem. Community participation required for following issues like,</a:t>
            </a:r>
          </a:p>
          <a:p>
            <a:pPr algn="just"/>
            <a:endParaRPr lang="en-US" sz="2400" dirty="0"/>
          </a:p>
        </p:txBody>
      </p:sp>
      <p:graphicFrame>
        <p:nvGraphicFramePr>
          <p:cNvPr id="4" name="Table 3"/>
          <p:cNvGraphicFramePr>
            <a:graphicFrameLocks noGrp="1"/>
          </p:cNvGraphicFramePr>
          <p:nvPr/>
        </p:nvGraphicFramePr>
        <p:xfrm>
          <a:off x="533400" y="2971800"/>
          <a:ext cx="7467600" cy="3520440"/>
        </p:xfrm>
        <a:graphic>
          <a:graphicData uri="http://schemas.openxmlformats.org/drawingml/2006/table">
            <a:tbl>
              <a:tblPr/>
              <a:tblGrid>
                <a:gridCol w="2259932">
                  <a:extLst>
                    <a:ext uri="{9D8B030D-6E8A-4147-A177-3AD203B41FA5}">
                      <a16:colId xmlns:a16="http://schemas.microsoft.com/office/drawing/2014/main" val="20000"/>
                    </a:ext>
                  </a:extLst>
                </a:gridCol>
                <a:gridCol w="5207668">
                  <a:extLst>
                    <a:ext uri="{9D8B030D-6E8A-4147-A177-3AD203B41FA5}">
                      <a16:colId xmlns:a16="http://schemas.microsoft.com/office/drawing/2014/main" val="20001"/>
                    </a:ext>
                  </a:extLst>
                </a:gridCol>
              </a:tblGrid>
              <a:tr h="0">
                <a:tc>
                  <a:txBody>
                    <a:bodyPr/>
                    <a:lstStyle/>
                    <a:p>
                      <a:pPr marL="0" marR="0" algn="ctr">
                        <a:lnSpc>
                          <a:spcPct val="150000"/>
                        </a:lnSpc>
                        <a:spcBef>
                          <a:spcPts val="0"/>
                        </a:spcBef>
                        <a:spcAft>
                          <a:spcPts val="0"/>
                        </a:spcAft>
                      </a:pPr>
                      <a:r>
                        <a:rPr lang="en-US" sz="1400" b="1" dirty="0">
                          <a:solidFill>
                            <a:srgbClr val="FFFFFF"/>
                          </a:solidFill>
                          <a:latin typeface="Times New Roman"/>
                          <a:ea typeface="Times New Roman"/>
                          <a:cs typeface="Times New Roman"/>
                        </a:rPr>
                        <a:t>Community participation</a:t>
                      </a:r>
                      <a:endParaRPr lang="en-US" sz="1400" dirty="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79646"/>
                    </a:solidFill>
                  </a:tcPr>
                </a:tc>
                <a:tc>
                  <a:txBody>
                    <a:bodyPr/>
                    <a:lstStyle/>
                    <a:p>
                      <a:pPr marL="0" marR="0" algn="ctr">
                        <a:lnSpc>
                          <a:spcPct val="150000"/>
                        </a:lnSpc>
                        <a:spcBef>
                          <a:spcPts val="0"/>
                        </a:spcBef>
                        <a:spcAft>
                          <a:spcPts val="0"/>
                        </a:spcAft>
                      </a:pPr>
                      <a:r>
                        <a:rPr lang="en-US" sz="1400" b="1" dirty="0">
                          <a:solidFill>
                            <a:srgbClr val="FFFFFF"/>
                          </a:solidFill>
                          <a:latin typeface="Times New Roman"/>
                          <a:ea typeface="Times New Roman"/>
                          <a:cs typeface="Times New Roman"/>
                        </a:rPr>
                        <a:t>Description</a:t>
                      </a:r>
                      <a:endParaRPr lang="en-US" sz="1400" dirty="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79646"/>
                    </a:solidFill>
                  </a:tcPr>
                </a:tc>
                <a:extLst>
                  <a:ext uri="{0D108BD9-81ED-4DB2-BD59-A6C34878D82A}">
                    <a16:rowId xmlns:a16="http://schemas.microsoft.com/office/drawing/2014/main" val="10000"/>
                  </a:ext>
                </a:extLst>
              </a:tr>
              <a:tr h="0">
                <a:tc>
                  <a:txBody>
                    <a:bodyPr/>
                    <a:lstStyle/>
                    <a:p>
                      <a:pPr marL="0" marR="0" algn="just">
                        <a:lnSpc>
                          <a:spcPct val="150000"/>
                        </a:lnSpc>
                        <a:spcBef>
                          <a:spcPts val="0"/>
                        </a:spcBef>
                        <a:spcAft>
                          <a:spcPts val="0"/>
                        </a:spcAft>
                      </a:pPr>
                      <a:r>
                        <a:rPr lang="en-US" sz="1400">
                          <a:latin typeface="Times New Roman"/>
                          <a:ea typeface="Times New Roman"/>
                          <a:cs typeface="Times New Roman"/>
                        </a:rPr>
                        <a:t>Need Assessment</a:t>
                      </a:r>
                      <a:endParaRPr lang="en-US" sz="140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400">
                          <a:latin typeface="Times New Roman"/>
                          <a:ea typeface="Times New Roman"/>
                          <a:cs typeface="Times New Roman"/>
                        </a:rPr>
                        <a:t>In this process the goals need to be prioritize and find out ways for improvement</a:t>
                      </a:r>
                      <a:endParaRPr lang="en-US" sz="140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marR="0" algn="just">
                        <a:lnSpc>
                          <a:spcPct val="150000"/>
                        </a:lnSpc>
                        <a:spcBef>
                          <a:spcPts val="0"/>
                        </a:spcBef>
                        <a:spcAft>
                          <a:spcPts val="0"/>
                        </a:spcAft>
                      </a:pPr>
                      <a:r>
                        <a:rPr lang="en-US" sz="1400">
                          <a:latin typeface="Times New Roman"/>
                          <a:ea typeface="Times New Roman"/>
                          <a:cs typeface="Times New Roman"/>
                        </a:rPr>
                        <a:t>Planning</a:t>
                      </a:r>
                      <a:endParaRPr lang="en-US" sz="140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400">
                          <a:latin typeface="Times New Roman"/>
                          <a:ea typeface="Times New Roman"/>
                          <a:cs typeface="Times New Roman"/>
                        </a:rPr>
                        <a:t>Define objectives for the goal</a:t>
                      </a:r>
                      <a:endParaRPr lang="en-US" sz="140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marR="0" algn="just">
                        <a:lnSpc>
                          <a:spcPct val="150000"/>
                        </a:lnSpc>
                        <a:spcBef>
                          <a:spcPts val="0"/>
                        </a:spcBef>
                        <a:spcAft>
                          <a:spcPts val="0"/>
                        </a:spcAft>
                      </a:pPr>
                      <a:r>
                        <a:rPr lang="en-US" sz="1400">
                          <a:latin typeface="Times New Roman"/>
                          <a:ea typeface="Times New Roman"/>
                          <a:cs typeface="Times New Roman"/>
                        </a:rPr>
                        <a:t>Mobilization</a:t>
                      </a:r>
                      <a:endParaRPr lang="en-US" sz="140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400">
                          <a:latin typeface="Times New Roman"/>
                          <a:ea typeface="Times New Roman"/>
                          <a:cs typeface="Times New Roman"/>
                        </a:rPr>
                        <a:t>The awareness of the community needs to develop with proper organizational structure</a:t>
                      </a:r>
                      <a:endParaRPr lang="en-US" sz="140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marL="0" marR="0" algn="just">
                        <a:lnSpc>
                          <a:spcPct val="150000"/>
                        </a:lnSpc>
                        <a:spcBef>
                          <a:spcPts val="0"/>
                        </a:spcBef>
                        <a:spcAft>
                          <a:spcPts val="0"/>
                        </a:spcAft>
                      </a:pPr>
                      <a:r>
                        <a:rPr lang="en-US" sz="1400">
                          <a:latin typeface="Times New Roman"/>
                          <a:ea typeface="Times New Roman"/>
                          <a:cs typeface="Times New Roman"/>
                        </a:rPr>
                        <a:t>Training </a:t>
                      </a:r>
                      <a:endParaRPr lang="en-US" sz="140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400">
                          <a:latin typeface="Times New Roman"/>
                          <a:ea typeface="Times New Roman"/>
                          <a:cs typeface="Times New Roman"/>
                        </a:rPr>
                        <a:t>The communication process needs to develop and manage the proper skills</a:t>
                      </a:r>
                      <a:endParaRPr lang="en-US" sz="140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marL="0" marR="0" algn="just">
                        <a:lnSpc>
                          <a:spcPct val="150000"/>
                        </a:lnSpc>
                        <a:spcBef>
                          <a:spcPts val="0"/>
                        </a:spcBef>
                        <a:spcAft>
                          <a:spcPts val="0"/>
                        </a:spcAft>
                      </a:pPr>
                      <a:r>
                        <a:rPr lang="en-US" sz="1400">
                          <a:latin typeface="Times New Roman"/>
                          <a:ea typeface="Times New Roman"/>
                          <a:cs typeface="Times New Roman"/>
                        </a:rPr>
                        <a:t>Implementation</a:t>
                      </a:r>
                      <a:endParaRPr lang="en-US" sz="140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400">
                          <a:latin typeface="Times New Roman"/>
                          <a:ea typeface="Times New Roman"/>
                          <a:cs typeface="Times New Roman"/>
                        </a:rPr>
                        <a:t>Engage in management activities and manager the employees and materials in for proper implementation</a:t>
                      </a:r>
                      <a:endParaRPr lang="en-US" sz="140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10005"/>
                  </a:ext>
                </a:extLst>
              </a:tr>
              <a:tr h="0">
                <a:tc>
                  <a:txBody>
                    <a:bodyPr/>
                    <a:lstStyle/>
                    <a:p>
                      <a:pPr marL="0" marR="0" algn="just">
                        <a:lnSpc>
                          <a:spcPct val="150000"/>
                        </a:lnSpc>
                        <a:spcBef>
                          <a:spcPts val="0"/>
                        </a:spcBef>
                        <a:spcAft>
                          <a:spcPts val="0"/>
                        </a:spcAft>
                      </a:pPr>
                      <a:r>
                        <a:rPr lang="en-US" sz="1400">
                          <a:latin typeface="Times New Roman"/>
                          <a:ea typeface="Times New Roman"/>
                          <a:cs typeface="Times New Roman"/>
                        </a:rPr>
                        <a:t>Monitoring and Evaluation</a:t>
                      </a:r>
                      <a:endParaRPr lang="en-US" sz="140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400" dirty="0">
                          <a:latin typeface="Times New Roman"/>
                          <a:ea typeface="Times New Roman"/>
                          <a:cs typeface="Times New Roman"/>
                        </a:rPr>
                        <a:t>The performance needs to be appraised and recognized.</a:t>
                      </a:r>
                      <a:endParaRPr lang="en-US" sz="1400" dirty="0">
                        <a:latin typeface="Calibri"/>
                        <a:ea typeface="Times New Roman"/>
                        <a:cs typeface="Times New Roman"/>
                      </a:endParaRPr>
                    </a:p>
                  </a:txBody>
                  <a:tcPr marL="68580" marR="68580" marT="0" marB="0">
                    <a:lnL w="12700" cap="flat" cmpd="sng" algn="ctr">
                      <a:solidFill>
                        <a:srgbClr val="F79646"/>
                      </a:solidFill>
                      <a:prstDash val="solid"/>
                      <a:round/>
                      <a:headEnd type="none" w="med" len="med"/>
                      <a:tailEnd type="none" w="med" len="med"/>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Community Participation of Retailers</a:t>
            </a:r>
            <a:br>
              <a:rPr lang="en-US" sz="2800" dirty="0"/>
            </a:br>
            <a:endParaRPr lang="en-US" sz="2800" dirty="0"/>
          </a:p>
        </p:txBody>
      </p:sp>
      <p:sp>
        <p:nvSpPr>
          <p:cNvPr id="3" name="Content Placeholder 2"/>
          <p:cNvSpPr>
            <a:spLocks noGrp="1"/>
          </p:cNvSpPr>
          <p:nvPr>
            <p:ph idx="1"/>
          </p:nvPr>
        </p:nvSpPr>
        <p:spPr/>
        <p:txBody>
          <a:bodyPr>
            <a:normAutofit fontScale="92500"/>
          </a:bodyPr>
          <a:lstStyle/>
          <a:p>
            <a:pPr algn="just">
              <a:buNone/>
            </a:pPr>
            <a:r>
              <a:rPr lang="en-US" dirty="0"/>
              <a:t>  The retailers are greatly performed alongside with the local community organizations and the charities to develop the community. The market leader Tesco has around 500 community champion who work for the development of the neighbors requirement. Each local store of Tesco has community budget to fund the request received by fundraising charities. Tesco also introduce charity for the donation of food and it makes November to January every year. Tesco is a proud partner of British Red Cross and it has already donated over £10.8 million (Tesco, 2017).</a:t>
            </a:r>
          </a:p>
          <a:p>
            <a:pPr algn="just"/>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Benefit Community Participation of Retailers</a:t>
            </a:r>
            <a:br>
              <a:rPr lang="en-US" sz="2800" dirty="0"/>
            </a:br>
            <a:endParaRPr lang="en-US" sz="2800" dirty="0"/>
          </a:p>
        </p:txBody>
      </p:sp>
      <p:sp>
        <p:nvSpPr>
          <p:cNvPr id="3" name="Content Placeholder 2"/>
          <p:cNvSpPr>
            <a:spLocks noGrp="1"/>
          </p:cNvSpPr>
          <p:nvPr>
            <p:ph idx="1"/>
          </p:nvPr>
        </p:nvSpPr>
        <p:spPr/>
        <p:txBody>
          <a:bodyPr>
            <a:normAutofit fontScale="92500" lnSpcReduction="20000"/>
          </a:bodyPr>
          <a:lstStyle/>
          <a:p>
            <a:pPr algn="just">
              <a:buNone/>
            </a:pPr>
            <a:r>
              <a:rPr lang="en-US" dirty="0"/>
              <a:t>   It is important for the companies to engage to perform activities for the benefits of the local people. This not only the benefit the local people only but also the companies get benefited from such strategies like,</a:t>
            </a:r>
          </a:p>
          <a:p>
            <a:pPr algn="just"/>
            <a:r>
              <a:rPr lang="en-US" dirty="0"/>
              <a:t>First of all the loyalty level of the customers enhances for the company and they get engaged to make repeated purchase of the organizational products and services.</a:t>
            </a:r>
          </a:p>
          <a:p>
            <a:pPr algn="just"/>
            <a:r>
              <a:rPr lang="en-US" dirty="0"/>
              <a:t>Secondly, the overall brand image of the company gets enhanced.</a:t>
            </a:r>
          </a:p>
          <a:p>
            <a:pPr algn="just"/>
            <a:r>
              <a:rPr lang="en-US" dirty="0"/>
              <a:t>Thirdly, the company gets able to achieve a sustainable competitive advantage within the business.</a:t>
            </a:r>
          </a:p>
          <a:p>
            <a:pPr algn="just"/>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a:t>
            </a:r>
            <a:br>
              <a:rPr lang="en-US" dirty="0"/>
            </a:br>
            <a:r>
              <a:rPr lang="en-US" dirty="0"/>
              <a:t>References</a:t>
            </a:r>
            <a:br>
              <a:rPr lang="en-US" dirty="0"/>
            </a:br>
            <a:endParaRPr lang="en-US" dirty="0"/>
          </a:p>
        </p:txBody>
      </p:sp>
      <p:sp>
        <p:nvSpPr>
          <p:cNvPr id="3" name="Content Placeholder 2"/>
          <p:cNvSpPr>
            <a:spLocks noGrp="1"/>
          </p:cNvSpPr>
          <p:nvPr>
            <p:ph idx="1"/>
          </p:nvPr>
        </p:nvSpPr>
        <p:spPr/>
        <p:txBody>
          <a:bodyPr>
            <a:normAutofit fontScale="55000" lnSpcReduction="20000"/>
          </a:bodyPr>
          <a:lstStyle/>
          <a:p>
            <a:r>
              <a:rPr lang="en-US" dirty="0" err="1"/>
              <a:t>Petrillo</a:t>
            </a:r>
            <a:r>
              <a:rPr lang="en-US" dirty="0"/>
              <a:t>, A., </a:t>
            </a:r>
            <a:r>
              <a:rPr lang="en-US" dirty="0" err="1"/>
              <a:t>Bellaviti</a:t>
            </a:r>
            <a:r>
              <a:rPr lang="en-US" dirty="0"/>
              <a:t>, P., 2017., Sustainable Urban Development and Globalization: New strategies for new challenges—with a focus on the Global South: Springer</a:t>
            </a:r>
          </a:p>
          <a:p>
            <a:r>
              <a:rPr lang="en-US" dirty="0"/>
              <a:t>Newell, P., Roberts. J. T., 2016., The Globalization and Environment Reader: John Wiley &amp; Sons</a:t>
            </a:r>
          </a:p>
          <a:p>
            <a:r>
              <a:rPr lang="en-US" dirty="0" err="1"/>
              <a:t>Bertocci</a:t>
            </a:r>
            <a:r>
              <a:rPr lang="en-US" dirty="0"/>
              <a:t>, D. I., 2009., Leadership in Organizations: There is a Difference Between Leaders and Managers: University Press of America</a:t>
            </a:r>
          </a:p>
          <a:p>
            <a:r>
              <a:rPr lang="en-US" dirty="0"/>
              <a:t>Garcia, E., 2014., Human personality. The Five Factor Trait Theory: GRIN </a:t>
            </a:r>
            <a:r>
              <a:rPr lang="en-US" dirty="0" err="1"/>
              <a:t>Verlag</a:t>
            </a:r>
            <a:endParaRPr lang="en-US" dirty="0"/>
          </a:p>
          <a:p>
            <a:r>
              <a:rPr lang="en-US" dirty="0"/>
              <a:t>Chance, P. L., 2009., Introduction to Educational Leadership and Organizational Behavior: Theory Into Practice: Eye On Education</a:t>
            </a:r>
          </a:p>
          <a:p>
            <a:r>
              <a:rPr lang="en-US" dirty="0"/>
              <a:t>Rollin, P. F., 2012., 42 Rules for Your New Leadership Role: The Manual They Didn't Hand You When You Made VP, Director, Or Manager: Happy About</a:t>
            </a:r>
          </a:p>
          <a:p>
            <a:r>
              <a:rPr lang="en-US" dirty="0"/>
              <a:t>Stokes, D., Wilson, N., </a:t>
            </a:r>
            <a:r>
              <a:rPr lang="en-US" dirty="0" err="1"/>
              <a:t>Mador</a:t>
            </a:r>
            <a:r>
              <a:rPr lang="en-US" dirty="0"/>
              <a:t>, M., 2010., Entrepreneurship: </a:t>
            </a:r>
            <a:r>
              <a:rPr lang="en-US" dirty="0" err="1"/>
              <a:t>Cengage</a:t>
            </a:r>
            <a:r>
              <a:rPr lang="en-US" dirty="0"/>
              <a:t> Learning EMEA</a:t>
            </a:r>
          </a:p>
          <a:p>
            <a:r>
              <a:rPr lang="en-US" dirty="0" err="1"/>
              <a:t>Hasan</a:t>
            </a:r>
            <a:r>
              <a:rPr lang="en-US" dirty="0"/>
              <a:t>, M. A., 2014., Entrepreneur and Entrepreneurship: A Quick Guide to Establish MSME in India: </a:t>
            </a:r>
            <a:r>
              <a:rPr lang="en-US" dirty="0" err="1"/>
              <a:t>BookCountry</a:t>
            </a:r>
            <a:endParaRPr lang="en-US" dirty="0"/>
          </a:p>
          <a:p>
            <a:r>
              <a:rPr lang="en-US" dirty="0"/>
              <a:t>Kumar, S., 2002., Methods for Community Participation: A Complete Guide for Practitioners: </a:t>
            </a:r>
            <a:r>
              <a:rPr lang="en-US" dirty="0" err="1"/>
              <a:t>Vistaar</a:t>
            </a:r>
            <a:r>
              <a:rPr lang="en-US" dirty="0"/>
              <a:t> Publications</a:t>
            </a:r>
          </a:p>
          <a:p>
            <a:r>
              <a:rPr lang="en-US" dirty="0"/>
              <a:t>Plummer, J., 2013., Municipalities and Community Participation: A Sourcebook for Capacity Building: </a:t>
            </a:r>
            <a:r>
              <a:rPr lang="en-US" dirty="0" err="1"/>
              <a:t>Routledge</a:t>
            </a:r>
            <a:endParaRPr lang="en-US" dirty="0"/>
          </a:p>
          <a:p>
            <a:r>
              <a:rPr lang="en-US" dirty="0"/>
              <a:t>Tesco, 2017., Supporting local communities, [Online] Available at: </a:t>
            </a:r>
            <a:r>
              <a:rPr lang="en-US" u="sng" dirty="0">
                <a:hlinkClick r:id="rId2"/>
              </a:rPr>
              <a:t>https://www.tescoplc.com/little-helps-plan/places-communities/supporting-local-communities/</a:t>
            </a:r>
            <a:r>
              <a:rPr lang="en-US" dirty="0"/>
              <a:t> (Accessed on 11/12/2017)</a:t>
            </a:r>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Appendix (Learning Log)</a:t>
            </a:r>
          </a:p>
        </p:txBody>
      </p:sp>
      <p:sp>
        <p:nvSpPr>
          <p:cNvPr id="3" name="Content Placeholder 2"/>
          <p:cNvSpPr>
            <a:spLocks noGrp="1"/>
          </p:cNvSpPr>
          <p:nvPr>
            <p:ph idx="1"/>
          </p:nvPr>
        </p:nvSpPr>
        <p:spPr/>
        <p:txBody>
          <a:bodyPr>
            <a:normAutofit fontScale="77500" lnSpcReduction="20000"/>
          </a:bodyPr>
          <a:lstStyle/>
          <a:p>
            <a:pPr>
              <a:buNone/>
            </a:pPr>
            <a:r>
              <a:rPr lang="en-US" b="1" dirty="0"/>
              <a:t>Question 1: How did you work together?</a:t>
            </a:r>
            <a:endParaRPr lang="en-US" dirty="0"/>
          </a:p>
          <a:p>
            <a:pPr>
              <a:buNone/>
            </a:pPr>
            <a:r>
              <a:rPr lang="en-US" dirty="0"/>
              <a:t>   We work in a very friendly environment where all members were highly supportive.</a:t>
            </a:r>
          </a:p>
          <a:p>
            <a:pPr>
              <a:buNone/>
            </a:pPr>
            <a:endParaRPr lang="en-US" dirty="0"/>
          </a:p>
          <a:p>
            <a:pPr>
              <a:buNone/>
            </a:pPr>
            <a:r>
              <a:rPr lang="en-US" b="1" dirty="0"/>
              <a:t>Question 2: Who did what?</a:t>
            </a:r>
            <a:endParaRPr lang="en-US" dirty="0"/>
          </a:p>
          <a:p>
            <a:r>
              <a:rPr lang="en-US" dirty="0"/>
              <a:t>Ehsan </a:t>
            </a:r>
            <a:r>
              <a:rPr lang="en-US" dirty="0" err="1"/>
              <a:t>Meerza</a:t>
            </a:r>
            <a:r>
              <a:rPr lang="en-US" dirty="0"/>
              <a:t> was our team leader and he performed one of the key responsibility and monitor or works and in a regular basis and if any support required guide us. Ehsan </a:t>
            </a:r>
            <a:r>
              <a:rPr lang="en-US" dirty="0" err="1"/>
              <a:t>Meerza</a:t>
            </a:r>
            <a:r>
              <a:rPr lang="en-US" dirty="0"/>
              <a:t> regularly communicated with course coordinator to make all of us updated. Ehsan </a:t>
            </a:r>
            <a:r>
              <a:rPr lang="en-US" dirty="0" err="1"/>
              <a:t>Meerza</a:t>
            </a:r>
            <a:r>
              <a:rPr lang="en-US" dirty="0"/>
              <a:t> has also taken the responsibility to submit this module in </a:t>
            </a:r>
            <a:r>
              <a:rPr lang="en-US" dirty="0" err="1"/>
              <a:t>Turnit</a:t>
            </a:r>
            <a:r>
              <a:rPr lang="en-US" dirty="0"/>
              <a:t> in.</a:t>
            </a:r>
          </a:p>
          <a:p>
            <a:r>
              <a:rPr lang="en-GB" dirty="0"/>
              <a:t>Muhammed Abdul </a:t>
            </a:r>
            <a:r>
              <a:rPr lang="en-GB" dirty="0" err="1"/>
              <a:t>Kabeer</a:t>
            </a:r>
            <a:r>
              <a:rPr lang="en-GB" dirty="0"/>
              <a:t> and Ashik Ali: </a:t>
            </a:r>
            <a:r>
              <a:rPr lang="en-US" dirty="0"/>
              <a:t>deal with the section of ‘Sustainable Environment and Globalization’</a:t>
            </a:r>
          </a:p>
          <a:p>
            <a:r>
              <a:rPr lang="en-US" dirty="0" err="1"/>
              <a:t>Shopik</a:t>
            </a:r>
            <a:r>
              <a:rPr lang="en-US" dirty="0"/>
              <a:t> Ali: deal with the section of leadership and entrepreneurship</a:t>
            </a:r>
          </a:p>
          <a:p>
            <a:r>
              <a:rPr lang="en-US" dirty="0" err="1"/>
              <a:t>Mamunur</a:t>
            </a:r>
            <a:r>
              <a:rPr lang="en-US" dirty="0"/>
              <a:t> Rashid: deal with the section of Community Involvement</a:t>
            </a:r>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Appendix (Learning Log)</a:t>
            </a:r>
          </a:p>
        </p:txBody>
      </p:sp>
      <p:sp>
        <p:nvSpPr>
          <p:cNvPr id="3" name="Content Placeholder 2"/>
          <p:cNvSpPr>
            <a:spLocks noGrp="1"/>
          </p:cNvSpPr>
          <p:nvPr>
            <p:ph idx="1"/>
          </p:nvPr>
        </p:nvSpPr>
        <p:spPr/>
        <p:txBody>
          <a:bodyPr>
            <a:normAutofit fontScale="62500" lnSpcReduction="20000"/>
          </a:bodyPr>
          <a:lstStyle/>
          <a:p>
            <a:r>
              <a:rPr lang="en-US" b="1" dirty="0"/>
              <a:t>Question 3: What went wrong?</a:t>
            </a:r>
            <a:endParaRPr lang="en-US" dirty="0"/>
          </a:p>
          <a:p>
            <a:pPr>
              <a:buNone/>
            </a:pPr>
            <a:r>
              <a:rPr lang="en-US" dirty="0"/>
              <a:t>    At the beginning the problem find selection of time for our group meeting but soon we decided for suitable time for our regular meeting</a:t>
            </a:r>
          </a:p>
          <a:p>
            <a:pPr>
              <a:buNone/>
            </a:pPr>
            <a:endParaRPr lang="en-US" dirty="0"/>
          </a:p>
          <a:p>
            <a:r>
              <a:rPr lang="en-US" b="1" dirty="0"/>
              <a:t>Question 4: What went well?</a:t>
            </a:r>
            <a:endParaRPr lang="en-US" dirty="0"/>
          </a:p>
          <a:p>
            <a:pPr>
              <a:buNone/>
            </a:pPr>
            <a:r>
              <a:rPr lang="en-US" dirty="0"/>
              <a:t>   The communication process was very effective among all of us and our team leader was highly concern and regularly communicated with all of us.</a:t>
            </a:r>
          </a:p>
          <a:p>
            <a:pPr>
              <a:buNone/>
            </a:pPr>
            <a:endParaRPr lang="en-US" dirty="0"/>
          </a:p>
          <a:p>
            <a:r>
              <a:rPr lang="en-US" b="1" dirty="0"/>
              <a:t>Question 5: Did you meet often enough?</a:t>
            </a:r>
            <a:endParaRPr lang="en-US" dirty="0"/>
          </a:p>
          <a:p>
            <a:pPr>
              <a:buNone/>
            </a:pPr>
            <a:r>
              <a:rPr lang="en-US" dirty="0"/>
              <a:t>    Yes, we meet several times in a week</a:t>
            </a:r>
          </a:p>
          <a:p>
            <a:pPr>
              <a:buNone/>
            </a:pPr>
            <a:endParaRPr lang="en-US" dirty="0"/>
          </a:p>
          <a:p>
            <a:r>
              <a:rPr lang="en-US" b="1" dirty="0"/>
              <a:t>Question 6: Did you use Skype or other online meeting platform?</a:t>
            </a:r>
            <a:endParaRPr lang="en-US" dirty="0"/>
          </a:p>
          <a:p>
            <a:pPr>
              <a:buNone/>
            </a:pPr>
            <a:r>
              <a:rPr lang="en-US" dirty="0"/>
              <a:t>    We use </a:t>
            </a:r>
            <a:r>
              <a:rPr lang="en-US" dirty="0" err="1"/>
              <a:t>Facebook</a:t>
            </a:r>
            <a:r>
              <a:rPr lang="en-US" dirty="0"/>
              <a:t> or our regular communication and use </a:t>
            </a:r>
            <a:r>
              <a:rPr lang="en-US" dirty="0" err="1"/>
              <a:t>Viber</a:t>
            </a:r>
            <a:r>
              <a:rPr lang="en-US" dirty="0"/>
              <a:t> for sharing images.</a:t>
            </a:r>
          </a:p>
          <a:p>
            <a:pPr>
              <a:buNone/>
            </a:pPr>
            <a:endParaRPr lang="en-US" dirty="0"/>
          </a:p>
          <a:p>
            <a:r>
              <a:rPr lang="en-US" b="1" dirty="0"/>
              <a:t>Question 7: Did that work well?</a:t>
            </a:r>
            <a:endParaRPr lang="en-US" dirty="0"/>
          </a:p>
          <a:p>
            <a:pPr>
              <a:buNone/>
            </a:pPr>
            <a:r>
              <a:rPr lang="en-US" dirty="0"/>
              <a:t>    Yes the communication process was very effective</a:t>
            </a:r>
          </a:p>
          <a:p>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Appendix (Learning Log)</a:t>
            </a:r>
          </a:p>
        </p:txBody>
      </p:sp>
      <p:sp>
        <p:nvSpPr>
          <p:cNvPr id="3" name="Content Placeholder 2"/>
          <p:cNvSpPr>
            <a:spLocks noGrp="1"/>
          </p:cNvSpPr>
          <p:nvPr>
            <p:ph idx="1"/>
          </p:nvPr>
        </p:nvSpPr>
        <p:spPr/>
        <p:txBody>
          <a:bodyPr>
            <a:normAutofit fontScale="85000" lnSpcReduction="20000"/>
          </a:bodyPr>
          <a:lstStyle/>
          <a:p>
            <a:r>
              <a:rPr lang="en-US" b="1" dirty="0"/>
              <a:t>Question 8: Did you have technical problems in meeting online?</a:t>
            </a:r>
            <a:endParaRPr lang="en-US" dirty="0"/>
          </a:p>
          <a:p>
            <a:pPr>
              <a:buNone/>
            </a:pPr>
            <a:r>
              <a:rPr lang="en-US" dirty="0"/>
              <a:t>   No we never face any technical problem</a:t>
            </a:r>
          </a:p>
          <a:p>
            <a:pPr>
              <a:buNone/>
            </a:pPr>
            <a:endParaRPr lang="en-US" dirty="0"/>
          </a:p>
          <a:p>
            <a:r>
              <a:rPr lang="en-US" b="1" dirty="0"/>
              <a:t>Question 10: Did some group members refuse to meet online?</a:t>
            </a:r>
          </a:p>
          <a:p>
            <a:pPr>
              <a:buNone/>
            </a:pPr>
            <a:r>
              <a:rPr lang="en-US" b="1" dirty="0"/>
              <a:t>   </a:t>
            </a:r>
            <a:r>
              <a:rPr lang="en-US" dirty="0"/>
              <a:t>Everyone was highly interested to communicate over online as its is cost effective and easy.</a:t>
            </a:r>
          </a:p>
          <a:p>
            <a:pPr>
              <a:buNone/>
            </a:pPr>
            <a:endParaRPr lang="en-US" dirty="0"/>
          </a:p>
          <a:p>
            <a:r>
              <a:rPr lang="en-US" b="1" dirty="0"/>
              <a:t>Question 11: How did you overcome this?</a:t>
            </a:r>
            <a:endParaRPr lang="en-US" dirty="0"/>
          </a:p>
          <a:p>
            <a:pPr>
              <a:buNone/>
            </a:pPr>
            <a:r>
              <a:rPr lang="en-US" dirty="0"/>
              <a:t>   We all were agreed to communicate over online.</a:t>
            </a:r>
          </a:p>
          <a:p>
            <a:pPr>
              <a:buNone/>
            </a:pPr>
            <a:endParaRPr lang="en-US" dirty="0"/>
          </a:p>
          <a:p>
            <a:r>
              <a:rPr lang="en-US" b="1" dirty="0"/>
              <a:t>Question 12: Did someone not pull their weight?</a:t>
            </a:r>
            <a:endParaRPr lang="en-US" dirty="0"/>
          </a:p>
          <a:p>
            <a:pPr>
              <a:buNone/>
            </a:pPr>
            <a:r>
              <a:rPr lang="en-US" dirty="0"/>
              <a:t>   Yes one of our group members tried to pull his weight</a:t>
            </a:r>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Appendix (Learning Log)</a:t>
            </a:r>
          </a:p>
        </p:txBody>
      </p:sp>
      <p:sp>
        <p:nvSpPr>
          <p:cNvPr id="3" name="Content Placeholder 2"/>
          <p:cNvSpPr>
            <a:spLocks noGrp="1"/>
          </p:cNvSpPr>
          <p:nvPr>
            <p:ph idx="1"/>
          </p:nvPr>
        </p:nvSpPr>
        <p:spPr>
          <a:xfrm>
            <a:off x="457200" y="1609416"/>
            <a:ext cx="7467600" cy="5019984"/>
          </a:xfrm>
        </p:spPr>
        <p:txBody>
          <a:bodyPr>
            <a:normAutofit fontScale="62500" lnSpcReduction="20000"/>
          </a:bodyPr>
          <a:lstStyle/>
          <a:p>
            <a:pPr algn="just"/>
            <a:r>
              <a:rPr lang="en-US" b="1" dirty="0"/>
              <a:t>Question 13: Did you discuss this with them as a group?</a:t>
            </a:r>
            <a:endParaRPr lang="en-US" dirty="0"/>
          </a:p>
          <a:p>
            <a:pPr algn="just">
              <a:buNone/>
            </a:pPr>
            <a:r>
              <a:rPr lang="en-US" dirty="0"/>
              <a:t>   Our team leader manage this incident very effectively as he invited all of us and find response from all and then take his final decision</a:t>
            </a:r>
          </a:p>
          <a:p>
            <a:pPr algn="just">
              <a:buNone/>
            </a:pPr>
            <a:endParaRPr lang="en-US" dirty="0"/>
          </a:p>
          <a:p>
            <a:pPr algn="just"/>
            <a:r>
              <a:rPr lang="en-US" b="1" dirty="0"/>
              <a:t>Question 14: Did you resolve this problem satisfactorily?</a:t>
            </a:r>
            <a:endParaRPr lang="en-US" dirty="0"/>
          </a:p>
          <a:p>
            <a:pPr algn="just">
              <a:buNone/>
            </a:pPr>
            <a:r>
              <a:rPr lang="en-US" dirty="0"/>
              <a:t>    This situation was resolved very successfully </a:t>
            </a:r>
          </a:p>
          <a:p>
            <a:pPr algn="just">
              <a:buNone/>
            </a:pPr>
            <a:endParaRPr lang="en-US" dirty="0"/>
          </a:p>
          <a:p>
            <a:pPr algn="just"/>
            <a:r>
              <a:rPr lang="en-US" b="1" dirty="0"/>
              <a:t>Question 15: How did you divide the work between you?</a:t>
            </a:r>
            <a:endParaRPr lang="en-US" dirty="0"/>
          </a:p>
          <a:p>
            <a:pPr algn="just">
              <a:buNone/>
            </a:pPr>
            <a:r>
              <a:rPr lang="en-US" dirty="0"/>
              <a:t>    We divide the work based on our knowledge, skill and interest.</a:t>
            </a:r>
          </a:p>
          <a:p>
            <a:pPr algn="just">
              <a:buNone/>
            </a:pPr>
            <a:endParaRPr lang="en-US" dirty="0"/>
          </a:p>
          <a:p>
            <a:pPr algn="just"/>
            <a:r>
              <a:rPr lang="en-US" b="1" dirty="0"/>
              <a:t>Question 16: Was it fairly shared out?</a:t>
            </a:r>
          </a:p>
          <a:p>
            <a:pPr algn="just">
              <a:buNone/>
            </a:pPr>
            <a:r>
              <a:rPr lang="en-US" b="1" dirty="0"/>
              <a:t>    </a:t>
            </a:r>
            <a:r>
              <a:rPr lang="en-US" dirty="0"/>
              <a:t>Yes it was fairly shared</a:t>
            </a:r>
          </a:p>
          <a:p>
            <a:pPr algn="just">
              <a:buNone/>
            </a:pPr>
            <a:endParaRPr lang="en-US" dirty="0"/>
          </a:p>
          <a:p>
            <a:pPr algn="just"/>
            <a:r>
              <a:rPr lang="en-US" b="1" dirty="0"/>
              <a:t>Question 17: What have you learned by doing this?</a:t>
            </a:r>
            <a:endParaRPr lang="en-US" dirty="0"/>
          </a:p>
          <a:p>
            <a:pPr algn="just">
              <a:buNone/>
            </a:pPr>
            <a:r>
              <a:rPr lang="en-US" dirty="0"/>
              <a:t>    We learn about the importance of sustainability of the businesses in such challenging business environment. We find out the leadership quality and its impact on businesses and also evaluated the entrepreneurship. Finally we find out the significance of the community involvement</a:t>
            </a:r>
          </a:p>
          <a:p>
            <a:pPr algn="just"/>
            <a:r>
              <a:rPr lang="en-US" b="1" dirty="0"/>
              <a:t> </a:t>
            </a:r>
            <a:endParaRPr lang="en-US" dirty="0"/>
          </a:p>
          <a:p>
            <a:pPr algn="just"/>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Appendix (Learning Log)</a:t>
            </a:r>
          </a:p>
        </p:txBody>
      </p:sp>
      <p:sp>
        <p:nvSpPr>
          <p:cNvPr id="3" name="Content Placeholder 2"/>
          <p:cNvSpPr>
            <a:spLocks noGrp="1"/>
          </p:cNvSpPr>
          <p:nvPr>
            <p:ph idx="1"/>
          </p:nvPr>
        </p:nvSpPr>
        <p:spPr/>
        <p:txBody>
          <a:bodyPr>
            <a:normAutofit fontScale="70000" lnSpcReduction="20000"/>
          </a:bodyPr>
          <a:lstStyle/>
          <a:p>
            <a:r>
              <a:rPr lang="en-US" b="1" dirty="0"/>
              <a:t>Question 18: Did you enjoy the process?</a:t>
            </a:r>
            <a:endParaRPr lang="en-US" dirty="0"/>
          </a:p>
          <a:p>
            <a:pPr>
              <a:buNone/>
            </a:pPr>
            <a:r>
              <a:rPr lang="en-US" dirty="0"/>
              <a:t>   We enjoyed the total process</a:t>
            </a:r>
          </a:p>
          <a:p>
            <a:pPr>
              <a:buNone/>
            </a:pPr>
            <a:endParaRPr lang="en-US" dirty="0"/>
          </a:p>
          <a:p>
            <a:r>
              <a:rPr lang="en-US" b="1" dirty="0"/>
              <a:t>Question 19: Why did you enjoy it?</a:t>
            </a:r>
            <a:endParaRPr lang="en-US" dirty="0"/>
          </a:p>
          <a:p>
            <a:pPr>
              <a:buNone/>
            </a:pPr>
            <a:r>
              <a:rPr lang="en-US" dirty="0"/>
              <a:t>   We enjoyed the total process as all members were highly supportive and friendly.</a:t>
            </a:r>
          </a:p>
          <a:p>
            <a:pPr>
              <a:buNone/>
            </a:pPr>
            <a:endParaRPr lang="en-US" dirty="0"/>
          </a:p>
          <a:p>
            <a:r>
              <a:rPr lang="en-US" b="1" dirty="0"/>
              <a:t>Question 20: Did you dislike the process?</a:t>
            </a:r>
            <a:endParaRPr lang="en-US" dirty="0"/>
          </a:p>
          <a:p>
            <a:pPr>
              <a:buNone/>
            </a:pPr>
            <a:r>
              <a:rPr lang="en-US" dirty="0"/>
              <a:t>   No not at all.</a:t>
            </a:r>
          </a:p>
          <a:p>
            <a:pPr>
              <a:buNone/>
            </a:pPr>
            <a:endParaRPr lang="en-US" dirty="0"/>
          </a:p>
          <a:p>
            <a:r>
              <a:rPr lang="en-US" b="1" dirty="0"/>
              <a:t>Question 21: Why did you dislike it?</a:t>
            </a:r>
            <a:endParaRPr lang="en-US" dirty="0"/>
          </a:p>
          <a:p>
            <a:pPr>
              <a:buNone/>
            </a:pPr>
            <a:r>
              <a:rPr lang="en-US" dirty="0"/>
              <a:t>   N/A</a:t>
            </a:r>
          </a:p>
          <a:p>
            <a:pPr>
              <a:buNone/>
            </a:pPr>
            <a:endParaRPr lang="en-US" dirty="0"/>
          </a:p>
          <a:p>
            <a:r>
              <a:rPr lang="en-US" b="1" dirty="0"/>
              <a:t>Question 22: How could it have been improved?</a:t>
            </a:r>
            <a:endParaRPr lang="en-US" dirty="0"/>
          </a:p>
          <a:p>
            <a:pPr>
              <a:buNone/>
            </a:pPr>
            <a:r>
              <a:rPr lang="en-US" dirty="0"/>
              <a:t>   It could be improve increasing the numbers of the meeting and its duration.</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309</TotalTime>
  <Words>2269</Words>
  <Application>Microsoft Office PowerPoint</Application>
  <PresentationFormat>On-screen Show (4:3)</PresentationFormat>
  <Paragraphs>164</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Times New Roman</vt:lpstr>
      <vt:lpstr>Trebuchet MS</vt:lpstr>
      <vt:lpstr>Wingdings</vt:lpstr>
      <vt:lpstr>Wingdings 2</vt:lpstr>
      <vt:lpstr>Opulent</vt:lpstr>
      <vt:lpstr>PowerPoint Presentation</vt:lpstr>
      <vt:lpstr>Sustainable and Global Citizenship</vt:lpstr>
      <vt:lpstr>Sustainable Environment and Globalization </vt:lpstr>
      <vt:lpstr>Sustainable development goals </vt:lpstr>
      <vt:lpstr>Sustainable development goals </vt:lpstr>
      <vt:lpstr>Sectors include sustainable development goals: </vt:lpstr>
      <vt:lpstr>Global Citizenship </vt:lpstr>
      <vt:lpstr>Sustainable development in retail sector Examples</vt:lpstr>
      <vt:lpstr>Leadership and Entrepreneurship</vt:lpstr>
      <vt:lpstr>Trait Theory </vt:lpstr>
      <vt:lpstr>Behavioral Theory </vt:lpstr>
      <vt:lpstr>The role of Leader in Retail Sector </vt:lpstr>
      <vt:lpstr>Entrepreneur and Entrepreneurship </vt:lpstr>
      <vt:lpstr>Values of Entrepreneurship </vt:lpstr>
      <vt:lpstr>Theories of entrepreneurs </vt:lpstr>
      <vt:lpstr>Relationships between Entrepreneurship and Leadership </vt:lpstr>
      <vt:lpstr>Community Participation </vt:lpstr>
      <vt:lpstr>Community Participation of Retailers </vt:lpstr>
      <vt:lpstr>Benefit Community Participation of Retailers </vt:lpstr>
      <vt:lpstr>  References </vt:lpstr>
      <vt:lpstr>Appendix (Learning Log)</vt:lpstr>
      <vt:lpstr>Appendix (Learning Log)</vt:lpstr>
      <vt:lpstr>Appendix (Learning Log)</vt:lpstr>
      <vt:lpstr>Appendix (Learning Log)</vt:lpstr>
      <vt:lpstr>Appendix (Learning Log)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ZAHID AKHTER</dc:creator>
  <cp:lastModifiedBy>sharmin akter lina</cp:lastModifiedBy>
  <cp:revision>8</cp:revision>
  <dcterms:created xsi:type="dcterms:W3CDTF">2006-08-16T00:00:00Z</dcterms:created>
  <dcterms:modified xsi:type="dcterms:W3CDTF">2017-12-15T00:50:36Z</dcterms:modified>
</cp:coreProperties>
</file>