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7" r:id="rId2"/>
    <p:sldId id="258" r:id="rId3"/>
  </p:sldIdLst>
  <p:sldSz cx="28800425" cy="162004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C4C63"/>
    <a:srgbClr val="4C5D78"/>
    <a:srgbClr val="596E8A"/>
    <a:srgbClr val="69809C"/>
    <a:srgbClr val="7C92B2"/>
    <a:srgbClr val="A5B9DC"/>
    <a:srgbClr val="96ADCE"/>
    <a:srgbClr val="5D7193"/>
    <a:srgbClr val="7089B1"/>
    <a:srgbClr val="6D85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95"/>
    <p:restoredTop sz="96327"/>
  </p:normalViewPr>
  <p:slideViewPr>
    <p:cSldViewPr snapToGrid="0">
      <p:cViewPr varScale="1">
        <p:scale>
          <a:sx n="54" d="100"/>
          <a:sy n="54" d="100"/>
        </p:scale>
        <p:origin x="680"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00053" y="2651323"/>
            <a:ext cx="21600319" cy="5640152"/>
          </a:xfrm>
        </p:spPr>
        <p:txBody>
          <a:bodyPr anchor="b"/>
          <a:lstStyle>
            <a:lvl1pPr algn="ctr">
              <a:defRPr sz="14173"/>
            </a:lvl1pPr>
          </a:lstStyle>
          <a:p>
            <a:r>
              <a:rPr lang="en-GB"/>
              <a:t>Click to edit Master title style</a:t>
            </a:r>
            <a:endParaRPr lang="en-US" dirty="0"/>
          </a:p>
        </p:txBody>
      </p:sp>
      <p:sp>
        <p:nvSpPr>
          <p:cNvPr id="3" name="Subtitle 2"/>
          <p:cNvSpPr>
            <a:spLocks noGrp="1"/>
          </p:cNvSpPr>
          <p:nvPr>
            <p:ph type="subTitle" idx="1"/>
          </p:nvPr>
        </p:nvSpPr>
        <p:spPr>
          <a:xfrm>
            <a:off x="3600053" y="8508981"/>
            <a:ext cx="21600319" cy="3911355"/>
          </a:xfrm>
        </p:spPr>
        <p:txBody>
          <a:bodyPr/>
          <a:lstStyle>
            <a:lvl1pPr marL="0" indent="0" algn="ctr">
              <a:buNone/>
              <a:defRPr sz="5669"/>
            </a:lvl1pPr>
            <a:lvl2pPr marL="1079998" indent="0" algn="ctr">
              <a:buNone/>
              <a:defRPr sz="4724"/>
            </a:lvl2pPr>
            <a:lvl3pPr marL="2159996" indent="0" algn="ctr">
              <a:buNone/>
              <a:defRPr sz="4252"/>
            </a:lvl3pPr>
            <a:lvl4pPr marL="3239994" indent="0" algn="ctr">
              <a:buNone/>
              <a:defRPr sz="3780"/>
            </a:lvl4pPr>
            <a:lvl5pPr marL="4319991" indent="0" algn="ctr">
              <a:buNone/>
              <a:defRPr sz="3780"/>
            </a:lvl5pPr>
            <a:lvl6pPr marL="5399989" indent="0" algn="ctr">
              <a:buNone/>
              <a:defRPr sz="3780"/>
            </a:lvl6pPr>
            <a:lvl7pPr marL="6479987" indent="0" algn="ctr">
              <a:buNone/>
              <a:defRPr sz="3780"/>
            </a:lvl7pPr>
            <a:lvl8pPr marL="7559985" indent="0" algn="ctr">
              <a:buNone/>
              <a:defRPr sz="3780"/>
            </a:lvl8pPr>
            <a:lvl9pPr marL="8639983" indent="0" algn="ctr">
              <a:buNone/>
              <a:defRPr sz="378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635D549-E805-6A46-A5CF-56470C01CDCD}"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985995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35D549-E805-6A46-A5CF-56470C01CDCD}"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2400670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65029" y="4038862"/>
            <a:ext cx="24840367" cy="6738931"/>
          </a:xfrm>
        </p:spPr>
        <p:txBody>
          <a:bodyPr anchor="b"/>
          <a:lstStyle>
            <a:lvl1pPr>
              <a:defRPr sz="14173"/>
            </a:lvl1pPr>
          </a:lstStyle>
          <a:p>
            <a:r>
              <a:rPr lang="en-GB"/>
              <a:t>Click to edit Master title style</a:t>
            </a:r>
            <a:endParaRPr lang="en-US" dirty="0"/>
          </a:p>
        </p:txBody>
      </p:sp>
      <p:sp>
        <p:nvSpPr>
          <p:cNvPr id="3" name="Text Placeholder 2"/>
          <p:cNvSpPr>
            <a:spLocks noGrp="1"/>
          </p:cNvSpPr>
          <p:nvPr>
            <p:ph type="body" idx="1"/>
          </p:nvPr>
        </p:nvSpPr>
        <p:spPr>
          <a:xfrm>
            <a:off x="1965029" y="10841545"/>
            <a:ext cx="24840367" cy="3543845"/>
          </a:xfrm>
        </p:spPr>
        <p:txBody>
          <a:bodyPr/>
          <a:lstStyle>
            <a:lvl1pPr marL="0" indent="0">
              <a:buNone/>
              <a:defRPr sz="5669">
                <a:solidFill>
                  <a:schemeClr val="tx1">
                    <a:tint val="75000"/>
                  </a:schemeClr>
                </a:solidFill>
              </a:defRPr>
            </a:lvl1pPr>
            <a:lvl2pPr marL="1079998" indent="0">
              <a:buNone/>
              <a:defRPr sz="4724">
                <a:solidFill>
                  <a:schemeClr val="tx1">
                    <a:tint val="75000"/>
                  </a:schemeClr>
                </a:solidFill>
              </a:defRPr>
            </a:lvl2pPr>
            <a:lvl3pPr marL="2159996" indent="0">
              <a:buNone/>
              <a:defRPr sz="4252">
                <a:solidFill>
                  <a:schemeClr val="tx1">
                    <a:tint val="75000"/>
                  </a:schemeClr>
                </a:solidFill>
              </a:defRPr>
            </a:lvl3pPr>
            <a:lvl4pPr marL="3239994" indent="0">
              <a:buNone/>
              <a:defRPr sz="3780">
                <a:solidFill>
                  <a:schemeClr val="tx1">
                    <a:tint val="75000"/>
                  </a:schemeClr>
                </a:solidFill>
              </a:defRPr>
            </a:lvl4pPr>
            <a:lvl5pPr marL="4319991" indent="0">
              <a:buNone/>
              <a:defRPr sz="3780">
                <a:solidFill>
                  <a:schemeClr val="tx1">
                    <a:tint val="75000"/>
                  </a:schemeClr>
                </a:solidFill>
              </a:defRPr>
            </a:lvl5pPr>
            <a:lvl6pPr marL="5399989" indent="0">
              <a:buNone/>
              <a:defRPr sz="3780">
                <a:solidFill>
                  <a:schemeClr val="tx1">
                    <a:tint val="75000"/>
                  </a:schemeClr>
                </a:solidFill>
              </a:defRPr>
            </a:lvl6pPr>
            <a:lvl7pPr marL="6479987" indent="0">
              <a:buNone/>
              <a:defRPr sz="3780">
                <a:solidFill>
                  <a:schemeClr val="tx1">
                    <a:tint val="75000"/>
                  </a:schemeClr>
                </a:solidFill>
              </a:defRPr>
            </a:lvl7pPr>
            <a:lvl8pPr marL="7559985" indent="0">
              <a:buNone/>
              <a:defRPr sz="3780">
                <a:solidFill>
                  <a:schemeClr val="tx1">
                    <a:tint val="75000"/>
                  </a:schemeClr>
                </a:solidFill>
              </a:defRPr>
            </a:lvl8pPr>
            <a:lvl9pPr marL="8639983" indent="0">
              <a:buNone/>
              <a:defRPr sz="37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35D549-E805-6A46-A5CF-56470C01CDCD}"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3855961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80029" y="4312617"/>
            <a:ext cx="12240181" cy="102790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4580215" y="4312617"/>
            <a:ext cx="12240181" cy="102790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35D549-E805-6A46-A5CF-56470C01CDCD}"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802881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83780" y="862524"/>
            <a:ext cx="24840367" cy="313133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983781" y="3971359"/>
            <a:ext cx="12183929" cy="1946301"/>
          </a:xfrm>
        </p:spPr>
        <p:txBody>
          <a:bodyPr anchor="b"/>
          <a:lstStyle>
            <a:lvl1pPr marL="0" indent="0">
              <a:buNone/>
              <a:defRPr sz="5669" b="1"/>
            </a:lvl1pPr>
            <a:lvl2pPr marL="1079998" indent="0">
              <a:buNone/>
              <a:defRPr sz="4724" b="1"/>
            </a:lvl2pPr>
            <a:lvl3pPr marL="2159996" indent="0">
              <a:buNone/>
              <a:defRPr sz="4252" b="1"/>
            </a:lvl3pPr>
            <a:lvl4pPr marL="3239994" indent="0">
              <a:buNone/>
              <a:defRPr sz="3780" b="1"/>
            </a:lvl4pPr>
            <a:lvl5pPr marL="4319991" indent="0">
              <a:buNone/>
              <a:defRPr sz="3780" b="1"/>
            </a:lvl5pPr>
            <a:lvl6pPr marL="5399989" indent="0">
              <a:buNone/>
              <a:defRPr sz="3780" b="1"/>
            </a:lvl6pPr>
            <a:lvl7pPr marL="6479987" indent="0">
              <a:buNone/>
              <a:defRPr sz="3780" b="1"/>
            </a:lvl7pPr>
            <a:lvl8pPr marL="7559985" indent="0">
              <a:buNone/>
              <a:defRPr sz="3780" b="1"/>
            </a:lvl8pPr>
            <a:lvl9pPr marL="8639983" indent="0">
              <a:buNone/>
              <a:defRPr sz="3780" b="1"/>
            </a:lvl9pPr>
          </a:lstStyle>
          <a:p>
            <a:pPr lvl="0"/>
            <a:r>
              <a:rPr lang="en-GB"/>
              <a:t>Click to edit Master text styles</a:t>
            </a:r>
          </a:p>
        </p:txBody>
      </p:sp>
      <p:sp>
        <p:nvSpPr>
          <p:cNvPr id="4" name="Content Placeholder 3"/>
          <p:cNvSpPr>
            <a:spLocks noGrp="1"/>
          </p:cNvSpPr>
          <p:nvPr>
            <p:ph sz="half" idx="2"/>
          </p:nvPr>
        </p:nvSpPr>
        <p:spPr>
          <a:xfrm>
            <a:off x="1983781" y="5917660"/>
            <a:ext cx="12183929" cy="87039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4580215" y="3971359"/>
            <a:ext cx="12243932" cy="1946301"/>
          </a:xfrm>
        </p:spPr>
        <p:txBody>
          <a:bodyPr anchor="b"/>
          <a:lstStyle>
            <a:lvl1pPr marL="0" indent="0">
              <a:buNone/>
              <a:defRPr sz="5669" b="1"/>
            </a:lvl1pPr>
            <a:lvl2pPr marL="1079998" indent="0">
              <a:buNone/>
              <a:defRPr sz="4724" b="1"/>
            </a:lvl2pPr>
            <a:lvl3pPr marL="2159996" indent="0">
              <a:buNone/>
              <a:defRPr sz="4252" b="1"/>
            </a:lvl3pPr>
            <a:lvl4pPr marL="3239994" indent="0">
              <a:buNone/>
              <a:defRPr sz="3780" b="1"/>
            </a:lvl4pPr>
            <a:lvl5pPr marL="4319991" indent="0">
              <a:buNone/>
              <a:defRPr sz="3780" b="1"/>
            </a:lvl5pPr>
            <a:lvl6pPr marL="5399989" indent="0">
              <a:buNone/>
              <a:defRPr sz="3780" b="1"/>
            </a:lvl6pPr>
            <a:lvl7pPr marL="6479987" indent="0">
              <a:buNone/>
              <a:defRPr sz="3780" b="1"/>
            </a:lvl7pPr>
            <a:lvl8pPr marL="7559985" indent="0">
              <a:buNone/>
              <a:defRPr sz="3780" b="1"/>
            </a:lvl8pPr>
            <a:lvl9pPr marL="8639983" indent="0">
              <a:buNone/>
              <a:defRPr sz="3780" b="1"/>
            </a:lvl9pPr>
          </a:lstStyle>
          <a:p>
            <a:pPr lvl="0"/>
            <a:r>
              <a:rPr lang="en-GB"/>
              <a:t>Click to edit Master text styles</a:t>
            </a:r>
          </a:p>
        </p:txBody>
      </p:sp>
      <p:sp>
        <p:nvSpPr>
          <p:cNvPr id="6" name="Content Placeholder 5"/>
          <p:cNvSpPr>
            <a:spLocks noGrp="1"/>
          </p:cNvSpPr>
          <p:nvPr>
            <p:ph sz="quarter" idx="4"/>
          </p:nvPr>
        </p:nvSpPr>
        <p:spPr>
          <a:xfrm>
            <a:off x="14580215" y="5917660"/>
            <a:ext cx="12243932" cy="87039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35D549-E805-6A46-A5CF-56470C01CDCD}" type="datetimeFigureOut">
              <a:rPr lang="en-US" smtClean="0"/>
              <a:t>11/6/22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2564580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35D549-E805-6A46-A5CF-56470C01CDCD}" type="datetimeFigureOut">
              <a:rPr lang="en-US" smtClean="0"/>
              <a:t>11/6/22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1829815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35D549-E805-6A46-A5CF-56470C01CDCD}" type="datetimeFigureOut">
              <a:rPr lang="en-US" smtClean="0"/>
              <a:t>11/6/22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2123761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83782" y="1080029"/>
            <a:ext cx="9288886" cy="3780102"/>
          </a:xfrm>
        </p:spPr>
        <p:txBody>
          <a:bodyPr anchor="b"/>
          <a:lstStyle>
            <a:lvl1pPr>
              <a:defRPr sz="7559"/>
            </a:lvl1pPr>
          </a:lstStyle>
          <a:p>
            <a:r>
              <a:rPr lang="en-GB"/>
              <a:t>Click to edit Master title style</a:t>
            </a:r>
            <a:endParaRPr lang="en-US" dirty="0"/>
          </a:p>
        </p:txBody>
      </p:sp>
      <p:sp>
        <p:nvSpPr>
          <p:cNvPr id="3" name="Content Placeholder 2"/>
          <p:cNvSpPr>
            <a:spLocks noGrp="1"/>
          </p:cNvSpPr>
          <p:nvPr>
            <p:ph idx="1"/>
          </p:nvPr>
        </p:nvSpPr>
        <p:spPr>
          <a:xfrm>
            <a:off x="12243932" y="2332564"/>
            <a:ext cx="14580215" cy="11512811"/>
          </a:xfrm>
        </p:spPr>
        <p:txBody>
          <a:bodyPr/>
          <a:lstStyle>
            <a:lvl1pPr>
              <a:defRPr sz="7559"/>
            </a:lvl1pPr>
            <a:lvl2pPr>
              <a:defRPr sz="6614"/>
            </a:lvl2pPr>
            <a:lvl3pPr>
              <a:defRPr sz="5669"/>
            </a:lvl3pPr>
            <a:lvl4pPr>
              <a:defRPr sz="4724"/>
            </a:lvl4pPr>
            <a:lvl5pPr>
              <a:defRPr sz="4724"/>
            </a:lvl5pPr>
            <a:lvl6pPr>
              <a:defRPr sz="4724"/>
            </a:lvl6pPr>
            <a:lvl7pPr>
              <a:defRPr sz="4724"/>
            </a:lvl7pPr>
            <a:lvl8pPr>
              <a:defRPr sz="4724"/>
            </a:lvl8pPr>
            <a:lvl9pPr>
              <a:defRPr sz="472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83782" y="4860131"/>
            <a:ext cx="9288886" cy="9003995"/>
          </a:xfrm>
        </p:spPr>
        <p:txBody>
          <a:bodyPr/>
          <a:lstStyle>
            <a:lvl1pPr marL="0" indent="0">
              <a:buNone/>
              <a:defRPr sz="3780"/>
            </a:lvl1pPr>
            <a:lvl2pPr marL="1079998" indent="0">
              <a:buNone/>
              <a:defRPr sz="3307"/>
            </a:lvl2pPr>
            <a:lvl3pPr marL="2159996" indent="0">
              <a:buNone/>
              <a:defRPr sz="2835"/>
            </a:lvl3pPr>
            <a:lvl4pPr marL="3239994" indent="0">
              <a:buNone/>
              <a:defRPr sz="2362"/>
            </a:lvl4pPr>
            <a:lvl5pPr marL="4319991" indent="0">
              <a:buNone/>
              <a:defRPr sz="2362"/>
            </a:lvl5pPr>
            <a:lvl6pPr marL="5399989" indent="0">
              <a:buNone/>
              <a:defRPr sz="2362"/>
            </a:lvl6pPr>
            <a:lvl7pPr marL="6479987" indent="0">
              <a:buNone/>
              <a:defRPr sz="2362"/>
            </a:lvl7pPr>
            <a:lvl8pPr marL="7559985" indent="0">
              <a:buNone/>
              <a:defRPr sz="2362"/>
            </a:lvl8pPr>
            <a:lvl9pPr marL="8639983" indent="0">
              <a:buNone/>
              <a:defRPr sz="2362"/>
            </a:lvl9pPr>
          </a:lstStyle>
          <a:p>
            <a:pPr lvl="0"/>
            <a:r>
              <a:rPr lang="en-GB"/>
              <a:t>Click to edit Master text styles</a:t>
            </a:r>
          </a:p>
        </p:txBody>
      </p:sp>
      <p:sp>
        <p:nvSpPr>
          <p:cNvPr id="5" name="Date Placeholder 4"/>
          <p:cNvSpPr>
            <a:spLocks noGrp="1"/>
          </p:cNvSpPr>
          <p:nvPr>
            <p:ph type="dt" sz="half" idx="10"/>
          </p:nvPr>
        </p:nvSpPr>
        <p:spPr/>
        <p:txBody>
          <a:bodyPr/>
          <a:lstStyle/>
          <a:p>
            <a:fld id="{3635D549-E805-6A46-A5CF-56470C01CDCD}"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151946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83782" y="1080029"/>
            <a:ext cx="9288886" cy="3780102"/>
          </a:xfrm>
        </p:spPr>
        <p:txBody>
          <a:bodyPr anchor="b"/>
          <a:lstStyle>
            <a:lvl1pPr>
              <a:defRPr sz="7559"/>
            </a:lvl1pPr>
          </a:lstStyle>
          <a:p>
            <a:r>
              <a:rPr lang="en-GB"/>
              <a:t>Click to edit Master title style</a:t>
            </a:r>
            <a:endParaRPr lang="en-US" dirty="0"/>
          </a:p>
        </p:txBody>
      </p:sp>
      <p:sp>
        <p:nvSpPr>
          <p:cNvPr id="3" name="Picture Placeholder 2"/>
          <p:cNvSpPr>
            <a:spLocks noGrp="1" noChangeAspect="1"/>
          </p:cNvSpPr>
          <p:nvPr>
            <p:ph type="pic" idx="1"/>
          </p:nvPr>
        </p:nvSpPr>
        <p:spPr>
          <a:xfrm>
            <a:off x="12243932" y="2332564"/>
            <a:ext cx="14580215" cy="11512811"/>
          </a:xfrm>
        </p:spPr>
        <p:txBody>
          <a:bodyPr anchor="t"/>
          <a:lstStyle>
            <a:lvl1pPr marL="0" indent="0">
              <a:buNone/>
              <a:defRPr sz="7559"/>
            </a:lvl1pPr>
            <a:lvl2pPr marL="1079998" indent="0">
              <a:buNone/>
              <a:defRPr sz="6614"/>
            </a:lvl2pPr>
            <a:lvl3pPr marL="2159996" indent="0">
              <a:buNone/>
              <a:defRPr sz="5669"/>
            </a:lvl3pPr>
            <a:lvl4pPr marL="3239994" indent="0">
              <a:buNone/>
              <a:defRPr sz="4724"/>
            </a:lvl4pPr>
            <a:lvl5pPr marL="4319991" indent="0">
              <a:buNone/>
              <a:defRPr sz="4724"/>
            </a:lvl5pPr>
            <a:lvl6pPr marL="5399989" indent="0">
              <a:buNone/>
              <a:defRPr sz="4724"/>
            </a:lvl6pPr>
            <a:lvl7pPr marL="6479987" indent="0">
              <a:buNone/>
              <a:defRPr sz="4724"/>
            </a:lvl7pPr>
            <a:lvl8pPr marL="7559985" indent="0">
              <a:buNone/>
              <a:defRPr sz="4724"/>
            </a:lvl8pPr>
            <a:lvl9pPr marL="8639983" indent="0">
              <a:buNone/>
              <a:defRPr sz="4724"/>
            </a:lvl9pPr>
          </a:lstStyle>
          <a:p>
            <a:r>
              <a:rPr lang="en-GB"/>
              <a:t>Click icon to add picture</a:t>
            </a:r>
            <a:endParaRPr lang="en-US" dirty="0"/>
          </a:p>
        </p:txBody>
      </p:sp>
      <p:sp>
        <p:nvSpPr>
          <p:cNvPr id="4" name="Text Placeholder 3"/>
          <p:cNvSpPr>
            <a:spLocks noGrp="1"/>
          </p:cNvSpPr>
          <p:nvPr>
            <p:ph type="body" sz="half" idx="2"/>
          </p:nvPr>
        </p:nvSpPr>
        <p:spPr>
          <a:xfrm>
            <a:off x="1983782" y="4860131"/>
            <a:ext cx="9288886" cy="9003995"/>
          </a:xfrm>
        </p:spPr>
        <p:txBody>
          <a:bodyPr/>
          <a:lstStyle>
            <a:lvl1pPr marL="0" indent="0">
              <a:buNone/>
              <a:defRPr sz="3780"/>
            </a:lvl1pPr>
            <a:lvl2pPr marL="1079998" indent="0">
              <a:buNone/>
              <a:defRPr sz="3307"/>
            </a:lvl2pPr>
            <a:lvl3pPr marL="2159996" indent="0">
              <a:buNone/>
              <a:defRPr sz="2835"/>
            </a:lvl3pPr>
            <a:lvl4pPr marL="3239994" indent="0">
              <a:buNone/>
              <a:defRPr sz="2362"/>
            </a:lvl4pPr>
            <a:lvl5pPr marL="4319991" indent="0">
              <a:buNone/>
              <a:defRPr sz="2362"/>
            </a:lvl5pPr>
            <a:lvl6pPr marL="5399989" indent="0">
              <a:buNone/>
              <a:defRPr sz="2362"/>
            </a:lvl6pPr>
            <a:lvl7pPr marL="6479987" indent="0">
              <a:buNone/>
              <a:defRPr sz="2362"/>
            </a:lvl7pPr>
            <a:lvl8pPr marL="7559985" indent="0">
              <a:buNone/>
              <a:defRPr sz="2362"/>
            </a:lvl8pPr>
            <a:lvl9pPr marL="8639983" indent="0">
              <a:buNone/>
              <a:defRPr sz="2362"/>
            </a:lvl9pPr>
          </a:lstStyle>
          <a:p>
            <a:pPr lvl="0"/>
            <a:r>
              <a:rPr lang="en-GB"/>
              <a:t>Click to edit Master text styles</a:t>
            </a:r>
          </a:p>
        </p:txBody>
      </p:sp>
      <p:sp>
        <p:nvSpPr>
          <p:cNvPr id="5" name="Date Placeholder 4"/>
          <p:cNvSpPr>
            <a:spLocks noGrp="1"/>
          </p:cNvSpPr>
          <p:nvPr>
            <p:ph type="dt" sz="half" idx="10"/>
          </p:nvPr>
        </p:nvSpPr>
        <p:spPr/>
        <p:txBody>
          <a:bodyPr/>
          <a:lstStyle/>
          <a:p>
            <a:fld id="{3635D549-E805-6A46-A5CF-56470C01CDCD}" type="datetimeFigureOut">
              <a:rPr lang="en-US" smtClean="0"/>
              <a:t>11/6/22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3456820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35D549-E805-6A46-A5CF-56470C01CDCD}"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3999376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610304" y="862524"/>
            <a:ext cx="6210092" cy="1372912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980029" y="862524"/>
            <a:ext cx="18270270" cy="1372912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35D549-E805-6A46-A5CF-56470C01CDCD}" type="datetimeFigureOut">
              <a:rPr lang="en-US" smtClean="0"/>
              <a:t>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E2BD24-B82F-6744-AB67-B4DE55C42A09}" type="slidenum">
              <a:rPr lang="en-US" smtClean="0"/>
              <a:t>‹#›</a:t>
            </a:fld>
            <a:endParaRPr lang="en-US"/>
          </a:p>
        </p:txBody>
      </p:sp>
    </p:spTree>
    <p:extLst>
      <p:ext uri="{BB962C8B-B14F-4D97-AF65-F5344CB8AC3E}">
        <p14:creationId xmlns:p14="http://schemas.microsoft.com/office/powerpoint/2010/main" val="2744435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80029" y="862524"/>
            <a:ext cx="24840367" cy="313133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980029" y="4312617"/>
            <a:ext cx="24840367" cy="1027902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80029" y="15015407"/>
            <a:ext cx="6480096" cy="862523"/>
          </a:xfrm>
          <a:prstGeom prst="rect">
            <a:avLst/>
          </a:prstGeom>
        </p:spPr>
        <p:txBody>
          <a:bodyPr vert="horz" lIns="91440" tIns="45720" rIns="91440" bIns="45720" rtlCol="0" anchor="ctr"/>
          <a:lstStyle>
            <a:lvl1pPr algn="l">
              <a:defRPr sz="2835">
                <a:solidFill>
                  <a:schemeClr val="tx1">
                    <a:tint val="75000"/>
                  </a:schemeClr>
                </a:solidFill>
              </a:defRPr>
            </a:lvl1pPr>
          </a:lstStyle>
          <a:p>
            <a:fld id="{3635D549-E805-6A46-A5CF-56470C01CDCD}" type="datetimeFigureOut">
              <a:rPr lang="en-US" smtClean="0"/>
              <a:t>11/6/22</a:t>
            </a:fld>
            <a:endParaRPr lang="en-US"/>
          </a:p>
        </p:txBody>
      </p:sp>
      <p:sp>
        <p:nvSpPr>
          <p:cNvPr id="5" name="Footer Placeholder 4"/>
          <p:cNvSpPr>
            <a:spLocks noGrp="1"/>
          </p:cNvSpPr>
          <p:nvPr>
            <p:ph type="ftr" sz="quarter" idx="3"/>
          </p:nvPr>
        </p:nvSpPr>
        <p:spPr>
          <a:xfrm>
            <a:off x="9540141" y="15015407"/>
            <a:ext cx="9720143" cy="862523"/>
          </a:xfrm>
          <a:prstGeom prst="rect">
            <a:avLst/>
          </a:prstGeom>
        </p:spPr>
        <p:txBody>
          <a:bodyPr vert="horz" lIns="91440" tIns="45720" rIns="91440" bIns="45720" rtlCol="0" anchor="ctr"/>
          <a:lstStyle>
            <a:lvl1pPr algn="ctr">
              <a:defRPr sz="283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0340300" y="15015407"/>
            <a:ext cx="6480096" cy="862523"/>
          </a:xfrm>
          <a:prstGeom prst="rect">
            <a:avLst/>
          </a:prstGeom>
        </p:spPr>
        <p:txBody>
          <a:bodyPr vert="horz" lIns="91440" tIns="45720" rIns="91440" bIns="45720" rtlCol="0" anchor="ctr"/>
          <a:lstStyle>
            <a:lvl1pPr algn="r">
              <a:defRPr sz="2835">
                <a:solidFill>
                  <a:schemeClr val="tx1">
                    <a:tint val="75000"/>
                  </a:schemeClr>
                </a:solidFill>
              </a:defRPr>
            </a:lvl1pPr>
          </a:lstStyle>
          <a:p>
            <a:fld id="{D1E2BD24-B82F-6744-AB67-B4DE55C42A09}" type="slidenum">
              <a:rPr lang="en-US" smtClean="0"/>
              <a:t>‹#›</a:t>
            </a:fld>
            <a:endParaRPr lang="en-US"/>
          </a:p>
        </p:txBody>
      </p:sp>
    </p:spTree>
    <p:extLst>
      <p:ext uri="{BB962C8B-B14F-4D97-AF65-F5344CB8AC3E}">
        <p14:creationId xmlns:p14="http://schemas.microsoft.com/office/powerpoint/2010/main" val="342942918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2159996" rtl="0" eaLnBrk="1" latinLnBrk="0" hangingPunct="1">
        <a:lnSpc>
          <a:spcPct val="90000"/>
        </a:lnSpc>
        <a:spcBef>
          <a:spcPct val="0"/>
        </a:spcBef>
        <a:buNone/>
        <a:defRPr sz="10394" kern="1200">
          <a:solidFill>
            <a:schemeClr val="tx1"/>
          </a:solidFill>
          <a:latin typeface="+mj-lt"/>
          <a:ea typeface="+mj-ea"/>
          <a:cs typeface="+mj-cs"/>
        </a:defRPr>
      </a:lvl1pPr>
    </p:titleStyle>
    <p:bodyStyle>
      <a:lvl1pPr marL="539999" indent="-539999" algn="l" defTabSz="2159996" rtl="0" eaLnBrk="1" latinLnBrk="0" hangingPunct="1">
        <a:lnSpc>
          <a:spcPct val="90000"/>
        </a:lnSpc>
        <a:spcBef>
          <a:spcPts val="2362"/>
        </a:spcBef>
        <a:buFont typeface="Arial" panose="020B0604020202020204" pitchFamily="34" charset="0"/>
        <a:buChar char="•"/>
        <a:defRPr sz="6614" kern="1200">
          <a:solidFill>
            <a:schemeClr val="tx1"/>
          </a:solidFill>
          <a:latin typeface="+mn-lt"/>
          <a:ea typeface="+mn-ea"/>
          <a:cs typeface="+mn-cs"/>
        </a:defRPr>
      </a:lvl1pPr>
      <a:lvl2pPr marL="1619997" indent="-539999" algn="l" defTabSz="2159996" rtl="0" eaLnBrk="1" latinLnBrk="0" hangingPunct="1">
        <a:lnSpc>
          <a:spcPct val="90000"/>
        </a:lnSpc>
        <a:spcBef>
          <a:spcPts val="1181"/>
        </a:spcBef>
        <a:buFont typeface="Arial" panose="020B0604020202020204" pitchFamily="34" charset="0"/>
        <a:buChar char="•"/>
        <a:defRPr sz="5669" kern="1200">
          <a:solidFill>
            <a:schemeClr val="tx1"/>
          </a:solidFill>
          <a:latin typeface="+mn-lt"/>
          <a:ea typeface="+mn-ea"/>
          <a:cs typeface="+mn-cs"/>
        </a:defRPr>
      </a:lvl2pPr>
      <a:lvl3pPr marL="2699995" indent="-539999" algn="l" defTabSz="2159996" rtl="0" eaLnBrk="1" latinLnBrk="0" hangingPunct="1">
        <a:lnSpc>
          <a:spcPct val="90000"/>
        </a:lnSpc>
        <a:spcBef>
          <a:spcPts val="1181"/>
        </a:spcBef>
        <a:buFont typeface="Arial" panose="020B0604020202020204" pitchFamily="34" charset="0"/>
        <a:buChar char="•"/>
        <a:defRPr sz="4724" kern="1200">
          <a:solidFill>
            <a:schemeClr val="tx1"/>
          </a:solidFill>
          <a:latin typeface="+mn-lt"/>
          <a:ea typeface="+mn-ea"/>
          <a:cs typeface="+mn-cs"/>
        </a:defRPr>
      </a:lvl3pPr>
      <a:lvl4pPr marL="3779992"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4pPr>
      <a:lvl5pPr marL="4859990"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5pPr>
      <a:lvl6pPr marL="5939988"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6pPr>
      <a:lvl7pPr marL="7019986"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7pPr>
      <a:lvl8pPr marL="8099984"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8pPr>
      <a:lvl9pPr marL="9179982"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9pPr>
    </p:bodyStyle>
    <p:otherStyle>
      <a:defPPr>
        <a:defRPr lang="en-US"/>
      </a:defPPr>
      <a:lvl1pPr marL="0" algn="l" defTabSz="2159996" rtl="0" eaLnBrk="1" latinLnBrk="0" hangingPunct="1">
        <a:defRPr sz="4252" kern="1200">
          <a:solidFill>
            <a:schemeClr val="tx1"/>
          </a:solidFill>
          <a:latin typeface="+mn-lt"/>
          <a:ea typeface="+mn-ea"/>
          <a:cs typeface="+mn-cs"/>
        </a:defRPr>
      </a:lvl1pPr>
      <a:lvl2pPr marL="1079998" algn="l" defTabSz="2159996" rtl="0" eaLnBrk="1" latinLnBrk="0" hangingPunct="1">
        <a:defRPr sz="4252" kern="1200">
          <a:solidFill>
            <a:schemeClr val="tx1"/>
          </a:solidFill>
          <a:latin typeface="+mn-lt"/>
          <a:ea typeface="+mn-ea"/>
          <a:cs typeface="+mn-cs"/>
        </a:defRPr>
      </a:lvl2pPr>
      <a:lvl3pPr marL="2159996" algn="l" defTabSz="2159996" rtl="0" eaLnBrk="1" latinLnBrk="0" hangingPunct="1">
        <a:defRPr sz="4252" kern="1200">
          <a:solidFill>
            <a:schemeClr val="tx1"/>
          </a:solidFill>
          <a:latin typeface="+mn-lt"/>
          <a:ea typeface="+mn-ea"/>
          <a:cs typeface="+mn-cs"/>
        </a:defRPr>
      </a:lvl3pPr>
      <a:lvl4pPr marL="3239994" algn="l" defTabSz="2159996" rtl="0" eaLnBrk="1" latinLnBrk="0" hangingPunct="1">
        <a:defRPr sz="4252" kern="1200">
          <a:solidFill>
            <a:schemeClr val="tx1"/>
          </a:solidFill>
          <a:latin typeface="+mn-lt"/>
          <a:ea typeface="+mn-ea"/>
          <a:cs typeface="+mn-cs"/>
        </a:defRPr>
      </a:lvl4pPr>
      <a:lvl5pPr marL="4319991" algn="l" defTabSz="2159996" rtl="0" eaLnBrk="1" latinLnBrk="0" hangingPunct="1">
        <a:defRPr sz="4252" kern="1200">
          <a:solidFill>
            <a:schemeClr val="tx1"/>
          </a:solidFill>
          <a:latin typeface="+mn-lt"/>
          <a:ea typeface="+mn-ea"/>
          <a:cs typeface="+mn-cs"/>
        </a:defRPr>
      </a:lvl5pPr>
      <a:lvl6pPr marL="5399989" algn="l" defTabSz="2159996" rtl="0" eaLnBrk="1" latinLnBrk="0" hangingPunct="1">
        <a:defRPr sz="4252" kern="1200">
          <a:solidFill>
            <a:schemeClr val="tx1"/>
          </a:solidFill>
          <a:latin typeface="+mn-lt"/>
          <a:ea typeface="+mn-ea"/>
          <a:cs typeface="+mn-cs"/>
        </a:defRPr>
      </a:lvl6pPr>
      <a:lvl7pPr marL="6479987" algn="l" defTabSz="2159996" rtl="0" eaLnBrk="1" latinLnBrk="0" hangingPunct="1">
        <a:defRPr sz="4252" kern="1200">
          <a:solidFill>
            <a:schemeClr val="tx1"/>
          </a:solidFill>
          <a:latin typeface="+mn-lt"/>
          <a:ea typeface="+mn-ea"/>
          <a:cs typeface="+mn-cs"/>
        </a:defRPr>
      </a:lvl7pPr>
      <a:lvl8pPr marL="7559985" algn="l" defTabSz="2159996" rtl="0" eaLnBrk="1" latinLnBrk="0" hangingPunct="1">
        <a:defRPr sz="4252" kern="1200">
          <a:solidFill>
            <a:schemeClr val="tx1"/>
          </a:solidFill>
          <a:latin typeface="+mn-lt"/>
          <a:ea typeface="+mn-ea"/>
          <a:cs typeface="+mn-cs"/>
        </a:defRPr>
      </a:lvl8pPr>
      <a:lvl9pPr marL="8639983" algn="l" defTabSz="2159996" rtl="0" eaLnBrk="1" latinLnBrk="0" hangingPunct="1">
        <a:defRPr sz="425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people.ucd.ie/deirdre.mcgillicuddy" TargetMode="External"/><Relationship Id="rId3" Type="http://schemas.openxmlformats.org/officeDocument/2006/relationships/hyperlink" Target="https://www-sciencedirect-com.ezproxy.uwtsd.ac.uk/science/article/pii/S0276562421000494" TargetMode="External"/><Relationship Id="rId7" Type="http://schemas.openxmlformats.org/officeDocument/2006/relationships/hyperlink" Target="https://discovery.ucl.ac.uk/id/eprint/10135461/1/cdev.13674.pdf" TargetMode="External"/><Relationship Id="rId2" Type="http://schemas.openxmlformats.org/officeDocument/2006/relationships/hyperlink" Target="https://www-sciencedirect-com.ezproxy.uwtsd.ac.uk/journal/research-in-social-stratification-and-mobility/vol/76/suppl/C" TargetMode="External"/><Relationship Id="rId1" Type="http://schemas.openxmlformats.org/officeDocument/2006/relationships/slideLayout" Target="../slideLayouts/slideLayout2.xml"/><Relationship Id="rId6" Type="http://schemas.openxmlformats.org/officeDocument/2006/relationships/hyperlink" Target="https://www.healthcareconferencesuk.co.uk/news/2022-5-24/record-high-number-of-children-treated-for-mental-health-problems-in-uk" TargetMode="External"/><Relationship Id="rId5" Type="http://schemas.openxmlformats.org/officeDocument/2006/relationships/hyperlink" Target="http://www.educationengland.org.uk/documents/pdfs/2005-white-paper-higher-standards.pdf" TargetMode="External"/><Relationship Id="rId4" Type="http://schemas.openxmlformats.org/officeDocument/2006/relationships/hyperlink" Target="https://doi-org.ezproxy.uwtsd.ac.uk/10.1016/j.rssm.2021.1006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6">
            <a:extLst>
              <a:ext uri="{FF2B5EF4-FFF2-40B4-BE49-F238E27FC236}">
                <a16:creationId xmlns:a16="http://schemas.microsoft.com/office/drawing/2014/main" id="{D249F4A2-1001-442C-B906-98A37D8AE41B}"/>
              </a:ext>
            </a:extLst>
          </p:cNvPr>
          <p:cNvGraphicFramePr>
            <a:graphicFrameLocks noGrp="1"/>
          </p:cNvGraphicFramePr>
          <p:nvPr>
            <p:extLst>
              <p:ext uri="{D42A27DB-BD31-4B8C-83A1-F6EECF244321}">
                <p14:modId xmlns:p14="http://schemas.microsoft.com/office/powerpoint/2010/main" val="322950052"/>
              </p:ext>
            </p:extLst>
          </p:nvPr>
        </p:nvGraphicFramePr>
        <p:xfrm>
          <a:off x="565417" y="993852"/>
          <a:ext cx="6395281" cy="7715990"/>
        </p:xfrm>
        <a:graphic>
          <a:graphicData uri="http://schemas.openxmlformats.org/drawingml/2006/table">
            <a:tbl>
              <a:tblPr firstRow="1" bandRow="1">
                <a:tableStyleId>{21E4AEA4-8DFA-4A89-87EB-49C32662AFE0}</a:tableStyleId>
              </a:tblPr>
              <a:tblGrid>
                <a:gridCol w="6395281">
                  <a:extLst>
                    <a:ext uri="{9D8B030D-6E8A-4147-A177-3AD203B41FA5}">
                      <a16:colId xmlns:a16="http://schemas.microsoft.com/office/drawing/2014/main" val="1941746039"/>
                    </a:ext>
                  </a:extLst>
                </a:gridCol>
              </a:tblGrid>
              <a:tr h="7715990">
                <a:tc>
                  <a:txBody>
                    <a:bodyPr/>
                    <a:lstStyle/>
                    <a:p>
                      <a:pPr marL="0" algn="l" defTabSz="1800088" rtl="0" eaLnBrk="1" latinLnBrk="0" hangingPunct="1"/>
                      <a:r>
                        <a:rPr lang="en-GB" sz="2400" b="1" kern="1200" noProof="0" dirty="0">
                          <a:solidFill>
                            <a:schemeClr val="tx1"/>
                          </a:solidFill>
                          <a:latin typeface="Al Nile" pitchFamily="2" charset="-78"/>
                          <a:ea typeface="+mn-ea"/>
                          <a:cs typeface="Al Nile" pitchFamily="2" charset="-78"/>
                        </a:rPr>
                        <a:t>Introduction</a:t>
                      </a:r>
                    </a:p>
                    <a:p>
                      <a:endParaRPr lang="en-GB" sz="1800" b="0" kern="1200" noProof="0" dirty="0">
                        <a:solidFill>
                          <a:schemeClr val="tx1"/>
                        </a:solidFill>
                        <a:latin typeface="Al Nile" pitchFamily="2" charset="-78"/>
                        <a:ea typeface="+mn-ea"/>
                        <a:cs typeface="Al Nile" pitchFamily="2" charset="-78"/>
                      </a:endParaRPr>
                    </a:p>
                    <a:p>
                      <a:pPr algn="just"/>
                      <a:r>
                        <a:rPr lang="en-GB" sz="1700" b="0" kern="1200" noProof="0" dirty="0">
                          <a:solidFill>
                            <a:schemeClr val="tx1"/>
                          </a:solidFill>
                          <a:latin typeface="Al Nile" pitchFamily="2" charset="-78"/>
                          <a:ea typeface="+mn-ea"/>
                          <a:cs typeface="Al Nile" pitchFamily="2" charset="-78"/>
                        </a:rPr>
                        <a:t>Ability grouping is a technique used in education where children are put into groups based on their abilities. Deidre McGillicuddy and </a:t>
                      </a:r>
                      <a:r>
                        <a:rPr lang="en-GB" sz="1700" b="0" kern="1200" noProof="0" dirty="0" err="1">
                          <a:solidFill>
                            <a:schemeClr val="tx1"/>
                          </a:solidFill>
                          <a:latin typeface="Al Nile" pitchFamily="2" charset="-78"/>
                          <a:ea typeface="+mn-ea"/>
                          <a:cs typeface="Al Nile" pitchFamily="2" charset="-78"/>
                        </a:rPr>
                        <a:t>Dympna</a:t>
                      </a:r>
                      <a:r>
                        <a:rPr lang="en-GB" sz="1700" b="0" kern="1200" noProof="0" dirty="0">
                          <a:solidFill>
                            <a:schemeClr val="tx1"/>
                          </a:solidFill>
                          <a:latin typeface="Al Nile" pitchFamily="2" charset="-78"/>
                          <a:ea typeface="+mn-ea"/>
                          <a:cs typeface="Al Nile" pitchFamily="2" charset="-78"/>
                        </a:rPr>
                        <a:t> Devine investigate the effects of ability grouping on children's mental health, in their article ‘you feel ashamed that you are not in the higher group’ – children's psychosocial response to ability grouping in primary education (D. McGillicuddy, D. Devine 2020). They explore whether being separated into these groups of more able and less abled pupils effects a child emotionally and psychosocially. Though not all practitioners feel this way, while it could affect a child’s psychosocial development it can raise attainment and support those who need the additional support. The white papers of 2005 encourage the idea of ability grouping as in the past it showed to help build children's motivation to learn as well as things such as social skills and raising standards through their own way of learning. (Department for Education and Schools, 2005, </a:t>
                      </a:r>
                      <a:r>
                        <a:rPr lang="en-GB" sz="1700" b="0" kern="1200" noProof="0" dirty="0" err="1">
                          <a:solidFill>
                            <a:schemeClr val="tx1"/>
                          </a:solidFill>
                          <a:latin typeface="Al Nile" pitchFamily="2" charset="-78"/>
                          <a:ea typeface="+mn-ea"/>
                          <a:cs typeface="Al Nile" pitchFamily="2" charset="-78"/>
                        </a:rPr>
                        <a:t>pg</a:t>
                      </a:r>
                      <a:r>
                        <a:rPr lang="en-GB" sz="1700" b="0" kern="1200" noProof="0" dirty="0">
                          <a:solidFill>
                            <a:schemeClr val="tx1"/>
                          </a:solidFill>
                          <a:latin typeface="Al Nile" pitchFamily="2" charset="-78"/>
                          <a:ea typeface="+mn-ea"/>
                          <a:cs typeface="Al Nile" pitchFamily="2" charset="-78"/>
                        </a:rPr>
                        <a:t> 58). The article by Mcgillicuddy has a pragmatic approach in the way that it collects both quantitative and qualitative data, They use plenty of methods to ensure that their research is thorough, this includes questionnaires and a case study of 3 primary schools. They make sure that they investigate any ethical implications and limitations of the study and present them well within the article. The article is easy to read and follow, it presents its findings well, allowing us to see how much a child's psychosocial state is affected by ability grouping in Ireland.</a:t>
                      </a:r>
                    </a:p>
                    <a:p>
                      <a:endParaRPr lang="en-GB" sz="1300" b="0" kern="1200" noProof="0" dirty="0">
                        <a:solidFill>
                          <a:schemeClr val="tx1"/>
                        </a:solidFill>
                        <a:latin typeface="Al Nile" pitchFamily="2" charset="-78"/>
                        <a:ea typeface="+mn-ea"/>
                        <a:cs typeface="Al Nile" pitchFamily="2" charset="-78"/>
                      </a:endParaRPr>
                    </a:p>
                  </a:txBody>
                  <a:tcPr marL="95991" marR="95991" marT="47995" marB="47995">
                    <a:solidFill>
                      <a:schemeClr val="accent6">
                        <a:lumMod val="60000"/>
                        <a:lumOff val="40000"/>
                      </a:schemeClr>
                    </a:solidFill>
                  </a:tcPr>
                </a:tc>
                <a:extLst>
                  <a:ext uri="{0D108BD9-81ED-4DB2-BD59-A6C34878D82A}">
                    <a16:rowId xmlns:a16="http://schemas.microsoft.com/office/drawing/2014/main" val="1790008488"/>
                  </a:ext>
                </a:extLst>
              </a:tr>
            </a:tbl>
          </a:graphicData>
        </a:graphic>
      </p:graphicFrame>
      <p:graphicFrame>
        <p:nvGraphicFramePr>
          <p:cNvPr id="21" name="Table 6">
            <a:extLst>
              <a:ext uri="{FF2B5EF4-FFF2-40B4-BE49-F238E27FC236}">
                <a16:creationId xmlns:a16="http://schemas.microsoft.com/office/drawing/2014/main" id="{129850B1-3E77-FDD0-84D9-5B8A0EBB97BB}"/>
              </a:ext>
            </a:extLst>
          </p:cNvPr>
          <p:cNvGraphicFramePr>
            <a:graphicFrameLocks noGrp="1"/>
          </p:cNvGraphicFramePr>
          <p:nvPr>
            <p:extLst>
              <p:ext uri="{D42A27DB-BD31-4B8C-83A1-F6EECF244321}">
                <p14:modId xmlns:p14="http://schemas.microsoft.com/office/powerpoint/2010/main" val="1087785302"/>
              </p:ext>
            </p:extLst>
          </p:nvPr>
        </p:nvGraphicFramePr>
        <p:xfrm>
          <a:off x="21474545" y="993852"/>
          <a:ext cx="6977013" cy="7792190"/>
        </p:xfrm>
        <a:graphic>
          <a:graphicData uri="http://schemas.openxmlformats.org/drawingml/2006/table">
            <a:tbl>
              <a:tblPr firstRow="1" bandRow="1">
                <a:tableStyleId>{21E4AEA4-8DFA-4A89-87EB-49C32662AFE0}</a:tableStyleId>
              </a:tblPr>
              <a:tblGrid>
                <a:gridCol w="6977013">
                  <a:extLst>
                    <a:ext uri="{9D8B030D-6E8A-4147-A177-3AD203B41FA5}">
                      <a16:colId xmlns:a16="http://schemas.microsoft.com/office/drawing/2014/main" val="1941746039"/>
                    </a:ext>
                  </a:extLst>
                </a:gridCol>
              </a:tblGrid>
              <a:tr h="7621668">
                <a:tc>
                  <a:txBody>
                    <a:bodyPr/>
                    <a:lstStyle/>
                    <a:p>
                      <a:pPr marL="0" marR="0" lvl="0" indent="0" algn="just" defTabSz="1079998"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latin typeface="Al Nile" pitchFamily="2" charset="-78"/>
                          <a:ea typeface="+mn-ea"/>
                          <a:cs typeface="Al Nile" pitchFamily="2" charset="-78"/>
                        </a:rPr>
                        <a:t>Ethics</a:t>
                      </a:r>
                    </a:p>
                    <a:p>
                      <a:endParaRPr lang="en-US" sz="1800" b="0" kern="1200" dirty="0">
                        <a:solidFill>
                          <a:schemeClr val="tx1"/>
                        </a:solidFill>
                        <a:latin typeface="Al Nile" pitchFamily="2" charset="-78"/>
                        <a:ea typeface="+mn-ea"/>
                        <a:cs typeface="Al Nile" pitchFamily="2" charset="-78"/>
                      </a:endParaRPr>
                    </a:p>
                    <a:p>
                      <a:pPr algn="just"/>
                      <a:r>
                        <a:rPr lang="en-US" sz="1800" b="0" kern="1200" dirty="0">
                          <a:solidFill>
                            <a:schemeClr val="tx1"/>
                          </a:solidFill>
                          <a:latin typeface="Al Nile" pitchFamily="2" charset="-78"/>
                          <a:ea typeface="+mn-ea"/>
                          <a:cs typeface="Al Nile" pitchFamily="2" charset="-78"/>
                        </a:rPr>
                        <a:t>The article mentions about their ethical considerations during their research. The article discusses the use of techniques such as child-friendly language when asking the children questions.  The benefits of this are the questions asked by the researcher are easier to understand so they will be able answer more honestly, preventing fake answers from being presented as they have more of an understanding.</a:t>
                      </a:r>
                    </a:p>
                    <a:p>
                      <a:pPr algn="just"/>
                      <a:r>
                        <a:rPr lang="en-US" sz="1800" b="0" kern="1200" dirty="0">
                          <a:solidFill>
                            <a:schemeClr val="tx1"/>
                          </a:solidFill>
                          <a:latin typeface="Al Nile" pitchFamily="2" charset="-78"/>
                          <a:ea typeface="+mn-ea"/>
                          <a:cs typeface="Al Nile" pitchFamily="2" charset="-78"/>
                        </a:rPr>
                        <a:t>“Priority was given to the issue of consent, right to withdraw at any time and that the children fully under- stood the purposes of the research” (D Mcgillicuddy and D. Devine 2020). While the article discusses assent with the students by allowing them the right to withdraw at any time as well as letting them know about the research, it doesn’t mention much about the consent of parents and </a:t>
                      </a:r>
                      <a:r>
                        <a:rPr lang="en-US" sz="1800" b="0" kern="1200" dirty="0" err="1">
                          <a:solidFill>
                            <a:schemeClr val="tx1"/>
                          </a:solidFill>
                          <a:latin typeface="Al Nile" pitchFamily="2" charset="-78"/>
                          <a:ea typeface="+mn-ea"/>
                          <a:cs typeface="Al Nile" pitchFamily="2" charset="-78"/>
                        </a:rPr>
                        <a:t>carers</a:t>
                      </a:r>
                      <a:r>
                        <a:rPr lang="en-US" sz="1800" b="0" kern="1200" dirty="0">
                          <a:solidFill>
                            <a:schemeClr val="tx1"/>
                          </a:solidFill>
                          <a:latin typeface="Al Nile" pitchFamily="2" charset="-78"/>
                          <a:ea typeface="+mn-ea"/>
                          <a:cs typeface="Al Nile" pitchFamily="2" charset="-78"/>
                        </a:rPr>
                        <a:t>, it may be better for the article to mention their ways around how they achieved consent through gatekeepers.</a:t>
                      </a:r>
                    </a:p>
                    <a:p>
                      <a:pPr algn="just"/>
                      <a:r>
                        <a:rPr lang="en-US" sz="1800" b="0" kern="1200" dirty="0">
                          <a:solidFill>
                            <a:schemeClr val="tx1"/>
                          </a:solidFill>
                          <a:latin typeface="Al Nile" pitchFamily="2" charset="-78"/>
                          <a:ea typeface="+mn-ea"/>
                          <a:cs typeface="Al Nile" pitchFamily="2" charset="-78"/>
                        </a:rPr>
                        <a:t>When collecting the data, they made sure that all the. Information was </a:t>
                      </a:r>
                      <a:r>
                        <a:rPr lang="en-US" sz="1800" b="0" kern="1200" dirty="0" err="1">
                          <a:solidFill>
                            <a:schemeClr val="tx1"/>
                          </a:solidFill>
                          <a:latin typeface="Al Nile" pitchFamily="2" charset="-78"/>
                          <a:ea typeface="+mn-ea"/>
                          <a:cs typeface="Al Nile" pitchFamily="2" charset="-78"/>
                        </a:rPr>
                        <a:t>anonymised</a:t>
                      </a:r>
                      <a:r>
                        <a:rPr lang="en-US" sz="1800" b="0" kern="1200" dirty="0">
                          <a:solidFill>
                            <a:schemeClr val="tx1"/>
                          </a:solidFill>
                          <a:latin typeface="Al Nile" pitchFamily="2" charset="-78"/>
                          <a:ea typeface="+mn-ea"/>
                          <a:cs typeface="Al Nile" pitchFamily="2" charset="-78"/>
                        </a:rPr>
                        <a:t> with all the school locations being pseudonyms. (Mcgillicuddy and Devine 2020) This allows for the schools be kept private protecting the students and anyone else involved from harm. It is important to remember that on the topic of confidentiality that children have the same rights as adults, so the researcher needs to be certain that their information is stored well, and names kept </a:t>
                      </a:r>
                      <a:r>
                        <a:rPr lang="en-US" sz="1800" b="0" kern="1200" dirty="0" err="1">
                          <a:solidFill>
                            <a:schemeClr val="tx1"/>
                          </a:solidFill>
                          <a:latin typeface="Al Nile" pitchFamily="2" charset="-78"/>
                          <a:ea typeface="+mn-ea"/>
                          <a:cs typeface="Al Nile" pitchFamily="2" charset="-78"/>
                        </a:rPr>
                        <a:t>anonymised</a:t>
                      </a:r>
                      <a:r>
                        <a:rPr lang="en-US" sz="1800" b="0" kern="1200" dirty="0">
                          <a:solidFill>
                            <a:schemeClr val="tx1"/>
                          </a:solidFill>
                          <a:latin typeface="Al Nile" pitchFamily="2" charset="-78"/>
                          <a:ea typeface="+mn-ea"/>
                          <a:cs typeface="Al Nile" pitchFamily="2" charset="-78"/>
                        </a:rPr>
                        <a:t>.  (Alderson and Morrow 2011)</a:t>
                      </a:r>
                    </a:p>
                    <a:p>
                      <a:pPr algn="just"/>
                      <a:r>
                        <a:rPr lang="en-US" sz="1800" b="0" kern="1200" dirty="0">
                          <a:solidFill>
                            <a:schemeClr val="tx1"/>
                          </a:solidFill>
                          <a:latin typeface="Al Nile" pitchFamily="2" charset="-78"/>
                          <a:ea typeface="+mn-ea"/>
                          <a:cs typeface="Al Nile" pitchFamily="2" charset="-78"/>
                        </a:rPr>
                        <a:t> the study does so by using pseudonyms for the schools and any child and teachers name given during the research.</a:t>
                      </a:r>
                    </a:p>
                    <a:p>
                      <a:endParaRPr lang="en-US" sz="1300" b="0" kern="1200" dirty="0">
                        <a:solidFill>
                          <a:schemeClr val="tx1"/>
                        </a:solidFill>
                        <a:latin typeface="Al Nile" pitchFamily="2" charset="-78"/>
                        <a:ea typeface="+mn-ea"/>
                        <a:cs typeface="Al Nile" pitchFamily="2" charset="-78"/>
                      </a:endParaRPr>
                    </a:p>
                  </a:txBody>
                  <a:tcPr marL="95991" marR="95991" marT="47995" marB="47995">
                    <a:solidFill>
                      <a:schemeClr val="accent6">
                        <a:lumMod val="40000"/>
                        <a:lumOff val="60000"/>
                      </a:schemeClr>
                    </a:solidFill>
                  </a:tcPr>
                </a:tc>
                <a:extLst>
                  <a:ext uri="{0D108BD9-81ED-4DB2-BD59-A6C34878D82A}">
                    <a16:rowId xmlns:a16="http://schemas.microsoft.com/office/drawing/2014/main" val="1790008488"/>
                  </a:ext>
                </a:extLst>
              </a:tr>
            </a:tbl>
          </a:graphicData>
        </a:graphic>
      </p:graphicFrame>
      <p:graphicFrame>
        <p:nvGraphicFramePr>
          <p:cNvPr id="9" name="Table 6">
            <a:extLst>
              <a:ext uri="{FF2B5EF4-FFF2-40B4-BE49-F238E27FC236}">
                <a16:creationId xmlns:a16="http://schemas.microsoft.com/office/drawing/2014/main" id="{1746CF85-8498-0B2D-729E-FF6B25FD9717}"/>
              </a:ext>
            </a:extLst>
          </p:cNvPr>
          <p:cNvGraphicFramePr>
            <a:graphicFrameLocks noGrp="1"/>
          </p:cNvGraphicFramePr>
          <p:nvPr>
            <p:extLst>
              <p:ext uri="{D42A27DB-BD31-4B8C-83A1-F6EECF244321}">
                <p14:modId xmlns:p14="http://schemas.microsoft.com/office/powerpoint/2010/main" val="721597480"/>
              </p:ext>
            </p:extLst>
          </p:nvPr>
        </p:nvGraphicFramePr>
        <p:xfrm>
          <a:off x="6960699" y="1020337"/>
          <a:ext cx="7525092" cy="7975070"/>
        </p:xfrm>
        <a:graphic>
          <a:graphicData uri="http://schemas.openxmlformats.org/drawingml/2006/table">
            <a:tbl>
              <a:tblPr firstRow="1" bandRow="1">
                <a:tableStyleId>{21E4AEA4-8DFA-4A89-87EB-49C32662AFE0}</a:tableStyleId>
              </a:tblPr>
              <a:tblGrid>
                <a:gridCol w="7525092">
                  <a:extLst>
                    <a:ext uri="{9D8B030D-6E8A-4147-A177-3AD203B41FA5}">
                      <a16:colId xmlns:a16="http://schemas.microsoft.com/office/drawing/2014/main" val="1941746039"/>
                    </a:ext>
                  </a:extLst>
                </a:gridCol>
              </a:tblGrid>
              <a:tr h="7754258">
                <a:tc>
                  <a:txBody>
                    <a:bodyPr/>
                    <a:lstStyle/>
                    <a:p>
                      <a:pPr marL="0" marR="0" lvl="0" indent="0" algn="just" defTabSz="1079998" rtl="0" eaLnBrk="1" fontAlgn="auto" latinLnBrk="0" hangingPunct="1">
                        <a:lnSpc>
                          <a:spcPct val="100000"/>
                        </a:lnSpc>
                        <a:spcBef>
                          <a:spcPts val="0"/>
                        </a:spcBef>
                        <a:spcAft>
                          <a:spcPts val="0"/>
                        </a:spcAft>
                        <a:buClrTx/>
                        <a:buSzTx/>
                        <a:buFontTx/>
                        <a:buNone/>
                        <a:tabLst/>
                        <a:defRPr/>
                      </a:pPr>
                      <a:r>
                        <a:rPr lang="en-US" sz="2400" b="1" kern="1200" dirty="0">
                          <a:solidFill>
                            <a:schemeClr val="tx1"/>
                          </a:solidFill>
                          <a:latin typeface="Al Nile" pitchFamily="2" charset="-78"/>
                          <a:ea typeface="+mn-ea"/>
                          <a:cs typeface="Al Nile" pitchFamily="2" charset="-78"/>
                        </a:rPr>
                        <a:t>Literature Review</a:t>
                      </a:r>
                    </a:p>
                    <a:p>
                      <a:pPr marL="0" marR="0" lvl="0" indent="0" algn="just" defTabSz="1079998" rtl="0" eaLnBrk="1" fontAlgn="auto" latinLnBrk="0" hangingPunct="1">
                        <a:lnSpc>
                          <a:spcPct val="100000"/>
                        </a:lnSpc>
                        <a:spcBef>
                          <a:spcPts val="0"/>
                        </a:spcBef>
                        <a:spcAft>
                          <a:spcPts val="0"/>
                        </a:spcAft>
                        <a:buClrTx/>
                        <a:buSzTx/>
                        <a:buFontTx/>
                        <a:buNone/>
                        <a:tabLst/>
                        <a:defRPr/>
                      </a:pPr>
                      <a:endParaRPr lang="en-US" sz="1800" b="0" kern="1200" dirty="0">
                        <a:solidFill>
                          <a:schemeClr val="tx1"/>
                        </a:solidFill>
                        <a:latin typeface="Al Nile" pitchFamily="2" charset="-78"/>
                        <a:ea typeface="+mn-ea"/>
                        <a:cs typeface="Al Nile" pitchFamily="2" charset="-78"/>
                      </a:endParaRPr>
                    </a:p>
                    <a:p>
                      <a:pPr marL="0" marR="0" lvl="0" indent="0" algn="just" defTabSz="1079998" rtl="0" eaLnBrk="1" fontAlgn="auto" latinLnBrk="0" hangingPunct="1">
                        <a:lnSpc>
                          <a:spcPct val="100000"/>
                        </a:lnSpc>
                        <a:spcBef>
                          <a:spcPts val="0"/>
                        </a:spcBef>
                        <a:spcAft>
                          <a:spcPts val="0"/>
                        </a:spcAft>
                        <a:buClrTx/>
                        <a:buSzTx/>
                        <a:buFontTx/>
                        <a:buNone/>
                        <a:tabLst/>
                        <a:defRPr/>
                      </a:pPr>
                      <a:r>
                        <a:rPr lang="en-US" sz="1650" b="0" kern="1200" dirty="0">
                          <a:solidFill>
                            <a:schemeClr val="tx1"/>
                          </a:solidFill>
                          <a:latin typeface="Al Nile" pitchFamily="2" charset="-78"/>
                          <a:ea typeface="+mn-ea"/>
                          <a:cs typeface="Al Nile" pitchFamily="2" charset="-78"/>
                        </a:rPr>
                        <a:t>Ability grouping is still a prevalent teaching technique in today's education, as shown by the article being published in 2020 as well has continuing their studies into 2021 by publishing another article related to ability grouping. While not all schools still use this technique you can still see it within education especially when looking at setting children for math's and English both in primary setting and secondary. </a:t>
                      </a:r>
                    </a:p>
                    <a:p>
                      <a:pPr marL="0" marR="0" lvl="0" indent="0" algn="just" defTabSz="1079998" rtl="0" eaLnBrk="1" fontAlgn="auto" latinLnBrk="0" hangingPunct="1">
                        <a:lnSpc>
                          <a:spcPct val="100000"/>
                        </a:lnSpc>
                        <a:spcBef>
                          <a:spcPts val="0"/>
                        </a:spcBef>
                        <a:spcAft>
                          <a:spcPts val="0"/>
                        </a:spcAft>
                        <a:buClrTx/>
                        <a:buSzTx/>
                        <a:buFontTx/>
                        <a:buNone/>
                        <a:tabLst/>
                        <a:defRPr/>
                      </a:pPr>
                      <a:r>
                        <a:rPr lang="en-US" sz="1650" b="0" kern="1200" dirty="0">
                          <a:solidFill>
                            <a:schemeClr val="tx1"/>
                          </a:solidFill>
                          <a:latin typeface="Al Nile" pitchFamily="2" charset="-78"/>
                          <a:ea typeface="+mn-ea"/>
                          <a:cs typeface="Al Nile" pitchFamily="2" charset="-78"/>
                        </a:rPr>
                        <a:t>The 2005 papers encourage the idea of grouping and setting within schools. “We have encouraged schools to use setting since 1997.” (DfES 2005 </a:t>
                      </a:r>
                      <a:r>
                        <a:rPr lang="en-US" sz="1650" b="0" kern="1200" dirty="0" err="1">
                          <a:solidFill>
                            <a:schemeClr val="tx1"/>
                          </a:solidFill>
                          <a:latin typeface="Al Nile" pitchFamily="2" charset="-78"/>
                          <a:ea typeface="+mn-ea"/>
                          <a:cs typeface="Al Nile" pitchFamily="2" charset="-78"/>
                        </a:rPr>
                        <a:t>pg</a:t>
                      </a:r>
                      <a:r>
                        <a:rPr lang="en-US" sz="1650" b="0" kern="1200" dirty="0">
                          <a:solidFill>
                            <a:schemeClr val="tx1"/>
                          </a:solidFill>
                          <a:latin typeface="Al Nile" pitchFamily="2" charset="-78"/>
                          <a:ea typeface="+mn-ea"/>
                          <a:cs typeface="Al Nile" pitchFamily="2" charset="-78"/>
                        </a:rPr>
                        <a:t> 58) the idea of grouping has been around for decades, so it could be debated that the idea of ability grouping is quite outdated. It is also to be mentioned that ability grouping is not an enforced idea, ability grouping was an idea that the government thought worked well at the time due to past results. The white papers contradict McGillicuddy, and Deidre beliefs is which is that ability grouping effects children's psychosocial states. </a:t>
                      </a:r>
                    </a:p>
                    <a:p>
                      <a:pPr marL="0" marR="0" lvl="0" indent="0" algn="just" defTabSz="1079998" rtl="0" eaLnBrk="1" fontAlgn="auto" latinLnBrk="0" hangingPunct="1">
                        <a:lnSpc>
                          <a:spcPct val="100000"/>
                        </a:lnSpc>
                        <a:spcBef>
                          <a:spcPts val="0"/>
                        </a:spcBef>
                        <a:spcAft>
                          <a:spcPts val="0"/>
                        </a:spcAft>
                        <a:buClrTx/>
                        <a:buSzTx/>
                        <a:buFontTx/>
                        <a:buNone/>
                        <a:tabLst/>
                        <a:defRPr/>
                      </a:pPr>
                      <a:r>
                        <a:rPr lang="en-US" sz="1650" b="0" kern="1200" dirty="0">
                          <a:solidFill>
                            <a:schemeClr val="tx1"/>
                          </a:solidFill>
                          <a:latin typeface="Al Nile" pitchFamily="2" charset="-78"/>
                          <a:ea typeface="+mn-ea"/>
                          <a:cs typeface="Al Nile" pitchFamily="2" charset="-78"/>
                        </a:rPr>
                        <a:t>the article is a primary source as the information was collected by the authors themselves, they carried out their own research using questionnaires and a case study. </a:t>
                      </a:r>
                    </a:p>
                    <a:p>
                      <a:pPr marL="0" marR="0" lvl="0" indent="0" algn="just" defTabSz="1079998" rtl="0" eaLnBrk="1" fontAlgn="auto" latinLnBrk="0" hangingPunct="1">
                        <a:lnSpc>
                          <a:spcPct val="100000"/>
                        </a:lnSpc>
                        <a:spcBef>
                          <a:spcPts val="0"/>
                        </a:spcBef>
                        <a:spcAft>
                          <a:spcPts val="0"/>
                        </a:spcAft>
                        <a:buClrTx/>
                        <a:buSzTx/>
                        <a:buFontTx/>
                        <a:buNone/>
                        <a:tabLst/>
                        <a:defRPr/>
                      </a:pPr>
                      <a:r>
                        <a:rPr lang="en-US" sz="1650" b="0" kern="1200" dirty="0">
                          <a:solidFill>
                            <a:schemeClr val="tx1"/>
                          </a:solidFill>
                          <a:latin typeface="Al Nile" pitchFamily="2" charset="-78"/>
                          <a:ea typeface="+mn-ea"/>
                          <a:cs typeface="Al Nile" pitchFamily="2" charset="-78"/>
                        </a:rPr>
                        <a:t>A study done by </a:t>
                      </a:r>
                      <a:r>
                        <a:rPr lang="en-US" sz="1650" b="0" kern="1200" dirty="0" err="1">
                          <a:solidFill>
                            <a:schemeClr val="tx1"/>
                          </a:solidFill>
                          <a:latin typeface="Al Nile" pitchFamily="2" charset="-78"/>
                          <a:ea typeface="+mn-ea"/>
                          <a:cs typeface="Al Nile" pitchFamily="2" charset="-78"/>
                        </a:rPr>
                        <a:t>Papachristou</a:t>
                      </a:r>
                      <a:r>
                        <a:rPr lang="en-US" sz="1650" b="0" kern="1200" dirty="0">
                          <a:solidFill>
                            <a:schemeClr val="tx1"/>
                          </a:solidFill>
                          <a:latin typeface="Al Nile" pitchFamily="2" charset="-78"/>
                          <a:ea typeface="+mn-ea"/>
                          <a:cs typeface="Al Nile" pitchFamily="2" charset="-78"/>
                        </a:rPr>
                        <a:t> investigates the effects of children's health with ability grouping, its results showed that children in lower groups were seen to have “more emotional problems and hyperactivity” (</a:t>
                      </a:r>
                      <a:r>
                        <a:rPr lang="en-US" sz="1650" b="0" kern="1200" dirty="0" err="1">
                          <a:solidFill>
                            <a:schemeClr val="tx1"/>
                          </a:solidFill>
                          <a:latin typeface="Al Nile" pitchFamily="2" charset="-78"/>
                          <a:ea typeface="+mn-ea"/>
                          <a:cs typeface="Al Nile" pitchFamily="2" charset="-78"/>
                        </a:rPr>
                        <a:t>Papachristou</a:t>
                      </a:r>
                      <a:r>
                        <a:rPr lang="en-US" sz="1650" b="0" kern="1200" dirty="0">
                          <a:solidFill>
                            <a:schemeClr val="tx1"/>
                          </a:solidFill>
                          <a:latin typeface="Al Nile" pitchFamily="2" charset="-78"/>
                          <a:ea typeface="+mn-ea"/>
                          <a:cs typeface="Al Nile" pitchFamily="2" charset="-78"/>
                        </a:rPr>
                        <a:t> et al 2021), this links well with the article by McGillicuddy as they believe that the use of ability grouping within education has a negative impact on a child’s psychosocial position and how they learn in the future. (D. McGillicuddy, D. Devine 2020)</a:t>
                      </a:r>
                    </a:p>
                    <a:p>
                      <a:pPr marL="0" marR="0" lvl="0" indent="0" algn="just" defTabSz="1079998" rtl="0" eaLnBrk="1" fontAlgn="auto" latinLnBrk="0" hangingPunct="1">
                        <a:lnSpc>
                          <a:spcPct val="100000"/>
                        </a:lnSpc>
                        <a:spcBef>
                          <a:spcPts val="0"/>
                        </a:spcBef>
                        <a:spcAft>
                          <a:spcPts val="0"/>
                        </a:spcAft>
                        <a:buClrTx/>
                        <a:buSzTx/>
                        <a:buFontTx/>
                        <a:buNone/>
                        <a:tabLst/>
                        <a:defRPr/>
                      </a:pPr>
                      <a:r>
                        <a:rPr lang="en-US" sz="1650" b="0" kern="1200" dirty="0">
                          <a:solidFill>
                            <a:schemeClr val="tx1"/>
                          </a:solidFill>
                          <a:latin typeface="Al Nile" pitchFamily="2" charset="-78"/>
                          <a:ea typeface="+mn-ea"/>
                          <a:cs typeface="Al Nile" pitchFamily="2" charset="-78"/>
                        </a:rPr>
                        <a:t>Tammy Campbell (2021) supports the idea of ability grouping effecting children's mental health, through the idea of being influenced by their teacher, if a child believes they are doing poorly in a subject they will continue to have this idea going further into education. </a:t>
                      </a:r>
                    </a:p>
                    <a:p>
                      <a:pPr marL="0" marR="0" lvl="0" indent="0" algn="just" defTabSz="1079998" rtl="0" eaLnBrk="1" fontAlgn="auto" latinLnBrk="0" hangingPunct="1">
                        <a:lnSpc>
                          <a:spcPct val="100000"/>
                        </a:lnSpc>
                        <a:spcBef>
                          <a:spcPts val="0"/>
                        </a:spcBef>
                        <a:spcAft>
                          <a:spcPts val="0"/>
                        </a:spcAft>
                        <a:buClrTx/>
                        <a:buSzTx/>
                        <a:buFontTx/>
                        <a:buNone/>
                        <a:tabLst/>
                        <a:defRPr/>
                      </a:pPr>
                      <a:r>
                        <a:rPr lang="en-US" sz="1650" b="0" kern="1200" dirty="0">
                          <a:solidFill>
                            <a:schemeClr val="tx1"/>
                          </a:solidFill>
                          <a:latin typeface="Al Nile" pitchFamily="2" charset="-78"/>
                          <a:ea typeface="+mn-ea"/>
                          <a:cs typeface="Al Nile" pitchFamily="2" charset="-78"/>
                        </a:rPr>
                        <a:t> </a:t>
                      </a:r>
                    </a:p>
                    <a:p>
                      <a:pPr marL="0" marR="0" lvl="0" indent="0" algn="just" defTabSz="1079998" rtl="0" eaLnBrk="1" fontAlgn="auto" latinLnBrk="0" hangingPunct="1">
                        <a:lnSpc>
                          <a:spcPct val="100000"/>
                        </a:lnSpc>
                        <a:spcBef>
                          <a:spcPts val="0"/>
                        </a:spcBef>
                        <a:spcAft>
                          <a:spcPts val="0"/>
                        </a:spcAft>
                        <a:buClrTx/>
                        <a:buSzTx/>
                        <a:buFontTx/>
                        <a:buNone/>
                        <a:tabLst/>
                        <a:defRPr/>
                      </a:pPr>
                      <a:endParaRPr lang="en-US" sz="1300" b="0" kern="1200" dirty="0">
                        <a:solidFill>
                          <a:schemeClr val="tx1"/>
                        </a:solidFill>
                        <a:latin typeface="Al Nile" pitchFamily="2" charset="-78"/>
                        <a:ea typeface="+mn-ea"/>
                        <a:cs typeface="Al Nile" pitchFamily="2" charset="-78"/>
                      </a:endParaRPr>
                    </a:p>
                  </a:txBody>
                  <a:tcPr marL="95991" marR="95991" marT="47995" marB="47995">
                    <a:solidFill>
                      <a:schemeClr val="accent6">
                        <a:lumMod val="60000"/>
                        <a:lumOff val="40000"/>
                      </a:schemeClr>
                    </a:solidFill>
                  </a:tcPr>
                </a:tc>
                <a:extLst>
                  <a:ext uri="{0D108BD9-81ED-4DB2-BD59-A6C34878D82A}">
                    <a16:rowId xmlns:a16="http://schemas.microsoft.com/office/drawing/2014/main" val="1790008488"/>
                  </a:ext>
                </a:extLst>
              </a:tr>
            </a:tbl>
          </a:graphicData>
        </a:graphic>
      </p:graphicFrame>
      <p:graphicFrame>
        <p:nvGraphicFramePr>
          <p:cNvPr id="16" name="Table 6">
            <a:extLst>
              <a:ext uri="{FF2B5EF4-FFF2-40B4-BE49-F238E27FC236}">
                <a16:creationId xmlns:a16="http://schemas.microsoft.com/office/drawing/2014/main" id="{8C496C51-3B87-A05C-2672-52CD39D62080}"/>
              </a:ext>
            </a:extLst>
          </p:cNvPr>
          <p:cNvGraphicFramePr>
            <a:graphicFrameLocks noGrp="1"/>
          </p:cNvGraphicFramePr>
          <p:nvPr>
            <p:extLst>
              <p:ext uri="{D42A27DB-BD31-4B8C-83A1-F6EECF244321}">
                <p14:modId xmlns:p14="http://schemas.microsoft.com/office/powerpoint/2010/main" val="4190710408"/>
              </p:ext>
            </p:extLst>
          </p:nvPr>
        </p:nvGraphicFramePr>
        <p:xfrm>
          <a:off x="14491661" y="1002216"/>
          <a:ext cx="6977013" cy="7715990"/>
        </p:xfrm>
        <a:graphic>
          <a:graphicData uri="http://schemas.openxmlformats.org/drawingml/2006/table">
            <a:tbl>
              <a:tblPr firstRow="1" bandRow="1">
                <a:tableStyleId>{21E4AEA4-8DFA-4A89-87EB-49C32662AFE0}</a:tableStyleId>
              </a:tblPr>
              <a:tblGrid>
                <a:gridCol w="6977013">
                  <a:extLst>
                    <a:ext uri="{9D8B030D-6E8A-4147-A177-3AD203B41FA5}">
                      <a16:colId xmlns:a16="http://schemas.microsoft.com/office/drawing/2014/main" val="1941746039"/>
                    </a:ext>
                  </a:extLst>
                </a:gridCol>
              </a:tblGrid>
              <a:tr h="7554229">
                <a:tc>
                  <a:txBody>
                    <a:bodyPr/>
                    <a:lstStyle/>
                    <a:p>
                      <a:pPr marL="0" marR="0" lvl="0" indent="0" algn="just" defTabSz="1079998" rtl="0"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Al Nile" pitchFamily="2" charset="-78"/>
                          <a:ea typeface="+mn-ea"/>
                          <a:cs typeface="Al Nile" pitchFamily="2" charset="-78"/>
                        </a:rPr>
                        <a:t>Methodology</a:t>
                      </a:r>
                    </a:p>
                    <a:p>
                      <a:endParaRPr lang="en-US" sz="1600" b="0" kern="1200" dirty="0">
                        <a:solidFill>
                          <a:schemeClr val="tx1"/>
                        </a:solidFill>
                        <a:latin typeface="Al Nile" pitchFamily="2" charset="-78"/>
                        <a:ea typeface="+mn-ea"/>
                        <a:cs typeface="Al Nile" pitchFamily="2" charset="-78"/>
                      </a:endParaRPr>
                    </a:p>
                    <a:p>
                      <a:pPr algn="just"/>
                      <a:r>
                        <a:rPr lang="en-US" sz="1600" b="0" kern="1200" dirty="0">
                          <a:solidFill>
                            <a:schemeClr val="tx1"/>
                          </a:solidFill>
                          <a:latin typeface="Al Nile" pitchFamily="2" charset="-78"/>
                          <a:ea typeface="+mn-ea"/>
                          <a:cs typeface="Al Nile" pitchFamily="2" charset="-78"/>
                        </a:rPr>
                        <a:t>The article uses mixed methods in order to gather data, “The rationale is that multiple approaches accompanied by multiple data sources will provide a broader interpretation of a topic” (</a:t>
                      </a:r>
                      <a:r>
                        <a:rPr lang="en-US" sz="1600" b="0" kern="1200" dirty="0" err="1">
                          <a:solidFill>
                            <a:schemeClr val="tx1"/>
                          </a:solidFill>
                          <a:latin typeface="Al Nile" pitchFamily="2" charset="-78"/>
                          <a:ea typeface="+mn-ea"/>
                          <a:cs typeface="Al Nile" pitchFamily="2" charset="-78"/>
                        </a:rPr>
                        <a:t>D.Wyse</a:t>
                      </a:r>
                      <a:r>
                        <a:rPr lang="en-US" sz="1600" b="0" kern="1200" dirty="0">
                          <a:solidFill>
                            <a:schemeClr val="tx1"/>
                          </a:solidFill>
                          <a:latin typeface="Al Nile" pitchFamily="2" charset="-78"/>
                          <a:ea typeface="+mn-ea"/>
                          <a:cs typeface="Al Nile" pitchFamily="2" charset="-78"/>
                        </a:rPr>
                        <a:t>  2017)  so by having a range of qualitative and quantitative data it allows the researchers to have a broader idea of the topic area of ability grouping and the effects on their psychosocial state. They use 2 different types of data collection those being a national survey of teachers. In working-class schools. and an in-depth case study analysis of practice in 3 primary schools, in the most </a:t>
                      </a:r>
                      <a:r>
                        <a:rPr lang="en-US" sz="1600" b="0" kern="1200" dirty="0" err="1">
                          <a:solidFill>
                            <a:schemeClr val="tx1"/>
                          </a:solidFill>
                          <a:latin typeface="Al Nile" pitchFamily="2" charset="-78"/>
                          <a:ea typeface="+mn-ea"/>
                          <a:cs typeface="Al Nile" pitchFamily="2" charset="-78"/>
                        </a:rPr>
                        <a:t>marginalised</a:t>
                      </a:r>
                      <a:r>
                        <a:rPr lang="en-US" sz="1600" b="0" kern="1200" dirty="0">
                          <a:solidFill>
                            <a:schemeClr val="tx1"/>
                          </a:solidFill>
                          <a:latin typeface="Al Nile" pitchFamily="2" charset="-78"/>
                          <a:ea typeface="+mn-ea"/>
                          <a:cs typeface="Al Nile" pitchFamily="2" charset="-78"/>
                        </a:rPr>
                        <a:t> communities in an urban area within Ireland. (D. Mcgillicuddy, D. Devine 2020)</a:t>
                      </a:r>
                    </a:p>
                    <a:p>
                      <a:pPr algn="just"/>
                      <a:r>
                        <a:rPr lang="en-US" sz="1600" b="0" kern="1200" dirty="0">
                          <a:solidFill>
                            <a:schemeClr val="tx1"/>
                          </a:solidFill>
                          <a:latin typeface="Al Nile" pitchFamily="2" charset="-78"/>
                          <a:ea typeface="+mn-ea"/>
                          <a:cs typeface="Al Nile" pitchFamily="2" charset="-78"/>
                        </a:rPr>
                        <a:t>The national survey covered a large range of teachers across Ireland 686 participated in total, however due to how ranged the survey is they may have experienced large dropout rates as it harder to control response rates from such a large sample size. (J. Sharp 2012) although from doing such a ranged surveys across Ireland they may find it easier to scale and compare their work. Due to the use of a questionnaire, it allows the participants to be anonymous as it was a nation-based survey there wouldn’t have been any face-to-face interactions. (R. Kumar, 2019, Pg227) </a:t>
                      </a:r>
                    </a:p>
                    <a:p>
                      <a:pPr algn="just"/>
                      <a:r>
                        <a:rPr lang="en-US" sz="1600" b="0" kern="1200" dirty="0">
                          <a:solidFill>
                            <a:schemeClr val="tx1"/>
                          </a:solidFill>
                          <a:latin typeface="Al Nile" pitchFamily="2" charset="-78"/>
                          <a:ea typeface="+mn-ea"/>
                          <a:cs typeface="Al Nile" pitchFamily="2" charset="-78"/>
                        </a:rPr>
                        <a:t>Meanwhile the case study collected various types of data with the use of questionnaires, sociometric analysis with the children, group discussions as well as having semi-structured interviews with teachers and headmasters. (D McGillicuddy and D. Devine 2020) this provides us with lots of qualitative and quantitative data which enhances the survey that was done on a national scale. However, it can be debated that using a case study means that the results may not be the same elsewhere, while ability grouping may not be useful in marginalized areas of Ireland it could be useful in non-marginalized areas or even different countries. By using a case study, they limit themselves to just that specific area meaning its more of an assumption than a statement.</a:t>
                      </a:r>
                    </a:p>
                    <a:p>
                      <a:r>
                        <a:rPr lang="en-US" sz="1600" b="0" kern="1200" dirty="0">
                          <a:solidFill>
                            <a:schemeClr val="tx1"/>
                          </a:solidFill>
                          <a:latin typeface="Al Nile" pitchFamily="2" charset="-78"/>
                          <a:ea typeface="+mn-ea"/>
                          <a:cs typeface="Al Nile" pitchFamily="2" charset="-78"/>
                        </a:rPr>
                        <a:t> </a:t>
                      </a:r>
                    </a:p>
                  </a:txBody>
                  <a:tcPr marL="95991" marR="95991" marT="47995" marB="47995">
                    <a:solidFill>
                      <a:schemeClr val="accent6">
                        <a:lumMod val="60000"/>
                        <a:lumOff val="40000"/>
                      </a:schemeClr>
                    </a:solidFill>
                  </a:tcPr>
                </a:tc>
                <a:extLst>
                  <a:ext uri="{0D108BD9-81ED-4DB2-BD59-A6C34878D82A}">
                    <a16:rowId xmlns:a16="http://schemas.microsoft.com/office/drawing/2014/main" val="1790008488"/>
                  </a:ext>
                </a:extLst>
              </a:tr>
            </a:tbl>
          </a:graphicData>
        </a:graphic>
      </p:graphicFrame>
      <p:cxnSp>
        <p:nvCxnSpPr>
          <p:cNvPr id="12" name="Straight Arrow Connector 11">
            <a:extLst>
              <a:ext uri="{FF2B5EF4-FFF2-40B4-BE49-F238E27FC236}">
                <a16:creationId xmlns:a16="http://schemas.microsoft.com/office/drawing/2014/main" id="{08E8004E-AFC6-2180-1BD3-8D2C3A9F8F11}"/>
              </a:ext>
            </a:extLst>
          </p:cNvPr>
          <p:cNvCxnSpPr>
            <a:cxnSpLocks/>
          </p:cNvCxnSpPr>
          <p:nvPr/>
        </p:nvCxnSpPr>
        <p:spPr>
          <a:xfrm>
            <a:off x="14264255" y="1313740"/>
            <a:ext cx="36518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aphicFrame>
        <p:nvGraphicFramePr>
          <p:cNvPr id="17" name="Table 6">
            <a:extLst>
              <a:ext uri="{FF2B5EF4-FFF2-40B4-BE49-F238E27FC236}">
                <a16:creationId xmlns:a16="http://schemas.microsoft.com/office/drawing/2014/main" id="{3F45D84E-A4B0-868D-D7E5-1F99F72B7E80}"/>
              </a:ext>
            </a:extLst>
          </p:cNvPr>
          <p:cNvGraphicFramePr>
            <a:graphicFrameLocks noGrp="1"/>
          </p:cNvGraphicFramePr>
          <p:nvPr>
            <p:extLst>
              <p:ext uri="{D42A27DB-BD31-4B8C-83A1-F6EECF244321}">
                <p14:modId xmlns:p14="http://schemas.microsoft.com/office/powerpoint/2010/main" val="1042936408"/>
              </p:ext>
            </p:extLst>
          </p:nvPr>
        </p:nvGraphicFramePr>
        <p:xfrm>
          <a:off x="19193009" y="8617255"/>
          <a:ext cx="9258550" cy="7211321"/>
        </p:xfrm>
        <a:graphic>
          <a:graphicData uri="http://schemas.openxmlformats.org/drawingml/2006/table">
            <a:tbl>
              <a:tblPr firstRow="1" bandRow="1">
                <a:tableStyleId>{21E4AEA4-8DFA-4A89-87EB-49C32662AFE0}</a:tableStyleId>
              </a:tblPr>
              <a:tblGrid>
                <a:gridCol w="9258550">
                  <a:extLst>
                    <a:ext uri="{9D8B030D-6E8A-4147-A177-3AD203B41FA5}">
                      <a16:colId xmlns:a16="http://schemas.microsoft.com/office/drawing/2014/main" val="1941746039"/>
                    </a:ext>
                  </a:extLst>
                </a:gridCol>
              </a:tblGrid>
              <a:tr h="7211321">
                <a:tc>
                  <a:txBody>
                    <a:bodyPr/>
                    <a:lstStyle/>
                    <a:p>
                      <a:r>
                        <a:rPr lang="en-US" sz="2000" dirty="0">
                          <a:solidFill>
                            <a:schemeClr val="tx1"/>
                          </a:solidFill>
                          <a:latin typeface="Al Nile" pitchFamily="2" charset="-78"/>
                          <a:cs typeface="Al Nile" pitchFamily="2" charset="-78"/>
                        </a:rPr>
                        <a:t>Data Analysis</a:t>
                      </a:r>
                    </a:p>
                    <a:p>
                      <a:endParaRPr lang="en-US" sz="2000" dirty="0">
                        <a:solidFill>
                          <a:schemeClr val="tx1"/>
                        </a:solidFill>
                        <a:latin typeface="Al Nile" pitchFamily="2" charset="-78"/>
                        <a:cs typeface="Al Nile" pitchFamily="2" charset="-78"/>
                      </a:endParaRPr>
                    </a:p>
                    <a:p>
                      <a:pPr marL="0" marR="0" lvl="0" indent="0" algn="just" defTabSz="1800088" rtl="0" eaLnBrk="1" fontAlgn="auto" latinLnBrk="0" hangingPunct="1">
                        <a:lnSpc>
                          <a:spcPct val="100000"/>
                        </a:lnSpc>
                        <a:spcBef>
                          <a:spcPts val="0"/>
                        </a:spcBef>
                        <a:spcAft>
                          <a:spcPts val="0"/>
                        </a:spcAft>
                        <a:buClrTx/>
                        <a:buSzTx/>
                        <a:buFontTx/>
                        <a:buNone/>
                        <a:tabLst/>
                        <a:defRPr/>
                      </a:pPr>
                      <a:r>
                        <a:rPr lang="en-GB" sz="1600" b="0" kern="1200" dirty="0">
                          <a:solidFill>
                            <a:schemeClr val="tx1"/>
                          </a:solidFill>
                          <a:latin typeface="Al Nile" pitchFamily="2" charset="-78"/>
                          <a:ea typeface="+mn-ea"/>
                          <a:cs typeface="Al Nile" pitchFamily="2" charset="-78"/>
                        </a:rPr>
                        <a:t>Due to the case study being in such a small scale of Ireland, it is difficult to make judgement on the validity of whether the work can be applied in other situations, the case study cannot come to a definite conclusion as it only takes 3 marginalized schools in Ireland, there is no evidence to support that it would be like this throughout the entirety of Ireland or even outside the country. People may have different views on ability grouping and on how they went through with their work. As the article states in its page about limitations it doesn’t take into consideration alternative contexts, or how ability grouping would work in a school in non-DEIS schools (McGillicuddy and Devine 2020). Although it does give is insight into this specific area of ability grouping, and the questionnaire that was given on national scale could prove some insight on whether it can be applicable to national scale rather than just one specific area. More case studies may need to be done to see if the research affects other areas.</a:t>
                      </a:r>
                    </a:p>
                    <a:p>
                      <a:pPr marL="0" marR="0" lvl="0" indent="0" algn="just" defTabSz="1800088" rtl="0" eaLnBrk="1" fontAlgn="auto" latinLnBrk="0" hangingPunct="1">
                        <a:lnSpc>
                          <a:spcPct val="100000"/>
                        </a:lnSpc>
                        <a:spcBef>
                          <a:spcPts val="0"/>
                        </a:spcBef>
                        <a:spcAft>
                          <a:spcPts val="0"/>
                        </a:spcAft>
                        <a:buClrTx/>
                        <a:buSzTx/>
                        <a:buFontTx/>
                        <a:buNone/>
                        <a:tabLst/>
                        <a:defRPr/>
                      </a:pPr>
                      <a:r>
                        <a:rPr lang="en-GB" sz="1600" b="0" kern="1200" dirty="0">
                          <a:solidFill>
                            <a:schemeClr val="tx1"/>
                          </a:solidFill>
                          <a:latin typeface="Al Nile" pitchFamily="2" charset="-78"/>
                          <a:ea typeface="+mn-ea"/>
                          <a:cs typeface="Al Nile" pitchFamily="2" charset="-78"/>
                        </a:rPr>
                        <a:t>The reliability of the research done seems to be reliable as the results for each case study came out very similar, children seem to make their judgement on whether they're good at subjects based on their ability group. If a child knew they were put in a low ability group, they automatically thought they were just bad at the subject, effecting maybe how they see themselves and how others may perceive them. As the article states” Children are clearly aware of the power teachers exert over their social space, pro- cessed through funnelling and filtering them into groups” (McGillicuddy and Devine 2020)</a:t>
                      </a:r>
                    </a:p>
                    <a:p>
                      <a:pPr marL="0" marR="0" lvl="0" indent="0" algn="just" defTabSz="1800088" rtl="0" eaLnBrk="1" fontAlgn="auto" latinLnBrk="0" hangingPunct="1">
                        <a:lnSpc>
                          <a:spcPct val="100000"/>
                        </a:lnSpc>
                        <a:spcBef>
                          <a:spcPts val="0"/>
                        </a:spcBef>
                        <a:spcAft>
                          <a:spcPts val="0"/>
                        </a:spcAft>
                        <a:buClrTx/>
                        <a:buSzTx/>
                        <a:buFontTx/>
                        <a:buNone/>
                        <a:tabLst/>
                        <a:defRPr/>
                      </a:pPr>
                      <a:r>
                        <a:rPr lang="en-GB" sz="1600" b="0" kern="1200" dirty="0">
                          <a:solidFill>
                            <a:schemeClr val="tx1"/>
                          </a:solidFill>
                          <a:latin typeface="Al Nile" pitchFamily="2" charset="-78"/>
                          <a:ea typeface="+mn-ea"/>
                          <a:cs typeface="Al Nile" pitchFamily="2" charset="-78"/>
                        </a:rPr>
                        <a:t>Deidre McGillicuddy is an Assistant Professor in Education in UCD School of Education, a lot of her research is based around children's rights, transformative power in education as well as  creativity and wellbeing in school(University College Dublin 2021) , so as one of the authors she has plenty of knowledge in the topic are, she also received a UCD Teaching Excellence Award in 2021 (University College Dublin 2021) since McGillicuddy works in the field area of education this makes it appropriate for her to study teaching techniques such ability grouping, she may be bias due to depending on what her preferred style of teaching is, but overall she shows an interest to help education and children develop to a higher standard that what is currently present, she shows this with her many other articles based on education with another ability grouping article published in 2021. </a:t>
                      </a:r>
                    </a:p>
                    <a:p>
                      <a:pPr marL="0" marR="0" lvl="0" indent="0" algn="just" defTabSz="1800088" rtl="0" eaLnBrk="1" fontAlgn="auto" latinLnBrk="0" hangingPunct="1">
                        <a:lnSpc>
                          <a:spcPct val="100000"/>
                        </a:lnSpc>
                        <a:spcBef>
                          <a:spcPts val="0"/>
                        </a:spcBef>
                        <a:spcAft>
                          <a:spcPts val="0"/>
                        </a:spcAft>
                        <a:buClrTx/>
                        <a:buSzTx/>
                        <a:buFontTx/>
                        <a:buNone/>
                        <a:tabLst/>
                        <a:defRPr/>
                      </a:pPr>
                      <a:endParaRPr lang="en-GB" sz="1300" b="0" kern="1200" dirty="0">
                        <a:solidFill>
                          <a:schemeClr val="tx1"/>
                        </a:solidFill>
                        <a:latin typeface="Al Nile" pitchFamily="2" charset="-78"/>
                        <a:ea typeface="+mn-ea"/>
                        <a:cs typeface="Al Nile" pitchFamily="2" charset="-78"/>
                      </a:endParaRPr>
                    </a:p>
                  </a:txBody>
                  <a:tcPr marL="95991" marR="95991" marT="47995" marB="47995">
                    <a:solidFill>
                      <a:schemeClr val="accent6">
                        <a:lumMod val="60000"/>
                        <a:lumOff val="40000"/>
                      </a:schemeClr>
                    </a:solidFill>
                  </a:tcPr>
                </a:tc>
                <a:extLst>
                  <a:ext uri="{0D108BD9-81ED-4DB2-BD59-A6C34878D82A}">
                    <a16:rowId xmlns:a16="http://schemas.microsoft.com/office/drawing/2014/main" val="1790008488"/>
                  </a:ext>
                </a:extLst>
              </a:tr>
            </a:tbl>
          </a:graphicData>
        </a:graphic>
      </p:graphicFrame>
      <p:graphicFrame>
        <p:nvGraphicFramePr>
          <p:cNvPr id="19" name="Table 6">
            <a:extLst>
              <a:ext uri="{FF2B5EF4-FFF2-40B4-BE49-F238E27FC236}">
                <a16:creationId xmlns:a16="http://schemas.microsoft.com/office/drawing/2014/main" id="{1651B458-543E-1F7F-4901-BE819E94BDE9}"/>
              </a:ext>
            </a:extLst>
          </p:cNvPr>
          <p:cNvGraphicFramePr>
            <a:graphicFrameLocks noGrp="1"/>
          </p:cNvGraphicFramePr>
          <p:nvPr>
            <p:extLst>
              <p:ext uri="{D42A27DB-BD31-4B8C-83A1-F6EECF244321}">
                <p14:modId xmlns:p14="http://schemas.microsoft.com/office/powerpoint/2010/main" val="1813498245"/>
              </p:ext>
            </p:extLst>
          </p:nvPr>
        </p:nvGraphicFramePr>
        <p:xfrm>
          <a:off x="9614330" y="8553685"/>
          <a:ext cx="9578678" cy="7211321"/>
        </p:xfrm>
        <a:graphic>
          <a:graphicData uri="http://schemas.openxmlformats.org/drawingml/2006/table">
            <a:tbl>
              <a:tblPr firstRow="1" bandRow="1">
                <a:tableStyleId>{21E4AEA4-8DFA-4A89-87EB-49C32662AFE0}</a:tableStyleId>
              </a:tblPr>
              <a:tblGrid>
                <a:gridCol w="9578678">
                  <a:extLst>
                    <a:ext uri="{9D8B030D-6E8A-4147-A177-3AD203B41FA5}">
                      <a16:colId xmlns:a16="http://schemas.microsoft.com/office/drawing/2014/main" val="1941746039"/>
                    </a:ext>
                  </a:extLst>
                </a:gridCol>
              </a:tblGrid>
              <a:tr h="7211321">
                <a:tc>
                  <a:txBody>
                    <a:bodyPr/>
                    <a:lstStyle/>
                    <a:p>
                      <a:r>
                        <a:rPr lang="en-US" sz="2000" dirty="0">
                          <a:solidFill>
                            <a:schemeClr val="tx1"/>
                          </a:solidFill>
                          <a:latin typeface="Al Nile" pitchFamily="2" charset="-78"/>
                          <a:cs typeface="Al Nile" pitchFamily="2" charset="-78"/>
                        </a:rPr>
                        <a:t>Findings</a:t>
                      </a:r>
                    </a:p>
                    <a:p>
                      <a:endParaRPr lang="en-US" sz="1700" dirty="0">
                        <a:solidFill>
                          <a:schemeClr val="tx1"/>
                        </a:solidFill>
                        <a:latin typeface="Al Nile" pitchFamily="2" charset="-78"/>
                        <a:cs typeface="Al Nile" pitchFamily="2" charset="-78"/>
                      </a:endParaRPr>
                    </a:p>
                    <a:p>
                      <a:pPr algn="just"/>
                      <a:r>
                        <a:rPr lang="en-US" sz="1600" b="0" dirty="0">
                          <a:solidFill>
                            <a:schemeClr val="tx1"/>
                          </a:solidFill>
                          <a:latin typeface="Al Nile" pitchFamily="2" charset="-78"/>
                          <a:cs typeface="Al Nile" pitchFamily="2" charset="-78"/>
                        </a:rPr>
                        <a:t>Most studies seem to favor McGillicudy and Devine’s article, Boliver studies the idea of if ability grouping effects children's enjoyment of subjects such as English and Math’s, the result of this article shows that children in lower ability groups enjoy lessons in Math's and English less than those in a higher group. They determine that enjoyment is linked to the differences in things such as teaching quality, teacher expectations and curriculum content (Boliver V., and </a:t>
                      </a:r>
                      <a:r>
                        <a:rPr lang="en-US" sz="1600" b="0" dirty="0" err="1">
                          <a:solidFill>
                            <a:schemeClr val="tx1"/>
                          </a:solidFill>
                          <a:latin typeface="Al Nile" pitchFamily="2" charset="-78"/>
                          <a:cs typeface="Al Nile" pitchFamily="2" charset="-78"/>
                        </a:rPr>
                        <a:t>Capsada-Munsech</a:t>
                      </a:r>
                      <a:r>
                        <a:rPr lang="en-US" sz="1600" b="0" dirty="0">
                          <a:solidFill>
                            <a:schemeClr val="tx1"/>
                          </a:solidFill>
                          <a:latin typeface="Al Nile" pitchFamily="2" charset="-78"/>
                          <a:cs typeface="Al Nile" pitchFamily="2" charset="-78"/>
                        </a:rPr>
                        <a:t> Q, 2021),  although they do debate  McGillicuddy’s ideas by saying that if there was a way for ability grouping to improve it could allow children to thrive and enjoy the subject more, ability grouping allows educators to able to tailor teaching material to the child's needs, in turn it could be a really effective technique it just isn’t at the stage currently. Therefore, children lack enjoyment and entertainment in subjects due to poor use of ability grouping. (Boliver V, And </a:t>
                      </a:r>
                      <a:r>
                        <a:rPr lang="en-US" sz="1600" b="0" dirty="0" err="1">
                          <a:solidFill>
                            <a:schemeClr val="tx1"/>
                          </a:solidFill>
                          <a:latin typeface="Al Nile" pitchFamily="2" charset="-78"/>
                          <a:cs typeface="Al Nile" pitchFamily="2" charset="-78"/>
                        </a:rPr>
                        <a:t>Capsada-Munsech</a:t>
                      </a:r>
                      <a:r>
                        <a:rPr lang="en-US" sz="1600" b="0" dirty="0">
                          <a:solidFill>
                            <a:schemeClr val="tx1"/>
                          </a:solidFill>
                          <a:latin typeface="Al Nile" pitchFamily="2" charset="-78"/>
                          <a:cs typeface="Al Nile" pitchFamily="2" charset="-78"/>
                        </a:rPr>
                        <a:t> 2021).</a:t>
                      </a:r>
                    </a:p>
                    <a:p>
                      <a:pPr algn="just"/>
                      <a:r>
                        <a:rPr lang="en-US" sz="1600" b="0" dirty="0">
                          <a:solidFill>
                            <a:schemeClr val="tx1"/>
                          </a:solidFill>
                          <a:latin typeface="Al Nile" pitchFamily="2" charset="-78"/>
                          <a:cs typeface="Al Nile" pitchFamily="2" charset="-78"/>
                        </a:rPr>
                        <a:t>Another study that supports McGillicuddy’s research is an article published by Roberts-Holmes in his article he talks about the pressures teachers go through in order to get children to achieve goals set by the government. These pressures allowed for ability grouping to be used inappropriately, in turn “young people are increasingly labelled, classified and distributed according to their so-called abilities” (Roberts-Holmes 2021), which some teachers admit that a consequence of this inappropriate ability grouping is bad effects on mental health and well-being giving pupils a low self-esteem. (Roberts-Holmes 2021).</a:t>
                      </a:r>
                    </a:p>
                    <a:p>
                      <a:pPr algn="just"/>
                      <a:r>
                        <a:rPr lang="en-US" sz="1600" b="0" dirty="0">
                          <a:solidFill>
                            <a:schemeClr val="tx1"/>
                          </a:solidFill>
                          <a:latin typeface="Al Nile" pitchFamily="2" charset="-78"/>
                          <a:cs typeface="Al Nile" pitchFamily="2" charset="-78"/>
                        </a:rPr>
                        <a:t>Most articles seem to take a negative approach on ability grouping, believing that it is harming children's ability to learn and feel rather than support a child's learning its harming it </a:t>
                      </a:r>
                      <a:r>
                        <a:rPr lang="en-US" sz="1600" b="0" dirty="0" err="1">
                          <a:solidFill>
                            <a:schemeClr val="tx1"/>
                          </a:solidFill>
                          <a:latin typeface="Al Nile" pitchFamily="2" charset="-78"/>
                          <a:cs typeface="Al Nile" pitchFamily="2" charset="-78"/>
                        </a:rPr>
                        <a:t>insetad</a:t>
                      </a:r>
                      <a:r>
                        <a:rPr lang="en-US" sz="1600" b="0" dirty="0">
                          <a:solidFill>
                            <a:schemeClr val="tx1"/>
                          </a:solidFill>
                          <a:latin typeface="Al Nile" pitchFamily="2" charset="-78"/>
                          <a:cs typeface="Al Nile" pitchFamily="2" charset="-78"/>
                        </a:rPr>
                        <a:t>, though the reasons for why ability grouping isn’t effective is different for most researchers. While McGillicuddy believes that ability grouping shouldn’t be a teaching practice within education as it limits a child to what they can achieve, other theorists seen such as Boliver believe that ability grouping could be developed to become a more effective teaching tool used to help children, catering to their needs rather than using it as a tool to determine intelligence.</a:t>
                      </a:r>
                    </a:p>
                    <a:p>
                      <a:endParaRPr lang="en-US" sz="1300" b="0" dirty="0">
                        <a:solidFill>
                          <a:schemeClr val="tx1"/>
                        </a:solidFill>
                        <a:latin typeface="Al Nile" pitchFamily="2" charset="-78"/>
                        <a:cs typeface="Al Nile" pitchFamily="2" charset="-78"/>
                      </a:endParaRPr>
                    </a:p>
                  </a:txBody>
                  <a:tcPr marL="95991" marR="95991" marT="47995" marB="47995">
                    <a:solidFill>
                      <a:schemeClr val="accent6">
                        <a:lumMod val="60000"/>
                        <a:lumOff val="40000"/>
                      </a:schemeClr>
                    </a:solidFill>
                  </a:tcPr>
                </a:tc>
                <a:extLst>
                  <a:ext uri="{0D108BD9-81ED-4DB2-BD59-A6C34878D82A}">
                    <a16:rowId xmlns:a16="http://schemas.microsoft.com/office/drawing/2014/main" val="1790008488"/>
                  </a:ext>
                </a:extLst>
              </a:tr>
            </a:tbl>
          </a:graphicData>
        </a:graphic>
      </p:graphicFrame>
      <p:graphicFrame>
        <p:nvGraphicFramePr>
          <p:cNvPr id="20" name="Table 6">
            <a:extLst>
              <a:ext uri="{FF2B5EF4-FFF2-40B4-BE49-F238E27FC236}">
                <a16:creationId xmlns:a16="http://schemas.microsoft.com/office/drawing/2014/main" id="{570BC127-6458-24C8-C446-8C15B0D8D31F}"/>
              </a:ext>
            </a:extLst>
          </p:cNvPr>
          <p:cNvGraphicFramePr>
            <a:graphicFrameLocks noGrp="1"/>
          </p:cNvGraphicFramePr>
          <p:nvPr>
            <p:extLst>
              <p:ext uri="{D42A27DB-BD31-4B8C-83A1-F6EECF244321}">
                <p14:modId xmlns:p14="http://schemas.microsoft.com/office/powerpoint/2010/main" val="2954893440"/>
              </p:ext>
            </p:extLst>
          </p:nvPr>
        </p:nvGraphicFramePr>
        <p:xfrm>
          <a:off x="498764" y="8553685"/>
          <a:ext cx="9213497" cy="7174309"/>
        </p:xfrm>
        <a:graphic>
          <a:graphicData uri="http://schemas.openxmlformats.org/drawingml/2006/table">
            <a:tbl>
              <a:tblPr firstRow="1" bandRow="1">
                <a:tableStyleId>{21E4AEA4-8DFA-4A89-87EB-49C32662AFE0}</a:tableStyleId>
              </a:tblPr>
              <a:tblGrid>
                <a:gridCol w="9213497">
                  <a:extLst>
                    <a:ext uri="{9D8B030D-6E8A-4147-A177-3AD203B41FA5}">
                      <a16:colId xmlns:a16="http://schemas.microsoft.com/office/drawing/2014/main" val="1941746039"/>
                    </a:ext>
                  </a:extLst>
                </a:gridCol>
              </a:tblGrid>
              <a:tr h="7174309">
                <a:tc>
                  <a:txBody>
                    <a:bodyPr/>
                    <a:lstStyle/>
                    <a:p>
                      <a:r>
                        <a:rPr lang="en-US" sz="2000" dirty="0">
                          <a:solidFill>
                            <a:schemeClr val="tx1"/>
                          </a:solidFill>
                          <a:latin typeface="Al Nile" pitchFamily="2" charset="-78"/>
                          <a:cs typeface="Al Nile" pitchFamily="2" charset="-78"/>
                        </a:rPr>
                        <a:t>Conclusion</a:t>
                      </a:r>
                    </a:p>
                    <a:p>
                      <a:endParaRPr lang="en-US" sz="2000" dirty="0">
                        <a:solidFill>
                          <a:schemeClr val="tx1"/>
                        </a:solidFill>
                        <a:latin typeface="Al Nile" pitchFamily="2" charset="-78"/>
                        <a:cs typeface="Al Nile" pitchFamily="2" charset="-78"/>
                      </a:endParaRPr>
                    </a:p>
                    <a:p>
                      <a:pPr algn="just"/>
                      <a:r>
                        <a:rPr lang="en-US" sz="1600" b="0" dirty="0">
                          <a:solidFill>
                            <a:schemeClr val="tx1"/>
                          </a:solidFill>
                          <a:latin typeface="Al Nile" pitchFamily="2" charset="-78"/>
                          <a:cs typeface="Al Nile" pitchFamily="2" charset="-78"/>
                        </a:rPr>
                        <a:t>Overall, the article provides insight into a teaching technique that is still used today in a large quantity of schools. The article givens plenty of detail into the effects on ability grouping on a child’s psychosocial status and where they believe they stand as an individual. Though there are some debates on the reason ability grouping effects children's mental health one reason being   due to poor use and therefore can be improved upon to be a better utility in the classroom, it is clear to see that either way it has some impact on young people, either due to social concepts, self-esteem of being in a low ability group or even anxiety from the pressures of being in a high ability group or simply just wanting to do well, ability grouping can affect the way children see themselves as well as how people may perceive them.</a:t>
                      </a:r>
                    </a:p>
                    <a:p>
                      <a:pPr algn="just"/>
                      <a:r>
                        <a:rPr lang="en-US" sz="1600" b="0" dirty="0">
                          <a:solidFill>
                            <a:schemeClr val="tx1"/>
                          </a:solidFill>
                          <a:latin typeface="Al Nile" pitchFamily="2" charset="-78"/>
                          <a:cs typeface="Al Nile" pitchFamily="2" charset="-78"/>
                        </a:rPr>
                        <a:t>Ability grouping appears to be more of an issue than expected with many of these articles coming out in recent times, due to it being a prevalent issue its important to look at what can be done in order to make ability grouping a better technique to use or find a new technique that benefits both teacher and student. Some researchers such as Boliver believe the technique could be held useful if there was a way to improve the technique as it allows teachers to tailor material for the child's needs. Whereas McGillicuddy believes that a new method is needed as ability grouping will still proceed to affect a child's psychosocial state even if changes were to be made. McGillicuddy believes in giving the child a voice in what happens with their education.</a:t>
                      </a:r>
                    </a:p>
                    <a:p>
                      <a:pPr algn="just"/>
                      <a:r>
                        <a:rPr lang="en-US" sz="1600" b="0" dirty="0">
                          <a:solidFill>
                            <a:schemeClr val="tx1"/>
                          </a:solidFill>
                          <a:latin typeface="Al Nile" pitchFamily="2" charset="-78"/>
                          <a:cs typeface="Al Nile" pitchFamily="2" charset="-78"/>
                        </a:rPr>
                        <a:t>The study presents its findings in a clear way so that it is easy to understand and perhaps replicate if someone wanted to test this idea out for themselves in a different setting, information is well presented and placed in a way that a person with little understanding on the topic would be able to have some understanding by the end. </a:t>
                      </a:r>
                    </a:p>
                    <a:p>
                      <a:pPr algn="just"/>
                      <a:r>
                        <a:rPr lang="en-US" sz="1600" b="0" dirty="0">
                          <a:solidFill>
                            <a:schemeClr val="tx1"/>
                          </a:solidFill>
                          <a:latin typeface="Al Nile" pitchFamily="2" charset="-78"/>
                          <a:cs typeface="Al Nile" pitchFamily="2" charset="-78"/>
                        </a:rPr>
                        <a:t>In the end it has given good insight into what children think about themselves when put into these ability groups, it also gives us insight into the minds of teachers and headmasters that encourage the idea of ability grouping.</a:t>
                      </a:r>
                    </a:p>
                  </a:txBody>
                  <a:tcPr marL="95991" marR="95991" marT="47995" marB="47995">
                    <a:solidFill>
                      <a:schemeClr val="accent6">
                        <a:lumMod val="60000"/>
                        <a:lumOff val="40000"/>
                      </a:schemeClr>
                    </a:solidFill>
                  </a:tcPr>
                </a:tc>
                <a:extLst>
                  <a:ext uri="{0D108BD9-81ED-4DB2-BD59-A6C34878D82A}">
                    <a16:rowId xmlns:a16="http://schemas.microsoft.com/office/drawing/2014/main" val="1790008488"/>
                  </a:ext>
                </a:extLst>
              </a:tr>
            </a:tbl>
          </a:graphicData>
        </a:graphic>
      </p:graphicFrame>
      <p:cxnSp>
        <p:nvCxnSpPr>
          <p:cNvPr id="7" name="Straight Arrow Connector 6">
            <a:extLst>
              <a:ext uri="{FF2B5EF4-FFF2-40B4-BE49-F238E27FC236}">
                <a16:creationId xmlns:a16="http://schemas.microsoft.com/office/drawing/2014/main" id="{B9D6478F-A78D-CE1E-3114-58F07689D82E}"/>
              </a:ext>
            </a:extLst>
          </p:cNvPr>
          <p:cNvCxnSpPr>
            <a:cxnSpLocks/>
          </p:cNvCxnSpPr>
          <p:nvPr/>
        </p:nvCxnSpPr>
        <p:spPr>
          <a:xfrm>
            <a:off x="9712261" y="1313740"/>
            <a:ext cx="36518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aphicFrame>
        <p:nvGraphicFramePr>
          <p:cNvPr id="4" name="Table 4">
            <a:extLst>
              <a:ext uri="{FF2B5EF4-FFF2-40B4-BE49-F238E27FC236}">
                <a16:creationId xmlns:a16="http://schemas.microsoft.com/office/drawing/2014/main" id="{47C2E742-24FD-42FA-5A67-FE6C05716A43}"/>
              </a:ext>
            </a:extLst>
          </p:cNvPr>
          <p:cNvGraphicFramePr>
            <a:graphicFrameLocks noGrp="1"/>
          </p:cNvGraphicFramePr>
          <p:nvPr>
            <p:extLst>
              <p:ext uri="{D42A27DB-BD31-4B8C-83A1-F6EECF244321}">
                <p14:modId xmlns:p14="http://schemas.microsoft.com/office/powerpoint/2010/main" val="3604327312"/>
              </p:ext>
            </p:extLst>
          </p:nvPr>
        </p:nvGraphicFramePr>
        <p:xfrm>
          <a:off x="498764" y="205187"/>
          <a:ext cx="27958471" cy="801404"/>
        </p:xfrm>
        <a:graphic>
          <a:graphicData uri="http://schemas.openxmlformats.org/drawingml/2006/table">
            <a:tbl>
              <a:tblPr firstRow="1" bandRow="1">
                <a:tableStyleId>{5C22544A-7EE6-4342-B048-85BDC9FD1C3A}</a:tableStyleId>
              </a:tblPr>
              <a:tblGrid>
                <a:gridCol w="27958471">
                  <a:extLst>
                    <a:ext uri="{9D8B030D-6E8A-4147-A177-3AD203B41FA5}">
                      <a16:colId xmlns:a16="http://schemas.microsoft.com/office/drawing/2014/main" val="2650217956"/>
                    </a:ext>
                  </a:extLst>
                </a:gridCol>
              </a:tblGrid>
              <a:tr h="801404">
                <a:tc>
                  <a:txBody>
                    <a:bodyPr/>
                    <a:lstStyle/>
                    <a:p>
                      <a:pPr algn="ctr"/>
                      <a:r>
                        <a:rPr lang="en-US" sz="2100" b="1" dirty="0">
                          <a:solidFill>
                            <a:schemeClr val="tx1"/>
                          </a:solidFill>
                          <a:latin typeface="Al Nile" pitchFamily="2" charset="-78"/>
                          <a:ea typeface="Apple Symbols" panose="02000000000000000000" pitchFamily="2" charset="-79"/>
                          <a:cs typeface="Al Nile" pitchFamily="2" charset="-78"/>
                        </a:rPr>
                        <a:t>Ability Grouping – Friend or Foe ? Does it effect a child’s mental health?</a:t>
                      </a:r>
                    </a:p>
                    <a:p>
                      <a:pPr algn="ctr"/>
                      <a:r>
                        <a:rPr lang="en-US" sz="2100" b="1" dirty="0">
                          <a:solidFill>
                            <a:schemeClr val="tx1"/>
                          </a:solidFill>
                          <a:latin typeface="Al Nile" pitchFamily="2" charset="-78"/>
                          <a:ea typeface="Apple Symbols" panose="02000000000000000000" pitchFamily="2" charset="-79"/>
                          <a:cs typeface="Al Nile" pitchFamily="2" charset="-78"/>
                        </a:rPr>
                        <a:t>Skye Stevens </a:t>
                      </a:r>
                      <a:r>
                        <a:rPr lang="en-US" sz="2500" b="1" dirty="0">
                          <a:solidFill>
                            <a:schemeClr val="tx1"/>
                          </a:solidFill>
                          <a:latin typeface="Al Nile" pitchFamily="2" charset="-78"/>
                          <a:ea typeface="Apple Symbols" panose="02000000000000000000" pitchFamily="2" charset="-79"/>
                          <a:cs typeface="Al Nile" pitchFamily="2" charset="-78"/>
                        </a:rPr>
                        <a:t>2000785</a:t>
                      </a:r>
                      <a:endParaRPr lang="en-US" sz="2100" b="1" dirty="0">
                        <a:solidFill>
                          <a:schemeClr val="tx1"/>
                        </a:solidFill>
                        <a:latin typeface="Al Nile" pitchFamily="2" charset="-78"/>
                        <a:ea typeface="Apple Symbols" panose="02000000000000000000" pitchFamily="2" charset="-79"/>
                        <a:cs typeface="Al Nile" pitchFamily="2" charset="-78"/>
                      </a:endParaRPr>
                    </a:p>
                  </a:txBody>
                  <a:tcPr marL="95991" marR="95991" marT="47995" marB="47995">
                    <a:solidFill>
                      <a:schemeClr val="accent6">
                        <a:lumMod val="75000"/>
                      </a:schemeClr>
                    </a:solidFill>
                  </a:tcPr>
                </a:tc>
                <a:extLst>
                  <a:ext uri="{0D108BD9-81ED-4DB2-BD59-A6C34878D82A}">
                    <a16:rowId xmlns:a16="http://schemas.microsoft.com/office/drawing/2014/main" val="2953311864"/>
                  </a:ext>
                </a:extLst>
              </a:tr>
            </a:tbl>
          </a:graphicData>
        </a:graphic>
      </p:graphicFrame>
      <p:cxnSp>
        <p:nvCxnSpPr>
          <p:cNvPr id="18" name="Straight Arrow Connector 17">
            <a:extLst>
              <a:ext uri="{FF2B5EF4-FFF2-40B4-BE49-F238E27FC236}">
                <a16:creationId xmlns:a16="http://schemas.microsoft.com/office/drawing/2014/main" id="{22BA8B21-DDF4-D563-707E-8E60F02DC7D1}"/>
              </a:ext>
            </a:extLst>
          </p:cNvPr>
          <p:cNvCxnSpPr>
            <a:cxnSpLocks/>
          </p:cNvCxnSpPr>
          <p:nvPr/>
        </p:nvCxnSpPr>
        <p:spPr>
          <a:xfrm>
            <a:off x="19010417" y="1313740"/>
            <a:ext cx="36518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071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36C1-3D93-B08E-0034-268A1E2CD177}"/>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8F31B0C1-894A-B5D8-C56E-A4B5B81A4F4A}"/>
              </a:ext>
            </a:extLst>
          </p:cNvPr>
          <p:cNvSpPr>
            <a:spLocks noGrp="1"/>
          </p:cNvSpPr>
          <p:nvPr>
            <p:ph idx="1"/>
          </p:nvPr>
        </p:nvSpPr>
        <p:spPr>
          <a:xfrm>
            <a:off x="1246489" y="3318311"/>
            <a:ext cx="25890543" cy="11666050"/>
          </a:xfrm>
        </p:spPr>
        <p:txBody>
          <a:bodyPr>
            <a:normAutofit fontScale="62500" lnSpcReduction="20000"/>
          </a:bodyPr>
          <a:lstStyle/>
          <a:p>
            <a:r>
              <a:rPr lang="en-GB" sz="4000" dirty="0">
                <a:solidFill>
                  <a:srgbClr val="262626"/>
                </a:solidFill>
                <a:latin typeface="Helvetica" pitchFamily="2" charset="0"/>
              </a:rPr>
              <a:t>Alderson, P.  and  Morrow V,. (2011) The Ethics of Research with Children and Young People : A Practical Handbook. Los Angeles: SAGE Publications Ltd. Available at: https://search-</a:t>
            </a:r>
            <a:r>
              <a:rPr lang="en-GB" sz="4000" dirty="0" err="1">
                <a:solidFill>
                  <a:srgbClr val="262626"/>
                </a:solidFill>
                <a:latin typeface="Helvetica" pitchFamily="2" charset="0"/>
              </a:rPr>
              <a:t>ebscohost</a:t>
            </a:r>
            <a:r>
              <a:rPr lang="en-GB" sz="4000" dirty="0">
                <a:solidFill>
                  <a:srgbClr val="262626"/>
                </a:solidFill>
                <a:latin typeface="Helvetica" pitchFamily="2" charset="0"/>
              </a:rPr>
              <a:t>-</a:t>
            </a:r>
            <a:r>
              <a:rPr lang="en-GB" sz="4000" dirty="0" err="1">
                <a:solidFill>
                  <a:srgbClr val="262626"/>
                </a:solidFill>
                <a:latin typeface="Helvetica" pitchFamily="2" charset="0"/>
              </a:rPr>
              <a:t>com.ezproxy.uwtsd.ac.uk</a:t>
            </a:r>
            <a:r>
              <a:rPr lang="en-GB" sz="4000" dirty="0">
                <a:solidFill>
                  <a:srgbClr val="262626"/>
                </a:solidFill>
                <a:latin typeface="Helvetica" pitchFamily="2" charset="0"/>
              </a:rPr>
              <a:t>/</a:t>
            </a:r>
            <a:r>
              <a:rPr lang="en-GB" sz="4000" dirty="0" err="1">
                <a:solidFill>
                  <a:srgbClr val="262626"/>
                </a:solidFill>
                <a:latin typeface="Helvetica" pitchFamily="2" charset="0"/>
              </a:rPr>
              <a:t>login.aspx?direct</a:t>
            </a:r>
            <a:r>
              <a:rPr lang="en-GB" sz="4000" dirty="0">
                <a:solidFill>
                  <a:srgbClr val="262626"/>
                </a:solidFill>
                <a:latin typeface="Helvetica" pitchFamily="2" charset="0"/>
              </a:rPr>
              <a:t>=</a:t>
            </a:r>
            <a:r>
              <a:rPr lang="en-GB" sz="4000" dirty="0" err="1">
                <a:solidFill>
                  <a:srgbClr val="262626"/>
                </a:solidFill>
                <a:latin typeface="Helvetica" pitchFamily="2" charset="0"/>
              </a:rPr>
              <a:t>true&amp;db</a:t>
            </a:r>
            <a:r>
              <a:rPr lang="en-GB" sz="4000" dirty="0">
                <a:solidFill>
                  <a:srgbClr val="262626"/>
                </a:solidFill>
                <a:latin typeface="Helvetica" pitchFamily="2" charset="0"/>
              </a:rPr>
              <a:t>=</a:t>
            </a:r>
            <a:r>
              <a:rPr lang="en-GB" sz="4000" dirty="0" err="1">
                <a:solidFill>
                  <a:srgbClr val="262626"/>
                </a:solidFill>
                <a:latin typeface="Helvetica" pitchFamily="2" charset="0"/>
              </a:rPr>
              <a:t>nlebk&amp;AN</a:t>
            </a:r>
            <a:r>
              <a:rPr lang="en-GB" sz="4000" dirty="0">
                <a:solidFill>
                  <a:srgbClr val="262626"/>
                </a:solidFill>
                <a:latin typeface="Helvetica" pitchFamily="2" charset="0"/>
              </a:rPr>
              <a:t>=509356&amp;site=</a:t>
            </a:r>
            <a:r>
              <a:rPr lang="en-GB" sz="4000" dirty="0" err="1">
                <a:solidFill>
                  <a:srgbClr val="262626"/>
                </a:solidFill>
                <a:latin typeface="Helvetica" pitchFamily="2" charset="0"/>
              </a:rPr>
              <a:t>ehost</a:t>
            </a:r>
            <a:r>
              <a:rPr lang="en-GB" sz="4000" dirty="0">
                <a:solidFill>
                  <a:srgbClr val="262626"/>
                </a:solidFill>
                <a:latin typeface="Helvetica" pitchFamily="2" charset="0"/>
              </a:rPr>
              <a:t>-live (Accessed: 1 November 2022).</a:t>
            </a:r>
          </a:p>
          <a:p>
            <a:r>
              <a:rPr lang="en-GB" sz="4000" dirty="0" err="1">
                <a:solidFill>
                  <a:srgbClr val="262626"/>
                </a:solidFill>
                <a:latin typeface="Helvetica" pitchFamily="2" charset="0"/>
              </a:rPr>
              <a:t>Boliver</a:t>
            </a:r>
            <a:r>
              <a:rPr lang="en-GB" sz="4000" dirty="0">
                <a:solidFill>
                  <a:srgbClr val="262626"/>
                </a:solidFill>
                <a:latin typeface="Helvetica" pitchFamily="2" charset="0"/>
              </a:rPr>
              <a:t> V., and </a:t>
            </a:r>
            <a:r>
              <a:rPr lang="en-GB" sz="4000" dirty="0" err="1">
                <a:solidFill>
                  <a:srgbClr val="262626"/>
                </a:solidFill>
                <a:latin typeface="Helvetica" pitchFamily="2" charset="0"/>
              </a:rPr>
              <a:t>Capsada-Munsech</a:t>
            </a:r>
            <a:r>
              <a:rPr lang="en-GB" sz="4000" dirty="0">
                <a:solidFill>
                  <a:srgbClr val="262626"/>
                </a:solidFill>
                <a:latin typeface="Helvetica" pitchFamily="2" charset="0"/>
              </a:rPr>
              <a:t> Q., (2021) Does ability grouping affect UK primary school pupils’ enjoyment of Maths and English?, Research in Social Stratification and Mobility, vol.76, Available at: </a:t>
            </a:r>
            <a:r>
              <a:rPr lang="en-GB" sz="4000" dirty="0">
                <a:solidFill>
                  <a:srgbClr val="262626"/>
                </a:solidFill>
                <a:latin typeface="Helvetica" pitchFamily="2" charset="0"/>
                <a:hlinkClick r:id="rId2"/>
              </a:rPr>
              <a:t>https://www-sciencedirect-com.ezproxy.uwtsd.ac.uk/journal/research-in-social-stratification-and-mobility/vol/76/suppl/C</a:t>
            </a:r>
            <a:r>
              <a:rPr lang="en-GB" sz="4000" dirty="0">
                <a:solidFill>
                  <a:srgbClr val="262626"/>
                </a:solidFill>
                <a:latin typeface="Helvetica" pitchFamily="2" charset="0"/>
              </a:rPr>
              <a:t>, (Accessed: 31 October 2022), </a:t>
            </a:r>
          </a:p>
          <a:p>
            <a:r>
              <a:rPr lang="en-GB" sz="4000" dirty="0">
                <a:solidFill>
                  <a:srgbClr val="262626"/>
                </a:solidFill>
                <a:latin typeface="Helvetica" pitchFamily="2" charset="0"/>
              </a:rPr>
              <a:t>Campbell T. (2021) Little fish, big streams: Early in-class maths ‘ability’ groups, early teacher judgements &amp; primary schoolchildren’s later maths self-concept [blog], 20 May, Available at: </a:t>
            </a:r>
            <a:r>
              <a:rPr lang="en-GB" sz="4000" dirty="0">
                <a:solidFill>
                  <a:srgbClr val="262626"/>
                </a:solidFill>
                <a:latin typeface="Helvetica" pitchFamily="2" charset="0"/>
                <a:hlinkClick r:id="rId3"/>
              </a:rPr>
              <a:t>https://www-sciencedirect-com.ezproxy.uwtsd.ac.uk/science/article/pii/S0276562421000494</a:t>
            </a:r>
            <a:r>
              <a:rPr lang="en-GB" sz="4000" dirty="0">
                <a:solidFill>
                  <a:srgbClr val="262626"/>
                </a:solidFill>
                <a:latin typeface="Helvetica" pitchFamily="2" charset="0"/>
              </a:rPr>
              <a:t> , (Accessed: 26 October 2022) DOI: </a:t>
            </a:r>
            <a:r>
              <a:rPr lang="en-GB" sz="4000" dirty="0">
                <a:solidFill>
                  <a:srgbClr val="262626"/>
                </a:solidFill>
                <a:latin typeface="Helvetica" pitchFamily="2" charset="0"/>
                <a:hlinkClick r:id="rId4" tooltip="Persistent link using digital object identifier">
                  <a:extLst>
                    <a:ext uri="{A12FA001-AC4F-418D-AE19-62706E023703}">
                      <ahyp:hlinkClr xmlns:ahyp="http://schemas.microsoft.com/office/drawing/2018/hyperlinkcolor" val="tx"/>
                    </a:ext>
                  </a:extLst>
                </a:hlinkClick>
              </a:rPr>
              <a:t>https://doi.org/10.1016/j.rssm.2021.100629</a:t>
            </a:r>
            <a:endParaRPr lang="en-GB" sz="4000" dirty="0">
              <a:solidFill>
                <a:srgbClr val="262626"/>
              </a:solidFill>
              <a:latin typeface="Helvetica" pitchFamily="2" charset="0"/>
            </a:endParaRPr>
          </a:p>
          <a:p>
            <a:r>
              <a:rPr lang="en-GB" sz="4000" dirty="0">
                <a:solidFill>
                  <a:srgbClr val="262626"/>
                </a:solidFill>
                <a:latin typeface="Helvetica" pitchFamily="2" charset="0"/>
              </a:rPr>
              <a:t>Department for Education and Schools (2005) Higher Standards, Better Schools for All: More Choice for Parents and Pupils . London: Department for Education and Skills. Available at: </a:t>
            </a:r>
            <a:r>
              <a:rPr lang="en-GB" sz="4000" dirty="0">
                <a:solidFill>
                  <a:srgbClr val="262626"/>
                </a:solidFill>
                <a:latin typeface="Helvetica" pitchFamily="2" charset="0"/>
                <a:hlinkClick r:id="rId5"/>
              </a:rPr>
              <a:t>http://www.educationengland.org.uk/documents/pdfs/2005-white-paper-higher-standards.pdf</a:t>
            </a:r>
            <a:r>
              <a:rPr lang="en-GB" sz="4000" dirty="0">
                <a:solidFill>
                  <a:srgbClr val="262626"/>
                </a:solidFill>
                <a:latin typeface="Helvetica" pitchFamily="2" charset="0"/>
              </a:rPr>
              <a:t> (Accessed: 27 October 2022)</a:t>
            </a:r>
          </a:p>
          <a:p>
            <a:r>
              <a:rPr lang="en-GB" sz="4000" dirty="0">
                <a:solidFill>
                  <a:srgbClr val="262626"/>
                </a:solidFill>
                <a:latin typeface="Helvetica" pitchFamily="2" charset="0"/>
              </a:rPr>
              <a:t>Healthcare Conferences UK (2022) Record high numbers of children problems in UK, Available at: </a:t>
            </a:r>
            <a:r>
              <a:rPr lang="en-GB" sz="4000" dirty="0">
                <a:solidFill>
                  <a:srgbClr val="262626"/>
                </a:solidFill>
                <a:latin typeface="Helvetica" pitchFamily="2" charset="0"/>
                <a:hlinkClick r:id="rId6"/>
              </a:rPr>
              <a:t>https://www.healthcareconferencesuk.co.uk/news/2022-5-24/record-high-number-of-children-treated-for-mental-health-problems-in-uk</a:t>
            </a:r>
            <a:r>
              <a:rPr lang="en-GB" sz="4000" dirty="0">
                <a:solidFill>
                  <a:srgbClr val="262626"/>
                </a:solidFill>
                <a:latin typeface="Helvetica" pitchFamily="2" charset="0"/>
              </a:rPr>
              <a:t> (Accessed 1 November 2022)</a:t>
            </a:r>
          </a:p>
          <a:p>
            <a:r>
              <a:rPr lang="en-GB" sz="4000" dirty="0">
                <a:solidFill>
                  <a:srgbClr val="262626"/>
                </a:solidFill>
                <a:latin typeface="Helvetica" pitchFamily="2" charset="0"/>
              </a:rPr>
              <a:t>Ireson, J. and Hallam S. (2001) Ability Grouping in Education. London: SAGE Publications Ltd. Available at: https://search-</a:t>
            </a:r>
            <a:r>
              <a:rPr lang="en-GB" sz="4000" dirty="0" err="1">
                <a:solidFill>
                  <a:srgbClr val="262626"/>
                </a:solidFill>
                <a:latin typeface="Helvetica" pitchFamily="2" charset="0"/>
              </a:rPr>
              <a:t>ebscohost</a:t>
            </a:r>
            <a:r>
              <a:rPr lang="en-GB" sz="4000" dirty="0">
                <a:solidFill>
                  <a:srgbClr val="262626"/>
                </a:solidFill>
                <a:latin typeface="Helvetica" pitchFamily="2" charset="0"/>
              </a:rPr>
              <a:t>-</a:t>
            </a:r>
            <a:r>
              <a:rPr lang="en-GB" sz="4000" dirty="0" err="1">
                <a:solidFill>
                  <a:srgbClr val="262626"/>
                </a:solidFill>
                <a:latin typeface="Helvetica" pitchFamily="2" charset="0"/>
              </a:rPr>
              <a:t>com.ezproxy.uwtsd.ac.uk</a:t>
            </a:r>
            <a:r>
              <a:rPr lang="en-GB" sz="4000" dirty="0">
                <a:solidFill>
                  <a:srgbClr val="262626"/>
                </a:solidFill>
                <a:latin typeface="Helvetica" pitchFamily="2" charset="0"/>
              </a:rPr>
              <a:t>/</a:t>
            </a:r>
            <a:r>
              <a:rPr lang="en-GB" sz="4000" dirty="0" err="1">
                <a:solidFill>
                  <a:srgbClr val="262626"/>
                </a:solidFill>
                <a:latin typeface="Helvetica" pitchFamily="2" charset="0"/>
              </a:rPr>
              <a:t>login.aspx?direct</a:t>
            </a:r>
            <a:r>
              <a:rPr lang="en-GB" sz="4000" dirty="0">
                <a:solidFill>
                  <a:srgbClr val="262626"/>
                </a:solidFill>
                <a:latin typeface="Helvetica" pitchFamily="2" charset="0"/>
              </a:rPr>
              <a:t>=</a:t>
            </a:r>
            <a:r>
              <a:rPr lang="en-GB" sz="4000" dirty="0" err="1">
                <a:solidFill>
                  <a:srgbClr val="262626"/>
                </a:solidFill>
                <a:latin typeface="Helvetica" pitchFamily="2" charset="0"/>
              </a:rPr>
              <a:t>true&amp;db</a:t>
            </a:r>
            <a:r>
              <a:rPr lang="en-GB" sz="4000" dirty="0">
                <a:solidFill>
                  <a:srgbClr val="262626"/>
                </a:solidFill>
                <a:latin typeface="Helvetica" pitchFamily="2" charset="0"/>
              </a:rPr>
              <a:t>=</a:t>
            </a:r>
            <a:r>
              <a:rPr lang="en-GB" sz="4000" dirty="0" err="1">
                <a:solidFill>
                  <a:srgbClr val="262626"/>
                </a:solidFill>
                <a:latin typeface="Helvetica" pitchFamily="2" charset="0"/>
              </a:rPr>
              <a:t>nlebk&amp;AN</a:t>
            </a:r>
            <a:r>
              <a:rPr lang="en-GB" sz="4000" dirty="0">
                <a:solidFill>
                  <a:srgbClr val="262626"/>
                </a:solidFill>
                <a:latin typeface="Helvetica" pitchFamily="2" charset="0"/>
              </a:rPr>
              <a:t>=251476&amp;site=</a:t>
            </a:r>
            <a:r>
              <a:rPr lang="en-GB" sz="4000" dirty="0" err="1">
                <a:solidFill>
                  <a:srgbClr val="262626"/>
                </a:solidFill>
                <a:latin typeface="Helvetica" pitchFamily="2" charset="0"/>
              </a:rPr>
              <a:t>ehost</a:t>
            </a:r>
            <a:r>
              <a:rPr lang="en-GB" sz="4000" dirty="0">
                <a:solidFill>
                  <a:srgbClr val="262626"/>
                </a:solidFill>
                <a:latin typeface="Helvetica" pitchFamily="2" charset="0"/>
              </a:rPr>
              <a:t>-live (Accessed: 25 October 2022).</a:t>
            </a:r>
          </a:p>
          <a:p>
            <a:r>
              <a:rPr lang="en-GB" sz="4000" dirty="0">
                <a:solidFill>
                  <a:srgbClr val="262626"/>
                </a:solidFill>
                <a:latin typeface="Helvetica" pitchFamily="2" charset="0"/>
              </a:rPr>
              <a:t>Kumar, R(2019) </a:t>
            </a:r>
            <a:r>
              <a:rPr lang="en-GB" sz="4000" i="1" dirty="0">
                <a:solidFill>
                  <a:srgbClr val="262626"/>
                </a:solidFill>
                <a:latin typeface="Helvetica" pitchFamily="2" charset="0"/>
              </a:rPr>
              <a:t>Research methodology : a step-by-step guide for beginners, </a:t>
            </a:r>
            <a:r>
              <a:rPr lang="en-GB" sz="4000" dirty="0">
                <a:solidFill>
                  <a:srgbClr val="262626"/>
                </a:solidFill>
                <a:latin typeface="Helvetica" pitchFamily="2" charset="0"/>
              </a:rPr>
              <a:t>5</a:t>
            </a:r>
            <a:r>
              <a:rPr lang="en-GB" sz="4000" baseline="30000" dirty="0">
                <a:solidFill>
                  <a:srgbClr val="262626"/>
                </a:solidFill>
                <a:latin typeface="Helvetica" pitchFamily="2" charset="0"/>
              </a:rPr>
              <a:t>th</a:t>
            </a:r>
            <a:r>
              <a:rPr lang="en-GB" sz="4000" dirty="0">
                <a:solidFill>
                  <a:srgbClr val="262626"/>
                </a:solidFill>
                <a:latin typeface="Helvetica" pitchFamily="2" charset="0"/>
              </a:rPr>
              <a:t> </a:t>
            </a:r>
            <a:r>
              <a:rPr lang="en-GB" sz="4000" dirty="0" err="1">
                <a:solidFill>
                  <a:srgbClr val="262626"/>
                </a:solidFill>
                <a:latin typeface="Helvetica" pitchFamily="2" charset="0"/>
              </a:rPr>
              <a:t>edn</a:t>
            </a:r>
            <a:r>
              <a:rPr lang="en-GB" sz="4000" dirty="0">
                <a:solidFill>
                  <a:srgbClr val="262626"/>
                </a:solidFill>
                <a:latin typeface="Helvetica" pitchFamily="2" charset="0"/>
              </a:rPr>
              <a:t>. London: SAGE Publications Ltd </a:t>
            </a:r>
          </a:p>
          <a:p>
            <a:r>
              <a:rPr lang="en-GB" sz="4000" dirty="0">
                <a:solidFill>
                  <a:srgbClr val="262626"/>
                </a:solidFill>
                <a:latin typeface="Helvetica" pitchFamily="2" charset="0"/>
              </a:rPr>
              <a:t>McGillicuddy, D. and Devine, D. (2020) ‘</a:t>
            </a:r>
            <a:r>
              <a:rPr lang="en-GB" sz="4000" i="1" dirty="0">
                <a:solidFill>
                  <a:srgbClr val="262626"/>
                </a:solidFill>
                <a:latin typeface="Helvetica" pitchFamily="2" charset="0"/>
              </a:rPr>
              <a:t>’You feel ashamed that you are not in the higher group’—Children’s psychosocial response to ability grouping in primary school</a:t>
            </a:r>
            <a:r>
              <a:rPr lang="en-GB" sz="4000" dirty="0">
                <a:solidFill>
                  <a:srgbClr val="262626"/>
                </a:solidFill>
                <a:latin typeface="Helvetica" pitchFamily="2" charset="0"/>
              </a:rPr>
              <a:t>’, British Educational Research Journal, 46(3), pp. 553–573. doi:10.1002/berj.3595.</a:t>
            </a:r>
          </a:p>
          <a:p>
            <a:r>
              <a:rPr lang="en-GB" sz="4000" dirty="0">
                <a:solidFill>
                  <a:srgbClr val="262626"/>
                </a:solidFill>
                <a:latin typeface="Helvetica" pitchFamily="2" charset="0"/>
              </a:rPr>
              <a:t>Papachristou, E., </a:t>
            </a:r>
            <a:r>
              <a:rPr lang="en-GB" sz="4000" dirty="0" err="1">
                <a:solidFill>
                  <a:srgbClr val="262626"/>
                </a:solidFill>
                <a:latin typeface="Helvetica" pitchFamily="2" charset="0"/>
              </a:rPr>
              <a:t>Flouri</a:t>
            </a:r>
            <a:r>
              <a:rPr lang="en-GB" sz="4000" dirty="0">
                <a:solidFill>
                  <a:srgbClr val="262626"/>
                </a:solidFill>
                <a:latin typeface="Helvetica" pitchFamily="2" charset="0"/>
              </a:rPr>
              <a:t>, E., Joshi, H., </a:t>
            </a:r>
            <a:r>
              <a:rPr lang="en-GB" sz="4000" dirty="0" err="1">
                <a:solidFill>
                  <a:srgbClr val="262626"/>
                </a:solidFill>
                <a:latin typeface="Helvetica" pitchFamily="2" charset="0"/>
              </a:rPr>
              <a:t>Midouhas</a:t>
            </a:r>
            <a:r>
              <a:rPr lang="en-GB" sz="4000" dirty="0">
                <a:solidFill>
                  <a:srgbClr val="262626"/>
                </a:solidFill>
                <a:latin typeface="Helvetica" pitchFamily="2" charset="0"/>
              </a:rPr>
              <a:t>, E., &amp; Lewis, G. (2021) Ability-grouping and problem </a:t>
            </a:r>
            <a:r>
              <a:rPr lang="en-GB" sz="4000" dirty="0" err="1">
                <a:solidFill>
                  <a:srgbClr val="262626"/>
                </a:solidFill>
                <a:latin typeface="Helvetica" pitchFamily="2" charset="0"/>
              </a:rPr>
              <a:t>behavior</a:t>
            </a:r>
            <a:r>
              <a:rPr lang="en-GB" sz="4000" dirty="0">
                <a:solidFill>
                  <a:srgbClr val="262626"/>
                </a:solidFill>
                <a:latin typeface="Helvetica" pitchFamily="2" charset="0"/>
              </a:rPr>
              <a:t> trajectories in childhood and adolescence: Results from a U.K. population-based sample. Child Development, Wiley Periodicals LLC : Society for Research in Child Development, Available at: </a:t>
            </a:r>
            <a:r>
              <a:rPr lang="en-GB" sz="4000" dirty="0">
                <a:solidFill>
                  <a:srgbClr val="262626"/>
                </a:solidFill>
                <a:latin typeface="Helvetica" pitchFamily="2" charset="0"/>
                <a:hlinkClick r:id="rId7"/>
              </a:rPr>
              <a:t>https://discovery.ucl.ac.uk/id/eprint/10135461/1/cdev.13674.pdf</a:t>
            </a:r>
            <a:r>
              <a:rPr lang="en-GB" sz="4000" dirty="0">
                <a:solidFill>
                  <a:srgbClr val="262626"/>
                </a:solidFill>
                <a:latin typeface="Helvetica" pitchFamily="2" charset="0"/>
              </a:rPr>
              <a:t>, DOI: 10.1111/cdev.13674 (Accessed 25 October 2022)</a:t>
            </a:r>
          </a:p>
          <a:p>
            <a:r>
              <a:rPr lang="en-GB" sz="4000" dirty="0">
                <a:solidFill>
                  <a:srgbClr val="262626"/>
                </a:solidFill>
                <a:latin typeface="Helvetica" pitchFamily="2" charset="0"/>
              </a:rPr>
              <a:t>Robert-Holmes, G. (2021) </a:t>
            </a:r>
            <a:r>
              <a:rPr lang="en-GB" sz="4000" i="1" dirty="0">
                <a:solidFill>
                  <a:srgbClr val="262626"/>
                </a:solidFill>
                <a:latin typeface="Helvetica" pitchFamily="2" charset="0"/>
              </a:rPr>
              <a:t>School readiness, governance and early year's ability grouping</a:t>
            </a:r>
            <a:r>
              <a:rPr lang="en-GB" sz="4000" dirty="0">
                <a:solidFill>
                  <a:srgbClr val="262626"/>
                </a:solidFill>
                <a:latin typeface="Helvetica" pitchFamily="2" charset="0"/>
              </a:rPr>
              <a:t>, Contemporary Issues in Early Childhood, 22(3), pp. 244-253, Available at: https://</a:t>
            </a:r>
            <a:r>
              <a:rPr lang="en-GB" sz="4000" dirty="0" err="1">
                <a:solidFill>
                  <a:srgbClr val="262626"/>
                </a:solidFill>
                <a:latin typeface="Helvetica" pitchFamily="2" charset="0"/>
              </a:rPr>
              <a:t>journals.sagepub.com</a:t>
            </a:r>
            <a:r>
              <a:rPr lang="en-GB" sz="4000" dirty="0">
                <a:solidFill>
                  <a:srgbClr val="262626"/>
                </a:solidFill>
                <a:latin typeface="Helvetica" pitchFamily="2" charset="0"/>
              </a:rPr>
              <a:t>/</a:t>
            </a:r>
            <a:r>
              <a:rPr lang="en-GB" sz="4000" dirty="0" err="1">
                <a:solidFill>
                  <a:srgbClr val="262626"/>
                </a:solidFill>
                <a:latin typeface="Helvetica" pitchFamily="2" charset="0"/>
              </a:rPr>
              <a:t>doi</a:t>
            </a:r>
            <a:r>
              <a:rPr lang="en-GB" sz="4000" dirty="0">
                <a:solidFill>
                  <a:srgbClr val="262626"/>
                </a:solidFill>
                <a:latin typeface="Helvetica" pitchFamily="2" charset="0"/>
              </a:rPr>
              <a:t>/</a:t>
            </a:r>
            <a:r>
              <a:rPr lang="en-GB" sz="4000" dirty="0" err="1">
                <a:solidFill>
                  <a:srgbClr val="262626"/>
                </a:solidFill>
                <a:latin typeface="Helvetica" pitchFamily="2" charset="0"/>
              </a:rPr>
              <a:t>epub</a:t>
            </a:r>
            <a:r>
              <a:rPr lang="en-GB" sz="4000" dirty="0">
                <a:solidFill>
                  <a:srgbClr val="262626"/>
                </a:solidFill>
                <a:latin typeface="Helvetica" pitchFamily="2" charset="0"/>
              </a:rPr>
              <a:t>/10.1177/1463949119863128 ,DOI: 10.1177/1463949119863128, (Accessed 1 November 2022)</a:t>
            </a:r>
          </a:p>
          <a:p>
            <a:r>
              <a:rPr lang="en-GB" sz="4000" dirty="0">
                <a:solidFill>
                  <a:srgbClr val="262626"/>
                </a:solidFill>
                <a:latin typeface="Helvetica" pitchFamily="2" charset="0"/>
              </a:rPr>
              <a:t>Sharp, J (2012) Success with Your Education Research Project. Thousand Oaks, California: Learning Matters (Study Skills in Education). Available at: https://search-</a:t>
            </a:r>
            <a:r>
              <a:rPr lang="en-GB" sz="4000" dirty="0" err="1">
                <a:solidFill>
                  <a:srgbClr val="262626"/>
                </a:solidFill>
                <a:latin typeface="Helvetica" pitchFamily="2" charset="0"/>
              </a:rPr>
              <a:t>ebscohost</a:t>
            </a:r>
            <a:r>
              <a:rPr lang="en-GB" sz="4000" dirty="0">
                <a:solidFill>
                  <a:srgbClr val="262626"/>
                </a:solidFill>
                <a:latin typeface="Helvetica" pitchFamily="2" charset="0"/>
              </a:rPr>
              <a:t>-</a:t>
            </a:r>
            <a:r>
              <a:rPr lang="en-GB" sz="4000" dirty="0" err="1">
                <a:solidFill>
                  <a:srgbClr val="262626"/>
                </a:solidFill>
                <a:latin typeface="Helvetica" pitchFamily="2" charset="0"/>
              </a:rPr>
              <a:t>com.ezproxy.uwtsd.ac.uk</a:t>
            </a:r>
            <a:r>
              <a:rPr lang="en-GB" sz="4000" dirty="0">
                <a:solidFill>
                  <a:srgbClr val="262626"/>
                </a:solidFill>
                <a:latin typeface="Helvetica" pitchFamily="2" charset="0"/>
              </a:rPr>
              <a:t>/</a:t>
            </a:r>
            <a:r>
              <a:rPr lang="en-GB" sz="4000" dirty="0" err="1">
                <a:solidFill>
                  <a:srgbClr val="262626"/>
                </a:solidFill>
                <a:latin typeface="Helvetica" pitchFamily="2" charset="0"/>
              </a:rPr>
              <a:t>login.aspx?direct</a:t>
            </a:r>
            <a:r>
              <a:rPr lang="en-GB" sz="4000" dirty="0">
                <a:solidFill>
                  <a:srgbClr val="262626"/>
                </a:solidFill>
                <a:latin typeface="Helvetica" pitchFamily="2" charset="0"/>
              </a:rPr>
              <a:t>=</a:t>
            </a:r>
            <a:r>
              <a:rPr lang="en-GB" sz="4000" dirty="0" err="1">
                <a:solidFill>
                  <a:srgbClr val="262626"/>
                </a:solidFill>
                <a:latin typeface="Helvetica" pitchFamily="2" charset="0"/>
              </a:rPr>
              <a:t>true&amp;db</a:t>
            </a:r>
            <a:r>
              <a:rPr lang="en-GB" sz="4000" dirty="0">
                <a:solidFill>
                  <a:srgbClr val="262626"/>
                </a:solidFill>
                <a:latin typeface="Helvetica" pitchFamily="2" charset="0"/>
              </a:rPr>
              <a:t>=</a:t>
            </a:r>
            <a:r>
              <a:rPr lang="en-GB" sz="4000" dirty="0" err="1">
                <a:solidFill>
                  <a:srgbClr val="262626"/>
                </a:solidFill>
                <a:latin typeface="Helvetica" pitchFamily="2" charset="0"/>
              </a:rPr>
              <a:t>nlebk&amp;AN</a:t>
            </a:r>
            <a:r>
              <a:rPr lang="en-GB" sz="4000" dirty="0">
                <a:solidFill>
                  <a:srgbClr val="262626"/>
                </a:solidFill>
                <a:latin typeface="Helvetica" pitchFamily="2" charset="0"/>
              </a:rPr>
              <a:t>=980973&amp;site=</a:t>
            </a:r>
            <a:r>
              <a:rPr lang="en-GB" sz="4000" dirty="0" err="1">
                <a:solidFill>
                  <a:srgbClr val="262626"/>
                </a:solidFill>
                <a:latin typeface="Helvetica" pitchFamily="2" charset="0"/>
              </a:rPr>
              <a:t>ehost</a:t>
            </a:r>
            <a:r>
              <a:rPr lang="en-GB" sz="4000" dirty="0">
                <a:solidFill>
                  <a:srgbClr val="262626"/>
                </a:solidFill>
                <a:latin typeface="Helvetica" pitchFamily="2" charset="0"/>
              </a:rPr>
              <a:t>-live (Accessed: 28 October 2022).</a:t>
            </a:r>
          </a:p>
          <a:p>
            <a:r>
              <a:rPr lang="en-GB" sz="4000" dirty="0">
                <a:solidFill>
                  <a:srgbClr val="262626"/>
                </a:solidFill>
                <a:latin typeface="Helvetica" pitchFamily="2" charset="0"/>
              </a:rPr>
              <a:t> University College Dublin (2021) About Dr Deidre McGillicuddy,  Available: </a:t>
            </a:r>
            <a:r>
              <a:rPr lang="en-GB" sz="4000" dirty="0">
                <a:solidFill>
                  <a:srgbClr val="262626"/>
                </a:solidFill>
                <a:latin typeface="Helvetica" pitchFamily="2" charset="0"/>
                <a:hlinkClick r:id="rId8"/>
              </a:rPr>
              <a:t>https://people.ucd.ie/deirdre.mcgillicuddy</a:t>
            </a:r>
            <a:r>
              <a:rPr lang="en-GB" sz="4000" dirty="0">
                <a:solidFill>
                  <a:srgbClr val="262626"/>
                </a:solidFill>
                <a:latin typeface="Helvetica" pitchFamily="2" charset="0"/>
              </a:rPr>
              <a:t> (Accessed: 30 October 2022)</a:t>
            </a:r>
          </a:p>
          <a:p>
            <a:r>
              <a:rPr lang="en-GB" sz="4000" dirty="0">
                <a:solidFill>
                  <a:srgbClr val="262626"/>
                </a:solidFill>
                <a:latin typeface="Helvetica" pitchFamily="2" charset="0"/>
              </a:rPr>
              <a:t>Wyse, D, Selwyn, N, Smith, E, &amp; Suter, LE (eds) 2017, The BERA/SAGE Handbook of Educational Research, SAGE Publications, Limited, London. Available from: ProQuest </a:t>
            </a:r>
            <a:r>
              <a:rPr lang="en-GB" sz="4000" dirty="0" err="1">
                <a:solidFill>
                  <a:srgbClr val="262626"/>
                </a:solidFill>
                <a:latin typeface="Helvetica" pitchFamily="2" charset="0"/>
              </a:rPr>
              <a:t>Ebook</a:t>
            </a:r>
            <a:r>
              <a:rPr lang="en-GB" sz="4000" dirty="0">
                <a:solidFill>
                  <a:srgbClr val="262626"/>
                </a:solidFill>
                <a:latin typeface="Helvetica" pitchFamily="2" charset="0"/>
              </a:rPr>
              <a:t> Central. [28 October 2022].</a:t>
            </a:r>
          </a:p>
          <a:p>
            <a:endParaRPr lang="en-GB" sz="2000" dirty="0">
              <a:solidFill>
                <a:srgbClr val="262626"/>
              </a:solidFill>
              <a:latin typeface="Helvetica" pitchFamily="2" charset="0"/>
            </a:endParaRPr>
          </a:p>
          <a:p>
            <a:endParaRPr lang="en-GB" sz="1400" dirty="0">
              <a:solidFill>
                <a:srgbClr val="262626"/>
              </a:solidFill>
              <a:latin typeface="Helvetica" pitchFamily="2" charset="0"/>
            </a:endParaRPr>
          </a:p>
          <a:p>
            <a:endParaRPr lang="en-US" sz="1400" dirty="0">
              <a:solidFill>
                <a:srgbClr val="262626"/>
              </a:solidFill>
              <a:latin typeface="Helvetica" pitchFamily="2" charset="0"/>
            </a:endParaRPr>
          </a:p>
        </p:txBody>
      </p:sp>
      <p:sp>
        <p:nvSpPr>
          <p:cNvPr id="5" name="TextBox 4">
            <a:extLst>
              <a:ext uri="{FF2B5EF4-FFF2-40B4-BE49-F238E27FC236}">
                <a16:creationId xmlns:a16="http://schemas.microsoft.com/office/drawing/2014/main" id="{D94BC8A6-99FF-9452-2018-BF3FA09B6B7C}"/>
              </a:ext>
            </a:extLst>
          </p:cNvPr>
          <p:cNvSpPr txBox="1"/>
          <p:nvPr/>
        </p:nvSpPr>
        <p:spPr>
          <a:xfrm>
            <a:off x="1663393" y="14983952"/>
            <a:ext cx="21108117" cy="584775"/>
          </a:xfrm>
          <a:prstGeom prst="rect">
            <a:avLst/>
          </a:prstGeom>
          <a:noFill/>
        </p:spPr>
        <p:txBody>
          <a:bodyPr wrap="square">
            <a:spAutoFit/>
          </a:bodyPr>
          <a:lstStyle/>
          <a:p>
            <a:r>
              <a:rPr lang="en-US" sz="3200" dirty="0"/>
              <a:t>Presentation at : https://</a:t>
            </a:r>
            <a:r>
              <a:rPr lang="en-US" sz="3200" dirty="0" err="1"/>
              <a:t>web.microsoftstream.com</a:t>
            </a:r>
            <a:r>
              <a:rPr lang="en-US" sz="3200" dirty="0"/>
              <a:t>/video/d14dad5f-4085-4316-ae1e-b92ef753d400</a:t>
            </a:r>
          </a:p>
        </p:txBody>
      </p:sp>
    </p:spTree>
    <p:extLst>
      <p:ext uri="{BB962C8B-B14F-4D97-AF65-F5344CB8AC3E}">
        <p14:creationId xmlns:p14="http://schemas.microsoft.com/office/powerpoint/2010/main" val="9632657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17571</TotalTime>
  <Words>3313</Words>
  <Application>Microsoft Macintosh PowerPoint</Application>
  <PresentationFormat>Custom</PresentationFormat>
  <Paragraphs>57</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Al Nile</vt:lpstr>
      <vt:lpstr>Arial</vt:lpstr>
      <vt:lpstr>Calibri</vt:lpstr>
      <vt:lpstr>Calibri Light</vt:lpstr>
      <vt:lpstr>Helvetica</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Skye Stevens (2000785)</dc:creator>
  <cp:lastModifiedBy>Skye Stevens (2000785)</cp:lastModifiedBy>
  <cp:revision>8</cp:revision>
  <dcterms:created xsi:type="dcterms:W3CDTF">2022-10-25T14:54:51Z</dcterms:created>
  <dcterms:modified xsi:type="dcterms:W3CDTF">2022-11-06T19:47:30Z</dcterms:modified>
</cp:coreProperties>
</file>