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805" r:id="rId3"/>
    <p:sldId id="809" r:id="rId4"/>
    <p:sldId id="808" r:id="rId5"/>
    <p:sldId id="806" r:id="rId6"/>
    <p:sldId id="807" r:id="rId7"/>
    <p:sldId id="269" r:id="rId8"/>
    <p:sldId id="260" r:id="rId9"/>
    <p:sldId id="259" r:id="rId10"/>
    <p:sldId id="268" r:id="rId11"/>
    <p:sldId id="266" r:id="rId12"/>
    <p:sldId id="261" r:id="rId13"/>
    <p:sldId id="270" r:id="rId14"/>
    <p:sldId id="810" r:id="rId15"/>
    <p:sldId id="409" r:id="rId16"/>
    <p:sldId id="803" r:id="rId17"/>
    <p:sldId id="794" r:id="rId18"/>
    <p:sldId id="541" r:id="rId19"/>
    <p:sldId id="804" r:id="rId20"/>
    <p:sldId id="62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6A44CE-E832-4FD3-8E62-8ABA42F73C31}" v="20" dt="2026-09-29T07:46:47.2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85" d="100"/>
          <a:sy n="85" d="100"/>
        </p:scale>
        <p:origin x="9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thony arrowsmith" userId="970f0cbead94fb46" providerId="LiveId" clId="{BBF17B81-A51B-489F-89A5-4A296EAA5F63}"/>
    <pc:docChg chg="undo custSel addSld modSld sldOrd">
      <pc:chgData name="anthony arrowsmith" userId="970f0cbead94fb46" providerId="LiveId" clId="{BBF17B81-A51B-489F-89A5-4A296EAA5F63}" dt="2026-09-29T07:53:11.866" v="410" actId="20577"/>
      <pc:docMkLst>
        <pc:docMk/>
      </pc:docMkLst>
      <pc:sldChg chg="modSp mod">
        <pc:chgData name="anthony arrowsmith" userId="970f0cbead94fb46" providerId="LiveId" clId="{BBF17B81-A51B-489F-89A5-4A296EAA5F63}" dt="2026-09-15T15:20:24.133" v="1" actId="1076"/>
        <pc:sldMkLst>
          <pc:docMk/>
          <pc:sldMk cId="2736914477" sldId="256"/>
        </pc:sldMkLst>
        <pc:picChg chg="mod">
          <ac:chgData name="anthony arrowsmith" userId="970f0cbead94fb46" providerId="LiveId" clId="{BBF17B81-A51B-489F-89A5-4A296EAA5F63}" dt="2026-09-15T15:20:24.133" v="1" actId="1076"/>
          <ac:picMkLst>
            <pc:docMk/>
            <pc:sldMk cId="2736914477" sldId="256"/>
            <ac:picMk id="5" creationId="{2AB23911-6792-9827-3621-F146A6AD604F}"/>
          </ac:picMkLst>
        </pc:picChg>
      </pc:sldChg>
      <pc:sldChg chg="modSp mod">
        <pc:chgData name="anthony arrowsmith" userId="970f0cbead94fb46" providerId="LiveId" clId="{BBF17B81-A51B-489F-89A5-4A296EAA5F63}" dt="2026-09-16T12:17:53.911" v="316" actId="1076"/>
        <pc:sldMkLst>
          <pc:docMk/>
          <pc:sldMk cId="2170192139" sldId="409"/>
        </pc:sldMkLst>
        <pc:spChg chg="mod">
          <ac:chgData name="anthony arrowsmith" userId="970f0cbead94fb46" providerId="LiveId" clId="{BBF17B81-A51B-489F-89A5-4A296EAA5F63}" dt="2026-09-16T12:17:53.911" v="316" actId="1076"/>
          <ac:spMkLst>
            <pc:docMk/>
            <pc:sldMk cId="2170192139" sldId="409"/>
            <ac:spMk id="4" creationId="{C55A2903-06F2-A9BC-FE5A-0B7EDEEFBF8D}"/>
          </ac:spMkLst>
        </pc:spChg>
      </pc:sldChg>
      <pc:sldChg chg="modSp mod">
        <pc:chgData name="anthony arrowsmith" userId="970f0cbead94fb46" providerId="LiveId" clId="{BBF17B81-A51B-489F-89A5-4A296EAA5F63}" dt="2026-09-16T12:16:21.085" v="309" actId="1076"/>
        <pc:sldMkLst>
          <pc:docMk/>
          <pc:sldMk cId="2857875781" sldId="541"/>
        </pc:sldMkLst>
        <pc:spChg chg="mod">
          <ac:chgData name="anthony arrowsmith" userId="970f0cbead94fb46" providerId="LiveId" clId="{BBF17B81-A51B-489F-89A5-4A296EAA5F63}" dt="2026-09-16T12:16:21.085" v="309" actId="1076"/>
          <ac:spMkLst>
            <pc:docMk/>
            <pc:sldMk cId="2857875781" sldId="541"/>
            <ac:spMk id="3" creationId="{BD0F1492-A308-5F03-9358-118E10532ECA}"/>
          </ac:spMkLst>
        </pc:spChg>
        <pc:spChg chg="mod">
          <ac:chgData name="anthony arrowsmith" userId="970f0cbead94fb46" providerId="LiveId" clId="{BBF17B81-A51B-489F-89A5-4A296EAA5F63}" dt="2026-09-16T12:13:48.119" v="288" actId="1076"/>
          <ac:spMkLst>
            <pc:docMk/>
            <pc:sldMk cId="2857875781" sldId="541"/>
            <ac:spMk id="9" creationId="{95470FDC-1403-05A0-3A66-C298837E01E1}"/>
          </ac:spMkLst>
        </pc:spChg>
        <pc:spChg chg="mod">
          <ac:chgData name="anthony arrowsmith" userId="970f0cbead94fb46" providerId="LiveId" clId="{BBF17B81-A51B-489F-89A5-4A296EAA5F63}" dt="2026-09-16T12:16:00.191" v="308" actId="1076"/>
          <ac:spMkLst>
            <pc:docMk/>
            <pc:sldMk cId="2857875781" sldId="541"/>
            <ac:spMk id="10" creationId="{FF56E4F0-EAF3-EB4A-EE4F-E64D17F968FF}"/>
          </ac:spMkLst>
        </pc:spChg>
        <pc:spChg chg="mod">
          <ac:chgData name="anthony arrowsmith" userId="970f0cbead94fb46" providerId="LiveId" clId="{BBF17B81-A51B-489F-89A5-4A296EAA5F63}" dt="2026-09-16T12:14:43.294" v="297" actId="1076"/>
          <ac:spMkLst>
            <pc:docMk/>
            <pc:sldMk cId="2857875781" sldId="541"/>
            <ac:spMk id="11" creationId="{0C39E7E4-3AB1-2F38-43E4-5F3D5DE20B43}"/>
          </ac:spMkLst>
        </pc:spChg>
        <pc:spChg chg="mod">
          <ac:chgData name="anthony arrowsmith" userId="970f0cbead94fb46" providerId="LiveId" clId="{BBF17B81-A51B-489F-89A5-4A296EAA5F63}" dt="2026-09-16T12:14:14.567" v="292" actId="1076"/>
          <ac:spMkLst>
            <pc:docMk/>
            <pc:sldMk cId="2857875781" sldId="541"/>
            <ac:spMk id="13" creationId="{00000000-0000-0000-0000-000000000000}"/>
          </ac:spMkLst>
        </pc:spChg>
        <pc:spChg chg="mod">
          <ac:chgData name="anthony arrowsmith" userId="970f0cbead94fb46" providerId="LiveId" clId="{BBF17B81-A51B-489F-89A5-4A296EAA5F63}" dt="2026-09-16T12:15:16.430" v="300" actId="2711"/>
          <ac:spMkLst>
            <pc:docMk/>
            <pc:sldMk cId="2857875781" sldId="541"/>
            <ac:spMk id="15" creationId="{93B23B09-2CB5-64D4-9AA9-EFF1C96FAEF8}"/>
          </ac:spMkLst>
        </pc:spChg>
        <pc:spChg chg="mod">
          <ac:chgData name="anthony arrowsmith" userId="970f0cbead94fb46" providerId="LiveId" clId="{BBF17B81-A51B-489F-89A5-4A296EAA5F63}" dt="2026-09-16T12:15:39.637" v="304" actId="1076"/>
          <ac:spMkLst>
            <pc:docMk/>
            <pc:sldMk cId="2857875781" sldId="541"/>
            <ac:spMk id="22" creationId="{00000000-0000-0000-0000-000000000000}"/>
          </ac:spMkLst>
        </pc:spChg>
        <pc:picChg chg="mod">
          <ac:chgData name="anthony arrowsmith" userId="970f0cbead94fb46" providerId="LiveId" clId="{BBF17B81-A51B-489F-89A5-4A296EAA5F63}" dt="2026-09-16T12:12:49.488" v="281" actId="1076"/>
          <ac:picMkLst>
            <pc:docMk/>
            <pc:sldMk cId="2857875781" sldId="541"/>
            <ac:picMk id="6" creationId="{00000000-0000-0000-0000-000000000000}"/>
          </ac:picMkLst>
        </pc:picChg>
        <pc:picChg chg="mod">
          <ac:chgData name="anthony arrowsmith" userId="970f0cbead94fb46" providerId="LiveId" clId="{BBF17B81-A51B-489F-89A5-4A296EAA5F63}" dt="2026-09-16T12:14:33.129" v="296" actId="1076"/>
          <ac:picMkLst>
            <pc:docMk/>
            <pc:sldMk cId="2857875781" sldId="541"/>
            <ac:picMk id="17" creationId="{00000000-0000-0000-0000-000000000000}"/>
          </ac:picMkLst>
        </pc:picChg>
        <pc:picChg chg="mod">
          <ac:chgData name="anthony arrowsmith" userId="970f0cbead94fb46" providerId="LiveId" clId="{BBF17B81-A51B-489F-89A5-4A296EAA5F63}" dt="2026-09-16T12:15:03.882" v="298" actId="1076"/>
          <ac:picMkLst>
            <pc:docMk/>
            <pc:sldMk cId="2857875781" sldId="541"/>
            <ac:picMk id="19" creationId="{00000000-0000-0000-0000-000000000000}"/>
          </ac:picMkLst>
        </pc:picChg>
      </pc:sldChg>
      <pc:sldChg chg="modSp mod">
        <pc:chgData name="anthony arrowsmith" userId="970f0cbead94fb46" providerId="LiveId" clId="{BBF17B81-A51B-489F-89A5-4A296EAA5F63}" dt="2026-09-29T07:53:11.866" v="410" actId="20577"/>
        <pc:sldMkLst>
          <pc:docMk/>
          <pc:sldMk cId="4279382768" sldId="629"/>
        </pc:sldMkLst>
        <pc:spChg chg="mod">
          <ac:chgData name="anthony arrowsmith" userId="970f0cbead94fb46" providerId="LiveId" clId="{BBF17B81-A51B-489F-89A5-4A296EAA5F63}" dt="2026-09-29T07:53:11.866" v="410" actId="20577"/>
          <ac:spMkLst>
            <pc:docMk/>
            <pc:sldMk cId="4279382768" sldId="629"/>
            <ac:spMk id="5" creationId="{EB40B2B5-36C6-D42D-DB57-28C9C3B77A65}"/>
          </ac:spMkLst>
        </pc:spChg>
      </pc:sldChg>
      <pc:sldChg chg="modSp mod">
        <pc:chgData name="anthony arrowsmith" userId="970f0cbead94fb46" providerId="LiveId" clId="{BBF17B81-A51B-489F-89A5-4A296EAA5F63}" dt="2026-09-16T12:12:27.368" v="280" actId="1076"/>
        <pc:sldMkLst>
          <pc:docMk/>
          <pc:sldMk cId="956416906" sldId="794"/>
        </pc:sldMkLst>
        <pc:spChg chg="mod">
          <ac:chgData name="anthony arrowsmith" userId="970f0cbead94fb46" providerId="LiveId" clId="{BBF17B81-A51B-489F-89A5-4A296EAA5F63}" dt="2026-09-16T12:10:50.745" v="274" actId="2711"/>
          <ac:spMkLst>
            <pc:docMk/>
            <pc:sldMk cId="956416906" sldId="794"/>
            <ac:spMk id="20" creationId="{F6C6C1C5-4B65-1CFC-00C4-D760B6B9EDF9}"/>
          </ac:spMkLst>
        </pc:spChg>
        <pc:spChg chg="mod">
          <ac:chgData name="anthony arrowsmith" userId="970f0cbead94fb46" providerId="LiveId" clId="{BBF17B81-A51B-489F-89A5-4A296EAA5F63}" dt="2026-09-16T12:10:37.582" v="272" actId="2711"/>
          <ac:spMkLst>
            <pc:docMk/>
            <pc:sldMk cId="956416906" sldId="794"/>
            <ac:spMk id="24" creationId="{E93CCD64-DD48-8FCE-82BA-D7FED9E7C28E}"/>
          </ac:spMkLst>
        </pc:spChg>
        <pc:spChg chg="mod">
          <ac:chgData name="anthony arrowsmith" userId="970f0cbead94fb46" providerId="LiveId" clId="{BBF17B81-A51B-489F-89A5-4A296EAA5F63}" dt="2026-09-16T12:12:27.368" v="280" actId="1076"/>
          <ac:spMkLst>
            <pc:docMk/>
            <pc:sldMk cId="956416906" sldId="794"/>
            <ac:spMk id="30" creationId="{BDE0D5AD-94B0-BF34-06E0-A059453924A2}"/>
          </ac:spMkLst>
        </pc:spChg>
      </pc:sldChg>
      <pc:sldChg chg="modSp mod">
        <pc:chgData name="anthony arrowsmith" userId="970f0cbead94fb46" providerId="LiveId" clId="{BBF17B81-A51B-489F-89A5-4A296EAA5F63}" dt="2026-09-16T12:10:06.888" v="270" actId="207"/>
        <pc:sldMkLst>
          <pc:docMk/>
          <pc:sldMk cId="1811450192" sldId="803"/>
        </pc:sldMkLst>
        <pc:spChg chg="mod">
          <ac:chgData name="anthony arrowsmith" userId="970f0cbead94fb46" providerId="LiveId" clId="{BBF17B81-A51B-489F-89A5-4A296EAA5F63}" dt="2026-09-16T12:10:06.888" v="270" actId="207"/>
          <ac:spMkLst>
            <pc:docMk/>
            <pc:sldMk cId="1811450192" sldId="803"/>
            <ac:spMk id="8" creationId="{C2339688-342A-937D-69ED-7F5B71FE7185}"/>
          </ac:spMkLst>
        </pc:spChg>
        <pc:spChg chg="mod">
          <ac:chgData name="anthony arrowsmith" userId="970f0cbead94fb46" providerId="LiveId" clId="{BBF17B81-A51B-489F-89A5-4A296EAA5F63}" dt="2026-09-16T12:09:35.271" v="267" actId="1076"/>
          <ac:spMkLst>
            <pc:docMk/>
            <pc:sldMk cId="1811450192" sldId="803"/>
            <ac:spMk id="9" creationId="{0C5A73D0-C2A7-5997-C9DF-FC321FC8195D}"/>
          </ac:spMkLst>
        </pc:spChg>
        <pc:spChg chg="mod">
          <ac:chgData name="anthony arrowsmith" userId="970f0cbead94fb46" providerId="LiveId" clId="{BBF17B81-A51B-489F-89A5-4A296EAA5F63}" dt="2026-09-16T12:08:22.115" v="253" actId="1076"/>
          <ac:spMkLst>
            <pc:docMk/>
            <pc:sldMk cId="1811450192" sldId="803"/>
            <ac:spMk id="10" creationId="{BF5413EC-AEB7-4F4E-6BD9-7DB18C024B33}"/>
          </ac:spMkLst>
        </pc:spChg>
        <pc:spChg chg="mod">
          <ac:chgData name="anthony arrowsmith" userId="970f0cbead94fb46" providerId="LiveId" clId="{BBF17B81-A51B-489F-89A5-4A296EAA5F63}" dt="2026-09-16T12:09:52.290" v="269" actId="255"/>
          <ac:spMkLst>
            <pc:docMk/>
            <pc:sldMk cId="1811450192" sldId="803"/>
            <ac:spMk id="20" creationId="{25B6C3C5-30D0-DF18-CCFB-43B7DA709F08}"/>
          </ac:spMkLst>
        </pc:spChg>
        <pc:picChg chg="mod">
          <ac:chgData name="anthony arrowsmith" userId="970f0cbead94fb46" providerId="LiveId" clId="{BBF17B81-A51B-489F-89A5-4A296EAA5F63}" dt="2026-09-16T12:09:29.545" v="266" actId="1076"/>
          <ac:picMkLst>
            <pc:docMk/>
            <pc:sldMk cId="1811450192" sldId="803"/>
            <ac:picMk id="2" creationId="{D69E2259-8F56-79CC-915D-A86A687A3065}"/>
          </ac:picMkLst>
        </pc:picChg>
        <pc:picChg chg="mod">
          <ac:chgData name="anthony arrowsmith" userId="970f0cbead94fb46" providerId="LiveId" clId="{BBF17B81-A51B-489F-89A5-4A296EAA5F63}" dt="2026-09-16T12:08:28.345" v="254" actId="1076"/>
          <ac:picMkLst>
            <pc:docMk/>
            <pc:sldMk cId="1811450192" sldId="803"/>
            <ac:picMk id="6" creationId="{300CD711-67B5-4DD3-CC48-46C89E8E3372}"/>
          </ac:picMkLst>
        </pc:picChg>
      </pc:sldChg>
      <pc:sldChg chg="addSp modSp new mod">
        <pc:chgData name="anthony arrowsmith" userId="970f0cbead94fb46" providerId="LiveId" clId="{BBF17B81-A51B-489F-89A5-4A296EAA5F63}" dt="2026-09-16T11:32:03.536" v="131" actId="1076"/>
        <pc:sldMkLst>
          <pc:docMk/>
          <pc:sldMk cId="1851446857" sldId="805"/>
        </pc:sldMkLst>
        <pc:spChg chg="add mod">
          <ac:chgData name="anthony arrowsmith" userId="970f0cbead94fb46" providerId="LiveId" clId="{BBF17B81-A51B-489F-89A5-4A296EAA5F63}" dt="2026-09-16T11:30:05.720" v="122" actId="1076"/>
          <ac:spMkLst>
            <pc:docMk/>
            <pc:sldMk cId="1851446857" sldId="805"/>
            <ac:spMk id="2" creationId="{C6833E01-C75E-D974-2759-300275CAE670}"/>
          </ac:spMkLst>
        </pc:spChg>
        <pc:picChg chg="add mod">
          <ac:chgData name="anthony arrowsmith" userId="970f0cbead94fb46" providerId="LiveId" clId="{BBF17B81-A51B-489F-89A5-4A296EAA5F63}" dt="2026-09-16T11:30:16.346" v="124" actId="1076"/>
          <ac:picMkLst>
            <pc:docMk/>
            <pc:sldMk cId="1851446857" sldId="805"/>
            <ac:picMk id="4" creationId="{09FA4AFA-592C-F507-01AE-5102FA946BE8}"/>
          </ac:picMkLst>
        </pc:picChg>
        <pc:picChg chg="add mod">
          <ac:chgData name="anthony arrowsmith" userId="970f0cbead94fb46" providerId="LiveId" clId="{BBF17B81-A51B-489F-89A5-4A296EAA5F63}" dt="2026-09-16T11:32:03.536" v="131" actId="1076"/>
          <ac:picMkLst>
            <pc:docMk/>
            <pc:sldMk cId="1851446857" sldId="805"/>
            <ac:picMk id="6" creationId="{984C8516-8E0D-FE14-6B89-CE095FA7BD83}"/>
          </ac:picMkLst>
        </pc:picChg>
      </pc:sldChg>
      <pc:sldChg chg="addSp modSp new mod ord">
        <pc:chgData name="anthony arrowsmith" userId="970f0cbead94fb46" providerId="LiveId" clId="{BBF17B81-A51B-489F-89A5-4A296EAA5F63}" dt="2026-09-15T16:12:47.187" v="117"/>
        <pc:sldMkLst>
          <pc:docMk/>
          <pc:sldMk cId="3626913181" sldId="806"/>
        </pc:sldMkLst>
        <pc:spChg chg="add mod">
          <ac:chgData name="anthony arrowsmith" userId="970f0cbead94fb46" providerId="LiveId" clId="{BBF17B81-A51B-489F-89A5-4A296EAA5F63}" dt="2026-09-15T15:51:33.276" v="43"/>
          <ac:spMkLst>
            <pc:docMk/>
            <pc:sldMk cId="3626913181" sldId="806"/>
            <ac:spMk id="4" creationId="{4A5283A6-95C3-D46E-70BA-4D5FB624CE02}"/>
          </ac:spMkLst>
        </pc:spChg>
        <pc:spChg chg="add mod">
          <ac:chgData name="anthony arrowsmith" userId="970f0cbead94fb46" providerId="LiveId" clId="{BBF17B81-A51B-489F-89A5-4A296EAA5F63}" dt="2026-09-15T15:52:23.026" v="52" actId="1076"/>
          <ac:spMkLst>
            <pc:docMk/>
            <pc:sldMk cId="3626913181" sldId="806"/>
            <ac:spMk id="5" creationId="{FCC731A5-1008-5D52-7845-B26F55DFA467}"/>
          </ac:spMkLst>
        </pc:spChg>
        <pc:picChg chg="add mod">
          <ac:chgData name="anthony arrowsmith" userId="970f0cbead94fb46" providerId="LiveId" clId="{BBF17B81-A51B-489F-89A5-4A296EAA5F63}" dt="2026-09-15T15:52:34.583" v="53" actId="1076"/>
          <ac:picMkLst>
            <pc:docMk/>
            <pc:sldMk cId="3626913181" sldId="806"/>
            <ac:picMk id="3" creationId="{B8871137-B347-F566-8D91-E152AAB483B5}"/>
          </ac:picMkLst>
        </pc:picChg>
      </pc:sldChg>
      <pc:sldChg chg="addSp delSp modSp new mod">
        <pc:chgData name="anthony arrowsmith" userId="970f0cbead94fb46" providerId="LiveId" clId="{BBF17B81-A51B-489F-89A5-4A296EAA5F63}" dt="2026-09-15T16:12:38.308" v="115" actId="1076"/>
        <pc:sldMkLst>
          <pc:docMk/>
          <pc:sldMk cId="3395653393" sldId="807"/>
        </pc:sldMkLst>
        <pc:spChg chg="add mod">
          <ac:chgData name="anthony arrowsmith" userId="970f0cbead94fb46" providerId="LiveId" clId="{BBF17B81-A51B-489F-89A5-4A296EAA5F63}" dt="2026-09-15T16:11:12.615" v="109" actId="1076"/>
          <ac:spMkLst>
            <pc:docMk/>
            <pc:sldMk cId="3395653393" sldId="807"/>
            <ac:spMk id="10" creationId="{5E71C153-DE0B-2CEE-D392-0DD43361F000}"/>
          </ac:spMkLst>
        </pc:spChg>
        <pc:spChg chg="add mod">
          <ac:chgData name="anthony arrowsmith" userId="970f0cbead94fb46" providerId="LiveId" clId="{BBF17B81-A51B-489F-89A5-4A296EAA5F63}" dt="2026-09-15T16:12:38.308" v="115" actId="1076"/>
          <ac:spMkLst>
            <pc:docMk/>
            <pc:sldMk cId="3395653393" sldId="807"/>
            <ac:spMk id="11" creationId="{AD3428F1-A84C-7F4C-B875-9EEE60258337}"/>
          </ac:spMkLst>
        </pc:spChg>
        <pc:picChg chg="add mod">
          <ac:chgData name="anthony arrowsmith" userId="970f0cbead94fb46" providerId="LiveId" clId="{BBF17B81-A51B-489F-89A5-4A296EAA5F63}" dt="2026-09-15T16:05:33.562" v="61" actId="1076"/>
          <ac:picMkLst>
            <pc:docMk/>
            <pc:sldMk cId="3395653393" sldId="807"/>
            <ac:picMk id="5" creationId="{FA3BAB68-5898-E134-CC36-8D4623BD3DD3}"/>
          </ac:picMkLst>
        </pc:picChg>
        <pc:picChg chg="add mod">
          <ac:chgData name="anthony arrowsmith" userId="970f0cbead94fb46" providerId="LiveId" clId="{BBF17B81-A51B-489F-89A5-4A296EAA5F63}" dt="2026-09-15T16:06:47.366" v="70" actId="1076"/>
          <ac:picMkLst>
            <pc:docMk/>
            <pc:sldMk cId="3395653393" sldId="807"/>
            <ac:picMk id="7" creationId="{7E880D16-B83F-A15B-047E-F574A1573BE1}"/>
          </ac:picMkLst>
        </pc:picChg>
        <pc:picChg chg="add mod">
          <ac:chgData name="anthony arrowsmith" userId="970f0cbead94fb46" providerId="LiveId" clId="{BBF17B81-A51B-489F-89A5-4A296EAA5F63}" dt="2026-09-15T16:08:52.260" v="79" actId="1076"/>
          <ac:picMkLst>
            <pc:docMk/>
            <pc:sldMk cId="3395653393" sldId="807"/>
            <ac:picMk id="9" creationId="{BECAD69F-EED3-7DBD-3AE6-6BEF96A824F2}"/>
          </ac:picMkLst>
        </pc:picChg>
      </pc:sldChg>
      <pc:sldChg chg="addSp modSp new mod ord">
        <pc:chgData name="anthony arrowsmith" userId="970f0cbead94fb46" providerId="LiveId" clId="{BBF17B81-A51B-489F-89A5-4A296EAA5F63}" dt="2026-09-16T12:05:53.475" v="245"/>
        <pc:sldMkLst>
          <pc:docMk/>
          <pc:sldMk cId="2062442000" sldId="808"/>
        </pc:sldMkLst>
        <pc:spChg chg="add mod">
          <ac:chgData name="anthony arrowsmith" userId="970f0cbead94fb46" providerId="LiveId" clId="{BBF17B81-A51B-489F-89A5-4A296EAA5F63}" dt="2026-09-16T12:05:20.617" v="241" actId="2711"/>
          <ac:spMkLst>
            <pc:docMk/>
            <pc:sldMk cId="2062442000" sldId="808"/>
            <ac:spMk id="2" creationId="{19E87B87-CFEB-F7F5-7AC4-68B35E8893B8}"/>
          </ac:spMkLst>
        </pc:spChg>
        <pc:spChg chg="add mod">
          <ac:chgData name="anthony arrowsmith" userId="970f0cbead94fb46" providerId="LiveId" clId="{BBF17B81-A51B-489F-89A5-4A296EAA5F63}" dt="2026-09-16T11:48:51.573" v="199" actId="1076"/>
          <ac:spMkLst>
            <pc:docMk/>
            <pc:sldMk cId="2062442000" sldId="808"/>
            <ac:spMk id="5" creationId="{88AFBBA5-6430-6B9B-2D34-CCCED35DA3AB}"/>
          </ac:spMkLst>
        </pc:spChg>
        <pc:picChg chg="add mod">
          <ac:chgData name="anthony arrowsmith" userId="970f0cbead94fb46" providerId="LiveId" clId="{BBF17B81-A51B-489F-89A5-4A296EAA5F63}" dt="2026-09-16T11:49:13.805" v="200" actId="1076"/>
          <ac:picMkLst>
            <pc:docMk/>
            <pc:sldMk cId="2062442000" sldId="808"/>
            <ac:picMk id="4" creationId="{B8CE505D-54CF-1DA3-45B4-401D81060994}"/>
          </ac:picMkLst>
        </pc:picChg>
      </pc:sldChg>
      <pc:sldChg chg="addSp delSp modSp new mod ord">
        <pc:chgData name="anthony arrowsmith" userId="970f0cbead94fb46" providerId="LiveId" clId="{BBF17B81-A51B-489F-89A5-4A296EAA5F63}" dt="2026-09-16T12:05:42.946" v="243"/>
        <pc:sldMkLst>
          <pc:docMk/>
          <pc:sldMk cId="1033636049" sldId="809"/>
        </pc:sldMkLst>
        <pc:spChg chg="add mod">
          <ac:chgData name="anthony arrowsmith" userId="970f0cbead94fb46" providerId="LiveId" clId="{BBF17B81-A51B-489F-89A5-4A296EAA5F63}" dt="2026-09-16T12:03:22.739" v="219" actId="1076"/>
          <ac:spMkLst>
            <pc:docMk/>
            <pc:sldMk cId="1033636049" sldId="809"/>
            <ac:spMk id="10" creationId="{B77EB5B6-28F5-0347-58CA-223E07403347}"/>
          </ac:spMkLst>
        </pc:spChg>
        <pc:spChg chg="add mod">
          <ac:chgData name="anthony arrowsmith" userId="970f0cbead94fb46" providerId="LiveId" clId="{BBF17B81-A51B-489F-89A5-4A296EAA5F63}" dt="2026-09-16T12:05:04.759" v="240" actId="1076"/>
          <ac:spMkLst>
            <pc:docMk/>
            <pc:sldMk cId="1033636049" sldId="809"/>
            <ac:spMk id="11" creationId="{211EE1E3-2441-8924-C767-760B35F6F3F9}"/>
          </ac:spMkLst>
        </pc:spChg>
        <pc:picChg chg="add mod">
          <ac:chgData name="anthony arrowsmith" userId="970f0cbead94fb46" providerId="LiveId" clId="{BBF17B81-A51B-489F-89A5-4A296EAA5F63}" dt="2026-09-16T11:59:47.418" v="205" actId="1076"/>
          <ac:picMkLst>
            <pc:docMk/>
            <pc:sldMk cId="1033636049" sldId="809"/>
            <ac:picMk id="3" creationId="{C4E2674C-D50F-487E-8828-AFA8F428A36F}"/>
          </ac:picMkLst>
        </pc:picChg>
        <pc:picChg chg="add mod">
          <ac:chgData name="anthony arrowsmith" userId="970f0cbead94fb46" providerId="LiveId" clId="{BBF17B81-A51B-489F-89A5-4A296EAA5F63}" dt="2026-09-16T12:03:48.682" v="221" actId="1076"/>
          <ac:picMkLst>
            <pc:docMk/>
            <pc:sldMk cId="1033636049" sldId="809"/>
            <ac:picMk id="7" creationId="{66B853FE-7C8F-21DF-F5BC-239BF59C0A3B}"/>
          </ac:picMkLst>
        </pc:picChg>
        <pc:picChg chg="add mod">
          <ac:chgData name="anthony arrowsmith" userId="970f0cbead94fb46" providerId="LiveId" clId="{BBF17B81-A51B-489F-89A5-4A296EAA5F63}" dt="2026-09-16T12:02:15.935" v="213" actId="1076"/>
          <ac:picMkLst>
            <pc:docMk/>
            <pc:sldMk cId="1033636049" sldId="809"/>
            <ac:picMk id="9" creationId="{A09061E6-33E6-D060-10FB-27EC8ED45A86}"/>
          </ac:picMkLst>
        </pc:picChg>
      </pc:sldChg>
      <pc:sldChg chg="addSp modSp new mod">
        <pc:chgData name="anthony arrowsmith" userId="970f0cbead94fb46" providerId="LiveId" clId="{BBF17B81-A51B-489F-89A5-4A296EAA5F63}" dt="2026-09-29T07:49:45.377" v="339" actId="1076"/>
        <pc:sldMkLst>
          <pc:docMk/>
          <pc:sldMk cId="2407882552" sldId="810"/>
        </pc:sldMkLst>
        <pc:spChg chg="add mod">
          <ac:chgData name="anthony arrowsmith" userId="970f0cbead94fb46" providerId="LiveId" clId="{BBF17B81-A51B-489F-89A5-4A296EAA5F63}" dt="2026-09-29T07:49:45.377" v="339" actId="1076"/>
          <ac:spMkLst>
            <pc:docMk/>
            <pc:sldMk cId="2407882552" sldId="810"/>
            <ac:spMk id="2" creationId="{201E6238-6C62-D64B-F184-CBF81860C15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D22978-5A24-4A99-B393-AC3716996A51}" type="datetimeFigureOut">
              <a:rPr lang="en-GB" smtClean="0"/>
              <a:t>29/09/2026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BB85E-CCC5-4879-AA7D-BA7D1B808FE0}" type="slidenum">
              <a:rPr lang="en-GB" smtClean="0"/>
              <a:t>‹#›</a:t>
            </a:fld>
            <a:endParaRPr lang="en-GB"/>
          </a:p>
        </p:txBody>
      </p:sp>
    </p:spTree>
    <p:extLst>
      <p:ext uri="{BB962C8B-B14F-4D97-AF65-F5344CB8AC3E}">
        <p14:creationId xmlns:p14="http://schemas.microsoft.com/office/powerpoint/2010/main" val="3688955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s://www.notjustalabel.com/designer/kinsfolk" TargetMode="External"/><Relationship Id="rId3" Type="http://schemas.openxmlformats.org/officeDocument/2006/relationships/hyperlink" Target="https://www.notjustalabel.com/editorial/fashion-revolution-real" TargetMode="External"/><Relationship Id="rId7" Type="http://schemas.openxmlformats.org/officeDocument/2006/relationships/hyperlink" Target="http://www.made-by.org/"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www.indianet.nl/pdf/UnfreeAndUnfair.pdf" TargetMode="External"/><Relationship Id="rId5" Type="http://schemas.openxmlformats.org/officeDocument/2006/relationships/hyperlink" Target="http://www.abc.net.au/cm/lb/6398294/data/fashion-report-data.pdf" TargetMode="External"/><Relationship Id="rId4" Type="http://schemas.openxmlformats.org/officeDocument/2006/relationships/hyperlink" Target="http://www.ethicaltrade.org/sites/default/files/resources/corporate_approaches_to_addressing_modern_slavery.pdf" TargetMode="External"/><Relationship Id="rId9" Type="http://schemas.openxmlformats.org/officeDocument/2006/relationships/hyperlink" Target="http://rallier.com/"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22EE37-B6F1-9540-92E6-5B7143BB298E}" type="slidenum">
              <a:rPr lang="en-US" smtClean="0"/>
              <a:t>12</a:t>
            </a:fld>
            <a:endParaRPr lang="en-US"/>
          </a:p>
        </p:txBody>
      </p:sp>
    </p:spTree>
    <p:extLst>
      <p:ext uri="{BB962C8B-B14F-4D97-AF65-F5344CB8AC3E}">
        <p14:creationId xmlns:p14="http://schemas.microsoft.com/office/powerpoint/2010/main" val="32642919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E58ABE-D7AC-91AE-72B0-88C4384231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296BFF-2100-01ED-E76C-7EADBC7E98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CF0275-FF67-0AE6-5C2D-D8FFF1C9E83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08A146C-D0FF-BDCA-5632-F73138487004}"/>
              </a:ext>
            </a:extLst>
          </p:cNvPr>
          <p:cNvSpPr>
            <a:spLocks noGrp="1"/>
          </p:cNvSpPr>
          <p:nvPr>
            <p:ph type="sldNum" sz="quarter" idx="5"/>
          </p:nvPr>
        </p:nvSpPr>
        <p:spPr/>
        <p:txBody>
          <a:bodyPr/>
          <a:lstStyle/>
          <a:p>
            <a:fld id="{1E22EE37-B6F1-9540-92E6-5B7143BB298E}" type="slidenum">
              <a:rPr lang="en-US" smtClean="0"/>
              <a:t>13</a:t>
            </a:fld>
            <a:endParaRPr lang="en-US"/>
          </a:p>
        </p:txBody>
      </p:sp>
    </p:spTree>
    <p:extLst>
      <p:ext uri="{BB962C8B-B14F-4D97-AF65-F5344CB8AC3E}">
        <p14:creationId xmlns:p14="http://schemas.microsoft.com/office/powerpoint/2010/main" val="3057604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ABBBB6-F42C-444B-8ADA-7ABA3AA0539F}" type="slidenum">
              <a:rPr lang="en-US" smtClean="0"/>
              <a:t>15</a:t>
            </a:fld>
            <a:endParaRPr lang="en-US"/>
          </a:p>
        </p:txBody>
      </p:sp>
    </p:spTree>
    <p:extLst>
      <p:ext uri="{BB962C8B-B14F-4D97-AF65-F5344CB8AC3E}">
        <p14:creationId xmlns:p14="http://schemas.microsoft.com/office/powerpoint/2010/main" val="20893807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endParaRPr lang="en-GB" b="0" i="0" dirty="0">
              <a:effectLst/>
              <a:latin typeface="Helvetica" pitchFamily="2" charset="0"/>
            </a:endParaRPr>
          </a:p>
          <a:p>
            <a:pPr algn="l">
              <a:buNone/>
            </a:pPr>
            <a:r>
              <a:rPr lang="en-GB" b="0" i="1" dirty="0">
                <a:effectLst/>
                <a:latin typeface="Helvetica" pitchFamily="2" charset="0"/>
              </a:rPr>
              <a:t>YOKO ONO: MUSIC OF THE MIND</a:t>
            </a:r>
            <a:r>
              <a:rPr lang="en-GB" b="0" i="0" dirty="0">
                <a:effectLst/>
                <a:latin typeface="Helvetica" pitchFamily="2" charset="0"/>
              </a:rPr>
              <a:t> is the UK’s largest exhibition </a:t>
            </a:r>
          </a:p>
          <a:p>
            <a:pPr algn="l">
              <a:buNone/>
            </a:pPr>
            <a:r>
              <a:rPr lang="en-GB" b="0" i="0" dirty="0">
                <a:effectLst/>
                <a:latin typeface="Helvetica" pitchFamily="2" charset="0"/>
              </a:rPr>
              <a:t>celebrating key moments in Ono’s groundbreaking, influential and </a:t>
            </a:r>
          </a:p>
          <a:p>
            <a:pPr algn="l">
              <a:buNone/>
            </a:pPr>
            <a:r>
              <a:rPr lang="en-GB" b="0" i="0" dirty="0">
                <a:effectLst/>
                <a:latin typeface="Helvetica" pitchFamily="2" charset="0"/>
              </a:rPr>
              <a:t>multidisciplinary career, from the mid-1950s to now –</a:t>
            </a:r>
          </a:p>
          <a:p>
            <a:pPr algn="l">
              <a:buNone/>
            </a:pPr>
            <a:endParaRPr lang="en-GB" dirty="0">
              <a:latin typeface="Helvetica" pitchFamily="2" charset="0"/>
            </a:endParaRPr>
          </a:p>
          <a:p>
            <a:pPr algn="l">
              <a:buNone/>
            </a:pPr>
            <a:r>
              <a:rPr lang="en-GB" b="0" i="0" dirty="0">
                <a:effectLst/>
                <a:latin typeface="Helvetica" pitchFamily="2" charset="0"/>
              </a:rPr>
              <a:t>Visitors are invited to take part in both simple acts of the imagination and active encounters with Ono’s works, such as </a:t>
            </a:r>
            <a:r>
              <a:rPr lang="en-GB" b="0" i="1" dirty="0">
                <a:effectLst/>
                <a:latin typeface="Helvetica" pitchFamily="2" charset="0"/>
              </a:rPr>
              <a:t>Wish Trees for London,</a:t>
            </a:r>
            <a:r>
              <a:rPr lang="en-GB" b="0" i="0" dirty="0">
                <a:effectLst/>
                <a:latin typeface="Helvetica" pitchFamily="2" charset="0"/>
              </a:rPr>
              <a:t> where visitors can contribute personal wishes for peace.</a:t>
            </a:r>
          </a:p>
          <a:p>
            <a:pPr algn="l">
              <a:buNone/>
            </a:pPr>
            <a:endParaRPr lang="en-GB" b="0" i="0" dirty="0">
              <a:effectLst/>
              <a:latin typeface="Helvetica" pitchFamily="2" charset="0"/>
            </a:endParaRPr>
          </a:p>
          <a:p>
            <a:pPr algn="l">
              <a:buNone/>
            </a:pPr>
            <a:r>
              <a:rPr lang="en-GB" b="0" i="0" dirty="0">
                <a:effectLst/>
                <a:latin typeface="Helvetica" pitchFamily="2" charset="0"/>
              </a:rPr>
              <a:t>Audiences will discover over 200 works including instruction pieces, </a:t>
            </a:r>
          </a:p>
          <a:p>
            <a:pPr algn="l">
              <a:buNone/>
            </a:pPr>
            <a:r>
              <a:rPr lang="en-GB" b="0" i="0" dirty="0">
                <a:effectLst/>
                <a:latin typeface="Helvetica" pitchFamily="2" charset="0"/>
              </a:rPr>
              <a:t>scores, installations, films, music and photography. The exhibition reveals a groundbreaking approach to language, art and participation that continues to speak to the present moment.</a:t>
            </a:r>
          </a:p>
          <a:p>
            <a:pPr algn="l">
              <a:buNone/>
            </a:pPr>
            <a:endParaRPr lang="en-GB" b="0" i="0" dirty="0">
              <a:effectLst/>
              <a:latin typeface="Helvetica" pitchFamily="2" charset="0"/>
            </a:endParaRPr>
          </a:p>
          <a:p>
            <a:r>
              <a:rPr lang="en-GB" dirty="0">
                <a:latin typeface="Helvetica" pitchFamily="2" charset="0"/>
              </a:rPr>
              <a:t>Ideas are central to her art, often expressed in poetic, humorous, </a:t>
            </a:r>
          </a:p>
          <a:p>
            <a:r>
              <a:rPr lang="en-GB" dirty="0">
                <a:latin typeface="Helvetica" pitchFamily="2" charset="0"/>
              </a:rPr>
              <a:t>profound and radical ways. </a:t>
            </a:r>
            <a:r>
              <a:rPr lang="en-GB" b="0" i="0" dirty="0">
                <a:effectLst/>
                <a:latin typeface="Helvetica" pitchFamily="2" charset="0"/>
              </a:rPr>
              <a:t>Ono’s most talked about and powerful artworks and performances</a:t>
            </a:r>
            <a:r>
              <a:rPr lang="en-GB" dirty="0">
                <a:latin typeface="Helvetica" pitchFamily="2" charset="0"/>
              </a:rPr>
              <a:t> </a:t>
            </a:r>
            <a:r>
              <a:rPr lang="en-GB" b="0" i="0" dirty="0">
                <a:effectLst/>
                <a:latin typeface="Helvetica" pitchFamily="2" charset="0"/>
              </a:rPr>
              <a:t> includes </a:t>
            </a:r>
            <a:r>
              <a:rPr lang="en-GB" b="0" i="1" dirty="0">
                <a:effectLst/>
                <a:latin typeface="Helvetica" pitchFamily="2" charset="0"/>
              </a:rPr>
              <a:t>Cut Piece</a:t>
            </a:r>
            <a:r>
              <a:rPr lang="en-GB" b="0" i="0" dirty="0">
                <a:effectLst/>
                <a:latin typeface="Helvetica" pitchFamily="2" charset="0"/>
              </a:rPr>
              <a:t> (1964), where people were invited to cut off her clothing.  </a:t>
            </a:r>
          </a:p>
          <a:p>
            <a:endParaRPr lang="en-GB" b="0" i="0" dirty="0">
              <a:effectLst/>
              <a:latin typeface="Helvetica" pitchFamily="2" charset="0"/>
            </a:endParaRPr>
          </a:p>
          <a:p>
            <a:endParaRPr lang="en-GB" b="0" i="0" dirty="0">
              <a:effectLst/>
              <a:latin typeface="Helvetica" pitchFamily="2" charset="0"/>
            </a:endParaRPr>
          </a:p>
          <a:p>
            <a:r>
              <a:rPr lang="en-GB" sz="2000" b="0" i="0" dirty="0">
                <a:solidFill>
                  <a:srgbClr val="000000"/>
                </a:solidFill>
                <a:effectLst/>
                <a:latin typeface="Helvetica" pitchFamily="2" charset="0"/>
              </a:rPr>
              <a:t>Ai Weiwei: Making Sense, The Design Museum</a:t>
            </a:r>
          </a:p>
          <a:p>
            <a:r>
              <a:rPr lang="en-GB" sz="1600" b="0" i="0" cap="all" dirty="0">
                <a:solidFill>
                  <a:srgbClr val="000000"/>
                </a:solidFill>
                <a:effectLst/>
                <a:latin typeface="Helvetica" pitchFamily="2" charset="0"/>
              </a:rPr>
              <a:t>7 APRIL – 30 JULY 2023</a:t>
            </a:r>
            <a:endParaRPr lang="en-GB" sz="1600" b="0" i="0" dirty="0">
              <a:solidFill>
                <a:srgbClr val="000000"/>
              </a:solidFill>
              <a:effectLst/>
              <a:latin typeface="Helvetica" pitchFamily="2" charset="0"/>
            </a:endParaRPr>
          </a:p>
          <a:p>
            <a:r>
              <a:rPr lang="en-GB" sz="1200" b="0" i="0" dirty="0">
                <a:solidFill>
                  <a:srgbClr val="000000"/>
                </a:solidFill>
                <a:effectLst/>
                <a:latin typeface="Helvetica" pitchFamily="2" charset="0"/>
              </a:rPr>
              <a:t>The artist presents his work as a commentary on design and what it reveals about our changing values. The show mixes recent works with commissioned pieces, inviting us into a meditation on value and humanity, art and activism.</a:t>
            </a:r>
            <a:endParaRPr lang="en-US" sz="1200" dirty="0">
              <a:latin typeface="Helvetica" pitchFamily="2" charset="0"/>
            </a:endParaRPr>
          </a:p>
          <a:p>
            <a:endParaRPr lang="en-GB" b="0" i="0" dirty="0">
              <a:effectLst/>
              <a:latin typeface="Helvetica"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141414"/>
                </a:solidFill>
                <a:effectLst/>
                <a:latin typeface="Helvetica" pitchFamily="2" charset="0"/>
              </a:rPr>
              <a:t>Ai Weiwei is a contemporary artist, documentarian and activist who found global prominence after being openly critical of the Chinese government's stance on democracy and human rights.</a:t>
            </a:r>
            <a:br>
              <a:rPr lang="en-GB" sz="1200" b="0" i="0" dirty="0">
                <a:solidFill>
                  <a:srgbClr val="141414"/>
                </a:solidFill>
                <a:effectLst/>
                <a:latin typeface="Helvetica" pitchFamily="2" charset="0"/>
              </a:rPr>
            </a:br>
            <a:br>
              <a:rPr lang="en-GB" sz="1200" b="0" i="0" dirty="0">
                <a:solidFill>
                  <a:srgbClr val="141414"/>
                </a:solidFill>
                <a:effectLst/>
                <a:latin typeface="Helvetica" pitchFamily="2" charset="0"/>
              </a:rPr>
            </a:br>
            <a:r>
              <a:rPr lang="en-GB" sz="1200" b="0" i="0" dirty="0">
                <a:solidFill>
                  <a:srgbClr val="141414"/>
                </a:solidFill>
                <a:effectLst/>
                <a:latin typeface="Helvetica" pitchFamily="2" charset="0"/>
              </a:rPr>
              <a:t>He was born in Beijing in 1957 and grew up in labour camps in the north-west of China after his father, Ai Qing, an anti-establishment poet, was exiled.</a:t>
            </a:r>
            <a:br>
              <a:rPr lang="en-GB" sz="1200" b="0" i="0" dirty="0">
                <a:solidFill>
                  <a:srgbClr val="141414"/>
                </a:solidFill>
                <a:effectLst/>
                <a:latin typeface="Helvetica" pitchFamily="2" charset="0"/>
              </a:rPr>
            </a:br>
            <a:br>
              <a:rPr lang="en-GB" sz="1200" b="0" i="0" dirty="0">
                <a:solidFill>
                  <a:srgbClr val="141414"/>
                </a:solidFill>
                <a:effectLst/>
                <a:latin typeface="Helvetica" pitchFamily="2" charset="0"/>
              </a:rPr>
            </a:br>
            <a:r>
              <a:rPr lang="en-GB" sz="1200" b="0" i="0" dirty="0">
                <a:solidFill>
                  <a:srgbClr val="141414"/>
                </a:solidFill>
                <a:effectLst/>
                <a:latin typeface="Helvetica" pitchFamily="2" charset="0"/>
              </a:rPr>
              <a:t>In 2011, he was arrested in Beijing for "economic crimes" and detained for 81 days without charge.</a:t>
            </a:r>
            <a:br>
              <a:rPr lang="en-GB" sz="1200" b="0" i="0" dirty="0">
                <a:solidFill>
                  <a:srgbClr val="141414"/>
                </a:solidFill>
                <a:effectLst/>
                <a:latin typeface="Helvetica" pitchFamily="2" charset="0"/>
              </a:rPr>
            </a:br>
            <a:br>
              <a:rPr lang="en-GB" sz="1200" b="0" i="0" dirty="0">
                <a:solidFill>
                  <a:srgbClr val="141414"/>
                </a:solidFill>
                <a:effectLst/>
                <a:latin typeface="Helvetica" pitchFamily="2" charset="0"/>
              </a:rPr>
            </a:br>
            <a:r>
              <a:rPr lang="en-GB" sz="1200" b="0" i="0" dirty="0">
                <a:solidFill>
                  <a:srgbClr val="141414"/>
                </a:solidFill>
                <a:effectLst/>
                <a:latin typeface="Helvetica" pitchFamily="2" charset="0"/>
              </a:rPr>
              <a:t>Ai is one of China's most vocal political commentators and makes use of Chinese art forms to display political and social issues.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chemeClr val="tx1"/>
                </a:solidFill>
                <a:effectLst/>
                <a:latin typeface="+mn-lt"/>
              </a:rPr>
              <a:t>An art installation by Chinese artist Ai Weiwei showcases thousands of used life vests by refugees from the Greek island of Lesbos, on February 14, 2016 in Berlin, Germany. The orange vests are wrapped around the pillars of the city’s </a:t>
            </a:r>
            <a:r>
              <a:rPr lang="en-GB" sz="1200" b="0" i="0" dirty="0" err="1">
                <a:solidFill>
                  <a:schemeClr val="tx1"/>
                </a:solidFill>
                <a:effectLst/>
                <a:latin typeface="+mn-lt"/>
              </a:rPr>
              <a:t>Konzerthaus</a:t>
            </a:r>
            <a:r>
              <a:rPr lang="en-GB" sz="1200" b="0" i="0" dirty="0">
                <a:solidFill>
                  <a:schemeClr val="tx1"/>
                </a:solidFill>
                <a:effectLst/>
                <a:latin typeface="+mn-lt"/>
              </a:rPr>
              <a:t> to highlight the plight of refugees trying to reach Europe.</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141414"/>
              </a:solidFill>
              <a:effectLst/>
              <a:latin typeface="Helvetica" pitchFamily="2" charset="0"/>
            </a:endParaRPr>
          </a:p>
          <a:p>
            <a:r>
              <a:rPr lang="en-US" dirty="0"/>
              <a:t>Shoji Yamasaki </a:t>
            </a:r>
          </a:p>
          <a:p>
            <a:r>
              <a:rPr lang="en-US" dirty="0"/>
              <a:t>Performance artist known for his ongoing series Littered </a:t>
            </a:r>
            <a:r>
              <a:rPr lang="en-US" dirty="0" err="1"/>
              <a:t>Mvmnts</a:t>
            </a:r>
            <a:r>
              <a:rPr lang="en-US"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141414"/>
              </a:solidFill>
              <a:effectLst/>
              <a:latin typeface="Helvetica"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kern="1200" dirty="0">
                <a:solidFill>
                  <a:schemeClr val="tx1"/>
                </a:solidFill>
                <a:effectLst/>
                <a:latin typeface="+mn-lt"/>
                <a:ea typeface="+mn-ea"/>
                <a:cs typeface="+mn-cs"/>
              </a:rPr>
              <a:t>His recent on-going project, LITTERED MVMNTS, has connected with millions of viewers around the world by re-imagining social media as a video art exhibition space and has given him opportunities to collaborate with brands such as Paloma Wool, Harper Collective, and H. Lorenzo. He has also been featured on articles such as Hyperallergic and Die Presse.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dirty="0">
                <a:effectLst/>
                <a:latin typeface="Helvetica" pitchFamily="2" charset="0"/>
              </a:rPr>
              <a:t>Visual Activism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dirty="0">
                <a:effectLst/>
                <a:latin typeface="Helvetica" pitchFamily="2" charset="0"/>
              </a:rPr>
              <a:t>This anthology presents 16 case-studies of visual activism from across the globe, providing an up-to-date picture of the impact of contemporary visual and art activism, and combining a scholarly interrogation of visual activism with an examination of how it works in practice. </a:t>
            </a:r>
            <a:r>
              <a:rPr lang="en-GB" sz="1000" b="1" i="0" dirty="0">
                <a:effectLst/>
                <a:latin typeface="Helvetica" pitchFamily="2" charset="0"/>
              </a:rPr>
              <a:t>The case studies address a wide range of issues including human rights abuses; state violence; gender and sexuality; racism; migration; and climate breakdown. They examine a range of approaches from playful carnivalesque parades to extreme practices such as 'lip-sewing', and are drawn from a wide range of international contexts – from Europe and the US, to Iran, India, Pakistan, Tunisia, and China</a:t>
            </a:r>
            <a:r>
              <a:rPr lang="en-GB" sz="1000" b="0" i="0" dirty="0">
                <a:effectLst/>
                <a:latin typeface="Helvetica" pitchFamily="2" charset="0"/>
              </a:rPr>
              <a:t>. </a:t>
            </a:r>
            <a:r>
              <a:rPr lang="en-US" sz="800" dirty="0">
                <a:latin typeface="Helvetica" pitchFamily="2" charset="0"/>
              </a:rPr>
              <a:t>https://</a:t>
            </a:r>
            <a:r>
              <a:rPr lang="en-US" sz="800" dirty="0" err="1">
                <a:latin typeface="Helvetica" pitchFamily="2" charset="0"/>
              </a:rPr>
              <a:t>www.bloomsbury.com</a:t>
            </a:r>
            <a:r>
              <a:rPr lang="en-US" sz="800" dirty="0">
                <a:latin typeface="Helvetica" pitchFamily="2" charset="0"/>
              </a:rPr>
              <a:t>/</a:t>
            </a:r>
            <a:r>
              <a:rPr lang="en-US" sz="800" dirty="0" err="1">
                <a:latin typeface="Helvetica" pitchFamily="2" charset="0"/>
              </a:rPr>
              <a:t>uk</a:t>
            </a:r>
            <a:r>
              <a:rPr lang="en-US" sz="800" dirty="0">
                <a:latin typeface="Helvetica" pitchFamily="2" charset="0"/>
              </a:rPr>
              <a:t>/visual-activism-in-the-21st-century-9781350265073/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141414"/>
              </a:solidFill>
              <a:effectLst/>
              <a:latin typeface="Helvetica" pitchFamily="2" charset="0"/>
            </a:endParaRPr>
          </a:p>
          <a:p>
            <a:endParaRPr lang="en-GB" b="0" i="0" dirty="0">
              <a:effectLst/>
              <a:latin typeface="Helvetica" pitchFamily="2" charset="0"/>
            </a:endParaRPr>
          </a:p>
          <a:p>
            <a:pPr algn="l">
              <a:buNone/>
            </a:pPr>
            <a:endParaRPr lang="en-US" dirty="0"/>
          </a:p>
          <a:p>
            <a:endParaRPr lang="en-US" dirty="0"/>
          </a:p>
        </p:txBody>
      </p:sp>
      <p:sp>
        <p:nvSpPr>
          <p:cNvPr id="4" name="Slide Number Placeholder 3"/>
          <p:cNvSpPr>
            <a:spLocks noGrp="1"/>
          </p:cNvSpPr>
          <p:nvPr>
            <p:ph type="sldNum" sz="quarter" idx="5"/>
          </p:nvPr>
        </p:nvSpPr>
        <p:spPr/>
        <p:txBody>
          <a:bodyPr/>
          <a:lstStyle/>
          <a:p>
            <a:fld id="{E4E31468-FB75-C747-A095-E331B4910506}" type="slidenum">
              <a:rPr lang="en-US" smtClean="0"/>
              <a:t>16</a:t>
            </a:fld>
            <a:endParaRPr lang="en-US"/>
          </a:p>
        </p:txBody>
      </p:sp>
    </p:spTree>
    <p:extLst>
      <p:ext uri="{BB962C8B-B14F-4D97-AF65-F5344CB8AC3E}">
        <p14:creationId xmlns:p14="http://schemas.microsoft.com/office/powerpoint/2010/main" val="983279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1" kern="1200" dirty="0">
                <a:solidFill>
                  <a:srgbClr val="000000"/>
                </a:solidFill>
                <a:latin typeface="+mn-lt"/>
                <a:ea typeface="+mn-ea"/>
                <a:cs typeface="+mn-cs"/>
              </a:rPr>
              <a:t>Otobong </a:t>
            </a:r>
            <a:r>
              <a:rPr lang="en-GB" sz="1000" b="1" kern="1200" dirty="0" err="1">
                <a:solidFill>
                  <a:srgbClr val="000000"/>
                </a:solidFill>
                <a:latin typeface="+mn-lt"/>
                <a:ea typeface="+mn-ea"/>
                <a:cs typeface="+mn-cs"/>
              </a:rPr>
              <a:t>Nkanga</a:t>
            </a:r>
            <a:r>
              <a:rPr lang="en-GB" sz="1000" b="1" kern="1200" dirty="0">
                <a:solidFill>
                  <a:srgbClr val="000000"/>
                </a:solidFill>
                <a:latin typeface="+mn-lt"/>
                <a:ea typeface="+mn-ea"/>
                <a:cs typeface="+mn-cs"/>
              </a:rPr>
              <a:t> (NG/BE)</a:t>
            </a:r>
            <a:r>
              <a:rPr lang="en-GB" sz="1000" kern="1200" dirty="0">
                <a:solidFill>
                  <a:srgbClr val="000000"/>
                </a:solidFill>
                <a:latin typeface="+mn-lt"/>
                <a:ea typeface="+mn-ea"/>
                <a:cs typeface="+mn-cs"/>
              </a:rPr>
              <a:t> </a:t>
            </a:r>
            <a:r>
              <a:rPr lang="en-GB" sz="1000" b="1" kern="1200" dirty="0">
                <a:solidFill>
                  <a:schemeClr val="tx1"/>
                </a:solidFill>
                <a:latin typeface="+mn-lt"/>
                <a:ea typeface="+mn-ea"/>
                <a:cs typeface="+mn-cs"/>
              </a:rPr>
              <a:t>Born 1974, Kano, Nigeria</a:t>
            </a:r>
            <a:r>
              <a:rPr lang="en-GB" sz="1000" kern="1200" dirty="0">
                <a:solidFill>
                  <a:schemeClr val="tx1"/>
                </a:solidFill>
                <a:latin typeface="+mn-lt"/>
                <a:ea typeface="+mn-ea"/>
                <a:cs typeface="+mn-cs"/>
              </a:rPr>
              <a:t>. </a:t>
            </a:r>
            <a:r>
              <a:rPr lang="en-GB" sz="1000" b="1" kern="1200" dirty="0">
                <a:solidFill>
                  <a:schemeClr val="tx1"/>
                </a:solidFill>
                <a:latin typeface="+mn-lt"/>
                <a:ea typeface="+mn-ea"/>
                <a:cs typeface="+mn-cs"/>
              </a:rPr>
              <a:t>Lives and works in Antwerp, Belgium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Otobong </a:t>
            </a:r>
            <a:r>
              <a:rPr lang="en-GB" sz="1200" kern="1200" dirty="0" err="1">
                <a:solidFill>
                  <a:schemeClr val="tx1"/>
                </a:solidFill>
                <a:latin typeface="+mn-lt"/>
                <a:ea typeface="+mn-ea"/>
                <a:cs typeface="+mn-cs"/>
              </a:rPr>
              <a:t>Nkanga’s</a:t>
            </a:r>
            <a:r>
              <a:rPr lang="en-GB" sz="1200" kern="1200" dirty="0">
                <a:solidFill>
                  <a:schemeClr val="tx1"/>
                </a:solidFill>
                <a:latin typeface="+mn-lt"/>
                <a:ea typeface="+mn-ea"/>
                <a:cs typeface="+mn-cs"/>
              </a:rPr>
              <a:t> drawings, installations, photographs, sculptures and performances examine the social and topographical relationship with our everyday environment. By exploring the notion of land as a place of non-belonging, </a:t>
            </a:r>
            <a:r>
              <a:rPr lang="en-GB" sz="1200" kern="1200" dirty="0" err="1">
                <a:solidFill>
                  <a:schemeClr val="tx1"/>
                </a:solidFill>
                <a:latin typeface="+mn-lt"/>
                <a:ea typeface="+mn-ea"/>
                <a:cs typeface="+mn-cs"/>
              </a:rPr>
              <a:t>Nkanga</a:t>
            </a:r>
            <a:r>
              <a:rPr lang="en-GB" sz="1200" kern="1200" dirty="0">
                <a:solidFill>
                  <a:schemeClr val="tx1"/>
                </a:solidFill>
                <a:latin typeface="+mn-lt"/>
                <a:ea typeface="+mn-ea"/>
                <a:cs typeface="+mn-cs"/>
              </a:rPr>
              <a:t> provides an alternative meaning to the social ideas of identity. Paradoxically, she brings to light the memories and historical impacts provoked by humans and nature. She lays out the inherent complexities of resources like soil and earth and their potential values in order to provoke narratives and stories connected to land.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Employing sculpture, drawing and performance, </a:t>
            </a:r>
            <a:r>
              <a:rPr lang="en-GB" sz="1200" kern="1200" dirty="0" err="1">
                <a:solidFill>
                  <a:schemeClr val="tx1"/>
                </a:solidFill>
                <a:latin typeface="+mn-lt"/>
                <a:ea typeface="+mn-ea"/>
                <a:cs typeface="+mn-cs"/>
              </a:rPr>
              <a:t>Nkanga</a:t>
            </a:r>
            <a:r>
              <a:rPr lang="en-GB" sz="1200" kern="1200" dirty="0">
                <a:solidFill>
                  <a:schemeClr val="tx1"/>
                </a:solidFill>
                <a:latin typeface="+mn-lt"/>
                <a:ea typeface="+mn-ea"/>
                <a:cs typeface="+mn-cs"/>
              </a:rPr>
              <a:t> looks at the notion of ‘land’ as a geological and discursive formation, often taking as her starting point the systems and procedures by which raw materials are locally dug up, technologically processed and globally circulated. From there she follows the threads that intertwine ores, material culture and the construction of desire with the redistribution of power and knowledge.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rgbClr val="000000"/>
                </a:solidFill>
                <a:latin typeface="+mn-lt"/>
                <a:ea typeface="+mn-ea"/>
                <a:cs typeface="+mn-cs"/>
              </a:rPr>
              <a:t>Otobong </a:t>
            </a:r>
            <a:r>
              <a:rPr lang="en-GB" sz="1200" kern="1200" dirty="0" err="1">
                <a:solidFill>
                  <a:srgbClr val="000000"/>
                </a:solidFill>
                <a:latin typeface="+mn-lt"/>
                <a:ea typeface="+mn-ea"/>
                <a:cs typeface="+mn-cs"/>
              </a:rPr>
              <a:t>Nkanga’s</a:t>
            </a:r>
            <a:r>
              <a:rPr lang="en-GB" sz="1200" kern="1200" dirty="0">
                <a:solidFill>
                  <a:srgbClr val="000000"/>
                </a:solidFill>
                <a:latin typeface="+mn-lt"/>
                <a:ea typeface="+mn-ea"/>
                <a:cs typeface="+mn-cs"/>
              </a:rPr>
              <a:t> intricate and beguiling tapestries, installations and use of minerals and organic material interrogate our fast-changing relationship with the land and colonial legacies. </a:t>
            </a:r>
          </a:p>
          <a:p>
            <a:pPr algn="r"/>
            <a:r>
              <a:rPr lang="en-GB" sz="1200" kern="1200" dirty="0">
                <a:solidFill>
                  <a:schemeClr val="tx1"/>
                </a:solidFill>
                <a:latin typeface="+mn-lt"/>
                <a:ea typeface="+mn-ea"/>
                <a:cs typeface="+mn-cs"/>
              </a:rPr>
              <a:t>Artes Mundi 8, 2018 – 2019</a:t>
            </a:r>
          </a:p>
          <a:p>
            <a:pPr algn="r"/>
            <a:endParaRPr lang="en-GB" sz="1200" kern="1200" dirty="0">
              <a:solidFill>
                <a:schemeClr val="tx1"/>
              </a:solidFill>
              <a:latin typeface="+mn-lt"/>
              <a:ea typeface="+mn-ea"/>
              <a:cs typeface="+mn-cs"/>
            </a:endParaRPr>
          </a:p>
          <a:p>
            <a:r>
              <a:rPr lang="en-GB" sz="1200" b="1" dirty="0"/>
              <a:t>The Weight of Scars, 2015: </a:t>
            </a:r>
            <a:r>
              <a:rPr lang="en-GB" sz="1200" dirty="0"/>
              <a:t>Viscose, wool, mohair, and cotton, 251.5 × 612.1 cm</a:t>
            </a:r>
          </a:p>
          <a:p>
            <a:r>
              <a:rPr lang="en-GB" sz="1200" kern="1200" dirty="0" err="1">
                <a:solidFill>
                  <a:schemeClr val="tx1"/>
                </a:solidFill>
                <a:latin typeface="+mn-lt"/>
                <a:ea typeface="+mn-ea"/>
                <a:cs typeface="+mn-cs"/>
              </a:rPr>
              <a:t>Nkanga</a:t>
            </a:r>
            <a:r>
              <a:rPr lang="en-GB" sz="1200" kern="1200" dirty="0">
                <a:solidFill>
                  <a:schemeClr val="tx1"/>
                </a:solidFill>
                <a:latin typeface="+mn-lt"/>
                <a:ea typeface="+mn-ea"/>
                <a:cs typeface="+mn-cs"/>
              </a:rPr>
              <a:t> raises questions about the historical structure of a place, both physically and metaphysically. She often refers to the different objects and elements in her work as constellations. Constellations are imaginary patterns or diagrams which allow her to chart the intersections of nature, politics, colonialist economies and different geographies and histories.</a:t>
            </a:r>
          </a:p>
          <a:p>
            <a:endParaRPr lang="en-GB" sz="1200" kern="1200" dirty="0">
              <a:solidFill>
                <a:schemeClr val="tx1"/>
              </a:solidFill>
              <a:latin typeface="+mn-lt"/>
              <a:ea typeface="+mn-ea"/>
              <a:cs typeface="+mn-cs"/>
            </a:endParaRPr>
          </a:p>
          <a:p>
            <a:r>
              <a:rPr lang="en-GB" b="1" dirty="0"/>
              <a:t>Jannis </a:t>
            </a:r>
            <a:r>
              <a:rPr lang="en-GB" b="1" dirty="0" err="1"/>
              <a:t>Kounellis</a:t>
            </a:r>
            <a:r>
              <a:rPr lang="en-GB" b="1" dirty="0"/>
              <a:t> – Arte Povera </a:t>
            </a:r>
          </a:p>
          <a:p>
            <a:r>
              <a:rPr lang="en-GB" dirty="0" err="1"/>
              <a:t>Kounellis</a:t>
            </a:r>
            <a:r>
              <a:rPr lang="en-GB" dirty="0"/>
              <a:t>’ work, through materials that are imbued with meaning, he proposes a reflection on the human imprint on objects, but also on painting and its possibilities</a:t>
            </a:r>
            <a:endParaRPr lang="en-US" dirty="0"/>
          </a:p>
          <a:p>
            <a:endParaRPr lang="en-GB" sz="1200" kern="1200" dirty="0">
              <a:solidFill>
                <a:schemeClr val="tx1"/>
              </a:solidFill>
              <a:latin typeface="+mn-lt"/>
              <a:ea typeface="+mn-ea"/>
              <a:cs typeface="+mn-cs"/>
            </a:endParaRPr>
          </a:p>
          <a:p>
            <a:pPr algn="r"/>
            <a:endParaRPr lang="en-GB"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4E31468-FB75-C747-A095-E331B4910506}" type="slidenum">
              <a:rPr lang="en-US" smtClean="0"/>
              <a:t>17</a:t>
            </a:fld>
            <a:endParaRPr lang="en-US"/>
          </a:p>
        </p:txBody>
      </p:sp>
    </p:spTree>
    <p:extLst>
      <p:ext uri="{BB962C8B-B14F-4D97-AF65-F5344CB8AC3E}">
        <p14:creationId xmlns:p14="http://schemas.microsoft.com/office/powerpoint/2010/main" val="2532666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https://www.notjustalabel.com/editorial/fashion-revolution-real</a:t>
            </a:r>
            <a:endParaRPr lang="en-US" dirty="0"/>
          </a:p>
          <a:p>
            <a:endParaRPr lang="en-US" dirty="0"/>
          </a:p>
          <a:p>
            <a:r>
              <a:rPr lang="en-US" sz="1200" b="0" kern="1200" dirty="0">
                <a:solidFill>
                  <a:schemeClr val="tx1"/>
                </a:solidFill>
                <a:effectLst/>
                <a:latin typeface="+mn-lt"/>
                <a:ea typeface="+mn-ea"/>
                <a:cs typeface="+mn-cs"/>
              </a:rPr>
              <a:t>Recent research shows 71% of companies believe there is still a likelihood of modern slavery occurring at </a:t>
            </a:r>
            <a:r>
              <a:rPr lang="en-US" sz="1200" b="0" u="sng" kern="1200" dirty="0">
                <a:solidFill>
                  <a:schemeClr val="tx1"/>
                </a:solidFill>
                <a:effectLst/>
                <a:latin typeface="+mn-lt"/>
                <a:ea typeface="+mn-ea"/>
                <a:cs typeface="+mn-cs"/>
                <a:hlinkClick r:id="rId4"/>
              </a:rPr>
              <a:t>some point within their supply chains</a:t>
            </a:r>
            <a:r>
              <a:rPr lang="en-US" sz="1200" b="0" kern="1200" dirty="0">
                <a:solidFill>
                  <a:schemeClr val="tx1"/>
                </a:solidFill>
                <a:effectLst/>
                <a:latin typeface="+mn-lt"/>
                <a:ea typeface="+mn-ea"/>
                <a:cs typeface="+mn-cs"/>
              </a:rPr>
              <a:t>. It’s hardly surprising when 48% of brands haven’t traced the factories where their garments are made, 75% don’t know where their fabrics come from and 91% don’t know the source of raw materials (</a:t>
            </a:r>
            <a:r>
              <a:rPr lang="en-US" sz="1200" b="0" u="sng" kern="1200" dirty="0">
                <a:solidFill>
                  <a:schemeClr val="tx1"/>
                </a:solidFill>
                <a:effectLst/>
                <a:latin typeface="+mn-lt"/>
                <a:ea typeface="+mn-ea"/>
                <a:cs typeface="+mn-cs"/>
                <a:hlinkClick r:id="rId5"/>
              </a:rPr>
              <a:t>Behind the Barcode</a:t>
            </a:r>
            <a:r>
              <a:rPr lang="en-US" sz="1200" b="0" kern="1200" dirty="0">
                <a:solidFill>
                  <a:schemeClr val="tx1"/>
                </a:solidFill>
                <a:effectLst/>
                <a:latin typeface="+mn-lt"/>
                <a:ea typeface="+mn-ea"/>
                <a:cs typeface="+mn-cs"/>
              </a:rPr>
              <a:t>).</a:t>
            </a:r>
          </a:p>
          <a:p>
            <a:r>
              <a:rPr lang="en-US" sz="1200" b="0" kern="1200" dirty="0">
                <a:solidFill>
                  <a:schemeClr val="tx1"/>
                </a:solidFill>
                <a:effectLst/>
                <a:latin typeface="+mn-lt"/>
                <a:ea typeface="+mn-ea"/>
                <a:cs typeface="+mn-cs"/>
              </a:rPr>
              <a:t>Despite these findings, the speed and volume of clothing production seems to be increasing as high street brands remain set on international expansion and meeting the demand for fast fashion’s ever-quickening pace. Mango began 2016 with an announcement it would be introducing new products in-store every two weeks. While H&amp;M, apparently one of the most pro-active companies in the sustainability movement, plans to open more than one new store every day this year (425 in total).</a:t>
            </a:r>
          </a:p>
          <a:p>
            <a:r>
              <a:rPr lang="en-US" sz="1200" b="0" kern="1200" dirty="0">
                <a:solidFill>
                  <a:schemeClr val="tx1"/>
                </a:solidFill>
                <a:effectLst/>
                <a:latin typeface="+mn-lt"/>
                <a:ea typeface="+mn-ea"/>
                <a:cs typeface="+mn-cs"/>
              </a:rPr>
              <a:t>Surely such moves only add pressure to the supply chain and make regulating it even harder? Already this year some of fashion’s biggest retailers have faced the consequences of supply chain oversights with revelations ranging from Syrian refugee children working in Turkish factories to the poor living conditions in factory-run hostels in Bangalore (</a:t>
            </a:r>
            <a:r>
              <a:rPr lang="en-US" sz="1200" b="0" u="sng" kern="1200" dirty="0">
                <a:solidFill>
                  <a:schemeClr val="tx1"/>
                </a:solidFill>
                <a:effectLst/>
                <a:latin typeface="+mn-lt"/>
                <a:ea typeface="+mn-ea"/>
                <a:cs typeface="+mn-cs"/>
                <a:hlinkClick r:id="rId6"/>
              </a:rPr>
              <a:t>Unfree and Unfair Report</a:t>
            </a:r>
            <a:r>
              <a:rPr lang="en-US" sz="1200" b="0" kern="1200" dirty="0">
                <a:solidFill>
                  <a:schemeClr val="tx1"/>
                </a:solidFill>
                <a:effectLst/>
                <a:latin typeface="+mn-lt"/>
                <a:ea typeface="+mn-ea"/>
                <a:cs typeface="+mn-cs"/>
              </a:rPr>
              <a:t>).</a:t>
            </a:r>
          </a:p>
          <a:p>
            <a:r>
              <a:rPr lang="en-US" sz="1200" b="0" kern="1200" dirty="0">
                <a:solidFill>
                  <a:schemeClr val="tx1"/>
                </a:solidFill>
                <a:effectLst/>
                <a:latin typeface="+mn-lt"/>
                <a:ea typeface="+mn-ea"/>
                <a:cs typeface="+mn-cs"/>
              </a:rPr>
              <a:t>Perhaps the most worrying issue though is the continuing health and safety concerns in garment factories. While businesses are still putting global expansion and profit before people’s lives, the revolution has yet to be won. Over two hundred companies committed to improving standards by signing the Accord on Fire and Building Safety, </a:t>
            </a:r>
            <a:r>
              <a:rPr lang="en-US" sz="1200" b="0" kern="1200" dirty="0" err="1">
                <a:solidFill>
                  <a:schemeClr val="tx1"/>
                </a:solidFill>
                <a:effectLst/>
                <a:latin typeface="+mn-lt"/>
                <a:ea typeface="+mn-ea"/>
                <a:cs typeface="+mn-cs"/>
              </a:rPr>
              <a:t>organised</a:t>
            </a:r>
            <a:r>
              <a:rPr lang="en-US" sz="1200" b="0" kern="1200" dirty="0">
                <a:solidFill>
                  <a:schemeClr val="tx1"/>
                </a:solidFill>
                <a:effectLst/>
                <a:latin typeface="+mn-lt"/>
                <a:ea typeface="+mn-ea"/>
                <a:cs typeface="+mn-cs"/>
              </a:rPr>
              <a:t> in the wake of Rana Plaza, but more than three-quarters of suppliers are still behind on their corrective action plans.</a:t>
            </a:r>
          </a:p>
          <a:p>
            <a:r>
              <a:rPr lang="en-US" sz="1200" b="0" kern="1200" dirty="0">
                <a:solidFill>
                  <a:schemeClr val="tx1"/>
                </a:solidFill>
                <a:effectLst/>
                <a:latin typeface="+mn-lt"/>
                <a:ea typeface="+mn-ea"/>
                <a:cs typeface="+mn-cs"/>
              </a:rPr>
              <a:t>In the case of H&amp;M, apparently missing fire doors and sprinklers in its factories were due to "import delays since none of these products are available in Bangladesh." If a billion dollar conglomerate cannot ensure fire doors are installed within the space of over two and a half years though, it doesn’t have its priorities sorted. On 2nd February, just a couple of months after these delays were revealed, a massive fire broke out in one of H&amp;M’s (and J.C. Penney’s) factories. Four people were injured but another major tragedy was only avoided because the other 6,000 employees had yet to start work.</a:t>
            </a:r>
          </a:p>
          <a:p>
            <a:r>
              <a:rPr lang="en-US" sz="1200" b="0" kern="1200" dirty="0">
                <a:solidFill>
                  <a:schemeClr val="tx1"/>
                </a:solidFill>
                <a:effectLst/>
                <a:latin typeface="+mn-lt"/>
                <a:ea typeface="+mn-ea"/>
                <a:cs typeface="+mn-cs"/>
              </a:rPr>
              <a:t>Nevertheless, it is becoming increasingly difficult for companies to avoid accountability as global awareness for worker’s rights violations grows. Significantly this includes at governmental level. Under the Modern Slavery Act, introduced in the UK last year, demonstrating progress is now a legal requirement. All </a:t>
            </a:r>
            <a:r>
              <a:rPr lang="en-US" sz="1200" b="0" kern="1200" dirty="0" err="1">
                <a:solidFill>
                  <a:schemeClr val="tx1"/>
                </a:solidFill>
                <a:effectLst/>
                <a:latin typeface="+mn-lt"/>
                <a:ea typeface="+mn-ea"/>
                <a:cs typeface="+mn-cs"/>
              </a:rPr>
              <a:t>organisations</a:t>
            </a:r>
            <a:r>
              <a:rPr lang="en-US" sz="1200" b="0" kern="1200" dirty="0">
                <a:solidFill>
                  <a:schemeClr val="tx1"/>
                </a:solidFill>
                <a:effectLst/>
                <a:latin typeface="+mn-lt"/>
                <a:ea typeface="+mn-ea"/>
                <a:cs typeface="+mn-cs"/>
              </a:rPr>
              <a:t> carrying on a business in the country and with an annual turnover over £36 million must publish a yearly statement explaining what they have done to ensure slavery and human trafficking are not operating within their supply chains.</a:t>
            </a:r>
          </a:p>
          <a:p>
            <a:r>
              <a:rPr lang="en-US" sz="1200" b="0" kern="1200" dirty="0">
                <a:solidFill>
                  <a:schemeClr val="tx1"/>
                </a:solidFill>
                <a:effectLst/>
                <a:latin typeface="+mn-lt"/>
                <a:ea typeface="+mn-ea"/>
                <a:cs typeface="+mn-cs"/>
              </a:rPr>
              <a:t>Fashion Revolution certainly played its part in </a:t>
            </a:r>
            <a:r>
              <a:rPr lang="en-US" sz="1200" b="0" kern="1200" dirty="0" err="1">
                <a:solidFill>
                  <a:schemeClr val="tx1"/>
                </a:solidFill>
                <a:effectLst/>
                <a:latin typeface="+mn-lt"/>
                <a:ea typeface="+mn-ea"/>
                <a:cs typeface="+mn-cs"/>
              </a:rPr>
              <a:t>politicising</a:t>
            </a:r>
            <a:r>
              <a:rPr lang="en-US" sz="1200" b="0" kern="1200" dirty="0">
                <a:solidFill>
                  <a:schemeClr val="tx1"/>
                </a:solidFill>
                <a:effectLst/>
                <a:latin typeface="+mn-lt"/>
                <a:ea typeface="+mn-ea"/>
                <a:cs typeface="+mn-cs"/>
              </a:rPr>
              <a:t> supply chain issues. Last year the </a:t>
            </a:r>
            <a:r>
              <a:rPr lang="en-US" sz="1200" b="0" kern="1200" dirty="0" err="1">
                <a:solidFill>
                  <a:schemeClr val="tx1"/>
                </a:solidFill>
                <a:effectLst/>
                <a:latin typeface="+mn-lt"/>
                <a:ea typeface="+mn-ea"/>
                <a:cs typeface="+mn-cs"/>
              </a:rPr>
              <a:t>organisation</a:t>
            </a:r>
            <a:r>
              <a:rPr lang="en-US" sz="1200" b="0" kern="1200" dirty="0">
                <a:solidFill>
                  <a:schemeClr val="tx1"/>
                </a:solidFill>
                <a:effectLst/>
                <a:latin typeface="+mn-lt"/>
                <a:ea typeface="+mn-ea"/>
                <a:cs typeface="+mn-cs"/>
              </a:rPr>
              <a:t> participated in high level EU, G7, UN and COP21 events and has collaborated as a key stakeholder in the European Commission’s Garment Initiative, which will launch this spring. The program will aim to support governments in producing nations and strengthen global management of supply chains.</a:t>
            </a:r>
          </a:p>
          <a:p>
            <a:r>
              <a:rPr lang="en-US" sz="1200" b="0" kern="1200" dirty="0">
                <a:solidFill>
                  <a:schemeClr val="tx1"/>
                </a:solidFill>
                <a:effectLst/>
                <a:latin typeface="+mn-lt"/>
                <a:ea typeface="+mn-ea"/>
                <a:cs typeface="+mn-cs"/>
              </a:rPr>
              <a:t>While many campaigners fear loopholes in legislation, retailers are beginning to understand it is commercially senseless as well as unethical to avoid taking action. They face increasing pressure from consumers, particularly the Aspirational sector, who hold more influence than we often think. “Brands and retailers may not be paying attention to what the people in their supply chain are saying but they are most certainly paying attention to what their customers are,” Somers points out.</a:t>
            </a:r>
          </a:p>
          <a:p>
            <a:r>
              <a:rPr lang="en-US" sz="1200" b="0" kern="1200" dirty="0">
                <a:solidFill>
                  <a:schemeClr val="tx1"/>
                </a:solidFill>
                <a:effectLst/>
                <a:latin typeface="+mn-lt"/>
                <a:ea typeface="+mn-ea"/>
                <a:cs typeface="+mn-cs"/>
              </a:rPr>
              <a:t>This month Fashion Revolution (in partnership with Ethical Consumer) will also release a Transparency Index ranking 40 top-selling UK brands. It’s just one in a number of guides popping up that certify, evaluate and rate brand ethics. They demonstrate a rising consumer demand for making more informed purchasing decisions while encouraging the adoption of best practice.</a:t>
            </a:r>
          </a:p>
          <a:p>
            <a:r>
              <a:rPr lang="en-US" sz="1200" b="0" kern="1200" dirty="0">
                <a:solidFill>
                  <a:schemeClr val="tx1"/>
                </a:solidFill>
                <a:effectLst/>
                <a:latin typeface="+mn-lt"/>
                <a:ea typeface="+mn-ea"/>
                <a:cs typeface="+mn-cs"/>
              </a:rPr>
              <a:t>Meanwhile European not-for-profit </a:t>
            </a:r>
            <a:r>
              <a:rPr lang="en-US" sz="1200" b="0" kern="1200" dirty="0" err="1">
                <a:solidFill>
                  <a:schemeClr val="tx1"/>
                </a:solidFill>
                <a:effectLst/>
                <a:latin typeface="+mn-lt"/>
                <a:ea typeface="+mn-ea"/>
                <a:cs typeface="+mn-cs"/>
              </a:rPr>
              <a:t>organisation</a:t>
            </a:r>
            <a:r>
              <a:rPr lang="en-US" sz="1200" b="0" kern="1200" dirty="0">
                <a:solidFill>
                  <a:schemeClr val="tx1"/>
                </a:solidFill>
                <a:effectLst/>
                <a:latin typeface="+mn-lt"/>
                <a:ea typeface="+mn-ea"/>
                <a:cs typeface="+mn-cs"/>
              </a:rPr>
              <a:t> </a:t>
            </a:r>
            <a:r>
              <a:rPr lang="en-US" sz="1200" b="0" u="sng" kern="1200" dirty="0">
                <a:solidFill>
                  <a:schemeClr val="tx1"/>
                </a:solidFill>
                <a:effectLst/>
                <a:latin typeface="+mn-lt"/>
                <a:ea typeface="+mn-ea"/>
                <a:cs typeface="+mn-cs"/>
                <a:hlinkClick r:id="rId7"/>
              </a:rPr>
              <a:t>MADE-BY</a:t>
            </a:r>
            <a:r>
              <a:rPr lang="en-US" sz="1200" b="0" kern="1200" dirty="0">
                <a:solidFill>
                  <a:schemeClr val="tx1"/>
                </a:solidFill>
                <a:effectLst/>
                <a:latin typeface="+mn-lt"/>
                <a:ea typeface="+mn-ea"/>
                <a:cs typeface="+mn-cs"/>
              </a:rPr>
              <a:t> has just launched a tracking tool that works with brands to evaluate their ‘engagement’ with 8 key areas such as people, manufacturing, transparency and durability year-on-year. Four retailers (including Ted Baker and G Star) have already piloted MODE Tracker and at least five more will publish their results next year.</a:t>
            </a:r>
          </a:p>
          <a:p>
            <a:r>
              <a:rPr lang="en-US" sz="1200" b="0" kern="1200" dirty="0">
                <a:solidFill>
                  <a:schemeClr val="tx1"/>
                </a:solidFill>
                <a:effectLst/>
                <a:latin typeface="+mn-lt"/>
                <a:ea typeface="+mn-ea"/>
                <a:cs typeface="+mn-cs"/>
              </a:rPr>
              <a:t>“The very fact that companies are now reporting their results in this way – independently verified, transparently and publicly – is the biggest proof of how much attitudes are shifting,” MADE-BY’s CEO </a:t>
            </a:r>
            <a:r>
              <a:rPr lang="en-US" sz="1200" b="0" kern="1200" dirty="0" err="1">
                <a:solidFill>
                  <a:schemeClr val="tx1"/>
                </a:solidFill>
                <a:effectLst/>
                <a:latin typeface="+mn-lt"/>
                <a:ea typeface="+mn-ea"/>
                <a:cs typeface="+mn-cs"/>
              </a:rPr>
              <a:t>Allanna</a:t>
            </a:r>
            <a:r>
              <a:rPr lang="en-US" sz="1200" b="0" kern="1200" dirty="0">
                <a:solidFill>
                  <a:schemeClr val="tx1"/>
                </a:solidFill>
                <a:effectLst/>
                <a:latin typeface="+mn-lt"/>
                <a:ea typeface="+mn-ea"/>
                <a:cs typeface="+mn-cs"/>
              </a:rPr>
              <a:t> </a:t>
            </a:r>
            <a:r>
              <a:rPr lang="en-US" sz="1200" b="0" kern="1200" dirty="0" err="1">
                <a:solidFill>
                  <a:schemeClr val="tx1"/>
                </a:solidFill>
                <a:effectLst/>
                <a:latin typeface="+mn-lt"/>
                <a:ea typeface="+mn-ea"/>
                <a:cs typeface="+mn-cs"/>
              </a:rPr>
              <a:t>McAspurn</a:t>
            </a:r>
            <a:r>
              <a:rPr lang="en-US" sz="1200" b="0" kern="1200" dirty="0">
                <a:solidFill>
                  <a:schemeClr val="tx1"/>
                </a:solidFill>
                <a:effectLst/>
                <a:latin typeface="+mn-lt"/>
                <a:ea typeface="+mn-ea"/>
                <a:cs typeface="+mn-cs"/>
              </a:rPr>
              <a:t> says. “It would not have happened even five years ago.” Indeed two thirds of brands interviewed in the 2015 Beyond the Barcode report had improved their </a:t>
            </a:r>
            <a:r>
              <a:rPr lang="en-US" sz="1200" b="0" kern="1200" dirty="0" err="1">
                <a:solidFill>
                  <a:schemeClr val="tx1"/>
                </a:solidFill>
                <a:effectLst/>
                <a:latin typeface="+mn-lt"/>
                <a:ea typeface="+mn-ea"/>
                <a:cs typeface="+mn-cs"/>
              </a:rPr>
              <a:t>labour</a:t>
            </a:r>
            <a:r>
              <a:rPr lang="en-US" sz="1200" b="0" kern="1200" dirty="0">
                <a:solidFill>
                  <a:schemeClr val="tx1"/>
                </a:solidFill>
                <a:effectLst/>
                <a:latin typeface="+mn-lt"/>
                <a:ea typeface="+mn-ea"/>
                <a:cs typeface="+mn-cs"/>
              </a:rPr>
              <a:t> rights management systems since the 2013 report and active engagement with the research process increased from 54% to 94%. </a:t>
            </a:r>
          </a:p>
          <a:p>
            <a:r>
              <a:rPr lang="en-US" sz="1200" b="0" kern="1200" dirty="0">
                <a:solidFill>
                  <a:schemeClr val="tx1"/>
                </a:solidFill>
                <a:effectLst/>
                <a:latin typeface="+mn-lt"/>
                <a:ea typeface="+mn-ea"/>
                <a:cs typeface="+mn-cs"/>
              </a:rPr>
              <a:t>Perhaps the biggest shift in attitude though has come from the next generation of fashion producers. Emerging designers are increasingly turning their backs on fast fashion in </a:t>
            </a:r>
            <a:r>
              <a:rPr lang="en-US" sz="1200" b="0" kern="1200" dirty="0" err="1">
                <a:solidFill>
                  <a:schemeClr val="tx1"/>
                </a:solidFill>
                <a:effectLst/>
                <a:latin typeface="+mn-lt"/>
                <a:ea typeface="+mn-ea"/>
                <a:cs typeface="+mn-cs"/>
              </a:rPr>
              <a:t>favour</a:t>
            </a:r>
            <a:r>
              <a:rPr lang="en-US" sz="1200" b="0" kern="1200" dirty="0">
                <a:solidFill>
                  <a:schemeClr val="tx1"/>
                </a:solidFill>
                <a:effectLst/>
                <a:latin typeface="+mn-lt"/>
                <a:ea typeface="+mn-ea"/>
                <a:cs typeface="+mn-cs"/>
              </a:rPr>
              <a:t> of producing high quality pieces where social consciousness is not only incorporated into the business but becomes the USP.</a:t>
            </a:r>
          </a:p>
          <a:p>
            <a:r>
              <a:rPr lang="en-US" sz="1200" b="0" kern="1200" dirty="0">
                <a:solidFill>
                  <a:schemeClr val="tx1"/>
                </a:solidFill>
                <a:effectLst/>
                <a:latin typeface="+mn-lt"/>
                <a:ea typeface="+mn-ea"/>
                <a:cs typeface="+mn-cs"/>
              </a:rPr>
              <a:t>Many, such as Not Just a Label’s </a:t>
            </a:r>
            <a:r>
              <a:rPr lang="en-US" sz="1200" b="0" u="sng" kern="1200" dirty="0">
                <a:solidFill>
                  <a:schemeClr val="tx1"/>
                </a:solidFill>
                <a:effectLst/>
                <a:latin typeface="+mn-lt"/>
                <a:ea typeface="+mn-ea"/>
                <a:cs typeface="+mn-cs"/>
                <a:hlinkClick r:id="rId8"/>
              </a:rPr>
              <a:t>Kinsfolk</a:t>
            </a:r>
            <a:r>
              <a:rPr lang="en-US" sz="1200" b="0" kern="1200" dirty="0">
                <a:solidFill>
                  <a:schemeClr val="tx1"/>
                </a:solidFill>
                <a:effectLst/>
                <a:latin typeface="+mn-lt"/>
                <a:ea typeface="+mn-ea"/>
                <a:cs typeface="+mn-cs"/>
              </a:rPr>
              <a:t>, are collaborating with artisans around the world to create unique garments celebrating craftsmanship. While for every dress sold at </a:t>
            </a:r>
            <a:r>
              <a:rPr lang="en-US" sz="1200" b="0" u="sng" kern="1200" dirty="0">
                <a:solidFill>
                  <a:schemeClr val="tx1"/>
                </a:solidFill>
                <a:effectLst/>
                <a:latin typeface="+mn-lt"/>
                <a:ea typeface="+mn-ea"/>
                <a:cs typeface="+mn-cs"/>
                <a:hlinkClick r:id="rId9"/>
              </a:rPr>
              <a:t>Rallier</a:t>
            </a:r>
            <a:r>
              <a:rPr lang="en-US" sz="1200" b="0" kern="1200" dirty="0">
                <a:solidFill>
                  <a:schemeClr val="tx1"/>
                </a:solidFill>
                <a:effectLst/>
                <a:latin typeface="+mn-lt"/>
                <a:ea typeface="+mn-ea"/>
                <a:cs typeface="+mn-cs"/>
              </a:rPr>
              <a:t> for example, school uniforms are sourced for local schoolgirls in areas where gender inequality is rife. This newfound approach may in part come from the growing number of fashion schools choosing to teach the importance of responsible manufacturing as part of the curriculum. Most importantly the new wave of ethical clothing meets the consumer demand for ethical alternatives thus providing increasing competition for established brands.</a:t>
            </a:r>
          </a:p>
          <a:p>
            <a:r>
              <a:rPr lang="en-US" sz="1200" b="0" kern="1200" dirty="0">
                <a:solidFill>
                  <a:schemeClr val="tx1"/>
                </a:solidFill>
                <a:effectLst/>
                <a:latin typeface="+mn-lt"/>
                <a:ea typeface="+mn-ea"/>
                <a:cs typeface="+mn-cs"/>
              </a:rPr>
              <a:t>And this is why we must stay positive – the revolution has a long way to go but the future is bright. Why was the discussion at Fashion Question Time, held at the Houses of Parliament to mark the start of Fashion Revolution Week yesterday, still </a:t>
            </a:r>
            <a:r>
              <a:rPr lang="en-US" sz="1200" b="0" kern="1200" dirty="0" err="1">
                <a:solidFill>
                  <a:schemeClr val="tx1"/>
                </a:solidFill>
                <a:effectLst/>
                <a:latin typeface="+mn-lt"/>
                <a:ea typeface="+mn-ea"/>
                <a:cs typeface="+mn-cs"/>
              </a:rPr>
              <a:t>centred</a:t>
            </a:r>
            <a:r>
              <a:rPr lang="en-US" sz="1200" b="0" kern="1200" dirty="0">
                <a:solidFill>
                  <a:schemeClr val="tx1"/>
                </a:solidFill>
                <a:effectLst/>
                <a:latin typeface="+mn-lt"/>
                <a:ea typeface="+mn-ea"/>
                <a:cs typeface="+mn-cs"/>
              </a:rPr>
              <a:t> on how to “create revolutionary change”? Because the revolutionary path has never run smooth and fashion faces new as well as old challenges. How do we reduce greenwashing? Solve the issue of hidden </a:t>
            </a:r>
            <a:r>
              <a:rPr lang="en-US" sz="1200" b="0" kern="1200" dirty="0" err="1">
                <a:solidFill>
                  <a:schemeClr val="tx1"/>
                </a:solidFill>
                <a:effectLst/>
                <a:latin typeface="+mn-lt"/>
                <a:ea typeface="+mn-ea"/>
                <a:cs typeface="+mn-cs"/>
              </a:rPr>
              <a:t>labour</a:t>
            </a:r>
            <a:r>
              <a:rPr lang="en-US" sz="1200" b="0" kern="1200" dirty="0">
                <a:solidFill>
                  <a:schemeClr val="tx1"/>
                </a:solidFill>
                <a:effectLst/>
                <a:latin typeface="+mn-lt"/>
                <a:ea typeface="+mn-ea"/>
                <a:cs typeface="+mn-cs"/>
              </a:rPr>
              <a:t> in the supply chain? Prevent employees from facing intimidation for forming trade unions?</a:t>
            </a:r>
          </a:p>
          <a:p>
            <a:r>
              <a:rPr lang="en-US" sz="1200" b="0" kern="1200" dirty="0">
                <a:solidFill>
                  <a:schemeClr val="tx1"/>
                </a:solidFill>
                <a:effectLst/>
                <a:latin typeface="+mn-lt"/>
                <a:ea typeface="+mn-ea"/>
                <a:cs typeface="+mn-cs"/>
              </a:rPr>
              <a:t>Yet for every consumer still addicted to fast fashion, another is beginning to ask questions. For every brand putting profit before people, another is rising up to put them at its heart. For every crack that remains in the fashion industry, another has been fixed.</a:t>
            </a:r>
          </a:p>
          <a:p>
            <a:r>
              <a:rPr lang="en-US" sz="1200" b="0" i="1" kern="1200" dirty="0">
                <a:solidFill>
                  <a:schemeClr val="tx1"/>
                </a:solidFill>
                <a:effectLst/>
                <a:latin typeface="+mn-lt"/>
                <a:ea typeface="+mn-ea"/>
                <a:cs typeface="+mn-cs"/>
              </a:rPr>
              <a:t>Images courtesy of Fashion Revolution, The True Cost, Athena </a:t>
            </a:r>
            <a:r>
              <a:rPr lang="en-US" sz="1200" b="0" i="1" kern="1200" dirty="0" err="1">
                <a:solidFill>
                  <a:schemeClr val="tx1"/>
                </a:solidFill>
                <a:effectLst/>
                <a:latin typeface="+mn-lt"/>
                <a:ea typeface="+mn-ea"/>
                <a:cs typeface="+mn-cs"/>
              </a:rPr>
              <a:t>Korda</a:t>
            </a:r>
            <a:r>
              <a:rPr lang="en-US" sz="1200" b="0" i="1" kern="1200" dirty="0">
                <a:solidFill>
                  <a:schemeClr val="tx1"/>
                </a:solidFill>
                <a:effectLst/>
                <a:latin typeface="+mn-lt"/>
                <a:ea typeface="+mn-ea"/>
                <a:cs typeface="+mn-cs"/>
              </a:rPr>
              <a:t> and Kinsfolk.</a:t>
            </a:r>
            <a:endParaRPr lang="en-US" sz="1200" b="0" kern="1200" dirty="0">
              <a:solidFill>
                <a:schemeClr val="tx1"/>
              </a:solidFill>
              <a:effectLst/>
              <a:latin typeface="+mn-lt"/>
              <a:ea typeface="+mn-ea"/>
              <a:cs typeface="+mn-cs"/>
            </a:endParaRPr>
          </a:p>
          <a:p>
            <a:r>
              <a:rPr lang="en-US" sz="1200" b="0" i="0" kern="1200" cap="all" dirty="0">
                <a:solidFill>
                  <a:schemeClr val="tx1"/>
                </a:solidFill>
                <a:effectLst/>
                <a:latin typeface="+mn-lt"/>
                <a:ea typeface="+mn-ea"/>
                <a:cs typeface="+mn-cs"/>
              </a:rPr>
              <a:t>19 APRIL 2016</a:t>
            </a:r>
          </a:p>
          <a:p>
            <a:r>
              <a:rPr lang="en-US" sz="1200" b="0" i="0" kern="1200" cap="all" dirty="0">
                <a:solidFill>
                  <a:schemeClr val="tx1"/>
                </a:solidFill>
                <a:effectLst/>
                <a:latin typeface="+mn-lt"/>
                <a:ea typeface="+mn-ea"/>
                <a:cs typeface="+mn-cs"/>
              </a:rPr>
              <a:t>FI ANDERSON</a:t>
            </a:r>
          </a:p>
          <a:p>
            <a:br>
              <a:rPr lang="en-US" sz="1200" b="0" i="0" kern="1200" dirty="0">
                <a:solidFill>
                  <a:schemeClr val="tx1"/>
                </a:solidFill>
                <a:effectLst/>
                <a:latin typeface="+mn-lt"/>
                <a:ea typeface="+mn-ea"/>
                <a:cs typeface="+mn-cs"/>
              </a:rPr>
            </a:br>
            <a:endParaRPr lang="en-US"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FDC7570-5C67-F347-B59C-5D4817FA5833}" type="slidenum">
              <a:rPr lang="en-US" smtClean="0"/>
              <a:t>18</a:t>
            </a:fld>
            <a:endParaRPr lang="en-US"/>
          </a:p>
        </p:txBody>
      </p:sp>
    </p:spTree>
    <p:extLst>
      <p:ext uri="{BB962C8B-B14F-4D97-AF65-F5344CB8AC3E}">
        <p14:creationId xmlns:p14="http://schemas.microsoft.com/office/powerpoint/2010/main" val="38973543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4E31468-FB75-C747-A095-E331B4910506}" type="slidenum">
              <a:rPr lang="en-US" smtClean="0"/>
              <a:t>19</a:t>
            </a:fld>
            <a:endParaRPr lang="en-US"/>
          </a:p>
        </p:txBody>
      </p:sp>
    </p:spTree>
    <p:extLst>
      <p:ext uri="{BB962C8B-B14F-4D97-AF65-F5344CB8AC3E}">
        <p14:creationId xmlns:p14="http://schemas.microsoft.com/office/powerpoint/2010/main" val="3178687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82F5F-CAF0-6C69-6F92-84BFB734CE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1C9A02-82C9-37F7-D657-1979E27B1D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EF7C19-A28F-EE53-557B-77226FC8059C}"/>
              </a:ext>
            </a:extLst>
          </p:cNvPr>
          <p:cNvSpPr>
            <a:spLocks noGrp="1"/>
          </p:cNvSpPr>
          <p:nvPr>
            <p:ph type="dt" sz="half" idx="10"/>
          </p:nvPr>
        </p:nvSpPr>
        <p:spPr/>
        <p:txBody>
          <a:bodyPr/>
          <a:lstStyle/>
          <a:p>
            <a:fld id="{7F9161E9-40FF-450F-8B3B-4A5503E1D72A}" type="datetimeFigureOut">
              <a:rPr lang="en-GB" smtClean="0"/>
              <a:t>29/09/2026</a:t>
            </a:fld>
            <a:endParaRPr lang="en-GB"/>
          </a:p>
        </p:txBody>
      </p:sp>
      <p:sp>
        <p:nvSpPr>
          <p:cNvPr id="5" name="Footer Placeholder 4">
            <a:extLst>
              <a:ext uri="{FF2B5EF4-FFF2-40B4-BE49-F238E27FC236}">
                <a16:creationId xmlns:a16="http://schemas.microsoft.com/office/drawing/2014/main" id="{7BA2D7CB-DD2D-DB9B-5EEB-E46BBF277E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A67EDF-81A0-9AD3-6F0A-A188A8534E81}"/>
              </a:ext>
            </a:extLst>
          </p:cNvPr>
          <p:cNvSpPr>
            <a:spLocks noGrp="1"/>
          </p:cNvSpPr>
          <p:nvPr>
            <p:ph type="sldNum" sz="quarter" idx="12"/>
          </p:nvPr>
        </p:nvSpPr>
        <p:spPr/>
        <p:txBody>
          <a:bodyPr/>
          <a:lstStyle/>
          <a:p>
            <a:fld id="{B84A8BF4-4AE7-476B-BBB1-7C723FD1C336}" type="slidenum">
              <a:rPr lang="en-GB" smtClean="0"/>
              <a:t>‹#›</a:t>
            </a:fld>
            <a:endParaRPr lang="en-GB"/>
          </a:p>
        </p:txBody>
      </p:sp>
    </p:spTree>
    <p:extLst>
      <p:ext uri="{BB962C8B-B14F-4D97-AF65-F5344CB8AC3E}">
        <p14:creationId xmlns:p14="http://schemas.microsoft.com/office/powerpoint/2010/main" val="2381922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D5DBC-8BF5-3D63-45D6-E0C537C3F8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6E0A1F-78BE-7D2F-9890-36C48DBB8A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3CAC29-4E37-ECA1-A70B-E54B0BFE8F1F}"/>
              </a:ext>
            </a:extLst>
          </p:cNvPr>
          <p:cNvSpPr>
            <a:spLocks noGrp="1"/>
          </p:cNvSpPr>
          <p:nvPr>
            <p:ph type="dt" sz="half" idx="10"/>
          </p:nvPr>
        </p:nvSpPr>
        <p:spPr/>
        <p:txBody>
          <a:bodyPr/>
          <a:lstStyle/>
          <a:p>
            <a:fld id="{7F9161E9-40FF-450F-8B3B-4A5503E1D72A}" type="datetimeFigureOut">
              <a:rPr lang="en-GB" smtClean="0"/>
              <a:t>29/09/2026</a:t>
            </a:fld>
            <a:endParaRPr lang="en-GB"/>
          </a:p>
        </p:txBody>
      </p:sp>
      <p:sp>
        <p:nvSpPr>
          <p:cNvPr id="5" name="Footer Placeholder 4">
            <a:extLst>
              <a:ext uri="{FF2B5EF4-FFF2-40B4-BE49-F238E27FC236}">
                <a16:creationId xmlns:a16="http://schemas.microsoft.com/office/drawing/2014/main" id="{C848704B-DC84-AF19-2E62-1388F7C07F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E5146C-F060-B5B6-2726-6190589433E9}"/>
              </a:ext>
            </a:extLst>
          </p:cNvPr>
          <p:cNvSpPr>
            <a:spLocks noGrp="1"/>
          </p:cNvSpPr>
          <p:nvPr>
            <p:ph type="sldNum" sz="quarter" idx="12"/>
          </p:nvPr>
        </p:nvSpPr>
        <p:spPr/>
        <p:txBody>
          <a:bodyPr/>
          <a:lstStyle/>
          <a:p>
            <a:fld id="{B84A8BF4-4AE7-476B-BBB1-7C723FD1C336}" type="slidenum">
              <a:rPr lang="en-GB" smtClean="0"/>
              <a:t>‹#›</a:t>
            </a:fld>
            <a:endParaRPr lang="en-GB"/>
          </a:p>
        </p:txBody>
      </p:sp>
    </p:spTree>
    <p:extLst>
      <p:ext uri="{BB962C8B-B14F-4D97-AF65-F5344CB8AC3E}">
        <p14:creationId xmlns:p14="http://schemas.microsoft.com/office/powerpoint/2010/main" val="273130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C4FE1-BEE0-E8C6-0039-2168D1C49A5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61E372-B155-86E9-AF42-3B46D98F991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2F8B99-81DB-212E-915D-DF9CC16E9FFF}"/>
              </a:ext>
            </a:extLst>
          </p:cNvPr>
          <p:cNvSpPr>
            <a:spLocks noGrp="1"/>
          </p:cNvSpPr>
          <p:nvPr>
            <p:ph type="dt" sz="half" idx="10"/>
          </p:nvPr>
        </p:nvSpPr>
        <p:spPr/>
        <p:txBody>
          <a:bodyPr/>
          <a:lstStyle/>
          <a:p>
            <a:fld id="{7F9161E9-40FF-450F-8B3B-4A5503E1D72A}" type="datetimeFigureOut">
              <a:rPr lang="en-GB" smtClean="0"/>
              <a:t>29/09/2026</a:t>
            </a:fld>
            <a:endParaRPr lang="en-GB"/>
          </a:p>
        </p:txBody>
      </p:sp>
      <p:sp>
        <p:nvSpPr>
          <p:cNvPr id="5" name="Footer Placeholder 4">
            <a:extLst>
              <a:ext uri="{FF2B5EF4-FFF2-40B4-BE49-F238E27FC236}">
                <a16:creationId xmlns:a16="http://schemas.microsoft.com/office/drawing/2014/main" id="{A81E53FC-1628-1664-5797-186CE30535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ADA826-2032-C0A2-A644-4A3E284DC970}"/>
              </a:ext>
            </a:extLst>
          </p:cNvPr>
          <p:cNvSpPr>
            <a:spLocks noGrp="1"/>
          </p:cNvSpPr>
          <p:nvPr>
            <p:ph type="sldNum" sz="quarter" idx="12"/>
          </p:nvPr>
        </p:nvSpPr>
        <p:spPr/>
        <p:txBody>
          <a:bodyPr/>
          <a:lstStyle/>
          <a:p>
            <a:fld id="{B84A8BF4-4AE7-476B-BBB1-7C723FD1C336}" type="slidenum">
              <a:rPr lang="en-GB" smtClean="0"/>
              <a:t>‹#›</a:t>
            </a:fld>
            <a:endParaRPr lang="en-GB"/>
          </a:p>
        </p:txBody>
      </p:sp>
    </p:spTree>
    <p:extLst>
      <p:ext uri="{BB962C8B-B14F-4D97-AF65-F5344CB8AC3E}">
        <p14:creationId xmlns:p14="http://schemas.microsoft.com/office/powerpoint/2010/main" val="1199277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36669-39D3-2B64-AF34-1F96477D0B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C988B5-E20C-1EEC-8E4A-08AE4E918C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D671AB-E608-BD64-0250-825650CD6E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8516B4-617E-7E95-41E4-903440618209}"/>
              </a:ext>
            </a:extLst>
          </p:cNvPr>
          <p:cNvSpPr>
            <a:spLocks noGrp="1"/>
          </p:cNvSpPr>
          <p:nvPr>
            <p:ph type="dt" sz="half" idx="10"/>
          </p:nvPr>
        </p:nvSpPr>
        <p:spPr/>
        <p:txBody>
          <a:bodyPr/>
          <a:lstStyle/>
          <a:p>
            <a:fld id="{7F9161E9-40FF-450F-8B3B-4A5503E1D72A}" type="datetimeFigureOut">
              <a:rPr lang="en-GB" smtClean="0"/>
              <a:t>29/09/2026</a:t>
            </a:fld>
            <a:endParaRPr lang="en-GB"/>
          </a:p>
        </p:txBody>
      </p:sp>
      <p:sp>
        <p:nvSpPr>
          <p:cNvPr id="6" name="Footer Placeholder 5">
            <a:extLst>
              <a:ext uri="{FF2B5EF4-FFF2-40B4-BE49-F238E27FC236}">
                <a16:creationId xmlns:a16="http://schemas.microsoft.com/office/drawing/2014/main" id="{BC8E59BE-CE61-B8FC-6925-3A0CFBD082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476972-F52E-D20A-FC6D-BF70336ABE2D}"/>
              </a:ext>
            </a:extLst>
          </p:cNvPr>
          <p:cNvSpPr>
            <a:spLocks noGrp="1"/>
          </p:cNvSpPr>
          <p:nvPr>
            <p:ph type="sldNum" sz="quarter" idx="12"/>
          </p:nvPr>
        </p:nvSpPr>
        <p:spPr/>
        <p:txBody>
          <a:bodyPr/>
          <a:lstStyle/>
          <a:p>
            <a:fld id="{B84A8BF4-4AE7-476B-BBB1-7C723FD1C336}" type="slidenum">
              <a:rPr lang="en-GB" smtClean="0"/>
              <a:t>‹#›</a:t>
            </a:fld>
            <a:endParaRPr lang="en-GB"/>
          </a:p>
        </p:txBody>
      </p:sp>
    </p:spTree>
    <p:extLst>
      <p:ext uri="{BB962C8B-B14F-4D97-AF65-F5344CB8AC3E}">
        <p14:creationId xmlns:p14="http://schemas.microsoft.com/office/powerpoint/2010/main" val="2133354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72384-60BC-DC99-0CE2-B6B40D00D0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497CD5-E555-D1B5-3C32-252A9DDC6D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EE4A34-A9A8-6CD5-251A-492BF86F069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AECF306-3342-B67B-90FB-3B1151EE6B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92DB0F-CE10-7754-CA6B-54C3E70061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C9F7D42-9812-949F-16B3-806CDF8800D7}"/>
              </a:ext>
            </a:extLst>
          </p:cNvPr>
          <p:cNvSpPr>
            <a:spLocks noGrp="1"/>
          </p:cNvSpPr>
          <p:nvPr>
            <p:ph type="dt" sz="half" idx="10"/>
          </p:nvPr>
        </p:nvSpPr>
        <p:spPr/>
        <p:txBody>
          <a:bodyPr/>
          <a:lstStyle/>
          <a:p>
            <a:fld id="{7F9161E9-40FF-450F-8B3B-4A5503E1D72A}" type="datetimeFigureOut">
              <a:rPr lang="en-GB" smtClean="0"/>
              <a:t>29/09/2026</a:t>
            </a:fld>
            <a:endParaRPr lang="en-GB"/>
          </a:p>
        </p:txBody>
      </p:sp>
      <p:sp>
        <p:nvSpPr>
          <p:cNvPr id="8" name="Footer Placeholder 7">
            <a:extLst>
              <a:ext uri="{FF2B5EF4-FFF2-40B4-BE49-F238E27FC236}">
                <a16:creationId xmlns:a16="http://schemas.microsoft.com/office/drawing/2014/main" id="{1C2509B9-4A3F-852A-B440-F40CA57314D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183E78-19D9-AC2F-2DA4-8CD020A693E8}"/>
              </a:ext>
            </a:extLst>
          </p:cNvPr>
          <p:cNvSpPr>
            <a:spLocks noGrp="1"/>
          </p:cNvSpPr>
          <p:nvPr>
            <p:ph type="sldNum" sz="quarter" idx="12"/>
          </p:nvPr>
        </p:nvSpPr>
        <p:spPr/>
        <p:txBody>
          <a:bodyPr/>
          <a:lstStyle/>
          <a:p>
            <a:fld id="{B84A8BF4-4AE7-476B-BBB1-7C723FD1C336}" type="slidenum">
              <a:rPr lang="en-GB" smtClean="0"/>
              <a:t>‹#›</a:t>
            </a:fld>
            <a:endParaRPr lang="en-GB"/>
          </a:p>
        </p:txBody>
      </p:sp>
    </p:spTree>
    <p:extLst>
      <p:ext uri="{BB962C8B-B14F-4D97-AF65-F5344CB8AC3E}">
        <p14:creationId xmlns:p14="http://schemas.microsoft.com/office/powerpoint/2010/main" val="3049471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96758-16AC-076B-FB32-4DEE6C7BCE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748A94-8F66-4ABD-82AD-D7CFC631D22E}"/>
              </a:ext>
            </a:extLst>
          </p:cNvPr>
          <p:cNvSpPr>
            <a:spLocks noGrp="1"/>
          </p:cNvSpPr>
          <p:nvPr>
            <p:ph type="dt" sz="half" idx="10"/>
          </p:nvPr>
        </p:nvSpPr>
        <p:spPr/>
        <p:txBody>
          <a:bodyPr/>
          <a:lstStyle/>
          <a:p>
            <a:fld id="{7F9161E9-40FF-450F-8B3B-4A5503E1D72A}" type="datetimeFigureOut">
              <a:rPr lang="en-GB" smtClean="0"/>
              <a:t>29/09/2026</a:t>
            </a:fld>
            <a:endParaRPr lang="en-GB"/>
          </a:p>
        </p:txBody>
      </p:sp>
      <p:sp>
        <p:nvSpPr>
          <p:cNvPr id="4" name="Footer Placeholder 3">
            <a:extLst>
              <a:ext uri="{FF2B5EF4-FFF2-40B4-BE49-F238E27FC236}">
                <a16:creationId xmlns:a16="http://schemas.microsoft.com/office/drawing/2014/main" id="{D7AFFE14-DBDD-E77E-32F0-BBA40FE2342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09E0F42-8C0D-CC30-A699-E01B42041856}"/>
              </a:ext>
            </a:extLst>
          </p:cNvPr>
          <p:cNvSpPr>
            <a:spLocks noGrp="1"/>
          </p:cNvSpPr>
          <p:nvPr>
            <p:ph type="sldNum" sz="quarter" idx="12"/>
          </p:nvPr>
        </p:nvSpPr>
        <p:spPr/>
        <p:txBody>
          <a:bodyPr/>
          <a:lstStyle/>
          <a:p>
            <a:fld id="{B84A8BF4-4AE7-476B-BBB1-7C723FD1C336}" type="slidenum">
              <a:rPr lang="en-GB" smtClean="0"/>
              <a:t>‹#›</a:t>
            </a:fld>
            <a:endParaRPr lang="en-GB"/>
          </a:p>
        </p:txBody>
      </p:sp>
    </p:spTree>
    <p:extLst>
      <p:ext uri="{BB962C8B-B14F-4D97-AF65-F5344CB8AC3E}">
        <p14:creationId xmlns:p14="http://schemas.microsoft.com/office/powerpoint/2010/main" val="2143061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F782CF-0F25-28D9-C63F-686B9224C2F1}"/>
              </a:ext>
            </a:extLst>
          </p:cNvPr>
          <p:cNvSpPr>
            <a:spLocks noGrp="1"/>
          </p:cNvSpPr>
          <p:nvPr>
            <p:ph type="dt" sz="half" idx="10"/>
          </p:nvPr>
        </p:nvSpPr>
        <p:spPr/>
        <p:txBody>
          <a:bodyPr/>
          <a:lstStyle/>
          <a:p>
            <a:fld id="{7F9161E9-40FF-450F-8B3B-4A5503E1D72A}" type="datetimeFigureOut">
              <a:rPr lang="en-GB" smtClean="0"/>
              <a:t>29/09/2026</a:t>
            </a:fld>
            <a:endParaRPr lang="en-GB"/>
          </a:p>
        </p:txBody>
      </p:sp>
      <p:sp>
        <p:nvSpPr>
          <p:cNvPr id="3" name="Footer Placeholder 2">
            <a:extLst>
              <a:ext uri="{FF2B5EF4-FFF2-40B4-BE49-F238E27FC236}">
                <a16:creationId xmlns:a16="http://schemas.microsoft.com/office/drawing/2014/main" id="{074764BC-F9CF-750F-674A-D105FC9639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4E8E8B-6BBE-B708-9434-3DCEDD459687}"/>
              </a:ext>
            </a:extLst>
          </p:cNvPr>
          <p:cNvSpPr>
            <a:spLocks noGrp="1"/>
          </p:cNvSpPr>
          <p:nvPr>
            <p:ph type="sldNum" sz="quarter" idx="12"/>
          </p:nvPr>
        </p:nvSpPr>
        <p:spPr/>
        <p:txBody>
          <a:bodyPr/>
          <a:lstStyle/>
          <a:p>
            <a:fld id="{B84A8BF4-4AE7-476B-BBB1-7C723FD1C336}" type="slidenum">
              <a:rPr lang="en-GB" smtClean="0"/>
              <a:t>‹#›</a:t>
            </a:fld>
            <a:endParaRPr lang="en-GB"/>
          </a:p>
        </p:txBody>
      </p:sp>
    </p:spTree>
    <p:extLst>
      <p:ext uri="{BB962C8B-B14F-4D97-AF65-F5344CB8AC3E}">
        <p14:creationId xmlns:p14="http://schemas.microsoft.com/office/powerpoint/2010/main" val="1483061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DA4FB-DD4C-BC4A-A39A-7A9875ED57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3D1E10-DD84-C613-F9EE-250069D0D0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24DEC3-75F3-D8B8-2B2A-0727325924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D459C7-3FB8-35FD-DA96-C95A6644D634}"/>
              </a:ext>
            </a:extLst>
          </p:cNvPr>
          <p:cNvSpPr>
            <a:spLocks noGrp="1"/>
          </p:cNvSpPr>
          <p:nvPr>
            <p:ph type="dt" sz="half" idx="10"/>
          </p:nvPr>
        </p:nvSpPr>
        <p:spPr/>
        <p:txBody>
          <a:bodyPr/>
          <a:lstStyle/>
          <a:p>
            <a:fld id="{7F9161E9-40FF-450F-8B3B-4A5503E1D72A}" type="datetimeFigureOut">
              <a:rPr lang="en-GB" smtClean="0"/>
              <a:t>29/09/2026</a:t>
            </a:fld>
            <a:endParaRPr lang="en-GB"/>
          </a:p>
        </p:txBody>
      </p:sp>
      <p:sp>
        <p:nvSpPr>
          <p:cNvPr id="6" name="Footer Placeholder 5">
            <a:extLst>
              <a:ext uri="{FF2B5EF4-FFF2-40B4-BE49-F238E27FC236}">
                <a16:creationId xmlns:a16="http://schemas.microsoft.com/office/drawing/2014/main" id="{D8404076-565A-E90B-FEFF-C08C43D97F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B44565-58AE-CA5A-CA33-DAD5B70E6D7D}"/>
              </a:ext>
            </a:extLst>
          </p:cNvPr>
          <p:cNvSpPr>
            <a:spLocks noGrp="1"/>
          </p:cNvSpPr>
          <p:nvPr>
            <p:ph type="sldNum" sz="quarter" idx="12"/>
          </p:nvPr>
        </p:nvSpPr>
        <p:spPr/>
        <p:txBody>
          <a:bodyPr/>
          <a:lstStyle/>
          <a:p>
            <a:fld id="{B84A8BF4-4AE7-476B-BBB1-7C723FD1C336}" type="slidenum">
              <a:rPr lang="en-GB" smtClean="0"/>
              <a:t>‹#›</a:t>
            </a:fld>
            <a:endParaRPr lang="en-GB"/>
          </a:p>
        </p:txBody>
      </p:sp>
    </p:spTree>
    <p:extLst>
      <p:ext uri="{BB962C8B-B14F-4D97-AF65-F5344CB8AC3E}">
        <p14:creationId xmlns:p14="http://schemas.microsoft.com/office/powerpoint/2010/main" val="2762031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64E4E-C49A-3BE3-C062-E96582F86B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5DA69D-BF57-5247-7810-1019871FE7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FB90A2-D1B5-2D48-7586-E7B1CAB0DC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27CA37-A28F-976E-EB2E-459036C21E00}"/>
              </a:ext>
            </a:extLst>
          </p:cNvPr>
          <p:cNvSpPr>
            <a:spLocks noGrp="1"/>
          </p:cNvSpPr>
          <p:nvPr>
            <p:ph type="dt" sz="half" idx="10"/>
          </p:nvPr>
        </p:nvSpPr>
        <p:spPr/>
        <p:txBody>
          <a:bodyPr/>
          <a:lstStyle/>
          <a:p>
            <a:fld id="{7F9161E9-40FF-450F-8B3B-4A5503E1D72A}" type="datetimeFigureOut">
              <a:rPr lang="en-GB" smtClean="0"/>
              <a:t>29/09/2026</a:t>
            </a:fld>
            <a:endParaRPr lang="en-GB"/>
          </a:p>
        </p:txBody>
      </p:sp>
      <p:sp>
        <p:nvSpPr>
          <p:cNvPr id="6" name="Footer Placeholder 5">
            <a:extLst>
              <a:ext uri="{FF2B5EF4-FFF2-40B4-BE49-F238E27FC236}">
                <a16:creationId xmlns:a16="http://schemas.microsoft.com/office/drawing/2014/main" id="{5BBE8287-0154-5C8B-13A0-0D932103B2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19C34E-A297-2866-9BA4-86476F651504}"/>
              </a:ext>
            </a:extLst>
          </p:cNvPr>
          <p:cNvSpPr>
            <a:spLocks noGrp="1"/>
          </p:cNvSpPr>
          <p:nvPr>
            <p:ph type="sldNum" sz="quarter" idx="12"/>
          </p:nvPr>
        </p:nvSpPr>
        <p:spPr/>
        <p:txBody>
          <a:bodyPr/>
          <a:lstStyle/>
          <a:p>
            <a:fld id="{B84A8BF4-4AE7-476B-BBB1-7C723FD1C336}" type="slidenum">
              <a:rPr lang="en-GB" smtClean="0"/>
              <a:t>‹#›</a:t>
            </a:fld>
            <a:endParaRPr lang="en-GB"/>
          </a:p>
        </p:txBody>
      </p:sp>
    </p:spTree>
    <p:extLst>
      <p:ext uri="{BB962C8B-B14F-4D97-AF65-F5344CB8AC3E}">
        <p14:creationId xmlns:p14="http://schemas.microsoft.com/office/powerpoint/2010/main" val="2158677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83C88-0C29-AD33-4F41-4416B13FDE3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71EDB4-1C9C-0C71-4A89-8BE6629766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87DD72-5833-649D-93C1-11565460461F}"/>
              </a:ext>
            </a:extLst>
          </p:cNvPr>
          <p:cNvSpPr>
            <a:spLocks noGrp="1"/>
          </p:cNvSpPr>
          <p:nvPr>
            <p:ph type="dt" sz="half" idx="10"/>
          </p:nvPr>
        </p:nvSpPr>
        <p:spPr/>
        <p:txBody>
          <a:bodyPr/>
          <a:lstStyle/>
          <a:p>
            <a:fld id="{7F9161E9-40FF-450F-8B3B-4A5503E1D72A}" type="datetimeFigureOut">
              <a:rPr lang="en-GB" smtClean="0"/>
              <a:t>29/09/2026</a:t>
            </a:fld>
            <a:endParaRPr lang="en-GB"/>
          </a:p>
        </p:txBody>
      </p:sp>
      <p:sp>
        <p:nvSpPr>
          <p:cNvPr id="5" name="Footer Placeholder 4">
            <a:extLst>
              <a:ext uri="{FF2B5EF4-FFF2-40B4-BE49-F238E27FC236}">
                <a16:creationId xmlns:a16="http://schemas.microsoft.com/office/drawing/2014/main" id="{5C879096-A286-0A7F-134B-351AA2C88D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9EEA69-9154-5038-E42A-F90027320CBD}"/>
              </a:ext>
            </a:extLst>
          </p:cNvPr>
          <p:cNvSpPr>
            <a:spLocks noGrp="1"/>
          </p:cNvSpPr>
          <p:nvPr>
            <p:ph type="sldNum" sz="quarter" idx="12"/>
          </p:nvPr>
        </p:nvSpPr>
        <p:spPr/>
        <p:txBody>
          <a:bodyPr/>
          <a:lstStyle/>
          <a:p>
            <a:fld id="{B84A8BF4-4AE7-476B-BBB1-7C723FD1C336}" type="slidenum">
              <a:rPr lang="en-GB" smtClean="0"/>
              <a:t>‹#›</a:t>
            </a:fld>
            <a:endParaRPr lang="en-GB"/>
          </a:p>
        </p:txBody>
      </p:sp>
    </p:spTree>
    <p:extLst>
      <p:ext uri="{BB962C8B-B14F-4D97-AF65-F5344CB8AC3E}">
        <p14:creationId xmlns:p14="http://schemas.microsoft.com/office/powerpoint/2010/main" val="1965171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60E571-8D28-373D-8314-7A71239078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1DFE2E-BC30-BA58-EA9B-85128C6EBD8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6EADB6-4BF7-9C20-5435-CD27888587BE}"/>
              </a:ext>
            </a:extLst>
          </p:cNvPr>
          <p:cNvSpPr>
            <a:spLocks noGrp="1"/>
          </p:cNvSpPr>
          <p:nvPr>
            <p:ph type="dt" sz="half" idx="10"/>
          </p:nvPr>
        </p:nvSpPr>
        <p:spPr/>
        <p:txBody>
          <a:bodyPr/>
          <a:lstStyle/>
          <a:p>
            <a:fld id="{7F9161E9-40FF-450F-8B3B-4A5503E1D72A}" type="datetimeFigureOut">
              <a:rPr lang="en-GB" smtClean="0"/>
              <a:t>29/09/2026</a:t>
            </a:fld>
            <a:endParaRPr lang="en-GB"/>
          </a:p>
        </p:txBody>
      </p:sp>
      <p:sp>
        <p:nvSpPr>
          <p:cNvPr id="5" name="Footer Placeholder 4">
            <a:extLst>
              <a:ext uri="{FF2B5EF4-FFF2-40B4-BE49-F238E27FC236}">
                <a16:creationId xmlns:a16="http://schemas.microsoft.com/office/drawing/2014/main" id="{1319DEBD-6AF0-A1E3-7C35-16B44BE73A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2EF02B-7CC7-17F3-5BE8-E2E4A12A3997}"/>
              </a:ext>
            </a:extLst>
          </p:cNvPr>
          <p:cNvSpPr>
            <a:spLocks noGrp="1"/>
          </p:cNvSpPr>
          <p:nvPr>
            <p:ph type="sldNum" sz="quarter" idx="12"/>
          </p:nvPr>
        </p:nvSpPr>
        <p:spPr/>
        <p:txBody>
          <a:bodyPr/>
          <a:lstStyle/>
          <a:p>
            <a:fld id="{B84A8BF4-4AE7-476B-BBB1-7C723FD1C336}" type="slidenum">
              <a:rPr lang="en-GB" smtClean="0"/>
              <a:t>‹#›</a:t>
            </a:fld>
            <a:endParaRPr lang="en-GB"/>
          </a:p>
        </p:txBody>
      </p:sp>
    </p:spTree>
    <p:extLst>
      <p:ext uri="{BB962C8B-B14F-4D97-AF65-F5344CB8AC3E}">
        <p14:creationId xmlns:p14="http://schemas.microsoft.com/office/powerpoint/2010/main" val="1865531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1F8D7-1B45-0A23-C07D-568D6758EA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FF420D-51F2-4775-CC05-C75D54822A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4F19F0-218F-B52F-CB36-F1B5399B5A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F9161E9-40FF-450F-8B3B-4A5503E1D72A}" type="datetimeFigureOut">
              <a:rPr lang="en-GB" smtClean="0"/>
              <a:t>29/09/2026</a:t>
            </a:fld>
            <a:endParaRPr lang="en-GB"/>
          </a:p>
        </p:txBody>
      </p:sp>
      <p:sp>
        <p:nvSpPr>
          <p:cNvPr id="5" name="Footer Placeholder 4">
            <a:extLst>
              <a:ext uri="{FF2B5EF4-FFF2-40B4-BE49-F238E27FC236}">
                <a16:creationId xmlns:a16="http://schemas.microsoft.com/office/drawing/2014/main" id="{8A7FCF81-A11B-DA50-C9A1-1A470BA51E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D5974CD-6751-D7B3-8F0A-AA1920B7B6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84A8BF4-4AE7-476B-BBB1-7C723FD1C336}" type="slidenum">
              <a:rPr lang="en-GB" smtClean="0"/>
              <a:t>‹#›</a:t>
            </a:fld>
            <a:endParaRPr lang="en-GB"/>
          </a:p>
        </p:txBody>
      </p:sp>
    </p:spTree>
    <p:extLst>
      <p:ext uri="{BB962C8B-B14F-4D97-AF65-F5344CB8AC3E}">
        <p14:creationId xmlns:p14="http://schemas.microsoft.com/office/powerpoint/2010/main" val="41557036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hyperlink" Target="https://www.thisaintrocknroll.com/" TargetMode="Externa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themoderninstitute.com/artists/jeremy-deller"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edwardburtynsky.com/" TargetMode="External"/><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hyperlink" Target="https://alecsoth.com/photography/projects/broken-manual" TargetMode="Externa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6.jpg"/><Relationship Id="rId11" Type="http://schemas.openxmlformats.org/officeDocument/2006/relationships/image" Target="../media/image31.png"/><Relationship Id="rId5" Type="http://schemas.openxmlformats.org/officeDocument/2006/relationships/image" Target="../media/image25.jpg"/><Relationship Id="rId10" Type="http://schemas.openxmlformats.org/officeDocument/2006/relationships/image" Target="../media/image30.jpg"/><Relationship Id="rId4" Type="http://schemas.openxmlformats.org/officeDocument/2006/relationships/image" Target="../media/image24.png"/><Relationship Id="rId9" Type="http://schemas.openxmlformats.org/officeDocument/2006/relationships/image" Target="../media/image29.jpeg"/></Relationships>
</file>

<file path=ppt/slides/_rels/slide17.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image" Target="../media/image33.jpeg"/><Relationship Id="rId7"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6.jpg"/><Relationship Id="rId5" Type="http://schemas.openxmlformats.org/officeDocument/2006/relationships/image" Target="../media/image35.jpg"/><Relationship Id="rId10" Type="http://schemas.openxmlformats.org/officeDocument/2006/relationships/image" Target="../media/image40.jpg"/><Relationship Id="rId4" Type="http://schemas.openxmlformats.org/officeDocument/2006/relationships/image" Target="../media/image34.tiff"/><Relationship Id="rId9" Type="http://schemas.openxmlformats.org/officeDocument/2006/relationships/image" Target="../media/image39.jpg"/></Relationships>
</file>

<file path=ppt/slides/_rels/slide18.xml.rels><?xml version="1.0" encoding="UTF-8" standalone="yes"?>
<Relationships xmlns="http://schemas.openxmlformats.org/package/2006/relationships"><Relationship Id="rId8" Type="http://schemas.openxmlformats.org/officeDocument/2006/relationships/image" Target="../media/image45.tiff"/><Relationship Id="rId3" Type="http://schemas.openxmlformats.org/officeDocument/2006/relationships/image" Target="../media/image41.tiff"/><Relationship Id="rId7" Type="http://schemas.openxmlformats.org/officeDocument/2006/relationships/image" Target="../media/image44.tiff"/><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notjustalabel.com/editorial/anti-fashion" TargetMode="External"/><Relationship Id="rId5" Type="http://schemas.openxmlformats.org/officeDocument/2006/relationships/image" Target="../media/image43.tiff"/><Relationship Id="rId10" Type="http://schemas.openxmlformats.org/officeDocument/2006/relationships/image" Target="../media/image47.tiff"/><Relationship Id="rId4" Type="http://schemas.openxmlformats.org/officeDocument/2006/relationships/image" Target="../media/image42.tiff"/><Relationship Id="rId9" Type="http://schemas.openxmlformats.org/officeDocument/2006/relationships/image" Target="../media/image46.tiff"/></Relationships>
</file>

<file path=ppt/slides/_rels/slide19.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AB23911-6792-9827-3621-F146A6AD604F}"/>
              </a:ext>
            </a:extLst>
          </p:cNvPr>
          <p:cNvPicPr>
            <a:picLocks noChangeAspect="1"/>
          </p:cNvPicPr>
          <p:nvPr/>
        </p:nvPicPr>
        <p:blipFill>
          <a:blip r:embed="rId2"/>
          <a:srcRect t="34099" b="41966"/>
          <a:stretch>
            <a:fillRect/>
          </a:stretch>
        </p:blipFill>
        <p:spPr>
          <a:xfrm>
            <a:off x="1401570" y="3018082"/>
            <a:ext cx="9388860" cy="3430794"/>
          </a:xfrm>
          <a:prstGeom prst="rect">
            <a:avLst/>
          </a:prstGeom>
        </p:spPr>
      </p:pic>
      <p:sp>
        <p:nvSpPr>
          <p:cNvPr id="6" name="TextBox 5">
            <a:extLst>
              <a:ext uri="{FF2B5EF4-FFF2-40B4-BE49-F238E27FC236}">
                <a16:creationId xmlns:a16="http://schemas.microsoft.com/office/drawing/2014/main" id="{2E7C2CFC-D0BB-2C38-51A8-7D3201339821}"/>
              </a:ext>
            </a:extLst>
          </p:cNvPr>
          <p:cNvSpPr txBox="1"/>
          <p:nvPr/>
        </p:nvSpPr>
        <p:spPr>
          <a:xfrm>
            <a:off x="6451289" y="173905"/>
            <a:ext cx="5570547" cy="369332"/>
          </a:xfrm>
          <a:prstGeom prst="rect">
            <a:avLst/>
          </a:prstGeom>
          <a:noFill/>
        </p:spPr>
        <p:txBody>
          <a:bodyPr wrap="square" rtlCol="0">
            <a:spAutoFit/>
          </a:bodyPr>
          <a:lstStyle/>
          <a:p>
            <a:pPr algn="r"/>
            <a:r>
              <a:rPr lang="en-GB" b="1" u="sng" dirty="0">
                <a:latin typeface="Futura Windows" panose="020B0502020204020303" pitchFamily="34" charset="0"/>
              </a:rPr>
              <a:t>ADAA4004</a:t>
            </a:r>
            <a:r>
              <a:rPr lang="en-GB" u="sng" dirty="0">
                <a:latin typeface="Futura Windows" panose="020B0502020204020303" pitchFamily="34" charset="0"/>
              </a:rPr>
              <a:t> – Developing Personal Practice</a:t>
            </a:r>
          </a:p>
        </p:txBody>
      </p:sp>
    </p:spTree>
    <p:extLst>
      <p:ext uri="{BB962C8B-B14F-4D97-AF65-F5344CB8AC3E}">
        <p14:creationId xmlns:p14="http://schemas.microsoft.com/office/powerpoint/2010/main" val="2736914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833E01-C75E-D974-2759-300275CAE670}"/>
              </a:ext>
            </a:extLst>
          </p:cNvPr>
          <p:cNvSpPr txBox="1"/>
          <p:nvPr/>
        </p:nvSpPr>
        <p:spPr>
          <a:xfrm>
            <a:off x="173905" y="50488"/>
            <a:ext cx="6518606" cy="6863417"/>
          </a:xfrm>
          <a:prstGeom prst="rect">
            <a:avLst/>
          </a:prstGeom>
          <a:noFill/>
        </p:spPr>
        <p:txBody>
          <a:bodyPr wrap="square" rtlCol="0">
            <a:spAutoFit/>
          </a:bodyPr>
          <a:lstStyle/>
          <a:p>
            <a:r>
              <a:rPr lang="en-GB" sz="2000" dirty="0">
                <a:latin typeface="Futura Windows" panose="020B0502020204020303" pitchFamily="34" charset="0"/>
              </a:rPr>
              <a:t>We live in a time of uncertainty, rapid change and global disruption. The phrase </a:t>
            </a:r>
            <a:r>
              <a:rPr lang="en-GB" sz="2000" b="1" dirty="0">
                <a:latin typeface="Futura Windows" panose="020B0502020204020303" pitchFamily="34" charset="0"/>
              </a:rPr>
              <a:t>‘State of Emergency’</a:t>
            </a:r>
            <a:r>
              <a:rPr lang="en-GB" sz="2000" dirty="0">
                <a:latin typeface="Futura Windows" panose="020B0502020204020303" pitchFamily="34" charset="0"/>
              </a:rPr>
              <a:t> can describe an immediate crisis, but it can also be understood more broadly as a way of thinking about the social, political and environmental conditions of contemporary life. From climate change, war and political upheaval to inequality, migration, technology, misinformation, public health and changing social values, the world around us provides an endless source of questions, tensions and opportunities for creative response. </a:t>
            </a:r>
          </a:p>
          <a:p>
            <a:endParaRPr lang="en-GB" sz="2000" dirty="0">
              <a:latin typeface="Futura Windows" panose="020B0502020204020303" pitchFamily="34" charset="0"/>
            </a:endParaRPr>
          </a:p>
          <a:p>
            <a:r>
              <a:rPr lang="en-GB" sz="2000" dirty="0">
                <a:latin typeface="Futura Windows" panose="020B0502020204020303" pitchFamily="34" charset="0"/>
              </a:rPr>
              <a:t>As artists and designers, you are encouraged to look beyond the headlines and consider what these issues mean to you personally. Your work might act as a </a:t>
            </a:r>
            <a:r>
              <a:rPr lang="en-GB" sz="2000" b="1" dirty="0">
                <a:latin typeface="Futura Windows" panose="020B0502020204020303" pitchFamily="34" charset="0"/>
              </a:rPr>
              <a:t>call to action, a protest, a warning, a record, a question or simply a personal response</a:t>
            </a:r>
            <a:r>
              <a:rPr lang="en-GB" sz="2000" dirty="0">
                <a:latin typeface="Futura Windows" panose="020B0502020204020303" pitchFamily="34" charset="0"/>
              </a:rPr>
              <a:t> to something happening in the world today. Through research, experimentation and the development of your own visual language, use the project to explore how contemporary issues can inform your practice and communicate ideas, opinions and experiences.</a:t>
            </a:r>
          </a:p>
        </p:txBody>
      </p:sp>
      <p:pic>
        <p:nvPicPr>
          <p:cNvPr id="4" name="Picture 3">
            <a:extLst>
              <a:ext uri="{FF2B5EF4-FFF2-40B4-BE49-F238E27FC236}">
                <a16:creationId xmlns:a16="http://schemas.microsoft.com/office/drawing/2014/main" id="{09FA4AFA-592C-F507-01AE-5102FA946BE8}"/>
              </a:ext>
            </a:extLst>
          </p:cNvPr>
          <p:cNvPicPr>
            <a:picLocks noChangeAspect="1"/>
          </p:cNvPicPr>
          <p:nvPr/>
        </p:nvPicPr>
        <p:blipFill>
          <a:blip r:embed="rId2"/>
          <a:stretch>
            <a:fillRect/>
          </a:stretch>
        </p:blipFill>
        <p:spPr>
          <a:xfrm>
            <a:off x="7174956" y="3474577"/>
            <a:ext cx="4771622" cy="3153420"/>
          </a:xfrm>
          <a:prstGeom prst="rect">
            <a:avLst/>
          </a:prstGeom>
        </p:spPr>
      </p:pic>
      <p:pic>
        <p:nvPicPr>
          <p:cNvPr id="6" name="Picture 5">
            <a:extLst>
              <a:ext uri="{FF2B5EF4-FFF2-40B4-BE49-F238E27FC236}">
                <a16:creationId xmlns:a16="http://schemas.microsoft.com/office/drawing/2014/main" id="{984C8516-8E0D-FE14-6B89-CE095FA7BD83}"/>
              </a:ext>
            </a:extLst>
          </p:cNvPr>
          <p:cNvPicPr>
            <a:picLocks noChangeAspect="1"/>
          </p:cNvPicPr>
          <p:nvPr/>
        </p:nvPicPr>
        <p:blipFill>
          <a:blip r:embed="rId3"/>
          <a:stretch>
            <a:fillRect/>
          </a:stretch>
        </p:blipFill>
        <p:spPr>
          <a:xfrm>
            <a:off x="7618131" y="322250"/>
            <a:ext cx="3887602" cy="2910303"/>
          </a:xfrm>
          <a:prstGeom prst="rect">
            <a:avLst/>
          </a:prstGeom>
        </p:spPr>
      </p:pic>
    </p:spTree>
    <p:extLst>
      <p:ext uri="{BB962C8B-B14F-4D97-AF65-F5344CB8AC3E}">
        <p14:creationId xmlns:p14="http://schemas.microsoft.com/office/powerpoint/2010/main" val="1851446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4E2674C-D50F-487E-8828-AFA8F428A36F}"/>
              </a:ext>
            </a:extLst>
          </p:cNvPr>
          <p:cNvPicPr>
            <a:picLocks noChangeAspect="1"/>
          </p:cNvPicPr>
          <p:nvPr/>
        </p:nvPicPr>
        <p:blipFill>
          <a:blip r:embed="rId2"/>
          <a:stretch>
            <a:fillRect/>
          </a:stretch>
        </p:blipFill>
        <p:spPr>
          <a:xfrm>
            <a:off x="291417" y="225778"/>
            <a:ext cx="4179605" cy="6406444"/>
          </a:xfrm>
          <a:prstGeom prst="rect">
            <a:avLst/>
          </a:prstGeom>
        </p:spPr>
      </p:pic>
      <p:pic>
        <p:nvPicPr>
          <p:cNvPr id="7" name="Picture 6">
            <a:extLst>
              <a:ext uri="{FF2B5EF4-FFF2-40B4-BE49-F238E27FC236}">
                <a16:creationId xmlns:a16="http://schemas.microsoft.com/office/drawing/2014/main" id="{66B853FE-7C8F-21DF-F5BC-239BF59C0A3B}"/>
              </a:ext>
            </a:extLst>
          </p:cNvPr>
          <p:cNvPicPr>
            <a:picLocks noChangeAspect="1"/>
          </p:cNvPicPr>
          <p:nvPr/>
        </p:nvPicPr>
        <p:blipFill>
          <a:blip r:embed="rId3"/>
          <a:stretch>
            <a:fillRect/>
          </a:stretch>
        </p:blipFill>
        <p:spPr>
          <a:xfrm>
            <a:off x="4680924" y="225778"/>
            <a:ext cx="3127940" cy="3127940"/>
          </a:xfrm>
          <a:prstGeom prst="rect">
            <a:avLst/>
          </a:prstGeom>
        </p:spPr>
      </p:pic>
      <p:pic>
        <p:nvPicPr>
          <p:cNvPr id="9" name="Picture 8">
            <a:extLst>
              <a:ext uri="{FF2B5EF4-FFF2-40B4-BE49-F238E27FC236}">
                <a16:creationId xmlns:a16="http://schemas.microsoft.com/office/drawing/2014/main" id="{A09061E6-33E6-D060-10FB-27EC8ED45A86}"/>
              </a:ext>
            </a:extLst>
          </p:cNvPr>
          <p:cNvPicPr>
            <a:picLocks noChangeAspect="1"/>
          </p:cNvPicPr>
          <p:nvPr/>
        </p:nvPicPr>
        <p:blipFill>
          <a:blip r:embed="rId4"/>
          <a:stretch>
            <a:fillRect/>
          </a:stretch>
        </p:blipFill>
        <p:spPr>
          <a:xfrm>
            <a:off x="8029518" y="2112719"/>
            <a:ext cx="3948843" cy="2632562"/>
          </a:xfrm>
          <a:prstGeom prst="rect">
            <a:avLst/>
          </a:prstGeom>
        </p:spPr>
      </p:pic>
      <p:sp>
        <p:nvSpPr>
          <p:cNvPr id="10" name="TextBox 9">
            <a:extLst>
              <a:ext uri="{FF2B5EF4-FFF2-40B4-BE49-F238E27FC236}">
                <a16:creationId xmlns:a16="http://schemas.microsoft.com/office/drawing/2014/main" id="{B77EB5B6-28F5-0347-58CA-223E07403347}"/>
              </a:ext>
            </a:extLst>
          </p:cNvPr>
          <p:cNvSpPr txBox="1"/>
          <p:nvPr/>
        </p:nvSpPr>
        <p:spPr>
          <a:xfrm>
            <a:off x="4543950" y="6293668"/>
            <a:ext cx="4527122" cy="677108"/>
          </a:xfrm>
          <a:prstGeom prst="rect">
            <a:avLst/>
          </a:prstGeom>
          <a:noFill/>
        </p:spPr>
        <p:txBody>
          <a:bodyPr wrap="square" rtlCol="0">
            <a:spAutoFit/>
          </a:bodyPr>
          <a:lstStyle/>
          <a:p>
            <a:r>
              <a:rPr lang="en-GB" sz="2000" dirty="0">
                <a:latin typeface="Futura Windows" panose="020B0502020204020303" pitchFamily="34" charset="0"/>
                <a:hlinkClick r:id="rId5"/>
              </a:rPr>
              <a:t>https://www.thisaintrocknroll.com/</a:t>
            </a:r>
            <a:endParaRPr lang="en-GB" sz="2000" dirty="0">
              <a:latin typeface="Futura Windows" panose="020B0502020204020303" pitchFamily="34" charset="0"/>
            </a:endParaRPr>
          </a:p>
          <a:p>
            <a:endParaRPr lang="en-GB" dirty="0"/>
          </a:p>
        </p:txBody>
      </p:sp>
      <p:sp>
        <p:nvSpPr>
          <p:cNvPr id="11" name="TextBox 10">
            <a:extLst>
              <a:ext uri="{FF2B5EF4-FFF2-40B4-BE49-F238E27FC236}">
                <a16:creationId xmlns:a16="http://schemas.microsoft.com/office/drawing/2014/main" id="{211EE1E3-2441-8924-C767-760B35F6F3F9}"/>
              </a:ext>
            </a:extLst>
          </p:cNvPr>
          <p:cNvSpPr txBox="1"/>
          <p:nvPr/>
        </p:nvSpPr>
        <p:spPr>
          <a:xfrm>
            <a:off x="7881790" y="6187627"/>
            <a:ext cx="3948843" cy="523220"/>
          </a:xfrm>
          <a:prstGeom prst="rect">
            <a:avLst/>
          </a:prstGeom>
          <a:noFill/>
        </p:spPr>
        <p:txBody>
          <a:bodyPr wrap="square" rtlCol="0">
            <a:spAutoFit/>
          </a:bodyPr>
          <a:lstStyle/>
          <a:p>
            <a:pPr algn="r"/>
            <a:r>
              <a:rPr lang="en-GB" sz="2800" b="1" dirty="0">
                <a:latin typeface="Futura Windows" panose="020B0502020204020303" pitchFamily="34" charset="0"/>
              </a:rPr>
              <a:t>Clive Russell</a:t>
            </a:r>
          </a:p>
        </p:txBody>
      </p:sp>
    </p:spTree>
    <p:extLst>
      <p:ext uri="{BB962C8B-B14F-4D97-AF65-F5344CB8AC3E}">
        <p14:creationId xmlns:p14="http://schemas.microsoft.com/office/powerpoint/2010/main" val="1033636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E87B87-CFEB-F7F5-7AC4-68B35E8893B8}"/>
              </a:ext>
            </a:extLst>
          </p:cNvPr>
          <p:cNvSpPr txBox="1"/>
          <p:nvPr/>
        </p:nvSpPr>
        <p:spPr>
          <a:xfrm>
            <a:off x="201954" y="6316653"/>
            <a:ext cx="6529826" cy="923330"/>
          </a:xfrm>
          <a:prstGeom prst="rect">
            <a:avLst/>
          </a:prstGeom>
          <a:noFill/>
        </p:spPr>
        <p:txBody>
          <a:bodyPr wrap="square" rtlCol="0">
            <a:spAutoFit/>
          </a:bodyPr>
          <a:lstStyle/>
          <a:p>
            <a:r>
              <a:rPr lang="en-GB" dirty="0">
                <a:latin typeface="Futura Windows" panose="020B0502020204020303" pitchFamily="34" charset="0"/>
                <a:hlinkClick r:id="rId2"/>
              </a:rPr>
              <a:t>https://www.themoderninstitute.com/artists/jeremy-deller</a:t>
            </a:r>
            <a:endParaRPr lang="en-GB" dirty="0">
              <a:latin typeface="Futura Windows" panose="020B0502020204020303" pitchFamily="34" charset="0"/>
            </a:endParaRPr>
          </a:p>
          <a:p>
            <a:endParaRPr lang="en-GB" dirty="0"/>
          </a:p>
          <a:p>
            <a:endParaRPr lang="en-GB" dirty="0"/>
          </a:p>
        </p:txBody>
      </p:sp>
      <p:pic>
        <p:nvPicPr>
          <p:cNvPr id="4" name="Picture 3">
            <a:extLst>
              <a:ext uri="{FF2B5EF4-FFF2-40B4-BE49-F238E27FC236}">
                <a16:creationId xmlns:a16="http://schemas.microsoft.com/office/drawing/2014/main" id="{B8CE505D-54CF-1DA3-45B4-401D81060994}"/>
              </a:ext>
            </a:extLst>
          </p:cNvPr>
          <p:cNvPicPr>
            <a:picLocks noChangeAspect="1"/>
          </p:cNvPicPr>
          <p:nvPr/>
        </p:nvPicPr>
        <p:blipFill>
          <a:blip r:embed="rId3"/>
          <a:stretch>
            <a:fillRect/>
          </a:stretch>
        </p:blipFill>
        <p:spPr>
          <a:xfrm>
            <a:off x="308540" y="268365"/>
            <a:ext cx="9800367" cy="5027301"/>
          </a:xfrm>
          <a:prstGeom prst="rect">
            <a:avLst/>
          </a:prstGeom>
        </p:spPr>
      </p:pic>
      <p:sp>
        <p:nvSpPr>
          <p:cNvPr id="5" name="TextBox 4">
            <a:extLst>
              <a:ext uri="{FF2B5EF4-FFF2-40B4-BE49-F238E27FC236}">
                <a16:creationId xmlns:a16="http://schemas.microsoft.com/office/drawing/2014/main" id="{88AFBBA5-6430-6B9B-2D34-CCCED35DA3AB}"/>
              </a:ext>
            </a:extLst>
          </p:cNvPr>
          <p:cNvSpPr txBox="1"/>
          <p:nvPr/>
        </p:nvSpPr>
        <p:spPr>
          <a:xfrm>
            <a:off x="6705600" y="6127970"/>
            <a:ext cx="5284446" cy="461665"/>
          </a:xfrm>
          <a:prstGeom prst="rect">
            <a:avLst/>
          </a:prstGeom>
          <a:noFill/>
        </p:spPr>
        <p:txBody>
          <a:bodyPr wrap="square" rtlCol="0">
            <a:spAutoFit/>
          </a:bodyPr>
          <a:lstStyle/>
          <a:p>
            <a:pPr algn="r"/>
            <a:r>
              <a:rPr lang="en-GB" sz="2400" b="1" dirty="0">
                <a:latin typeface="Futura Windows" panose="020B0502020204020303" pitchFamily="34" charset="0"/>
              </a:rPr>
              <a:t>Jeremy Deller </a:t>
            </a:r>
            <a:r>
              <a:rPr lang="en-GB" sz="2000" dirty="0">
                <a:latin typeface="Futura Windows" panose="020B0502020204020303" pitchFamily="34" charset="0"/>
              </a:rPr>
              <a:t>The Battle of Orgreave</a:t>
            </a:r>
          </a:p>
        </p:txBody>
      </p:sp>
    </p:spTree>
    <p:extLst>
      <p:ext uri="{BB962C8B-B14F-4D97-AF65-F5344CB8AC3E}">
        <p14:creationId xmlns:p14="http://schemas.microsoft.com/office/powerpoint/2010/main" val="2062442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871137-B347-F566-8D91-E152AAB483B5}"/>
              </a:ext>
            </a:extLst>
          </p:cNvPr>
          <p:cNvPicPr>
            <a:picLocks noChangeAspect="1"/>
          </p:cNvPicPr>
          <p:nvPr/>
        </p:nvPicPr>
        <p:blipFill>
          <a:blip r:embed="rId2"/>
          <a:stretch>
            <a:fillRect/>
          </a:stretch>
        </p:blipFill>
        <p:spPr>
          <a:xfrm>
            <a:off x="182856" y="1233144"/>
            <a:ext cx="11826288" cy="3894227"/>
          </a:xfrm>
          <a:prstGeom prst="rect">
            <a:avLst/>
          </a:prstGeom>
        </p:spPr>
      </p:pic>
      <p:sp>
        <p:nvSpPr>
          <p:cNvPr id="4" name="TextBox 3">
            <a:extLst>
              <a:ext uri="{FF2B5EF4-FFF2-40B4-BE49-F238E27FC236}">
                <a16:creationId xmlns:a16="http://schemas.microsoft.com/office/drawing/2014/main" id="{4A5283A6-95C3-D46E-70BA-4D5FB624CE02}"/>
              </a:ext>
            </a:extLst>
          </p:cNvPr>
          <p:cNvSpPr txBox="1"/>
          <p:nvPr/>
        </p:nvSpPr>
        <p:spPr>
          <a:xfrm>
            <a:off x="7947637" y="6052992"/>
            <a:ext cx="4061507" cy="523220"/>
          </a:xfrm>
          <a:prstGeom prst="rect">
            <a:avLst/>
          </a:prstGeom>
          <a:noFill/>
        </p:spPr>
        <p:txBody>
          <a:bodyPr wrap="square" rtlCol="0">
            <a:spAutoFit/>
          </a:bodyPr>
          <a:lstStyle/>
          <a:p>
            <a:pPr algn="r"/>
            <a:r>
              <a:rPr lang="en-GB" sz="2800" b="1">
                <a:latin typeface="Futura Windows" panose="020B0502020204020303" pitchFamily="34" charset="0"/>
              </a:rPr>
              <a:t>Edward Burtynsky</a:t>
            </a:r>
            <a:endParaRPr lang="en-GB" sz="2800" b="1" dirty="0">
              <a:latin typeface="Futura Windows" panose="020B0502020204020303" pitchFamily="34" charset="0"/>
            </a:endParaRPr>
          </a:p>
        </p:txBody>
      </p:sp>
      <p:sp>
        <p:nvSpPr>
          <p:cNvPr id="5" name="TextBox 4">
            <a:extLst>
              <a:ext uri="{FF2B5EF4-FFF2-40B4-BE49-F238E27FC236}">
                <a16:creationId xmlns:a16="http://schemas.microsoft.com/office/drawing/2014/main" id="{FCC731A5-1008-5D52-7845-B26F55DFA467}"/>
              </a:ext>
            </a:extLst>
          </p:cNvPr>
          <p:cNvSpPr txBox="1"/>
          <p:nvPr/>
        </p:nvSpPr>
        <p:spPr>
          <a:xfrm>
            <a:off x="140245" y="6052992"/>
            <a:ext cx="5267618" cy="738664"/>
          </a:xfrm>
          <a:prstGeom prst="rect">
            <a:avLst/>
          </a:prstGeom>
          <a:noFill/>
        </p:spPr>
        <p:txBody>
          <a:bodyPr wrap="square" rtlCol="0">
            <a:spAutoFit/>
          </a:bodyPr>
          <a:lstStyle/>
          <a:p>
            <a:r>
              <a:rPr lang="en-GB" sz="2400" dirty="0">
                <a:latin typeface="Futura Windows" panose="020B0502020204020303" pitchFamily="34" charset="0"/>
                <a:hlinkClick r:id="rId3"/>
              </a:rPr>
              <a:t>https://www.edwardburtynsky.com/</a:t>
            </a:r>
            <a:endParaRPr lang="en-GB" sz="2400" dirty="0">
              <a:latin typeface="Futura Windows" panose="020B0502020204020303" pitchFamily="34" charset="0"/>
            </a:endParaRPr>
          </a:p>
          <a:p>
            <a:endParaRPr lang="en-GB" dirty="0"/>
          </a:p>
        </p:txBody>
      </p:sp>
    </p:spTree>
    <p:extLst>
      <p:ext uri="{BB962C8B-B14F-4D97-AF65-F5344CB8AC3E}">
        <p14:creationId xmlns:p14="http://schemas.microsoft.com/office/powerpoint/2010/main" val="3626913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A3BAB68-5898-E134-CC36-8D4623BD3DD3}"/>
              </a:ext>
            </a:extLst>
          </p:cNvPr>
          <p:cNvPicPr>
            <a:picLocks noChangeAspect="1"/>
          </p:cNvPicPr>
          <p:nvPr/>
        </p:nvPicPr>
        <p:blipFill>
          <a:blip r:embed="rId2"/>
          <a:stretch>
            <a:fillRect/>
          </a:stretch>
        </p:blipFill>
        <p:spPr>
          <a:xfrm>
            <a:off x="190742" y="185124"/>
            <a:ext cx="7518355" cy="6013722"/>
          </a:xfrm>
          <a:prstGeom prst="rect">
            <a:avLst/>
          </a:prstGeom>
        </p:spPr>
      </p:pic>
      <p:pic>
        <p:nvPicPr>
          <p:cNvPr id="7" name="Picture 6">
            <a:extLst>
              <a:ext uri="{FF2B5EF4-FFF2-40B4-BE49-F238E27FC236}">
                <a16:creationId xmlns:a16="http://schemas.microsoft.com/office/drawing/2014/main" id="{7E880D16-B83F-A15B-047E-F574A1573BE1}"/>
              </a:ext>
            </a:extLst>
          </p:cNvPr>
          <p:cNvPicPr>
            <a:picLocks noChangeAspect="1"/>
          </p:cNvPicPr>
          <p:nvPr/>
        </p:nvPicPr>
        <p:blipFill>
          <a:blip r:embed="rId3"/>
          <a:stretch>
            <a:fillRect/>
          </a:stretch>
        </p:blipFill>
        <p:spPr>
          <a:xfrm>
            <a:off x="7909282" y="185124"/>
            <a:ext cx="4091976" cy="2755146"/>
          </a:xfrm>
          <a:prstGeom prst="rect">
            <a:avLst/>
          </a:prstGeom>
        </p:spPr>
      </p:pic>
      <p:pic>
        <p:nvPicPr>
          <p:cNvPr id="9" name="Picture 8">
            <a:extLst>
              <a:ext uri="{FF2B5EF4-FFF2-40B4-BE49-F238E27FC236}">
                <a16:creationId xmlns:a16="http://schemas.microsoft.com/office/drawing/2014/main" id="{BECAD69F-EED3-7DBD-3AE6-6BEF96A824F2}"/>
              </a:ext>
            </a:extLst>
          </p:cNvPr>
          <p:cNvPicPr>
            <a:picLocks noChangeAspect="1"/>
          </p:cNvPicPr>
          <p:nvPr/>
        </p:nvPicPr>
        <p:blipFill>
          <a:blip r:embed="rId4"/>
          <a:stretch>
            <a:fillRect/>
          </a:stretch>
        </p:blipFill>
        <p:spPr>
          <a:xfrm>
            <a:off x="8415598" y="3191985"/>
            <a:ext cx="3252817" cy="2601838"/>
          </a:xfrm>
          <a:prstGeom prst="rect">
            <a:avLst/>
          </a:prstGeom>
        </p:spPr>
      </p:pic>
      <p:sp>
        <p:nvSpPr>
          <p:cNvPr id="10" name="TextBox 9">
            <a:extLst>
              <a:ext uri="{FF2B5EF4-FFF2-40B4-BE49-F238E27FC236}">
                <a16:creationId xmlns:a16="http://schemas.microsoft.com/office/drawing/2014/main" id="{5E71C153-DE0B-2CEE-D392-0DD43361F000}"/>
              </a:ext>
            </a:extLst>
          </p:cNvPr>
          <p:cNvSpPr txBox="1"/>
          <p:nvPr/>
        </p:nvSpPr>
        <p:spPr>
          <a:xfrm>
            <a:off x="7851589" y="6228040"/>
            <a:ext cx="4207362" cy="461665"/>
          </a:xfrm>
          <a:prstGeom prst="rect">
            <a:avLst/>
          </a:prstGeom>
          <a:noFill/>
        </p:spPr>
        <p:txBody>
          <a:bodyPr wrap="square" rtlCol="0">
            <a:spAutoFit/>
          </a:bodyPr>
          <a:lstStyle/>
          <a:p>
            <a:pPr algn="r"/>
            <a:r>
              <a:rPr lang="en-GB" sz="2400" b="1" dirty="0">
                <a:latin typeface="Futura Windows" panose="020B0502020204020303" pitchFamily="34" charset="0"/>
              </a:rPr>
              <a:t>Alec Soth </a:t>
            </a:r>
            <a:r>
              <a:rPr lang="en-GB" sz="2400" dirty="0">
                <a:latin typeface="Futura Windows" panose="020B0502020204020303" pitchFamily="34" charset="0"/>
              </a:rPr>
              <a:t>Broken Manual</a:t>
            </a:r>
          </a:p>
        </p:txBody>
      </p:sp>
      <p:sp>
        <p:nvSpPr>
          <p:cNvPr id="11" name="TextBox 10">
            <a:extLst>
              <a:ext uri="{FF2B5EF4-FFF2-40B4-BE49-F238E27FC236}">
                <a16:creationId xmlns:a16="http://schemas.microsoft.com/office/drawing/2014/main" id="{AD3428F1-A84C-7F4C-B875-9EEE60258337}"/>
              </a:ext>
            </a:extLst>
          </p:cNvPr>
          <p:cNvSpPr txBox="1"/>
          <p:nvPr/>
        </p:nvSpPr>
        <p:spPr>
          <a:xfrm>
            <a:off x="190742" y="6366539"/>
            <a:ext cx="6984221" cy="646331"/>
          </a:xfrm>
          <a:prstGeom prst="rect">
            <a:avLst/>
          </a:prstGeom>
          <a:noFill/>
        </p:spPr>
        <p:txBody>
          <a:bodyPr wrap="square" rtlCol="0">
            <a:spAutoFit/>
          </a:bodyPr>
          <a:lstStyle/>
          <a:p>
            <a:r>
              <a:rPr lang="en-GB" dirty="0">
                <a:latin typeface="Futura Windows" panose="020B0502020204020303" pitchFamily="34" charset="0"/>
                <a:hlinkClick r:id="rId5"/>
              </a:rPr>
              <a:t>https://alecsoth.com/photography/projects/broken-manual</a:t>
            </a:r>
            <a:endParaRPr lang="en-GB" dirty="0">
              <a:latin typeface="Futura Windows" panose="020B0502020204020303" pitchFamily="34" charset="0"/>
            </a:endParaRPr>
          </a:p>
          <a:p>
            <a:endParaRPr lang="en-GB" dirty="0"/>
          </a:p>
        </p:txBody>
      </p:sp>
    </p:spTree>
    <p:extLst>
      <p:ext uri="{BB962C8B-B14F-4D97-AF65-F5344CB8AC3E}">
        <p14:creationId xmlns:p14="http://schemas.microsoft.com/office/powerpoint/2010/main" val="3395653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7E294E-F01A-562F-6B85-B56EFA6E9837}"/>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D6A13033-A549-C0BE-37AA-05370F716477}"/>
              </a:ext>
            </a:extLst>
          </p:cNvPr>
          <p:cNvSpPr txBox="1"/>
          <p:nvPr/>
        </p:nvSpPr>
        <p:spPr>
          <a:xfrm>
            <a:off x="671680" y="6000414"/>
            <a:ext cx="3416448" cy="369332"/>
          </a:xfrm>
          <a:prstGeom prst="rect">
            <a:avLst/>
          </a:prstGeom>
          <a:noFill/>
        </p:spPr>
        <p:txBody>
          <a:bodyPr wrap="none" rtlCol="0">
            <a:spAutoFit/>
          </a:bodyPr>
          <a:lstStyle/>
          <a:p>
            <a:r>
              <a:rPr lang="en-US" b="1" dirty="0"/>
              <a:t>Tracey Emin </a:t>
            </a:r>
            <a:r>
              <a:rPr lang="en-US" i="1" dirty="0"/>
              <a:t>Terribly Wrong </a:t>
            </a:r>
            <a:r>
              <a:rPr lang="en-US" dirty="0"/>
              <a:t>(1997)</a:t>
            </a:r>
          </a:p>
        </p:txBody>
      </p:sp>
      <p:pic>
        <p:nvPicPr>
          <p:cNvPr id="3" name="Picture 2">
            <a:extLst>
              <a:ext uri="{FF2B5EF4-FFF2-40B4-BE49-F238E27FC236}">
                <a16:creationId xmlns:a16="http://schemas.microsoft.com/office/drawing/2014/main" id="{0C27B81E-6604-D50B-8069-AF0CF9225F34}"/>
              </a:ext>
            </a:extLst>
          </p:cNvPr>
          <p:cNvPicPr>
            <a:picLocks noChangeAspect="1"/>
          </p:cNvPicPr>
          <p:nvPr/>
        </p:nvPicPr>
        <p:blipFill>
          <a:blip r:embed="rId2"/>
          <a:srcRect l="18953" r="13797" b="1934"/>
          <a:stretch>
            <a:fillRect/>
          </a:stretch>
        </p:blipFill>
        <p:spPr>
          <a:xfrm>
            <a:off x="753191" y="641729"/>
            <a:ext cx="5152953" cy="5371385"/>
          </a:xfrm>
          <a:prstGeom prst="rect">
            <a:avLst/>
          </a:prstGeom>
        </p:spPr>
      </p:pic>
      <p:pic>
        <p:nvPicPr>
          <p:cNvPr id="5" name="Picture 4">
            <a:extLst>
              <a:ext uri="{FF2B5EF4-FFF2-40B4-BE49-F238E27FC236}">
                <a16:creationId xmlns:a16="http://schemas.microsoft.com/office/drawing/2014/main" id="{1B44C143-BE28-A6B0-89C0-6AA1D702774F}"/>
              </a:ext>
            </a:extLst>
          </p:cNvPr>
          <p:cNvPicPr>
            <a:picLocks noChangeAspect="1"/>
          </p:cNvPicPr>
          <p:nvPr/>
        </p:nvPicPr>
        <p:blipFill>
          <a:blip r:embed="rId3"/>
          <a:srcRect l="-864" t="13520" r="864" b="13520"/>
          <a:stretch>
            <a:fillRect/>
          </a:stretch>
        </p:blipFill>
        <p:spPr>
          <a:xfrm>
            <a:off x="5931544" y="641728"/>
            <a:ext cx="5507265" cy="5371385"/>
          </a:xfrm>
          <a:prstGeom prst="rect">
            <a:avLst/>
          </a:prstGeom>
        </p:spPr>
      </p:pic>
      <p:sp>
        <p:nvSpPr>
          <p:cNvPr id="6" name="TextBox 5">
            <a:extLst>
              <a:ext uri="{FF2B5EF4-FFF2-40B4-BE49-F238E27FC236}">
                <a16:creationId xmlns:a16="http://schemas.microsoft.com/office/drawing/2014/main" id="{4F362475-70EF-8955-8F60-D03EB5B6920C}"/>
              </a:ext>
            </a:extLst>
          </p:cNvPr>
          <p:cNvSpPr txBox="1"/>
          <p:nvPr/>
        </p:nvSpPr>
        <p:spPr>
          <a:xfrm>
            <a:off x="5891380" y="6000414"/>
            <a:ext cx="2658485" cy="369332"/>
          </a:xfrm>
          <a:prstGeom prst="rect">
            <a:avLst/>
          </a:prstGeom>
          <a:noFill/>
        </p:spPr>
        <p:txBody>
          <a:bodyPr wrap="none" rtlCol="0">
            <a:spAutoFit/>
          </a:bodyPr>
          <a:lstStyle/>
          <a:p>
            <a:r>
              <a:rPr lang="en-US" b="1" dirty="0"/>
              <a:t>Chris Burden </a:t>
            </a:r>
            <a:r>
              <a:rPr lang="en-US" i="1" dirty="0"/>
              <a:t>Shoot </a:t>
            </a:r>
            <a:r>
              <a:rPr lang="en-US" dirty="0"/>
              <a:t>(1971)</a:t>
            </a:r>
          </a:p>
        </p:txBody>
      </p:sp>
    </p:spTree>
    <p:extLst>
      <p:ext uri="{BB962C8B-B14F-4D97-AF65-F5344CB8AC3E}">
        <p14:creationId xmlns:p14="http://schemas.microsoft.com/office/powerpoint/2010/main" val="1466007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59C53B-9DF1-C34B-8617-0F1BDDD8A646}"/>
              </a:ext>
            </a:extLst>
          </p:cNvPr>
          <p:cNvSpPr txBox="1"/>
          <p:nvPr/>
        </p:nvSpPr>
        <p:spPr>
          <a:xfrm>
            <a:off x="834606" y="5641386"/>
            <a:ext cx="4089004" cy="369332"/>
          </a:xfrm>
          <a:prstGeom prst="rect">
            <a:avLst/>
          </a:prstGeom>
          <a:noFill/>
        </p:spPr>
        <p:txBody>
          <a:bodyPr wrap="none" rtlCol="0">
            <a:spAutoFit/>
          </a:bodyPr>
          <a:lstStyle/>
          <a:p>
            <a:r>
              <a:rPr lang="en-US" b="1" dirty="0"/>
              <a:t>Tania Bruguera </a:t>
            </a:r>
            <a:r>
              <a:rPr lang="en-US" i="1" dirty="0"/>
              <a:t>Tatlin’s Whisper #5 </a:t>
            </a:r>
            <a:r>
              <a:rPr lang="en-US" dirty="0"/>
              <a:t>(2008)</a:t>
            </a:r>
          </a:p>
        </p:txBody>
      </p:sp>
      <p:pic>
        <p:nvPicPr>
          <p:cNvPr id="4" name="Picture 3">
            <a:extLst>
              <a:ext uri="{FF2B5EF4-FFF2-40B4-BE49-F238E27FC236}">
                <a16:creationId xmlns:a16="http://schemas.microsoft.com/office/drawing/2014/main" id="{A0C0F9F0-281D-DE78-812E-082A6BD1F911}"/>
              </a:ext>
            </a:extLst>
          </p:cNvPr>
          <p:cNvPicPr>
            <a:picLocks noChangeAspect="1"/>
          </p:cNvPicPr>
          <p:nvPr/>
        </p:nvPicPr>
        <p:blipFill>
          <a:blip r:embed="rId2"/>
          <a:srcRect r="4193"/>
          <a:stretch>
            <a:fillRect/>
          </a:stretch>
        </p:blipFill>
        <p:spPr>
          <a:xfrm>
            <a:off x="921101" y="1091000"/>
            <a:ext cx="7446491" cy="4550386"/>
          </a:xfrm>
          <a:prstGeom prst="rect">
            <a:avLst/>
          </a:prstGeom>
        </p:spPr>
      </p:pic>
      <p:pic>
        <p:nvPicPr>
          <p:cNvPr id="6" name="Picture 5">
            <a:extLst>
              <a:ext uri="{FF2B5EF4-FFF2-40B4-BE49-F238E27FC236}">
                <a16:creationId xmlns:a16="http://schemas.microsoft.com/office/drawing/2014/main" id="{7850468A-A714-B32B-7BF2-D96E00DC9E7D}"/>
              </a:ext>
            </a:extLst>
          </p:cNvPr>
          <p:cNvPicPr>
            <a:picLocks noChangeAspect="1"/>
          </p:cNvPicPr>
          <p:nvPr/>
        </p:nvPicPr>
        <p:blipFill>
          <a:blip r:embed="rId3"/>
          <a:srcRect l="23176" r="37072"/>
          <a:stretch>
            <a:fillRect/>
          </a:stretch>
        </p:blipFill>
        <p:spPr>
          <a:xfrm>
            <a:off x="8441730" y="1091000"/>
            <a:ext cx="2718488" cy="4550386"/>
          </a:xfrm>
          <a:prstGeom prst="rect">
            <a:avLst/>
          </a:prstGeom>
        </p:spPr>
      </p:pic>
    </p:spTree>
    <p:extLst>
      <p:ext uri="{BB962C8B-B14F-4D97-AF65-F5344CB8AC3E}">
        <p14:creationId xmlns:p14="http://schemas.microsoft.com/office/powerpoint/2010/main" val="3296456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AB33F11-4C4A-CA80-3CA2-10F9A739D274}"/>
              </a:ext>
            </a:extLst>
          </p:cNvPr>
          <p:cNvPicPr>
            <a:picLocks noChangeAspect="1"/>
          </p:cNvPicPr>
          <p:nvPr/>
        </p:nvPicPr>
        <p:blipFill>
          <a:blip r:embed="rId2"/>
          <a:stretch>
            <a:fillRect/>
          </a:stretch>
        </p:blipFill>
        <p:spPr>
          <a:xfrm>
            <a:off x="1649838" y="330830"/>
            <a:ext cx="8892321" cy="5909091"/>
          </a:xfrm>
          <a:prstGeom prst="rect">
            <a:avLst/>
          </a:prstGeom>
        </p:spPr>
      </p:pic>
      <p:sp>
        <p:nvSpPr>
          <p:cNvPr id="3" name="TextBox 2">
            <a:extLst>
              <a:ext uri="{FF2B5EF4-FFF2-40B4-BE49-F238E27FC236}">
                <a16:creationId xmlns:a16="http://schemas.microsoft.com/office/drawing/2014/main" id="{0814D11E-7EA0-164D-B51D-3FD9CEEF2F3D}"/>
              </a:ext>
            </a:extLst>
          </p:cNvPr>
          <p:cNvSpPr txBox="1"/>
          <p:nvPr/>
        </p:nvSpPr>
        <p:spPr>
          <a:xfrm>
            <a:off x="1564201" y="6253137"/>
            <a:ext cx="7344704" cy="369332"/>
          </a:xfrm>
          <a:prstGeom prst="rect">
            <a:avLst/>
          </a:prstGeom>
          <a:noFill/>
        </p:spPr>
        <p:txBody>
          <a:bodyPr wrap="square" rtlCol="0">
            <a:spAutoFit/>
          </a:bodyPr>
          <a:lstStyle/>
          <a:p>
            <a:r>
              <a:rPr lang="en-US" b="1" dirty="0"/>
              <a:t>Superflex </a:t>
            </a:r>
            <a:r>
              <a:rPr lang="en-US" i="1" dirty="0"/>
              <a:t>Flooded McDonalds </a:t>
            </a:r>
            <a:r>
              <a:rPr lang="en-US" dirty="0"/>
              <a:t>(2009)</a:t>
            </a:r>
          </a:p>
        </p:txBody>
      </p:sp>
    </p:spTree>
    <p:extLst>
      <p:ext uri="{BB962C8B-B14F-4D97-AF65-F5344CB8AC3E}">
        <p14:creationId xmlns:p14="http://schemas.microsoft.com/office/powerpoint/2010/main" val="3096047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E1A5D5-DA7B-1EEF-4AFF-75BC610F430E}"/>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6D6979AC-75E1-20C4-CA6D-23CFA2054D95}"/>
              </a:ext>
            </a:extLst>
          </p:cNvPr>
          <p:cNvPicPr>
            <a:picLocks noChangeAspect="1"/>
          </p:cNvPicPr>
          <p:nvPr/>
        </p:nvPicPr>
        <p:blipFill>
          <a:blip r:embed="rId2"/>
          <a:stretch>
            <a:fillRect/>
          </a:stretch>
        </p:blipFill>
        <p:spPr>
          <a:xfrm>
            <a:off x="972904" y="330830"/>
            <a:ext cx="7402884" cy="5922307"/>
          </a:xfrm>
          <a:prstGeom prst="rect">
            <a:avLst/>
          </a:prstGeom>
        </p:spPr>
      </p:pic>
      <p:pic>
        <p:nvPicPr>
          <p:cNvPr id="5" name="Picture 4">
            <a:extLst>
              <a:ext uri="{FF2B5EF4-FFF2-40B4-BE49-F238E27FC236}">
                <a16:creationId xmlns:a16="http://schemas.microsoft.com/office/drawing/2014/main" id="{33C3FCA8-E9FA-8F1B-8C5D-CEAD5F4D7D8A}"/>
              </a:ext>
            </a:extLst>
          </p:cNvPr>
          <p:cNvPicPr>
            <a:picLocks noChangeAspect="1"/>
          </p:cNvPicPr>
          <p:nvPr/>
        </p:nvPicPr>
        <p:blipFill>
          <a:blip r:embed="rId3"/>
          <a:srcRect l="61712" r="8897" b="20910"/>
          <a:stretch>
            <a:fillRect/>
          </a:stretch>
        </p:blipFill>
        <p:spPr>
          <a:xfrm>
            <a:off x="8439005" y="330830"/>
            <a:ext cx="2751063" cy="5922311"/>
          </a:xfrm>
          <a:prstGeom prst="rect">
            <a:avLst/>
          </a:prstGeom>
        </p:spPr>
      </p:pic>
      <p:sp>
        <p:nvSpPr>
          <p:cNvPr id="3" name="TextBox 2">
            <a:extLst>
              <a:ext uri="{FF2B5EF4-FFF2-40B4-BE49-F238E27FC236}">
                <a16:creationId xmlns:a16="http://schemas.microsoft.com/office/drawing/2014/main" id="{97060B2A-1FB5-563C-1BE9-32BDB0F42364}"/>
              </a:ext>
            </a:extLst>
          </p:cNvPr>
          <p:cNvSpPr txBox="1"/>
          <p:nvPr/>
        </p:nvSpPr>
        <p:spPr>
          <a:xfrm>
            <a:off x="896987" y="6253137"/>
            <a:ext cx="7344704" cy="369332"/>
          </a:xfrm>
          <a:prstGeom prst="rect">
            <a:avLst/>
          </a:prstGeom>
          <a:noFill/>
        </p:spPr>
        <p:txBody>
          <a:bodyPr wrap="square" rtlCol="0">
            <a:spAutoFit/>
          </a:bodyPr>
          <a:lstStyle/>
          <a:p>
            <a:r>
              <a:rPr lang="en-US" b="1" dirty="0"/>
              <a:t>Katie Paterson </a:t>
            </a:r>
            <a:r>
              <a:rPr lang="en-US" i="1" dirty="0" err="1"/>
              <a:t>Langjokull</a:t>
            </a:r>
            <a:r>
              <a:rPr lang="en-US" i="1" dirty="0"/>
              <a:t> </a:t>
            </a:r>
            <a:r>
              <a:rPr lang="en-US" i="1" dirty="0" err="1"/>
              <a:t>Snaefellsjokull</a:t>
            </a:r>
            <a:r>
              <a:rPr lang="en-US" i="1" dirty="0"/>
              <a:t> </a:t>
            </a:r>
            <a:r>
              <a:rPr lang="en-US" i="1" dirty="0" err="1"/>
              <a:t>Solheimajokull</a:t>
            </a:r>
            <a:r>
              <a:rPr lang="en-US" i="1" dirty="0"/>
              <a:t> </a:t>
            </a:r>
            <a:r>
              <a:rPr lang="en-US" dirty="0"/>
              <a:t>(2007)</a:t>
            </a:r>
          </a:p>
        </p:txBody>
      </p:sp>
    </p:spTree>
    <p:extLst>
      <p:ext uri="{BB962C8B-B14F-4D97-AF65-F5344CB8AC3E}">
        <p14:creationId xmlns:p14="http://schemas.microsoft.com/office/powerpoint/2010/main" val="2386537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35193A6C-D8FF-09DD-D8D0-9040FC591741}"/>
              </a:ext>
            </a:extLst>
          </p:cNvPr>
          <p:cNvSpPr txBox="1"/>
          <p:nvPr/>
        </p:nvSpPr>
        <p:spPr>
          <a:xfrm>
            <a:off x="633580" y="6013114"/>
            <a:ext cx="7224222" cy="369332"/>
          </a:xfrm>
          <a:prstGeom prst="rect">
            <a:avLst/>
          </a:prstGeom>
          <a:noFill/>
        </p:spPr>
        <p:txBody>
          <a:bodyPr wrap="none" rtlCol="0">
            <a:spAutoFit/>
          </a:bodyPr>
          <a:lstStyle/>
          <a:p>
            <a:r>
              <a:rPr lang="en-US" b="1" dirty="0"/>
              <a:t>The KLF / K Foundation </a:t>
            </a:r>
            <a:r>
              <a:rPr lang="en-US" i="1" dirty="0"/>
              <a:t>Watch the K Foundation Burn a Million Quid </a:t>
            </a:r>
            <a:r>
              <a:rPr lang="en-US" dirty="0"/>
              <a:t>(1995)</a:t>
            </a:r>
          </a:p>
        </p:txBody>
      </p:sp>
      <p:grpSp>
        <p:nvGrpSpPr>
          <p:cNvPr id="14" name="Group 13">
            <a:extLst>
              <a:ext uri="{FF2B5EF4-FFF2-40B4-BE49-F238E27FC236}">
                <a16:creationId xmlns:a16="http://schemas.microsoft.com/office/drawing/2014/main" id="{531F3216-6DAD-C354-2169-DC98C42D18BB}"/>
              </a:ext>
            </a:extLst>
          </p:cNvPr>
          <p:cNvGrpSpPr/>
          <p:nvPr/>
        </p:nvGrpSpPr>
        <p:grpSpPr>
          <a:xfrm>
            <a:off x="709779" y="512612"/>
            <a:ext cx="10848641" cy="5500502"/>
            <a:chOff x="984601" y="550712"/>
            <a:chExt cx="10165578" cy="5154174"/>
          </a:xfrm>
        </p:grpSpPr>
        <p:pic>
          <p:nvPicPr>
            <p:cNvPr id="8" name="Picture 7">
              <a:extLst>
                <a:ext uri="{FF2B5EF4-FFF2-40B4-BE49-F238E27FC236}">
                  <a16:creationId xmlns:a16="http://schemas.microsoft.com/office/drawing/2014/main" id="{5AB91994-DFD9-0934-95B4-9EA52EF9BFA8}"/>
                </a:ext>
              </a:extLst>
            </p:cNvPr>
            <p:cNvPicPr>
              <a:picLocks noChangeAspect="1"/>
            </p:cNvPicPr>
            <p:nvPr/>
          </p:nvPicPr>
          <p:blipFill>
            <a:blip r:embed="rId2"/>
            <a:stretch>
              <a:fillRect/>
            </a:stretch>
          </p:blipFill>
          <p:spPr>
            <a:xfrm>
              <a:off x="4489402" y="550712"/>
              <a:ext cx="6660777" cy="5154174"/>
            </a:xfrm>
            <a:prstGeom prst="rect">
              <a:avLst/>
            </a:prstGeom>
          </p:spPr>
        </p:pic>
        <p:pic>
          <p:nvPicPr>
            <p:cNvPr id="11" name="Picture 10">
              <a:extLst>
                <a:ext uri="{FF2B5EF4-FFF2-40B4-BE49-F238E27FC236}">
                  <a16:creationId xmlns:a16="http://schemas.microsoft.com/office/drawing/2014/main" id="{BF270009-5ACE-4FAF-0E10-76CD7C29932D}"/>
                </a:ext>
              </a:extLst>
            </p:cNvPr>
            <p:cNvPicPr>
              <a:picLocks noChangeAspect="1"/>
            </p:cNvPicPr>
            <p:nvPr/>
          </p:nvPicPr>
          <p:blipFill>
            <a:blip r:embed="rId3"/>
            <a:stretch>
              <a:fillRect/>
            </a:stretch>
          </p:blipFill>
          <p:spPr>
            <a:xfrm>
              <a:off x="984601" y="550712"/>
              <a:ext cx="3436116" cy="5154174"/>
            </a:xfrm>
            <a:prstGeom prst="rect">
              <a:avLst/>
            </a:prstGeom>
          </p:spPr>
        </p:pic>
      </p:grpSp>
    </p:spTree>
    <p:extLst>
      <p:ext uri="{BB962C8B-B14F-4D97-AF65-F5344CB8AC3E}">
        <p14:creationId xmlns:p14="http://schemas.microsoft.com/office/powerpoint/2010/main" val="1200989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CB9CCF3-4E80-3C59-0888-4E551425D999}"/>
              </a:ext>
            </a:extLst>
          </p:cNvPr>
          <p:cNvPicPr>
            <a:picLocks noChangeAspect="1"/>
          </p:cNvPicPr>
          <p:nvPr/>
        </p:nvPicPr>
        <p:blipFill>
          <a:blip r:embed="rId3"/>
          <a:srcRect l="183" t="15670" b="-2"/>
          <a:stretch>
            <a:fillRect/>
          </a:stretch>
        </p:blipFill>
        <p:spPr>
          <a:xfrm>
            <a:off x="1278467" y="457201"/>
            <a:ext cx="9635066" cy="5426792"/>
          </a:xfrm>
          <a:prstGeom prst="rect">
            <a:avLst/>
          </a:prstGeom>
        </p:spPr>
      </p:pic>
      <p:sp>
        <p:nvSpPr>
          <p:cNvPr id="7" name="TextBox 6">
            <a:extLst>
              <a:ext uri="{FF2B5EF4-FFF2-40B4-BE49-F238E27FC236}">
                <a16:creationId xmlns:a16="http://schemas.microsoft.com/office/drawing/2014/main" id="{F92B5DA7-1940-F478-E508-16BF0C5A4979}"/>
              </a:ext>
            </a:extLst>
          </p:cNvPr>
          <p:cNvSpPr txBox="1"/>
          <p:nvPr/>
        </p:nvSpPr>
        <p:spPr>
          <a:xfrm>
            <a:off x="1210735" y="5943603"/>
            <a:ext cx="9635066" cy="646331"/>
          </a:xfrm>
          <a:prstGeom prst="rect">
            <a:avLst/>
          </a:prstGeom>
          <a:noFill/>
        </p:spPr>
        <p:txBody>
          <a:bodyPr wrap="square" rtlCol="0">
            <a:spAutoFit/>
          </a:bodyPr>
          <a:lstStyle/>
          <a:p>
            <a:r>
              <a:rPr lang="en-US" b="1" dirty="0"/>
              <a:t>Francis </a:t>
            </a:r>
            <a:r>
              <a:rPr lang="en-US" b="1" dirty="0" err="1"/>
              <a:t>Alÿs</a:t>
            </a:r>
            <a:r>
              <a:rPr lang="en-US" b="1" dirty="0"/>
              <a:t> </a:t>
            </a:r>
            <a:r>
              <a:rPr lang="en-US" i="1" dirty="0"/>
              <a:t>Sometimes Doing Something Poetic Can Become Political, and Sometimes Doing Something Political Can Become Poetic </a:t>
            </a:r>
            <a:r>
              <a:rPr lang="en-US" dirty="0"/>
              <a:t>(2005)</a:t>
            </a:r>
          </a:p>
        </p:txBody>
      </p:sp>
    </p:spTree>
    <p:extLst>
      <p:ext uri="{BB962C8B-B14F-4D97-AF65-F5344CB8AC3E}">
        <p14:creationId xmlns:p14="http://schemas.microsoft.com/office/powerpoint/2010/main" val="1830326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486956-9C0E-C5D9-559D-85860890387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2D2826A-3CB5-3E61-E1EF-E96703FEB032}"/>
              </a:ext>
            </a:extLst>
          </p:cNvPr>
          <p:cNvPicPr>
            <a:picLocks noChangeAspect="1"/>
          </p:cNvPicPr>
          <p:nvPr/>
        </p:nvPicPr>
        <p:blipFill>
          <a:blip r:embed="rId3"/>
          <a:stretch>
            <a:fillRect/>
          </a:stretch>
        </p:blipFill>
        <p:spPr>
          <a:xfrm>
            <a:off x="1039898" y="469112"/>
            <a:ext cx="10145768" cy="5704719"/>
          </a:xfrm>
          <a:prstGeom prst="rect">
            <a:avLst/>
          </a:prstGeom>
        </p:spPr>
      </p:pic>
      <p:sp>
        <p:nvSpPr>
          <p:cNvPr id="7" name="TextBox 6">
            <a:extLst>
              <a:ext uri="{FF2B5EF4-FFF2-40B4-BE49-F238E27FC236}">
                <a16:creationId xmlns:a16="http://schemas.microsoft.com/office/drawing/2014/main" id="{AB14533A-A0FE-CE21-51FA-87C62C1BA933}"/>
              </a:ext>
            </a:extLst>
          </p:cNvPr>
          <p:cNvSpPr txBox="1"/>
          <p:nvPr/>
        </p:nvSpPr>
        <p:spPr>
          <a:xfrm>
            <a:off x="938380" y="6189464"/>
            <a:ext cx="7778091" cy="369332"/>
          </a:xfrm>
          <a:prstGeom prst="rect">
            <a:avLst/>
          </a:prstGeom>
          <a:noFill/>
        </p:spPr>
        <p:txBody>
          <a:bodyPr wrap="none" rtlCol="0">
            <a:spAutoFit/>
          </a:bodyPr>
          <a:lstStyle/>
          <a:p>
            <a:r>
              <a:rPr lang="en-US" b="1" dirty="0"/>
              <a:t>Massive Attack, UVA (United Visual Artists) &amp; Adam Curtis </a:t>
            </a:r>
            <a:r>
              <a:rPr lang="en-US" i="1" dirty="0"/>
              <a:t>World Tour </a:t>
            </a:r>
            <a:r>
              <a:rPr lang="en-US" dirty="0"/>
              <a:t>(2024-26)</a:t>
            </a:r>
          </a:p>
        </p:txBody>
      </p:sp>
    </p:spTree>
    <p:extLst>
      <p:ext uri="{BB962C8B-B14F-4D97-AF65-F5344CB8AC3E}">
        <p14:creationId xmlns:p14="http://schemas.microsoft.com/office/powerpoint/2010/main" val="40078401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1E6238-6C62-D64B-F184-CBF81860C15D}"/>
              </a:ext>
            </a:extLst>
          </p:cNvPr>
          <p:cNvSpPr txBox="1"/>
          <p:nvPr/>
        </p:nvSpPr>
        <p:spPr>
          <a:xfrm>
            <a:off x="981717" y="1699774"/>
            <a:ext cx="9923764" cy="4247317"/>
          </a:xfrm>
          <a:prstGeom prst="rect">
            <a:avLst/>
          </a:prstGeom>
          <a:noFill/>
        </p:spPr>
        <p:txBody>
          <a:bodyPr wrap="square" rtlCol="0">
            <a:spAutoFit/>
          </a:bodyPr>
          <a:lstStyle/>
          <a:p>
            <a:r>
              <a:rPr lang="en-GB" sz="2400" b="1" dirty="0">
                <a:latin typeface="Futura Windows" panose="020B0502020204020303" pitchFamily="34" charset="0"/>
              </a:rPr>
              <a:t>“We have retreated into a simplified, and often completely fake version of the world. And because it is reflected all around us, ubiquitous, we accept it as normal” </a:t>
            </a:r>
          </a:p>
          <a:p>
            <a:endParaRPr lang="en-GB" dirty="0">
              <a:latin typeface="Futura Windows" panose="020B0502020204020303" pitchFamily="34" charset="0"/>
            </a:endParaRPr>
          </a:p>
          <a:p>
            <a:r>
              <a:rPr lang="en-GB" dirty="0">
                <a:latin typeface="Futura Windows" panose="020B0502020204020303" pitchFamily="34" charset="0"/>
              </a:rPr>
              <a:t>“Over the past 40 years, the shift of political power to finance and hyper-individualism came together in powerful ways, to undermine one of the fundamental structures of mass democracy: the shared idea of what is real. </a:t>
            </a:r>
          </a:p>
          <a:p>
            <a:endParaRPr lang="en-GB" dirty="0">
              <a:latin typeface="Futura Windows" panose="020B0502020204020303" pitchFamily="34" charset="0"/>
            </a:endParaRPr>
          </a:p>
          <a:p>
            <a:r>
              <a:rPr lang="en-GB" dirty="0">
                <a:latin typeface="Futura Windows" panose="020B0502020204020303" pitchFamily="34" charset="0"/>
              </a:rPr>
              <a:t>As that fell apart, with it went the language and the ideas that people had turned to for the last 150 years to make sense of the world they lived in. As a result, life in Britain and the current and former colonies of its empire, has become strange - a hazy dream-like flux, where distrust in politicians keeps growing, and the political class seems to have lost control” </a:t>
            </a:r>
          </a:p>
          <a:p>
            <a:endParaRPr lang="en-GB" dirty="0">
              <a:latin typeface="Futura Windows" panose="020B0502020204020303" pitchFamily="34" charset="0"/>
            </a:endParaRPr>
          </a:p>
          <a:p>
            <a:r>
              <a:rPr lang="en-GB" b="1" dirty="0">
                <a:latin typeface="Futura Windows" panose="020B0502020204020303" pitchFamily="34" charset="0"/>
              </a:rPr>
              <a:t>Adam Curtis </a:t>
            </a:r>
            <a:r>
              <a:rPr lang="en-GB" i="1" dirty="0" err="1">
                <a:latin typeface="Futura Windows" panose="020B0502020204020303" pitchFamily="34" charset="0"/>
              </a:rPr>
              <a:t>Hypernormalisation</a:t>
            </a:r>
            <a:r>
              <a:rPr lang="en-GB" dirty="0">
                <a:latin typeface="Futura Windows" panose="020B0502020204020303" pitchFamily="34" charset="0"/>
              </a:rPr>
              <a:t> (2016), </a:t>
            </a:r>
            <a:r>
              <a:rPr lang="en-GB" i="1" dirty="0">
                <a:latin typeface="Futura Windows" panose="020B0502020204020303" pitchFamily="34" charset="0"/>
              </a:rPr>
              <a:t>Shifty</a:t>
            </a:r>
            <a:r>
              <a:rPr lang="en-GB" dirty="0">
                <a:latin typeface="Futura Windows" panose="020B0502020204020303" pitchFamily="34" charset="0"/>
              </a:rPr>
              <a:t> (2025</a:t>
            </a:r>
          </a:p>
        </p:txBody>
      </p:sp>
    </p:spTree>
    <p:extLst>
      <p:ext uri="{BB962C8B-B14F-4D97-AF65-F5344CB8AC3E}">
        <p14:creationId xmlns:p14="http://schemas.microsoft.com/office/powerpoint/2010/main" val="2407882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5A2903-06F2-A9BC-FE5A-0B7EDEEFBF8D}"/>
              </a:ext>
            </a:extLst>
          </p:cNvPr>
          <p:cNvSpPr txBox="1"/>
          <p:nvPr/>
        </p:nvSpPr>
        <p:spPr>
          <a:xfrm>
            <a:off x="1052775" y="4618672"/>
            <a:ext cx="10086449" cy="1815882"/>
          </a:xfrm>
          <a:prstGeom prst="rect">
            <a:avLst/>
          </a:prstGeom>
          <a:noFill/>
        </p:spPr>
        <p:txBody>
          <a:bodyPr wrap="square">
            <a:spAutoFit/>
          </a:bodyPr>
          <a:lstStyle/>
          <a:p>
            <a:r>
              <a:rPr lang="en-GB" sz="3200" b="1" i="0" dirty="0">
                <a:solidFill>
                  <a:srgbClr val="1A1A1A"/>
                </a:solidFill>
                <a:effectLst/>
                <a:latin typeface="Futura Windows" panose="020B0502020204020303" pitchFamily="34" charset="0"/>
              </a:rPr>
              <a:t>If anything, art is... about morals, about our belief in humanity. Without that, there simply is no art.</a:t>
            </a:r>
          </a:p>
          <a:p>
            <a:br>
              <a:rPr lang="en-GB" sz="2400" dirty="0">
                <a:latin typeface="Futura Windows" panose="020B0502020204020303" pitchFamily="34" charset="0"/>
              </a:rPr>
            </a:br>
            <a:r>
              <a:rPr lang="en-GB" sz="2400" b="0" i="1" dirty="0">
                <a:solidFill>
                  <a:srgbClr val="1A1A1A"/>
                </a:solidFill>
                <a:effectLst/>
                <a:latin typeface="Futura Windows" panose="020B0502020204020303" pitchFamily="34" charset="0"/>
              </a:rPr>
              <a:t>Ai Weiwei https://</a:t>
            </a:r>
            <a:r>
              <a:rPr lang="en-GB" sz="2400" b="0" i="1" dirty="0" err="1">
                <a:solidFill>
                  <a:srgbClr val="1A1A1A"/>
                </a:solidFill>
                <a:effectLst/>
                <a:latin typeface="Futura Windows" panose="020B0502020204020303" pitchFamily="34" charset="0"/>
              </a:rPr>
              <a:t>www.tate.org.uk</a:t>
            </a:r>
            <a:r>
              <a:rPr lang="en-GB" sz="2400" b="0" i="1" dirty="0">
                <a:solidFill>
                  <a:srgbClr val="1A1A1A"/>
                </a:solidFill>
                <a:effectLst/>
                <a:latin typeface="Futura Windows" panose="020B0502020204020303" pitchFamily="34" charset="0"/>
              </a:rPr>
              <a:t>/art/art-terms/a/activist-art</a:t>
            </a:r>
            <a:endParaRPr lang="en-US" sz="2400" dirty="0">
              <a:latin typeface="Futura Windows" panose="020B0502020204020303" pitchFamily="34" charset="0"/>
            </a:endParaRPr>
          </a:p>
        </p:txBody>
      </p:sp>
    </p:spTree>
    <p:extLst>
      <p:ext uri="{BB962C8B-B14F-4D97-AF65-F5344CB8AC3E}">
        <p14:creationId xmlns:p14="http://schemas.microsoft.com/office/powerpoint/2010/main" val="2170192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69E2259-8F56-79CC-915D-A86A687A3065}"/>
              </a:ext>
            </a:extLst>
          </p:cNvPr>
          <p:cNvPicPr>
            <a:picLocks noChangeAspect="1"/>
          </p:cNvPicPr>
          <p:nvPr/>
        </p:nvPicPr>
        <p:blipFill>
          <a:blip r:embed="rId3"/>
          <a:stretch>
            <a:fillRect/>
          </a:stretch>
        </p:blipFill>
        <p:spPr>
          <a:xfrm>
            <a:off x="6391286" y="2985758"/>
            <a:ext cx="5868433" cy="3418313"/>
          </a:xfrm>
          <a:prstGeom prst="rect">
            <a:avLst/>
          </a:prstGeom>
        </p:spPr>
      </p:pic>
      <p:pic>
        <p:nvPicPr>
          <p:cNvPr id="6" name="Picture 5">
            <a:extLst>
              <a:ext uri="{FF2B5EF4-FFF2-40B4-BE49-F238E27FC236}">
                <a16:creationId xmlns:a16="http://schemas.microsoft.com/office/drawing/2014/main" id="{300CD711-67B5-4DD3-CC48-46C89E8E3372}"/>
              </a:ext>
            </a:extLst>
          </p:cNvPr>
          <p:cNvPicPr>
            <a:picLocks noChangeAspect="1"/>
          </p:cNvPicPr>
          <p:nvPr/>
        </p:nvPicPr>
        <p:blipFill>
          <a:blip r:embed="rId4"/>
          <a:stretch>
            <a:fillRect/>
          </a:stretch>
        </p:blipFill>
        <p:spPr>
          <a:xfrm>
            <a:off x="37660" y="3236418"/>
            <a:ext cx="4687058" cy="3127159"/>
          </a:xfrm>
          <a:prstGeom prst="rect">
            <a:avLst/>
          </a:prstGeom>
        </p:spPr>
      </p:pic>
      <p:sp>
        <p:nvSpPr>
          <p:cNvPr id="10" name="TextBox 9">
            <a:extLst>
              <a:ext uri="{FF2B5EF4-FFF2-40B4-BE49-F238E27FC236}">
                <a16:creationId xmlns:a16="http://schemas.microsoft.com/office/drawing/2014/main" id="{BF5413EC-AEB7-4F4E-6BD9-7DB18C024B33}"/>
              </a:ext>
            </a:extLst>
          </p:cNvPr>
          <p:cNvSpPr txBox="1"/>
          <p:nvPr/>
        </p:nvSpPr>
        <p:spPr>
          <a:xfrm>
            <a:off x="12488" y="6359718"/>
            <a:ext cx="6636897" cy="461665"/>
          </a:xfrm>
          <a:prstGeom prst="rect">
            <a:avLst/>
          </a:prstGeom>
          <a:noFill/>
        </p:spPr>
        <p:txBody>
          <a:bodyPr wrap="square">
            <a:spAutoFit/>
          </a:bodyPr>
          <a:lstStyle/>
          <a:p>
            <a:r>
              <a:rPr lang="en-US" sz="1200" b="1" dirty="0">
                <a:latin typeface="Futura Windows" panose="020B0502020204020303" pitchFamily="34" charset="0"/>
              </a:rPr>
              <a:t>Yoko Ono: </a:t>
            </a:r>
            <a:r>
              <a:rPr lang="en-GB" sz="1200" b="1" dirty="0">
                <a:latin typeface="Futura Windows" panose="020B0502020204020303" pitchFamily="34" charset="0"/>
              </a:rPr>
              <a:t>Participatory artist, activist and campaigner  </a:t>
            </a:r>
          </a:p>
          <a:p>
            <a:r>
              <a:rPr lang="en-US" sz="1200" b="1" dirty="0">
                <a:latin typeface="Futura Windows" panose="020B0502020204020303" pitchFamily="34" charset="0"/>
              </a:rPr>
              <a:t>Tate Modern, Music of the Mind 15</a:t>
            </a:r>
            <a:r>
              <a:rPr lang="en-US" sz="1200" b="1" baseline="30000" dirty="0">
                <a:latin typeface="Futura Windows" panose="020B0502020204020303" pitchFamily="34" charset="0"/>
              </a:rPr>
              <a:t> </a:t>
            </a:r>
            <a:r>
              <a:rPr lang="en-US" sz="1200" b="1" dirty="0">
                <a:latin typeface="Futura Windows" panose="020B0502020204020303" pitchFamily="34" charset="0"/>
              </a:rPr>
              <a:t>Feb – 1</a:t>
            </a:r>
            <a:r>
              <a:rPr lang="en-US" sz="1200" b="1" baseline="30000" dirty="0">
                <a:latin typeface="Futura Windows" panose="020B0502020204020303" pitchFamily="34" charset="0"/>
              </a:rPr>
              <a:t> </a:t>
            </a:r>
            <a:r>
              <a:rPr lang="en-US" sz="1200" b="1" dirty="0">
                <a:latin typeface="Futura Windows" panose="020B0502020204020303" pitchFamily="34" charset="0"/>
              </a:rPr>
              <a:t>September </a:t>
            </a:r>
            <a:r>
              <a:rPr lang="en-US" sz="1200" b="1" dirty="0">
                <a:latin typeface="Helvetica" pitchFamily="2" charset="0"/>
              </a:rPr>
              <a:t>2024</a:t>
            </a:r>
            <a:endParaRPr lang="en-US" sz="1200" b="1" dirty="0"/>
          </a:p>
        </p:txBody>
      </p:sp>
      <p:pic>
        <p:nvPicPr>
          <p:cNvPr id="15" name="Picture 14" descr="A picture containing text&#10;&#10;Description automatically generated">
            <a:extLst>
              <a:ext uri="{FF2B5EF4-FFF2-40B4-BE49-F238E27FC236}">
                <a16:creationId xmlns:a16="http://schemas.microsoft.com/office/drawing/2014/main" id="{03353BF7-53A1-EB04-C702-7910A9078020}"/>
              </a:ext>
            </a:extLst>
          </p:cNvPr>
          <p:cNvPicPr>
            <a:picLocks noChangeAspect="1"/>
          </p:cNvPicPr>
          <p:nvPr/>
        </p:nvPicPr>
        <p:blipFill>
          <a:blip r:embed="rId5"/>
          <a:stretch>
            <a:fillRect/>
          </a:stretch>
        </p:blipFill>
        <p:spPr>
          <a:xfrm>
            <a:off x="1346523" y="448257"/>
            <a:ext cx="2666323" cy="3704786"/>
          </a:xfrm>
          <a:prstGeom prst="rect">
            <a:avLst/>
          </a:prstGeom>
        </p:spPr>
      </p:pic>
      <p:pic>
        <p:nvPicPr>
          <p:cNvPr id="16" name="Picture 15">
            <a:extLst>
              <a:ext uri="{FF2B5EF4-FFF2-40B4-BE49-F238E27FC236}">
                <a16:creationId xmlns:a16="http://schemas.microsoft.com/office/drawing/2014/main" id="{59FB1213-D3F7-C592-0F5E-061068599D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546" y="2137562"/>
            <a:ext cx="2395589" cy="2253402"/>
          </a:xfrm>
          <a:prstGeom prst="rect">
            <a:avLst/>
          </a:prstGeom>
        </p:spPr>
      </p:pic>
      <p:pic>
        <p:nvPicPr>
          <p:cNvPr id="17" name="Picture 16">
            <a:extLst>
              <a:ext uri="{FF2B5EF4-FFF2-40B4-BE49-F238E27FC236}">
                <a16:creationId xmlns:a16="http://schemas.microsoft.com/office/drawing/2014/main" id="{6DB0CF4B-0B95-EE5F-5165-A09EAA767696}"/>
              </a:ext>
            </a:extLst>
          </p:cNvPr>
          <p:cNvPicPr>
            <a:picLocks noChangeAspect="1"/>
          </p:cNvPicPr>
          <p:nvPr/>
        </p:nvPicPr>
        <p:blipFill>
          <a:blip r:embed="rId7"/>
          <a:stretch>
            <a:fillRect/>
          </a:stretch>
        </p:blipFill>
        <p:spPr>
          <a:xfrm>
            <a:off x="3406663" y="2415093"/>
            <a:ext cx="1607351" cy="2433352"/>
          </a:xfrm>
          <a:prstGeom prst="rect">
            <a:avLst/>
          </a:prstGeom>
        </p:spPr>
      </p:pic>
      <p:sp>
        <p:nvSpPr>
          <p:cNvPr id="20" name="TextBox 19">
            <a:extLst>
              <a:ext uri="{FF2B5EF4-FFF2-40B4-BE49-F238E27FC236}">
                <a16:creationId xmlns:a16="http://schemas.microsoft.com/office/drawing/2014/main" id="{25B6C3C5-30D0-DF18-CCFB-43B7DA709F08}"/>
              </a:ext>
            </a:extLst>
          </p:cNvPr>
          <p:cNvSpPr txBox="1"/>
          <p:nvPr/>
        </p:nvSpPr>
        <p:spPr>
          <a:xfrm>
            <a:off x="128328" y="36617"/>
            <a:ext cx="7775332" cy="369332"/>
          </a:xfrm>
          <a:prstGeom prst="rect">
            <a:avLst/>
          </a:prstGeom>
          <a:noFill/>
        </p:spPr>
        <p:txBody>
          <a:bodyPr wrap="square">
            <a:spAutoFit/>
          </a:bodyPr>
          <a:lstStyle/>
          <a:p>
            <a:r>
              <a:rPr lang="en-US" altLang="en-US" b="1" dirty="0">
                <a:latin typeface="Futura Windows" panose="020B0502020204020303" pitchFamily="34" charset="0"/>
              </a:rPr>
              <a:t>The personal is political (Carol Hanisch, 1970) </a:t>
            </a:r>
            <a:endParaRPr lang="en-US" dirty="0">
              <a:latin typeface="Futura Windows" panose="020B0502020204020303" pitchFamily="34" charset="0"/>
            </a:endParaRPr>
          </a:p>
        </p:txBody>
      </p:sp>
      <p:pic>
        <p:nvPicPr>
          <p:cNvPr id="21" name="Picture 20">
            <a:extLst>
              <a:ext uri="{FF2B5EF4-FFF2-40B4-BE49-F238E27FC236}">
                <a16:creationId xmlns:a16="http://schemas.microsoft.com/office/drawing/2014/main" id="{59F0D008-1A07-E09C-04BF-56C154395967}"/>
              </a:ext>
            </a:extLst>
          </p:cNvPr>
          <p:cNvPicPr>
            <a:picLocks noChangeAspect="1"/>
          </p:cNvPicPr>
          <p:nvPr/>
        </p:nvPicPr>
        <p:blipFill>
          <a:blip r:embed="rId8"/>
          <a:stretch>
            <a:fillRect/>
          </a:stretch>
        </p:blipFill>
        <p:spPr>
          <a:xfrm>
            <a:off x="7056717" y="0"/>
            <a:ext cx="5122795" cy="2883586"/>
          </a:xfrm>
          <a:prstGeom prst="rect">
            <a:avLst/>
          </a:prstGeom>
        </p:spPr>
      </p:pic>
      <p:pic>
        <p:nvPicPr>
          <p:cNvPr id="22" name="Picture 4" descr="Design Museum to Stage Major Ai Weiwei Show | Hypebeast">
            <a:extLst>
              <a:ext uri="{FF2B5EF4-FFF2-40B4-BE49-F238E27FC236}">
                <a16:creationId xmlns:a16="http://schemas.microsoft.com/office/drawing/2014/main" id="{DD550BC9-2F31-F977-F7BC-4DA3DF76614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67228" y="2182514"/>
            <a:ext cx="3224552" cy="215136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group of men sitting at a table with microphones&#10;&#10;Description automatically generated with medium confidence">
            <a:extLst>
              <a:ext uri="{FF2B5EF4-FFF2-40B4-BE49-F238E27FC236}">
                <a16:creationId xmlns:a16="http://schemas.microsoft.com/office/drawing/2014/main" id="{AE52C171-DF50-C270-0377-5706149E67D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012846" y="494423"/>
            <a:ext cx="3665318" cy="1901505"/>
          </a:xfrm>
          <a:prstGeom prst="rect">
            <a:avLst/>
          </a:prstGeom>
        </p:spPr>
      </p:pic>
      <p:pic>
        <p:nvPicPr>
          <p:cNvPr id="7" name="Picture 6">
            <a:extLst>
              <a:ext uri="{FF2B5EF4-FFF2-40B4-BE49-F238E27FC236}">
                <a16:creationId xmlns:a16="http://schemas.microsoft.com/office/drawing/2014/main" id="{D1B63F74-ECC4-5508-526C-F58F92C9250B}"/>
              </a:ext>
            </a:extLst>
          </p:cNvPr>
          <p:cNvPicPr>
            <a:picLocks noChangeAspect="1"/>
          </p:cNvPicPr>
          <p:nvPr/>
        </p:nvPicPr>
        <p:blipFill>
          <a:blip r:embed="rId11"/>
          <a:stretch>
            <a:fillRect/>
          </a:stretch>
        </p:blipFill>
        <p:spPr>
          <a:xfrm>
            <a:off x="9252272" y="1844563"/>
            <a:ext cx="2192684" cy="2971117"/>
          </a:xfrm>
          <a:prstGeom prst="rect">
            <a:avLst/>
          </a:prstGeom>
        </p:spPr>
      </p:pic>
      <p:sp>
        <p:nvSpPr>
          <p:cNvPr id="8" name="TextBox 7">
            <a:extLst>
              <a:ext uri="{FF2B5EF4-FFF2-40B4-BE49-F238E27FC236}">
                <a16:creationId xmlns:a16="http://schemas.microsoft.com/office/drawing/2014/main" id="{C2339688-342A-937D-69ED-7F5B71FE7185}"/>
              </a:ext>
            </a:extLst>
          </p:cNvPr>
          <p:cNvSpPr txBox="1"/>
          <p:nvPr/>
        </p:nvSpPr>
        <p:spPr>
          <a:xfrm>
            <a:off x="8784088" y="19788"/>
            <a:ext cx="3475631" cy="461665"/>
          </a:xfrm>
          <a:prstGeom prst="rect">
            <a:avLst/>
          </a:prstGeom>
          <a:noFill/>
        </p:spPr>
        <p:txBody>
          <a:bodyPr wrap="none" rtlCol="0">
            <a:spAutoFit/>
          </a:bodyPr>
          <a:lstStyle/>
          <a:p>
            <a:pPr algn="r"/>
            <a:r>
              <a:rPr lang="en-US" sz="2400" b="1" dirty="0">
                <a:solidFill>
                  <a:schemeClr val="bg1"/>
                </a:solidFill>
                <a:latin typeface="Futura Windows" panose="020B0502020204020303" pitchFamily="34" charset="0"/>
              </a:rPr>
              <a:t>Artivism And Activism </a:t>
            </a:r>
          </a:p>
        </p:txBody>
      </p:sp>
      <p:sp>
        <p:nvSpPr>
          <p:cNvPr id="9" name="TextBox 8">
            <a:extLst>
              <a:ext uri="{FF2B5EF4-FFF2-40B4-BE49-F238E27FC236}">
                <a16:creationId xmlns:a16="http://schemas.microsoft.com/office/drawing/2014/main" id="{0C5A73D0-C2A7-5997-C9DF-FC321FC8195D}"/>
              </a:ext>
            </a:extLst>
          </p:cNvPr>
          <p:cNvSpPr txBox="1"/>
          <p:nvPr/>
        </p:nvSpPr>
        <p:spPr>
          <a:xfrm>
            <a:off x="7428325" y="6452051"/>
            <a:ext cx="3923310" cy="369332"/>
          </a:xfrm>
          <a:prstGeom prst="rect">
            <a:avLst/>
          </a:prstGeom>
          <a:noFill/>
        </p:spPr>
        <p:txBody>
          <a:bodyPr wrap="square">
            <a:spAutoFit/>
          </a:bodyPr>
          <a:lstStyle/>
          <a:p>
            <a:r>
              <a:rPr lang="en-US" sz="1800" b="1" dirty="0">
                <a:latin typeface="Futura Windows" panose="020B0502020204020303" pitchFamily="34" charset="0"/>
              </a:rPr>
              <a:t>https://</a:t>
            </a:r>
            <a:r>
              <a:rPr lang="en-US" sz="1800" b="1" dirty="0" err="1">
                <a:latin typeface="Futura Windows" panose="020B0502020204020303" pitchFamily="34" charset="0"/>
              </a:rPr>
              <a:t>www.shojiyamasaki.com</a:t>
            </a:r>
            <a:r>
              <a:rPr lang="en-US" sz="1800" b="1" dirty="0">
                <a:latin typeface="Futura Windows" panose="020B0502020204020303" pitchFamily="34" charset="0"/>
              </a:rPr>
              <a:t>/</a:t>
            </a:r>
          </a:p>
        </p:txBody>
      </p:sp>
      <p:pic>
        <p:nvPicPr>
          <p:cNvPr id="11" name="Picture 10">
            <a:extLst>
              <a:ext uri="{FF2B5EF4-FFF2-40B4-BE49-F238E27FC236}">
                <a16:creationId xmlns:a16="http://schemas.microsoft.com/office/drawing/2014/main" id="{8BB07550-95AB-45AB-8508-C3D2C30DDEE8}"/>
              </a:ext>
            </a:extLst>
          </p:cNvPr>
          <p:cNvPicPr>
            <a:picLocks noChangeAspect="1"/>
          </p:cNvPicPr>
          <p:nvPr/>
        </p:nvPicPr>
        <p:blipFill>
          <a:blip r:embed="rId12"/>
          <a:stretch>
            <a:fillRect/>
          </a:stretch>
        </p:blipFill>
        <p:spPr>
          <a:xfrm>
            <a:off x="4749889" y="4157422"/>
            <a:ext cx="2028639" cy="2648501"/>
          </a:xfrm>
          <a:prstGeom prst="rect">
            <a:avLst/>
          </a:prstGeom>
        </p:spPr>
      </p:pic>
    </p:spTree>
    <p:extLst>
      <p:ext uri="{BB962C8B-B14F-4D97-AF65-F5344CB8AC3E}">
        <p14:creationId xmlns:p14="http://schemas.microsoft.com/office/powerpoint/2010/main" val="18114501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Otobong Nkanga | The Weight of Scars (2015) | Artsy">
            <a:extLst>
              <a:ext uri="{FF2B5EF4-FFF2-40B4-BE49-F238E27FC236}">
                <a16:creationId xmlns:a16="http://schemas.microsoft.com/office/drawing/2014/main" id="{BF70BC90-52D6-924B-8E3D-9020D971DF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2842" y="109078"/>
            <a:ext cx="2558410" cy="3901283"/>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4EFB0850-5ACD-DE3E-35C3-2E99D0DE0F92}"/>
              </a:ext>
            </a:extLst>
          </p:cNvPr>
          <p:cNvSpPr txBox="1"/>
          <p:nvPr/>
        </p:nvSpPr>
        <p:spPr>
          <a:xfrm>
            <a:off x="1247467" y="1150694"/>
            <a:ext cx="6007385" cy="646331"/>
          </a:xfrm>
          <a:prstGeom prst="rect">
            <a:avLst/>
          </a:prstGeom>
          <a:noFill/>
        </p:spPr>
        <p:txBody>
          <a:bodyPr wrap="square">
            <a:spAutoFit/>
          </a:bodyPr>
          <a:lstStyle/>
          <a:p>
            <a:br>
              <a:rPr lang="en-GB" sz="1800" cap="all" dirty="0">
                <a:latin typeface="Helvetica" pitchFamily="2" charset="0"/>
              </a:rPr>
            </a:br>
            <a:endParaRPr lang="en-US" dirty="0"/>
          </a:p>
        </p:txBody>
      </p:sp>
      <p:pic>
        <p:nvPicPr>
          <p:cNvPr id="16" name="Picture 15">
            <a:extLst>
              <a:ext uri="{FF2B5EF4-FFF2-40B4-BE49-F238E27FC236}">
                <a16:creationId xmlns:a16="http://schemas.microsoft.com/office/drawing/2014/main" id="{16116BB9-29FB-B7FD-08CA-CC89113A9078}"/>
              </a:ext>
            </a:extLst>
          </p:cNvPr>
          <p:cNvPicPr>
            <a:picLocks noChangeAspect="1"/>
          </p:cNvPicPr>
          <p:nvPr/>
        </p:nvPicPr>
        <p:blipFill>
          <a:blip r:embed="rId4"/>
          <a:stretch>
            <a:fillRect/>
          </a:stretch>
        </p:blipFill>
        <p:spPr>
          <a:xfrm>
            <a:off x="279244" y="583804"/>
            <a:ext cx="3971915" cy="2649236"/>
          </a:xfrm>
          <a:prstGeom prst="rect">
            <a:avLst/>
          </a:prstGeom>
        </p:spPr>
      </p:pic>
      <p:pic>
        <p:nvPicPr>
          <p:cNvPr id="8" name="Picture 7">
            <a:extLst>
              <a:ext uri="{FF2B5EF4-FFF2-40B4-BE49-F238E27FC236}">
                <a16:creationId xmlns:a16="http://schemas.microsoft.com/office/drawing/2014/main" id="{878CAE2F-17C6-2DBB-789C-E6394FAC7555}"/>
              </a:ext>
            </a:extLst>
          </p:cNvPr>
          <p:cNvPicPr>
            <a:picLocks noChangeAspect="1"/>
          </p:cNvPicPr>
          <p:nvPr/>
        </p:nvPicPr>
        <p:blipFill>
          <a:blip r:embed="rId5"/>
          <a:stretch>
            <a:fillRect/>
          </a:stretch>
        </p:blipFill>
        <p:spPr>
          <a:xfrm>
            <a:off x="3979494" y="177317"/>
            <a:ext cx="3905013" cy="5200684"/>
          </a:xfrm>
          <a:prstGeom prst="rect">
            <a:avLst/>
          </a:prstGeom>
        </p:spPr>
      </p:pic>
      <p:pic>
        <p:nvPicPr>
          <p:cNvPr id="11" name="Picture 10">
            <a:extLst>
              <a:ext uri="{FF2B5EF4-FFF2-40B4-BE49-F238E27FC236}">
                <a16:creationId xmlns:a16="http://schemas.microsoft.com/office/drawing/2014/main" id="{3E3B472C-337F-A0F0-B5C5-23064122A689}"/>
              </a:ext>
            </a:extLst>
          </p:cNvPr>
          <p:cNvPicPr>
            <a:picLocks noChangeAspect="1"/>
          </p:cNvPicPr>
          <p:nvPr/>
        </p:nvPicPr>
        <p:blipFill>
          <a:blip r:embed="rId6"/>
          <a:stretch>
            <a:fillRect/>
          </a:stretch>
        </p:blipFill>
        <p:spPr>
          <a:xfrm>
            <a:off x="77952" y="3595859"/>
            <a:ext cx="4367652" cy="3279517"/>
          </a:xfrm>
          <a:prstGeom prst="rect">
            <a:avLst/>
          </a:prstGeom>
        </p:spPr>
      </p:pic>
      <p:pic>
        <p:nvPicPr>
          <p:cNvPr id="14" name="Picture 13">
            <a:extLst>
              <a:ext uri="{FF2B5EF4-FFF2-40B4-BE49-F238E27FC236}">
                <a16:creationId xmlns:a16="http://schemas.microsoft.com/office/drawing/2014/main" id="{EE5C4621-1A56-4DEC-B03D-64E5A2190789}"/>
              </a:ext>
            </a:extLst>
          </p:cNvPr>
          <p:cNvPicPr>
            <a:picLocks noChangeAspect="1"/>
          </p:cNvPicPr>
          <p:nvPr/>
        </p:nvPicPr>
        <p:blipFill>
          <a:blip r:embed="rId7"/>
          <a:stretch>
            <a:fillRect/>
          </a:stretch>
        </p:blipFill>
        <p:spPr>
          <a:xfrm>
            <a:off x="4633406" y="4692452"/>
            <a:ext cx="3079784" cy="2053188"/>
          </a:xfrm>
          <a:prstGeom prst="rect">
            <a:avLst/>
          </a:prstGeom>
        </p:spPr>
      </p:pic>
      <p:sp>
        <p:nvSpPr>
          <p:cNvPr id="20" name="TextBox 19">
            <a:extLst>
              <a:ext uri="{FF2B5EF4-FFF2-40B4-BE49-F238E27FC236}">
                <a16:creationId xmlns:a16="http://schemas.microsoft.com/office/drawing/2014/main" id="{F6C6C1C5-4B65-1CFC-00C4-D760B6B9EDF9}"/>
              </a:ext>
            </a:extLst>
          </p:cNvPr>
          <p:cNvSpPr txBox="1"/>
          <p:nvPr/>
        </p:nvSpPr>
        <p:spPr>
          <a:xfrm>
            <a:off x="148903" y="109078"/>
            <a:ext cx="6096000" cy="400110"/>
          </a:xfrm>
          <a:prstGeom prst="rect">
            <a:avLst/>
          </a:prstGeom>
          <a:noFill/>
        </p:spPr>
        <p:txBody>
          <a:bodyPr wrap="square">
            <a:spAutoFit/>
          </a:bodyPr>
          <a:lstStyle/>
          <a:p>
            <a:r>
              <a:rPr lang="en-US" sz="2000" b="1" dirty="0">
                <a:latin typeface="Futura Windows" panose="020B0502020204020303" pitchFamily="34" charset="0"/>
              </a:rPr>
              <a:t>Material significance </a:t>
            </a:r>
          </a:p>
        </p:txBody>
      </p:sp>
      <p:sp>
        <p:nvSpPr>
          <p:cNvPr id="24" name="TextBox 23">
            <a:extLst>
              <a:ext uri="{FF2B5EF4-FFF2-40B4-BE49-F238E27FC236}">
                <a16:creationId xmlns:a16="http://schemas.microsoft.com/office/drawing/2014/main" id="{E93CCD64-DD48-8FCE-82BA-D7FED9E7C28E}"/>
              </a:ext>
            </a:extLst>
          </p:cNvPr>
          <p:cNvSpPr txBox="1"/>
          <p:nvPr/>
        </p:nvSpPr>
        <p:spPr>
          <a:xfrm>
            <a:off x="43962" y="3273164"/>
            <a:ext cx="2791020" cy="615553"/>
          </a:xfrm>
          <a:prstGeom prst="rect">
            <a:avLst/>
          </a:prstGeom>
          <a:noFill/>
        </p:spPr>
        <p:txBody>
          <a:bodyPr wrap="none" rtlCol="0">
            <a:spAutoFit/>
          </a:bodyPr>
          <a:lstStyle/>
          <a:p>
            <a:r>
              <a:rPr lang="en-US" sz="1600" b="1" dirty="0">
                <a:latin typeface="Futura Windows" panose="020B0502020204020303" pitchFamily="34" charset="0"/>
              </a:rPr>
              <a:t>Sigalit Landau : Salt Years </a:t>
            </a:r>
          </a:p>
          <a:p>
            <a:endParaRPr lang="en-US" dirty="0"/>
          </a:p>
        </p:txBody>
      </p:sp>
      <p:pic>
        <p:nvPicPr>
          <p:cNvPr id="25" name="Picture 4">
            <a:extLst>
              <a:ext uri="{FF2B5EF4-FFF2-40B4-BE49-F238E27FC236}">
                <a16:creationId xmlns:a16="http://schemas.microsoft.com/office/drawing/2014/main" id="{6466368C-0B35-3336-5856-719777C96A0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05403" y="192508"/>
            <a:ext cx="2337694" cy="3494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26">
            <a:extLst>
              <a:ext uri="{FF2B5EF4-FFF2-40B4-BE49-F238E27FC236}">
                <a16:creationId xmlns:a16="http://schemas.microsoft.com/office/drawing/2014/main" id="{A23C84AA-1073-6AFF-DF97-89ED521FC753}"/>
              </a:ext>
            </a:extLst>
          </p:cNvPr>
          <p:cNvPicPr>
            <a:picLocks noChangeAspect="1"/>
          </p:cNvPicPr>
          <p:nvPr/>
        </p:nvPicPr>
        <p:blipFill>
          <a:blip r:embed="rId9"/>
          <a:stretch>
            <a:fillRect/>
          </a:stretch>
        </p:blipFill>
        <p:spPr>
          <a:xfrm>
            <a:off x="3344174" y="3166919"/>
            <a:ext cx="1818117" cy="3149781"/>
          </a:xfrm>
          <a:prstGeom prst="rect">
            <a:avLst/>
          </a:prstGeom>
        </p:spPr>
      </p:pic>
      <p:pic>
        <p:nvPicPr>
          <p:cNvPr id="28" name="Picture 27">
            <a:extLst>
              <a:ext uri="{FF2B5EF4-FFF2-40B4-BE49-F238E27FC236}">
                <a16:creationId xmlns:a16="http://schemas.microsoft.com/office/drawing/2014/main" id="{472103D4-E439-AC44-A731-FD834598D309}"/>
              </a:ext>
            </a:extLst>
          </p:cNvPr>
          <p:cNvPicPr>
            <a:picLocks noChangeAspect="1"/>
          </p:cNvPicPr>
          <p:nvPr/>
        </p:nvPicPr>
        <p:blipFill>
          <a:blip r:embed="rId10"/>
          <a:stretch>
            <a:fillRect/>
          </a:stretch>
        </p:blipFill>
        <p:spPr>
          <a:xfrm>
            <a:off x="7946919" y="3595859"/>
            <a:ext cx="4194870" cy="3149781"/>
          </a:xfrm>
          <a:prstGeom prst="rect">
            <a:avLst/>
          </a:prstGeom>
        </p:spPr>
      </p:pic>
      <p:sp>
        <p:nvSpPr>
          <p:cNvPr id="30" name="TextBox 29">
            <a:extLst>
              <a:ext uri="{FF2B5EF4-FFF2-40B4-BE49-F238E27FC236}">
                <a16:creationId xmlns:a16="http://schemas.microsoft.com/office/drawing/2014/main" id="{BDE0D5AD-94B0-BF34-06E0-A059453924A2}"/>
              </a:ext>
            </a:extLst>
          </p:cNvPr>
          <p:cNvSpPr txBox="1"/>
          <p:nvPr/>
        </p:nvSpPr>
        <p:spPr>
          <a:xfrm>
            <a:off x="7959972" y="3166919"/>
            <a:ext cx="2584947" cy="369332"/>
          </a:xfrm>
          <a:prstGeom prst="rect">
            <a:avLst/>
          </a:prstGeom>
          <a:noFill/>
        </p:spPr>
        <p:txBody>
          <a:bodyPr wrap="square">
            <a:spAutoFit/>
          </a:bodyPr>
          <a:lstStyle/>
          <a:p>
            <a:r>
              <a:rPr lang="en-GB" b="1" kern="1200" dirty="0">
                <a:solidFill>
                  <a:schemeClr val="bg1"/>
                </a:solidFill>
                <a:latin typeface="Futura Windows" panose="020B0502020204020303" pitchFamily="34" charset="0"/>
              </a:rPr>
              <a:t>Otobong </a:t>
            </a:r>
            <a:r>
              <a:rPr lang="en-GB" b="1" kern="1200" dirty="0" err="1">
                <a:solidFill>
                  <a:schemeClr val="bg1"/>
                </a:solidFill>
                <a:latin typeface="Futura Windows" panose="020B0502020204020303" pitchFamily="34" charset="0"/>
              </a:rPr>
              <a:t>Nkanga</a:t>
            </a:r>
            <a:r>
              <a:rPr lang="en-GB" b="1" kern="1200" dirty="0">
                <a:solidFill>
                  <a:schemeClr val="bg1"/>
                </a:solidFill>
                <a:latin typeface="Futura Windows" panose="020B0502020204020303" pitchFamily="34" charset="0"/>
              </a:rPr>
              <a:t> </a:t>
            </a:r>
            <a:endParaRPr lang="en-US" dirty="0">
              <a:solidFill>
                <a:schemeClr val="bg1"/>
              </a:solidFill>
              <a:latin typeface="Futura Windows" panose="020B0502020204020303" pitchFamily="34" charset="0"/>
            </a:endParaRPr>
          </a:p>
        </p:txBody>
      </p:sp>
    </p:spTree>
    <p:extLst>
      <p:ext uri="{BB962C8B-B14F-4D97-AF65-F5344CB8AC3E}">
        <p14:creationId xmlns:p14="http://schemas.microsoft.com/office/powerpoint/2010/main" val="9564169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9347" y="2941737"/>
            <a:ext cx="5526668" cy="3673608"/>
          </a:xfrm>
          <a:prstGeom prst="rect">
            <a:avLst/>
          </a:prstGeom>
          <a:ln>
            <a:solidFill>
              <a:schemeClr val="accent1"/>
            </a:solidFill>
          </a:ln>
        </p:spPr>
      </p:pic>
      <p:pic>
        <p:nvPicPr>
          <p:cNvPr id="5" name="Picture 4"/>
          <p:cNvPicPr>
            <a:picLocks noChangeAspect="1"/>
          </p:cNvPicPr>
          <p:nvPr/>
        </p:nvPicPr>
        <p:blipFill>
          <a:blip r:embed="rId4"/>
          <a:stretch>
            <a:fillRect/>
          </a:stretch>
        </p:blipFill>
        <p:spPr>
          <a:xfrm>
            <a:off x="3459577" y="3643478"/>
            <a:ext cx="4219471" cy="2812981"/>
          </a:xfrm>
          <a:prstGeom prst="rect">
            <a:avLst/>
          </a:prstGeom>
        </p:spPr>
      </p:pic>
      <p:pic>
        <p:nvPicPr>
          <p:cNvPr id="6" name="Picture 5"/>
          <p:cNvPicPr>
            <a:picLocks noChangeAspect="1"/>
          </p:cNvPicPr>
          <p:nvPr/>
        </p:nvPicPr>
        <p:blipFill>
          <a:blip r:embed="rId5"/>
          <a:stretch>
            <a:fillRect/>
          </a:stretch>
        </p:blipFill>
        <p:spPr>
          <a:xfrm>
            <a:off x="1777855" y="277986"/>
            <a:ext cx="5185551" cy="3457034"/>
          </a:xfrm>
          <a:prstGeom prst="rect">
            <a:avLst/>
          </a:prstGeom>
        </p:spPr>
      </p:pic>
      <p:sp>
        <p:nvSpPr>
          <p:cNvPr id="8" name="TextBox 7"/>
          <p:cNvSpPr txBox="1"/>
          <p:nvPr/>
        </p:nvSpPr>
        <p:spPr>
          <a:xfrm>
            <a:off x="6705921" y="6450582"/>
            <a:ext cx="5198603" cy="369332"/>
          </a:xfrm>
          <a:prstGeom prst="rect">
            <a:avLst/>
          </a:prstGeom>
          <a:noFill/>
        </p:spPr>
        <p:txBody>
          <a:bodyPr wrap="none" rtlCol="0">
            <a:spAutoFit/>
          </a:bodyPr>
          <a:lstStyle/>
          <a:p>
            <a:r>
              <a:rPr lang="en-US" dirty="0">
                <a:hlinkClick r:id="rId6"/>
              </a:rPr>
              <a:t>https://www.notjustalabel.com/editorial/anti-fashion</a:t>
            </a:r>
            <a:endParaRPr lang="en-US" dirty="0"/>
          </a:p>
        </p:txBody>
      </p:sp>
      <p:pic>
        <p:nvPicPr>
          <p:cNvPr id="2" name="Picture 1"/>
          <p:cNvPicPr>
            <a:picLocks noChangeAspect="1"/>
          </p:cNvPicPr>
          <p:nvPr/>
        </p:nvPicPr>
        <p:blipFill>
          <a:blip r:embed="rId7"/>
          <a:stretch>
            <a:fillRect/>
          </a:stretch>
        </p:blipFill>
        <p:spPr>
          <a:xfrm>
            <a:off x="7923101" y="3829360"/>
            <a:ext cx="4122923" cy="2613933"/>
          </a:xfrm>
          <a:prstGeom prst="rect">
            <a:avLst/>
          </a:prstGeom>
        </p:spPr>
      </p:pic>
      <p:sp>
        <p:nvSpPr>
          <p:cNvPr id="13" name="TextBox 12"/>
          <p:cNvSpPr txBox="1"/>
          <p:nvPr/>
        </p:nvSpPr>
        <p:spPr>
          <a:xfrm>
            <a:off x="8039382" y="4198692"/>
            <a:ext cx="1752403" cy="369332"/>
          </a:xfrm>
          <a:prstGeom prst="rect">
            <a:avLst/>
          </a:prstGeom>
          <a:noFill/>
        </p:spPr>
        <p:txBody>
          <a:bodyPr wrap="none" rtlCol="0">
            <a:spAutoFit/>
          </a:bodyPr>
          <a:lstStyle/>
          <a:p>
            <a:r>
              <a:rPr lang="en-US" b="1" dirty="0">
                <a:solidFill>
                  <a:schemeClr val="bg1"/>
                </a:solidFill>
                <a:latin typeface="Futura Windows" panose="020B0502020204020303" pitchFamily="34" charset="0"/>
              </a:rPr>
              <a:t>Textile Landfill</a:t>
            </a:r>
          </a:p>
        </p:txBody>
      </p:sp>
      <p:pic>
        <p:nvPicPr>
          <p:cNvPr id="17" name="Picture 16"/>
          <p:cNvPicPr>
            <a:picLocks noChangeAspect="1"/>
          </p:cNvPicPr>
          <p:nvPr/>
        </p:nvPicPr>
        <p:blipFill>
          <a:blip r:embed="rId8"/>
          <a:stretch>
            <a:fillRect/>
          </a:stretch>
        </p:blipFill>
        <p:spPr>
          <a:xfrm>
            <a:off x="6876314" y="16631"/>
            <a:ext cx="5035861" cy="3776896"/>
          </a:xfrm>
          <a:prstGeom prst="rect">
            <a:avLst/>
          </a:prstGeom>
        </p:spPr>
      </p:pic>
      <p:pic>
        <p:nvPicPr>
          <p:cNvPr id="19" name="Picture 18"/>
          <p:cNvPicPr>
            <a:picLocks noChangeAspect="1"/>
          </p:cNvPicPr>
          <p:nvPr/>
        </p:nvPicPr>
        <p:blipFill>
          <a:blip r:embed="rId9"/>
          <a:stretch>
            <a:fillRect/>
          </a:stretch>
        </p:blipFill>
        <p:spPr>
          <a:xfrm>
            <a:off x="76792" y="8727"/>
            <a:ext cx="2980759" cy="2805421"/>
          </a:xfrm>
          <a:prstGeom prst="rect">
            <a:avLst/>
          </a:prstGeom>
        </p:spPr>
      </p:pic>
      <p:sp>
        <p:nvSpPr>
          <p:cNvPr id="22" name="TextBox 21"/>
          <p:cNvSpPr txBox="1"/>
          <p:nvPr/>
        </p:nvSpPr>
        <p:spPr>
          <a:xfrm>
            <a:off x="10262400" y="3365688"/>
            <a:ext cx="1678665" cy="369332"/>
          </a:xfrm>
          <a:prstGeom prst="rect">
            <a:avLst/>
          </a:prstGeom>
          <a:noFill/>
        </p:spPr>
        <p:txBody>
          <a:bodyPr wrap="none" rtlCol="0">
            <a:spAutoFit/>
          </a:bodyPr>
          <a:lstStyle/>
          <a:p>
            <a:r>
              <a:rPr lang="en-US" b="1" dirty="0">
                <a:solidFill>
                  <a:schemeClr val="bg1"/>
                </a:solidFill>
                <a:latin typeface="Futura Windows" panose="020B0502020204020303" pitchFamily="34" charset="0"/>
              </a:rPr>
              <a:t>Slow Making </a:t>
            </a:r>
          </a:p>
        </p:txBody>
      </p:sp>
      <p:pic>
        <p:nvPicPr>
          <p:cNvPr id="7" name="Picture 6">
            <a:extLst>
              <a:ext uri="{FF2B5EF4-FFF2-40B4-BE49-F238E27FC236}">
                <a16:creationId xmlns:a16="http://schemas.microsoft.com/office/drawing/2014/main" id="{A09A30EF-5128-487A-F27C-90A904DAD81A}"/>
              </a:ext>
            </a:extLst>
          </p:cNvPr>
          <p:cNvPicPr>
            <a:picLocks noChangeAspect="1"/>
          </p:cNvPicPr>
          <p:nvPr/>
        </p:nvPicPr>
        <p:blipFill>
          <a:blip r:embed="rId10"/>
          <a:stretch>
            <a:fillRect/>
          </a:stretch>
        </p:blipFill>
        <p:spPr>
          <a:xfrm>
            <a:off x="8078285" y="118105"/>
            <a:ext cx="1906277" cy="2859417"/>
          </a:xfrm>
          <a:prstGeom prst="rect">
            <a:avLst/>
          </a:prstGeom>
        </p:spPr>
      </p:pic>
      <p:sp>
        <p:nvSpPr>
          <p:cNvPr id="10" name="TextBox 9">
            <a:extLst>
              <a:ext uri="{FF2B5EF4-FFF2-40B4-BE49-F238E27FC236}">
                <a16:creationId xmlns:a16="http://schemas.microsoft.com/office/drawing/2014/main" id="{FF56E4F0-EAF3-EB4A-EE4F-E64D17F968FF}"/>
              </a:ext>
            </a:extLst>
          </p:cNvPr>
          <p:cNvSpPr txBox="1"/>
          <p:nvPr/>
        </p:nvSpPr>
        <p:spPr>
          <a:xfrm>
            <a:off x="8194268" y="1274467"/>
            <a:ext cx="1700274" cy="369332"/>
          </a:xfrm>
          <a:prstGeom prst="rect">
            <a:avLst/>
          </a:prstGeom>
          <a:noFill/>
        </p:spPr>
        <p:txBody>
          <a:bodyPr wrap="none" rtlCol="0">
            <a:spAutoFit/>
          </a:bodyPr>
          <a:lstStyle/>
          <a:p>
            <a:r>
              <a:rPr lang="en-US" b="1" dirty="0">
                <a:solidFill>
                  <a:schemeClr val="bg1"/>
                </a:solidFill>
                <a:latin typeface="Futura Windows" panose="020B0502020204020303" pitchFamily="34" charset="0"/>
              </a:rPr>
              <a:t>Visible Repair</a:t>
            </a:r>
          </a:p>
        </p:txBody>
      </p:sp>
      <p:sp>
        <p:nvSpPr>
          <p:cNvPr id="11" name="TextBox 10">
            <a:extLst>
              <a:ext uri="{FF2B5EF4-FFF2-40B4-BE49-F238E27FC236}">
                <a16:creationId xmlns:a16="http://schemas.microsoft.com/office/drawing/2014/main" id="{0C39E7E4-3AB1-2F38-43E4-5F3D5DE20B43}"/>
              </a:ext>
            </a:extLst>
          </p:cNvPr>
          <p:cNvSpPr txBox="1"/>
          <p:nvPr/>
        </p:nvSpPr>
        <p:spPr>
          <a:xfrm>
            <a:off x="6847424" y="3519068"/>
            <a:ext cx="1346844" cy="369332"/>
          </a:xfrm>
          <a:prstGeom prst="rect">
            <a:avLst/>
          </a:prstGeom>
          <a:noFill/>
        </p:spPr>
        <p:txBody>
          <a:bodyPr wrap="none" rtlCol="0">
            <a:spAutoFit/>
          </a:bodyPr>
          <a:lstStyle/>
          <a:p>
            <a:r>
              <a:rPr lang="en-US" b="1" dirty="0">
                <a:solidFill>
                  <a:schemeClr val="bg1"/>
                </a:solidFill>
                <a:latin typeface="Futura Windows" panose="020B0502020204020303" pitchFamily="34" charset="0"/>
              </a:rPr>
              <a:t>Craftivism</a:t>
            </a:r>
            <a:r>
              <a:rPr lang="en-US" dirty="0"/>
              <a:t> </a:t>
            </a:r>
          </a:p>
        </p:txBody>
      </p:sp>
      <p:sp>
        <p:nvSpPr>
          <p:cNvPr id="3" name="TextBox 2">
            <a:extLst>
              <a:ext uri="{FF2B5EF4-FFF2-40B4-BE49-F238E27FC236}">
                <a16:creationId xmlns:a16="http://schemas.microsoft.com/office/drawing/2014/main" id="{BD0F1492-A308-5F03-9358-118E10532ECA}"/>
              </a:ext>
            </a:extLst>
          </p:cNvPr>
          <p:cNvSpPr txBox="1"/>
          <p:nvPr/>
        </p:nvSpPr>
        <p:spPr>
          <a:xfrm>
            <a:off x="2201858" y="-49780"/>
            <a:ext cx="3941144" cy="400110"/>
          </a:xfrm>
          <a:prstGeom prst="rect">
            <a:avLst/>
          </a:prstGeom>
          <a:noFill/>
        </p:spPr>
        <p:txBody>
          <a:bodyPr wrap="none" rtlCol="0">
            <a:spAutoFit/>
          </a:bodyPr>
          <a:lstStyle/>
          <a:p>
            <a:r>
              <a:rPr lang="en-US" sz="2000" b="1" dirty="0">
                <a:latin typeface="Futura Windows" panose="020B0502020204020303" pitchFamily="34" charset="0"/>
              </a:rPr>
              <a:t>(Slow) Practices and Processes </a:t>
            </a:r>
          </a:p>
        </p:txBody>
      </p:sp>
      <p:sp>
        <p:nvSpPr>
          <p:cNvPr id="9" name="TextBox 8">
            <a:extLst>
              <a:ext uri="{FF2B5EF4-FFF2-40B4-BE49-F238E27FC236}">
                <a16:creationId xmlns:a16="http://schemas.microsoft.com/office/drawing/2014/main" id="{95470FDC-1403-05A0-3A66-C298837E01E1}"/>
              </a:ext>
            </a:extLst>
          </p:cNvPr>
          <p:cNvSpPr txBox="1"/>
          <p:nvPr/>
        </p:nvSpPr>
        <p:spPr>
          <a:xfrm>
            <a:off x="0" y="4778541"/>
            <a:ext cx="2545056" cy="369332"/>
          </a:xfrm>
          <a:prstGeom prst="rect">
            <a:avLst/>
          </a:prstGeom>
          <a:noFill/>
        </p:spPr>
        <p:txBody>
          <a:bodyPr wrap="none" rtlCol="0">
            <a:spAutoFit/>
          </a:bodyPr>
          <a:lstStyle/>
          <a:p>
            <a:r>
              <a:rPr lang="en-US" b="1" dirty="0">
                <a:solidFill>
                  <a:schemeClr val="bg1"/>
                </a:solidFill>
                <a:latin typeface="Futura Windows" panose="020B0502020204020303" pitchFamily="34" charset="0"/>
              </a:rPr>
              <a:t>Rana Plaza </a:t>
            </a:r>
            <a:r>
              <a:rPr lang="en-US" b="1" dirty="0" err="1">
                <a:solidFill>
                  <a:schemeClr val="bg1"/>
                </a:solidFill>
                <a:latin typeface="Futura Windows" panose="020B0502020204020303" pitchFamily="34" charset="0"/>
              </a:rPr>
              <a:t>diasaster</a:t>
            </a:r>
            <a:r>
              <a:rPr lang="en-US" b="1" dirty="0">
                <a:solidFill>
                  <a:schemeClr val="bg1"/>
                </a:solidFill>
                <a:latin typeface="Futura Windows" panose="020B0502020204020303" pitchFamily="34" charset="0"/>
              </a:rPr>
              <a:t> </a:t>
            </a:r>
          </a:p>
        </p:txBody>
      </p:sp>
      <p:sp>
        <p:nvSpPr>
          <p:cNvPr id="15" name="TextBox 14">
            <a:extLst>
              <a:ext uri="{FF2B5EF4-FFF2-40B4-BE49-F238E27FC236}">
                <a16:creationId xmlns:a16="http://schemas.microsoft.com/office/drawing/2014/main" id="{93B23B09-2CB5-64D4-9AA9-EFF1C96FAEF8}"/>
              </a:ext>
            </a:extLst>
          </p:cNvPr>
          <p:cNvSpPr txBox="1"/>
          <p:nvPr/>
        </p:nvSpPr>
        <p:spPr>
          <a:xfrm>
            <a:off x="101591" y="2608190"/>
            <a:ext cx="6124574" cy="369332"/>
          </a:xfrm>
          <a:prstGeom prst="rect">
            <a:avLst/>
          </a:prstGeom>
          <a:noFill/>
        </p:spPr>
        <p:txBody>
          <a:bodyPr wrap="square">
            <a:spAutoFit/>
          </a:bodyPr>
          <a:lstStyle/>
          <a:p>
            <a:r>
              <a:rPr lang="en-US" sz="1800" b="1" dirty="0">
                <a:latin typeface="Futura Windows" panose="020B0502020204020303" pitchFamily="34" charset="0"/>
              </a:rPr>
              <a:t>Lucy Orta</a:t>
            </a:r>
          </a:p>
        </p:txBody>
      </p:sp>
    </p:spTree>
    <p:extLst>
      <p:ext uri="{BB962C8B-B14F-4D97-AF65-F5344CB8AC3E}">
        <p14:creationId xmlns:p14="http://schemas.microsoft.com/office/powerpoint/2010/main" val="28578757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F42F34F-DFC4-7894-CB60-3A51DA6C2804}"/>
              </a:ext>
            </a:extLst>
          </p:cNvPr>
          <p:cNvPicPr>
            <a:picLocks noChangeAspect="1"/>
          </p:cNvPicPr>
          <p:nvPr/>
        </p:nvPicPr>
        <p:blipFill>
          <a:blip r:embed="rId3"/>
          <a:stretch>
            <a:fillRect/>
          </a:stretch>
        </p:blipFill>
        <p:spPr>
          <a:xfrm>
            <a:off x="9694985" y="1715416"/>
            <a:ext cx="2497014" cy="3980534"/>
          </a:xfrm>
          <a:prstGeom prst="rect">
            <a:avLst/>
          </a:prstGeom>
        </p:spPr>
      </p:pic>
      <p:pic>
        <p:nvPicPr>
          <p:cNvPr id="3" name="Picture 2">
            <a:extLst>
              <a:ext uri="{FF2B5EF4-FFF2-40B4-BE49-F238E27FC236}">
                <a16:creationId xmlns:a16="http://schemas.microsoft.com/office/drawing/2014/main" id="{49ADF5E7-F250-E34C-021E-04FD4C0E4D1C}"/>
              </a:ext>
            </a:extLst>
          </p:cNvPr>
          <p:cNvPicPr>
            <a:picLocks noChangeAspect="1"/>
          </p:cNvPicPr>
          <p:nvPr/>
        </p:nvPicPr>
        <p:blipFill>
          <a:blip r:embed="rId4"/>
          <a:stretch>
            <a:fillRect/>
          </a:stretch>
        </p:blipFill>
        <p:spPr>
          <a:xfrm>
            <a:off x="6960392" y="1687877"/>
            <a:ext cx="2757291" cy="4061010"/>
          </a:xfrm>
          <a:prstGeom prst="rect">
            <a:avLst/>
          </a:prstGeom>
        </p:spPr>
      </p:pic>
      <p:pic>
        <p:nvPicPr>
          <p:cNvPr id="5" name="Picture 4">
            <a:extLst>
              <a:ext uri="{FF2B5EF4-FFF2-40B4-BE49-F238E27FC236}">
                <a16:creationId xmlns:a16="http://schemas.microsoft.com/office/drawing/2014/main" id="{AEDE4CE0-C815-DCDF-77BD-1D6C3E121D23}"/>
              </a:ext>
            </a:extLst>
          </p:cNvPr>
          <p:cNvPicPr>
            <a:picLocks noChangeAspect="1"/>
          </p:cNvPicPr>
          <p:nvPr/>
        </p:nvPicPr>
        <p:blipFill>
          <a:blip r:embed="rId5"/>
          <a:stretch>
            <a:fillRect/>
          </a:stretch>
        </p:blipFill>
        <p:spPr>
          <a:xfrm>
            <a:off x="1932529" y="1715416"/>
            <a:ext cx="2987267" cy="3980534"/>
          </a:xfrm>
          <a:prstGeom prst="rect">
            <a:avLst/>
          </a:prstGeom>
        </p:spPr>
      </p:pic>
      <p:pic>
        <p:nvPicPr>
          <p:cNvPr id="6" name="Picture 5">
            <a:extLst>
              <a:ext uri="{FF2B5EF4-FFF2-40B4-BE49-F238E27FC236}">
                <a16:creationId xmlns:a16="http://schemas.microsoft.com/office/drawing/2014/main" id="{2C625F16-B5B4-C7CD-8305-2771679CBCDF}"/>
              </a:ext>
            </a:extLst>
          </p:cNvPr>
          <p:cNvPicPr>
            <a:picLocks noChangeAspect="1"/>
          </p:cNvPicPr>
          <p:nvPr/>
        </p:nvPicPr>
        <p:blipFill>
          <a:blip r:embed="rId6"/>
          <a:stretch>
            <a:fillRect/>
          </a:stretch>
        </p:blipFill>
        <p:spPr>
          <a:xfrm>
            <a:off x="4299625" y="1715416"/>
            <a:ext cx="2660767" cy="4005932"/>
          </a:xfrm>
          <a:prstGeom prst="rect">
            <a:avLst/>
          </a:prstGeom>
        </p:spPr>
      </p:pic>
      <p:pic>
        <p:nvPicPr>
          <p:cNvPr id="9" name="Picture 8">
            <a:extLst>
              <a:ext uri="{FF2B5EF4-FFF2-40B4-BE49-F238E27FC236}">
                <a16:creationId xmlns:a16="http://schemas.microsoft.com/office/drawing/2014/main" id="{BA8A40D7-0682-1721-4F60-77C1DCDB9ADD}"/>
              </a:ext>
            </a:extLst>
          </p:cNvPr>
          <p:cNvPicPr>
            <a:picLocks noChangeAspect="1"/>
          </p:cNvPicPr>
          <p:nvPr/>
        </p:nvPicPr>
        <p:blipFill>
          <a:blip r:embed="rId7"/>
          <a:stretch>
            <a:fillRect/>
          </a:stretch>
        </p:blipFill>
        <p:spPr>
          <a:xfrm>
            <a:off x="0" y="1721167"/>
            <a:ext cx="2552700" cy="3939352"/>
          </a:xfrm>
          <a:prstGeom prst="rect">
            <a:avLst/>
          </a:prstGeom>
        </p:spPr>
      </p:pic>
    </p:spTree>
    <p:extLst>
      <p:ext uri="{BB962C8B-B14F-4D97-AF65-F5344CB8AC3E}">
        <p14:creationId xmlns:p14="http://schemas.microsoft.com/office/powerpoint/2010/main" val="2711381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A735C-CD3E-440F-91FA-4FE9F6845575}"/>
              </a:ext>
            </a:extLst>
          </p:cNvPr>
          <p:cNvSpPr>
            <a:spLocks noGrp="1"/>
          </p:cNvSpPr>
          <p:nvPr>
            <p:ph type="title"/>
          </p:nvPr>
        </p:nvSpPr>
        <p:spPr>
          <a:xfrm>
            <a:off x="641604" y="226850"/>
            <a:ext cx="10515600" cy="1325563"/>
          </a:xfrm>
        </p:spPr>
        <p:txBody>
          <a:bodyPr>
            <a:normAutofit/>
          </a:bodyPr>
          <a:lstStyle/>
          <a:p>
            <a:r>
              <a:rPr lang="en-US" b="1" dirty="0">
                <a:latin typeface="Helvetica" pitchFamily="2" charset="0"/>
              </a:rPr>
              <a:t>Themes to explore: </a:t>
            </a:r>
          </a:p>
        </p:txBody>
      </p:sp>
      <p:sp>
        <p:nvSpPr>
          <p:cNvPr id="5" name="TextBox 4">
            <a:extLst>
              <a:ext uri="{FF2B5EF4-FFF2-40B4-BE49-F238E27FC236}">
                <a16:creationId xmlns:a16="http://schemas.microsoft.com/office/drawing/2014/main" id="{EB40B2B5-36C6-D42D-DB57-28C9C3B77A65}"/>
              </a:ext>
            </a:extLst>
          </p:cNvPr>
          <p:cNvSpPr txBox="1"/>
          <p:nvPr/>
        </p:nvSpPr>
        <p:spPr>
          <a:xfrm>
            <a:off x="720142" y="1336074"/>
            <a:ext cx="9007279" cy="5509200"/>
          </a:xfrm>
          <a:prstGeom prst="rect">
            <a:avLst/>
          </a:prstGeom>
          <a:noFill/>
        </p:spPr>
        <p:txBody>
          <a:bodyPr wrap="square">
            <a:spAutoFit/>
          </a:bodyPr>
          <a:lstStyle/>
          <a:p>
            <a:r>
              <a:rPr lang="en-US" sz="2000" b="1" dirty="0">
                <a:latin typeface="+mj-lt"/>
              </a:rPr>
              <a:t>C</a:t>
            </a:r>
            <a:r>
              <a:rPr lang="en-GB" sz="2000" b="1" dirty="0" err="1">
                <a:latin typeface="+mj-lt"/>
              </a:rPr>
              <a:t>ycles</a:t>
            </a:r>
            <a:r>
              <a:rPr lang="en-GB" sz="2000" b="1" dirty="0">
                <a:latin typeface="+mj-lt"/>
              </a:rPr>
              <a:t> of repair and renewal </a:t>
            </a:r>
          </a:p>
          <a:p>
            <a:r>
              <a:rPr lang="en-GB" sz="2000" dirty="0">
                <a:latin typeface="+mj-lt"/>
              </a:rPr>
              <a:t>The idea of regeneration introduces </a:t>
            </a:r>
            <a:r>
              <a:rPr lang="en-GB" sz="2000" b="1" dirty="0">
                <a:latin typeface="+mj-lt"/>
              </a:rPr>
              <a:t>cycles of repair and renewal</a:t>
            </a:r>
            <a:r>
              <a:rPr lang="en-GB" sz="2000" dirty="0">
                <a:latin typeface="+mj-lt"/>
              </a:rPr>
              <a:t> - from post-industrial urban redevelopment to ecological rewilding projects such as the Eden Project in Cornwall, or reinventing materials from </a:t>
            </a:r>
            <a:r>
              <a:rPr lang="en-US" sz="2000" dirty="0">
                <a:latin typeface="+mj-lt"/>
              </a:rPr>
              <a:t>mycelium</a:t>
            </a:r>
            <a:r>
              <a:rPr lang="en-US" sz="2000" b="1" dirty="0">
                <a:latin typeface="+mj-lt"/>
              </a:rPr>
              <a:t>.</a:t>
            </a:r>
            <a:r>
              <a:rPr lang="en-US" sz="2000" dirty="0">
                <a:latin typeface="+mj-lt"/>
              </a:rPr>
              <a:t> </a:t>
            </a:r>
            <a:r>
              <a:rPr lang="en-GB" sz="2000" dirty="0">
                <a:latin typeface="+mj-lt"/>
              </a:rPr>
              <a:t>Regeneration can also be controversial, often tied to gentrification and displacement.</a:t>
            </a:r>
          </a:p>
          <a:p>
            <a:endParaRPr lang="en-US" sz="2000" dirty="0">
              <a:latin typeface="+mj-lt"/>
            </a:endParaRPr>
          </a:p>
          <a:p>
            <a:r>
              <a:rPr lang="en-GB" sz="2000" b="1" dirty="0">
                <a:latin typeface="+mj-lt"/>
                <a:ea typeface="Times New Roman" panose="02020603050405020304" pitchFamily="18" charset="0"/>
                <a:cs typeface="Times New Roman" panose="02020603050405020304" pitchFamily="18" charset="0"/>
              </a:rPr>
              <a:t>Production of Energy</a:t>
            </a:r>
          </a:p>
          <a:p>
            <a:r>
              <a:rPr lang="en-GB" sz="2000" dirty="0">
                <a:latin typeface="+mj-lt"/>
                <a:ea typeface="Times New Roman" panose="02020603050405020304" pitchFamily="18" charset="0"/>
                <a:cs typeface="Times New Roman" panose="02020603050405020304" pitchFamily="18" charset="0"/>
              </a:rPr>
              <a:t>nuclear, renewable or fossil - each are tied to political histories and ecological consequence. The shift from industrial coal economies to solar and wind power is not just technological but generational, reshaping landscapes, labour and identity.</a:t>
            </a:r>
          </a:p>
          <a:p>
            <a:endParaRPr lang="en-GB" sz="2000" dirty="0">
              <a:latin typeface="+mj-lt"/>
              <a:ea typeface="Times New Roman" panose="02020603050405020304" pitchFamily="18" charset="0"/>
              <a:cs typeface="Times New Roman" panose="02020603050405020304" pitchFamily="18" charset="0"/>
            </a:endParaRPr>
          </a:p>
          <a:p>
            <a:r>
              <a:rPr lang="en-US" sz="2000" dirty="0"/>
              <a:t>Each of these can be related to </a:t>
            </a:r>
            <a:r>
              <a:rPr lang="en-US" sz="2000" b="1" dirty="0"/>
              <a:t>finite materials </a:t>
            </a:r>
            <a:r>
              <a:rPr lang="en-US" sz="2000" dirty="0"/>
              <a:t>– </a:t>
            </a:r>
          </a:p>
          <a:p>
            <a:r>
              <a:rPr lang="en-US" sz="2000" dirty="0">
                <a:ea typeface="Times New Roman" panose="02020603050405020304" pitchFamily="18" charset="0"/>
                <a:cs typeface="Times New Roman" panose="02020603050405020304" pitchFamily="18" charset="0"/>
              </a:rPr>
              <a:t>What are these and what are they used for? </a:t>
            </a:r>
          </a:p>
          <a:p>
            <a:endParaRPr lang="en-US" sz="2000" dirty="0">
              <a:cs typeface="Times New Roman" panose="02020603050405020304" pitchFamily="18" charset="0"/>
            </a:endParaRPr>
          </a:p>
          <a:p>
            <a:r>
              <a:rPr lang="en-US" dirty="0"/>
              <a:t>Some things to consider- </a:t>
            </a:r>
          </a:p>
          <a:p>
            <a:r>
              <a:rPr lang="en-US" dirty="0"/>
              <a:t>The paradox of a material practice, Waste and Consumption, The Diaspora,</a:t>
            </a:r>
          </a:p>
          <a:p>
            <a:r>
              <a:rPr lang="en-US" dirty="0"/>
              <a:t>the </a:t>
            </a:r>
            <a:r>
              <a:rPr lang="en-US" dirty="0" err="1"/>
              <a:t>anthropocene</a:t>
            </a:r>
            <a:r>
              <a:rPr lang="en-US" dirty="0"/>
              <a:t> , ecological crisis, post humanism and AI.</a:t>
            </a:r>
            <a:br>
              <a:rPr lang="en-GB" dirty="0"/>
            </a:br>
            <a:endParaRPr lang="en-US" dirty="0"/>
          </a:p>
        </p:txBody>
      </p:sp>
    </p:spTree>
    <p:extLst>
      <p:ext uri="{BB962C8B-B14F-4D97-AF65-F5344CB8AC3E}">
        <p14:creationId xmlns:p14="http://schemas.microsoft.com/office/powerpoint/2010/main" val="42793827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1272</TotalTime>
  <Words>2886</Words>
  <Application>Microsoft Office PowerPoint</Application>
  <PresentationFormat>Widescreen</PresentationFormat>
  <Paragraphs>134</Paragraphs>
  <Slides>20</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Aptos</vt:lpstr>
      <vt:lpstr>Aptos Display</vt:lpstr>
      <vt:lpstr>Arial</vt:lpstr>
      <vt:lpstr>Futura Windows</vt:lpstr>
      <vt:lpstr>Helvetica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Themes to explore: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anthony arrowsmith</dc:creator>
  <cp:lastModifiedBy>anthony arrowsmith</cp:lastModifiedBy>
  <cp:revision>1</cp:revision>
  <dcterms:created xsi:type="dcterms:W3CDTF">2026-09-15T15:13:21Z</dcterms:created>
  <dcterms:modified xsi:type="dcterms:W3CDTF">2026-09-29T07:53:17Z</dcterms:modified>
</cp:coreProperties>
</file>