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0"/>
  </p:notesMasterIdLst>
  <p:sldIdLst>
    <p:sldId id="256" r:id="rId2"/>
    <p:sldId id="486" r:id="rId3"/>
    <p:sldId id="260" r:id="rId4"/>
    <p:sldId id="262" r:id="rId5"/>
    <p:sldId id="263" r:id="rId6"/>
    <p:sldId id="424" r:id="rId7"/>
    <p:sldId id="494" r:id="rId8"/>
    <p:sldId id="303" r:id="rId9"/>
    <p:sldId id="304" r:id="rId10"/>
    <p:sldId id="421" r:id="rId11"/>
    <p:sldId id="507" r:id="rId12"/>
    <p:sldId id="508" r:id="rId13"/>
    <p:sldId id="489" r:id="rId14"/>
    <p:sldId id="490" r:id="rId15"/>
    <p:sldId id="446" r:id="rId16"/>
    <p:sldId id="427" r:id="rId17"/>
    <p:sldId id="428" r:id="rId18"/>
    <p:sldId id="429" r:id="rId19"/>
    <p:sldId id="509" r:id="rId20"/>
    <p:sldId id="510" r:id="rId21"/>
    <p:sldId id="511" r:id="rId22"/>
    <p:sldId id="515" r:id="rId23"/>
    <p:sldId id="512" r:id="rId24"/>
    <p:sldId id="514" r:id="rId25"/>
    <p:sldId id="513" r:id="rId26"/>
    <p:sldId id="518" r:id="rId27"/>
    <p:sldId id="519" r:id="rId28"/>
    <p:sldId id="516" r:id="rId29"/>
    <p:sldId id="520" r:id="rId30"/>
    <p:sldId id="517" r:id="rId31"/>
    <p:sldId id="438" r:id="rId32"/>
    <p:sldId id="521" r:id="rId33"/>
    <p:sldId id="487" r:id="rId34"/>
    <p:sldId id="501" r:id="rId35"/>
    <p:sldId id="502" r:id="rId36"/>
    <p:sldId id="503" r:id="rId37"/>
    <p:sldId id="504" r:id="rId38"/>
    <p:sldId id="505" r:id="rId3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284A4B-763A-4AB4-9922-5ECFB119200F}" v="47" dt="2025-10-14T07:43:52.0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61501" autoAdjust="0"/>
  </p:normalViewPr>
  <p:slideViewPr>
    <p:cSldViewPr snapToGrid="0">
      <p:cViewPr varScale="1">
        <p:scale>
          <a:sx n="64" d="100"/>
          <a:sy n="64" d="100"/>
        </p:scale>
        <p:origin x="118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Davies" userId="ece06c1e-1fe5-4526-9740-3b5872e790df" providerId="ADAL" clId="{B9284A4B-763A-4AB4-9922-5ECFB119200F}"/>
    <pc:docChg chg="undo custSel addSld delSld modSld">
      <pc:chgData name="Jane Davies" userId="ece06c1e-1fe5-4526-9740-3b5872e790df" providerId="ADAL" clId="{B9284A4B-763A-4AB4-9922-5ECFB119200F}" dt="2025-10-14T14:09:46.382" v="3163" actId="47"/>
      <pc:docMkLst>
        <pc:docMk/>
      </pc:docMkLst>
      <pc:sldChg chg="modSp mod">
        <pc:chgData name="Jane Davies" userId="ece06c1e-1fe5-4526-9740-3b5872e790df" providerId="ADAL" clId="{B9284A4B-763A-4AB4-9922-5ECFB119200F}" dt="2025-10-14T06:29:51.018" v="18" actId="21"/>
        <pc:sldMkLst>
          <pc:docMk/>
          <pc:sldMk cId="109857222" sldId="256"/>
        </pc:sldMkLst>
        <pc:spChg chg="mod">
          <ac:chgData name="Jane Davies" userId="ece06c1e-1fe5-4526-9740-3b5872e790df" providerId="ADAL" clId="{B9284A4B-763A-4AB4-9922-5ECFB119200F}" dt="2025-10-14T06:29:51.018" v="18" actId="21"/>
          <ac:spMkLst>
            <pc:docMk/>
            <pc:sldMk cId="109857222" sldId="256"/>
            <ac:spMk id="3" creationId="{00000000-0000-0000-0000-000000000000}"/>
          </ac:spMkLst>
        </pc:spChg>
      </pc:sldChg>
      <pc:sldChg chg="modSp del mod">
        <pc:chgData name="Jane Davies" userId="ece06c1e-1fe5-4526-9740-3b5872e790df" providerId="ADAL" clId="{B9284A4B-763A-4AB4-9922-5ECFB119200F}" dt="2025-10-14T08:40:19.340" v="3159" actId="47"/>
        <pc:sldMkLst>
          <pc:docMk/>
          <pc:sldMk cId="475925200" sldId="259"/>
        </pc:sldMkLst>
        <pc:spChg chg="mod">
          <ac:chgData name="Jane Davies" userId="ece06c1e-1fe5-4526-9740-3b5872e790df" providerId="ADAL" clId="{B9284A4B-763A-4AB4-9922-5ECFB119200F}" dt="2025-10-14T08:40:16.893" v="3158" actId="6549"/>
          <ac:spMkLst>
            <pc:docMk/>
            <pc:sldMk cId="475925200" sldId="259"/>
            <ac:spMk id="3" creationId="{D783AC73-09DD-B789-1458-1ED3BD6E9D44}"/>
          </ac:spMkLst>
        </pc:spChg>
      </pc:sldChg>
      <pc:sldChg chg="add del">
        <pc:chgData name="Jane Davies" userId="ece06c1e-1fe5-4526-9740-3b5872e790df" providerId="ADAL" clId="{B9284A4B-763A-4AB4-9922-5ECFB119200F}" dt="2025-10-14T14:09:46.382" v="3163" actId="47"/>
        <pc:sldMkLst>
          <pc:docMk/>
          <pc:sldMk cId="3587967068" sldId="416"/>
        </pc:sldMkLst>
      </pc:sldChg>
      <pc:sldChg chg="modSp mod">
        <pc:chgData name="Jane Davies" userId="ece06c1e-1fe5-4526-9740-3b5872e790df" providerId="ADAL" clId="{B9284A4B-763A-4AB4-9922-5ECFB119200F}" dt="2025-10-14T06:56:43.706" v="20" actId="20577"/>
        <pc:sldMkLst>
          <pc:docMk/>
          <pc:sldMk cId="3548678664" sldId="423"/>
        </pc:sldMkLst>
        <pc:spChg chg="mod">
          <ac:chgData name="Jane Davies" userId="ece06c1e-1fe5-4526-9740-3b5872e790df" providerId="ADAL" clId="{B9284A4B-763A-4AB4-9922-5ECFB119200F}" dt="2025-10-14T06:56:43.706" v="20" actId="20577"/>
          <ac:spMkLst>
            <pc:docMk/>
            <pc:sldMk cId="3548678664" sldId="423"/>
            <ac:spMk id="3" creationId="{BBC4C21C-6471-0E43-18B7-58ED31D8B719}"/>
          </ac:spMkLst>
        </pc:spChg>
      </pc:sldChg>
      <pc:sldChg chg="del">
        <pc:chgData name="Jane Davies" userId="ece06c1e-1fe5-4526-9740-3b5872e790df" providerId="ADAL" clId="{B9284A4B-763A-4AB4-9922-5ECFB119200F}" dt="2025-10-14T08:25:15.135" v="3155" actId="47"/>
        <pc:sldMkLst>
          <pc:docMk/>
          <pc:sldMk cId="2547142260" sldId="425"/>
        </pc:sldMkLst>
      </pc:sldChg>
      <pc:sldChg chg="del">
        <pc:chgData name="Jane Davies" userId="ece06c1e-1fe5-4526-9740-3b5872e790df" providerId="ADAL" clId="{B9284A4B-763A-4AB4-9922-5ECFB119200F}" dt="2025-10-14T08:25:21.555" v="3157" actId="47"/>
        <pc:sldMkLst>
          <pc:docMk/>
          <pc:sldMk cId="1000438426" sldId="426"/>
        </pc:sldMkLst>
      </pc:sldChg>
      <pc:sldChg chg="modSp modAnim">
        <pc:chgData name="Jane Davies" userId="ece06c1e-1fe5-4526-9740-3b5872e790df" providerId="ADAL" clId="{B9284A4B-763A-4AB4-9922-5ECFB119200F}" dt="2025-10-14T06:59:42.817" v="56" actId="20577"/>
        <pc:sldMkLst>
          <pc:docMk/>
          <pc:sldMk cId="2776053416" sldId="427"/>
        </pc:sldMkLst>
        <pc:spChg chg="mod">
          <ac:chgData name="Jane Davies" userId="ece06c1e-1fe5-4526-9740-3b5872e790df" providerId="ADAL" clId="{B9284A4B-763A-4AB4-9922-5ECFB119200F}" dt="2025-10-14T06:59:42.817" v="56" actId="20577"/>
          <ac:spMkLst>
            <pc:docMk/>
            <pc:sldMk cId="2776053416" sldId="427"/>
            <ac:spMk id="3" creationId="{4D816A1A-4BC3-91B7-47AD-2365776BB7AF}"/>
          </ac:spMkLst>
        </pc:spChg>
      </pc:sldChg>
      <pc:sldChg chg="del">
        <pc:chgData name="Jane Davies" userId="ece06c1e-1fe5-4526-9740-3b5872e790df" providerId="ADAL" clId="{B9284A4B-763A-4AB4-9922-5ECFB119200F}" dt="2025-10-14T08:25:16.912" v="3156" actId="47"/>
        <pc:sldMkLst>
          <pc:docMk/>
          <pc:sldMk cId="3952885732" sldId="430"/>
        </pc:sldMkLst>
      </pc:sldChg>
      <pc:sldChg chg="del">
        <pc:chgData name="Jane Davies" userId="ece06c1e-1fe5-4526-9740-3b5872e790df" providerId="ADAL" clId="{B9284A4B-763A-4AB4-9922-5ECFB119200F}" dt="2025-10-14T07:03:29.454" v="59" actId="47"/>
        <pc:sldMkLst>
          <pc:docMk/>
          <pc:sldMk cId="2259827707" sldId="448"/>
        </pc:sldMkLst>
      </pc:sldChg>
      <pc:sldChg chg="modSp mod">
        <pc:chgData name="Jane Davies" userId="ece06c1e-1fe5-4526-9740-3b5872e790df" providerId="ADAL" clId="{B9284A4B-763A-4AB4-9922-5ECFB119200F}" dt="2025-10-14T07:00:24.325" v="58" actId="27636"/>
        <pc:sldMkLst>
          <pc:docMk/>
          <pc:sldMk cId="1793342567" sldId="449"/>
        </pc:sldMkLst>
        <pc:spChg chg="mod">
          <ac:chgData name="Jane Davies" userId="ece06c1e-1fe5-4526-9740-3b5872e790df" providerId="ADAL" clId="{B9284A4B-763A-4AB4-9922-5ECFB119200F}" dt="2025-10-14T07:00:24.325" v="58" actId="27636"/>
          <ac:spMkLst>
            <pc:docMk/>
            <pc:sldMk cId="1793342567" sldId="449"/>
            <ac:spMk id="11" creationId="{145F7625-0268-AA3A-9A91-AE94B1419D83}"/>
          </ac:spMkLst>
        </pc:spChg>
      </pc:sldChg>
      <pc:sldChg chg="modSp mod">
        <pc:chgData name="Jane Davies" userId="ece06c1e-1fe5-4526-9740-3b5872e790df" providerId="ADAL" clId="{B9284A4B-763A-4AB4-9922-5ECFB119200F}" dt="2025-10-14T07:03:42.544" v="61" actId="20577"/>
        <pc:sldMkLst>
          <pc:docMk/>
          <pc:sldMk cId="1014421365" sldId="493"/>
        </pc:sldMkLst>
        <pc:spChg chg="mod">
          <ac:chgData name="Jane Davies" userId="ece06c1e-1fe5-4526-9740-3b5872e790df" providerId="ADAL" clId="{B9284A4B-763A-4AB4-9922-5ECFB119200F}" dt="2025-10-14T07:03:42.544" v="61" actId="20577"/>
          <ac:spMkLst>
            <pc:docMk/>
            <pc:sldMk cId="1014421365" sldId="493"/>
            <ac:spMk id="3" creationId="{CA89FA33-933C-700F-BE86-5185E9E8F1BC}"/>
          </ac:spMkLst>
        </pc:spChg>
      </pc:sldChg>
      <pc:sldChg chg="del">
        <pc:chgData name="Jane Davies" userId="ece06c1e-1fe5-4526-9740-3b5872e790df" providerId="ADAL" clId="{B9284A4B-763A-4AB4-9922-5ECFB119200F}" dt="2025-10-14T14:09:30.157" v="3160" actId="47"/>
        <pc:sldMkLst>
          <pc:docMk/>
          <pc:sldMk cId="2728131290" sldId="496"/>
        </pc:sldMkLst>
      </pc:sldChg>
      <pc:sldChg chg="addSp modSp mod">
        <pc:chgData name="Jane Davies" userId="ece06c1e-1fe5-4526-9740-3b5872e790df" providerId="ADAL" clId="{B9284A4B-763A-4AB4-9922-5ECFB119200F}" dt="2025-10-14T07:32:32.603" v="464" actId="1076"/>
        <pc:sldMkLst>
          <pc:docMk/>
          <pc:sldMk cId="1482206438" sldId="498"/>
        </pc:sldMkLst>
        <pc:picChg chg="mod">
          <ac:chgData name="Jane Davies" userId="ece06c1e-1fe5-4526-9740-3b5872e790df" providerId="ADAL" clId="{B9284A4B-763A-4AB4-9922-5ECFB119200F}" dt="2025-10-14T07:25:07.419" v="462" actId="1076"/>
          <ac:picMkLst>
            <pc:docMk/>
            <pc:sldMk cId="1482206438" sldId="498"/>
            <ac:picMk id="5" creationId="{7E4B7496-58E2-60AF-BD31-B0199A67B98F}"/>
          </ac:picMkLst>
        </pc:picChg>
        <pc:picChg chg="add mod">
          <ac:chgData name="Jane Davies" userId="ece06c1e-1fe5-4526-9740-3b5872e790df" providerId="ADAL" clId="{B9284A4B-763A-4AB4-9922-5ECFB119200F}" dt="2025-10-14T07:32:32.603" v="464" actId="1076"/>
          <ac:picMkLst>
            <pc:docMk/>
            <pc:sldMk cId="1482206438" sldId="498"/>
            <ac:picMk id="7" creationId="{F7CF1539-9FCE-9E3B-0319-6995F9D4C65E}"/>
          </ac:picMkLst>
        </pc:picChg>
      </pc:sldChg>
      <pc:sldChg chg="modSp new mod modNotesTx">
        <pc:chgData name="Jane Davies" userId="ece06c1e-1fe5-4526-9740-3b5872e790df" providerId="ADAL" clId="{B9284A4B-763A-4AB4-9922-5ECFB119200F}" dt="2025-10-14T07:24:52.591" v="460" actId="790"/>
        <pc:sldMkLst>
          <pc:docMk/>
          <pc:sldMk cId="2087952586" sldId="500"/>
        </pc:sldMkLst>
        <pc:spChg chg="mod">
          <ac:chgData name="Jane Davies" userId="ece06c1e-1fe5-4526-9740-3b5872e790df" providerId="ADAL" clId="{B9284A4B-763A-4AB4-9922-5ECFB119200F}" dt="2025-10-14T07:24:52.591" v="460" actId="790"/>
          <ac:spMkLst>
            <pc:docMk/>
            <pc:sldMk cId="2087952586" sldId="500"/>
            <ac:spMk id="2" creationId="{CC392F98-3D9E-E0AA-4D7E-6A011FBE598B}"/>
          </ac:spMkLst>
        </pc:spChg>
        <pc:spChg chg="mod">
          <ac:chgData name="Jane Davies" userId="ece06c1e-1fe5-4526-9740-3b5872e790df" providerId="ADAL" clId="{B9284A4B-763A-4AB4-9922-5ECFB119200F}" dt="2025-10-14T07:24:52.591" v="460" actId="790"/>
          <ac:spMkLst>
            <pc:docMk/>
            <pc:sldMk cId="2087952586" sldId="500"/>
            <ac:spMk id="3" creationId="{C08D5F94-6958-4C44-71F5-5CB2727E6D61}"/>
          </ac:spMkLst>
        </pc:spChg>
      </pc:sldChg>
      <pc:sldChg chg="modSp new mod">
        <pc:chgData name="Jane Davies" userId="ece06c1e-1fe5-4526-9740-3b5872e790df" providerId="ADAL" clId="{B9284A4B-763A-4AB4-9922-5ECFB119200F}" dt="2025-10-14T07:44:38.876" v="960" actId="20577"/>
        <pc:sldMkLst>
          <pc:docMk/>
          <pc:sldMk cId="615355248" sldId="501"/>
        </pc:sldMkLst>
        <pc:spChg chg="mod">
          <ac:chgData name="Jane Davies" userId="ece06c1e-1fe5-4526-9740-3b5872e790df" providerId="ADAL" clId="{B9284A4B-763A-4AB4-9922-5ECFB119200F}" dt="2025-10-14T07:44:38.876" v="960" actId="20577"/>
          <ac:spMkLst>
            <pc:docMk/>
            <pc:sldMk cId="615355248" sldId="501"/>
            <ac:spMk id="2" creationId="{973CA54F-7D22-3133-F750-9DCC5145710F}"/>
          </ac:spMkLst>
        </pc:spChg>
        <pc:spChg chg="mod">
          <ac:chgData name="Jane Davies" userId="ece06c1e-1fe5-4526-9740-3b5872e790df" providerId="ADAL" clId="{B9284A4B-763A-4AB4-9922-5ECFB119200F}" dt="2025-10-14T07:43:28.570" v="956" actId="6549"/>
          <ac:spMkLst>
            <pc:docMk/>
            <pc:sldMk cId="615355248" sldId="501"/>
            <ac:spMk id="3" creationId="{3CD902CD-3F63-866A-3AFF-B5B73F04036A}"/>
          </ac:spMkLst>
        </pc:spChg>
      </pc:sldChg>
      <pc:sldChg chg="modSp new mod">
        <pc:chgData name="Jane Davies" userId="ece06c1e-1fe5-4526-9740-3b5872e790df" providerId="ADAL" clId="{B9284A4B-763A-4AB4-9922-5ECFB119200F}" dt="2025-10-14T07:51:16.014" v="1459" actId="20577"/>
        <pc:sldMkLst>
          <pc:docMk/>
          <pc:sldMk cId="3787309368" sldId="502"/>
        </pc:sldMkLst>
        <pc:spChg chg="mod">
          <ac:chgData name="Jane Davies" userId="ece06c1e-1fe5-4526-9740-3b5872e790df" providerId="ADAL" clId="{B9284A4B-763A-4AB4-9922-5ECFB119200F}" dt="2025-10-14T07:46:12.352" v="994" actId="313"/>
          <ac:spMkLst>
            <pc:docMk/>
            <pc:sldMk cId="3787309368" sldId="502"/>
            <ac:spMk id="2" creationId="{9DB539FA-493D-B720-714F-7953FF76CC52}"/>
          </ac:spMkLst>
        </pc:spChg>
        <pc:spChg chg="mod">
          <ac:chgData name="Jane Davies" userId="ece06c1e-1fe5-4526-9740-3b5872e790df" providerId="ADAL" clId="{B9284A4B-763A-4AB4-9922-5ECFB119200F}" dt="2025-10-14T07:51:16.014" v="1459" actId="20577"/>
          <ac:spMkLst>
            <pc:docMk/>
            <pc:sldMk cId="3787309368" sldId="502"/>
            <ac:spMk id="3" creationId="{63B3AE11-E868-4798-2247-08CE934DE0FE}"/>
          </ac:spMkLst>
        </pc:spChg>
      </pc:sldChg>
      <pc:sldChg chg="modSp new mod">
        <pc:chgData name="Jane Davies" userId="ece06c1e-1fe5-4526-9740-3b5872e790df" providerId="ADAL" clId="{B9284A4B-763A-4AB4-9922-5ECFB119200F}" dt="2025-10-14T07:55:12.912" v="1917" actId="27636"/>
        <pc:sldMkLst>
          <pc:docMk/>
          <pc:sldMk cId="1665315702" sldId="503"/>
        </pc:sldMkLst>
        <pc:spChg chg="mod">
          <ac:chgData name="Jane Davies" userId="ece06c1e-1fe5-4526-9740-3b5872e790df" providerId="ADAL" clId="{B9284A4B-763A-4AB4-9922-5ECFB119200F}" dt="2025-10-14T07:51:39.650" v="1469" actId="20577"/>
          <ac:spMkLst>
            <pc:docMk/>
            <pc:sldMk cId="1665315702" sldId="503"/>
            <ac:spMk id="2" creationId="{F9963A61-BAB6-D5B2-6EE8-B268AA6552B4}"/>
          </ac:spMkLst>
        </pc:spChg>
        <pc:spChg chg="mod">
          <ac:chgData name="Jane Davies" userId="ece06c1e-1fe5-4526-9740-3b5872e790df" providerId="ADAL" clId="{B9284A4B-763A-4AB4-9922-5ECFB119200F}" dt="2025-10-14T07:55:12.912" v="1917" actId="27636"/>
          <ac:spMkLst>
            <pc:docMk/>
            <pc:sldMk cId="1665315702" sldId="503"/>
            <ac:spMk id="3" creationId="{F2741315-930E-ED2A-FEAA-801BE6E547D8}"/>
          </ac:spMkLst>
        </pc:spChg>
      </pc:sldChg>
      <pc:sldChg chg="modSp new mod">
        <pc:chgData name="Jane Davies" userId="ece06c1e-1fe5-4526-9740-3b5872e790df" providerId="ADAL" clId="{B9284A4B-763A-4AB4-9922-5ECFB119200F}" dt="2025-10-14T08:04:41.764" v="2322" actId="20577"/>
        <pc:sldMkLst>
          <pc:docMk/>
          <pc:sldMk cId="359474852" sldId="504"/>
        </pc:sldMkLst>
        <pc:spChg chg="mod">
          <ac:chgData name="Jane Davies" userId="ece06c1e-1fe5-4526-9740-3b5872e790df" providerId="ADAL" clId="{B9284A4B-763A-4AB4-9922-5ECFB119200F}" dt="2025-10-14T07:58:34.568" v="1981" actId="20577"/>
          <ac:spMkLst>
            <pc:docMk/>
            <pc:sldMk cId="359474852" sldId="504"/>
            <ac:spMk id="2" creationId="{3E234C08-EF78-3C59-8A89-FA0CED0FBF8A}"/>
          </ac:spMkLst>
        </pc:spChg>
        <pc:spChg chg="mod">
          <ac:chgData name="Jane Davies" userId="ece06c1e-1fe5-4526-9740-3b5872e790df" providerId="ADAL" clId="{B9284A4B-763A-4AB4-9922-5ECFB119200F}" dt="2025-10-14T08:04:41.764" v="2322" actId="20577"/>
          <ac:spMkLst>
            <pc:docMk/>
            <pc:sldMk cId="359474852" sldId="504"/>
            <ac:spMk id="3" creationId="{392EF029-1015-981C-88D8-E5923C5DDA47}"/>
          </ac:spMkLst>
        </pc:spChg>
      </pc:sldChg>
      <pc:sldChg chg="modSp new mod">
        <pc:chgData name="Jane Davies" userId="ece06c1e-1fe5-4526-9740-3b5872e790df" providerId="ADAL" clId="{B9284A4B-763A-4AB4-9922-5ECFB119200F}" dt="2025-10-14T08:11:31.496" v="2830" actId="20577"/>
        <pc:sldMkLst>
          <pc:docMk/>
          <pc:sldMk cId="867131317" sldId="505"/>
        </pc:sldMkLst>
        <pc:spChg chg="mod">
          <ac:chgData name="Jane Davies" userId="ece06c1e-1fe5-4526-9740-3b5872e790df" providerId="ADAL" clId="{B9284A4B-763A-4AB4-9922-5ECFB119200F}" dt="2025-10-14T08:05:11.594" v="2341" actId="20577"/>
          <ac:spMkLst>
            <pc:docMk/>
            <pc:sldMk cId="867131317" sldId="505"/>
            <ac:spMk id="2" creationId="{D210A016-7AA6-B740-E38C-0280C02F9E8A}"/>
          </ac:spMkLst>
        </pc:spChg>
        <pc:spChg chg="mod">
          <ac:chgData name="Jane Davies" userId="ece06c1e-1fe5-4526-9740-3b5872e790df" providerId="ADAL" clId="{B9284A4B-763A-4AB4-9922-5ECFB119200F}" dt="2025-10-14T08:11:31.496" v="2830" actId="20577"/>
          <ac:spMkLst>
            <pc:docMk/>
            <pc:sldMk cId="867131317" sldId="505"/>
            <ac:spMk id="3" creationId="{7B2F3FD4-2517-776A-91FC-96D93BE27D55}"/>
          </ac:spMkLst>
        </pc:spChg>
      </pc:sldChg>
      <pc:sldChg chg="modSp new mod">
        <pc:chgData name="Jane Davies" userId="ece06c1e-1fe5-4526-9740-3b5872e790df" providerId="ADAL" clId="{B9284A4B-763A-4AB4-9922-5ECFB119200F}" dt="2025-10-14T08:25:10.582" v="3154" actId="6549"/>
        <pc:sldMkLst>
          <pc:docMk/>
          <pc:sldMk cId="3900248687" sldId="506"/>
        </pc:sldMkLst>
        <pc:spChg chg="mod">
          <ac:chgData name="Jane Davies" userId="ece06c1e-1fe5-4526-9740-3b5872e790df" providerId="ADAL" clId="{B9284A4B-763A-4AB4-9922-5ECFB119200F}" dt="2025-10-14T08:22:47.372" v="2937" actId="20577"/>
          <ac:spMkLst>
            <pc:docMk/>
            <pc:sldMk cId="3900248687" sldId="506"/>
            <ac:spMk id="2" creationId="{FF62AF23-8A64-C17A-1F6E-283DE35A7F4B}"/>
          </ac:spMkLst>
        </pc:spChg>
        <pc:spChg chg="mod">
          <ac:chgData name="Jane Davies" userId="ece06c1e-1fe5-4526-9740-3b5872e790df" providerId="ADAL" clId="{B9284A4B-763A-4AB4-9922-5ECFB119200F}" dt="2025-10-14T08:25:10.582" v="3154" actId="6549"/>
          <ac:spMkLst>
            <pc:docMk/>
            <pc:sldMk cId="3900248687" sldId="506"/>
            <ac:spMk id="3" creationId="{03113245-A0DB-BB1A-7085-4E1849542CC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380F8F-DAF5-4A77-B753-6C92527AC98C}" type="doc">
      <dgm:prSet loTypeId="urn:microsoft.com/office/officeart/2017/3/layout/HorizontalLabelsTimeline" loCatId="process" qsTypeId="urn:microsoft.com/office/officeart/2005/8/quickstyle/simple4#1" qsCatId="simple" csTypeId="urn:microsoft.com/office/officeart/2005/8/colors/colorful5#1" csCatId="colorful" phldr="1"/>
      <dgm:spPr/>
      <dgm:t>
        <a:bodyPr/>
        <a:lstStyle/>
        <a:p>
          <a:endParaRPr lang="en-US"/>
        </a:p>
      </dgm:t>
    </dgm:pt>
    <dgm:pt modelId="{F702160C-7DE2-480F-9A39-D1F17004CC95}">
      <dgm:prSet/>
      <dgm:spPr/>
      <dgm:t>
        <a:bodyPr/>
        <a:lstStyle/>
        <a:p>
          <a:pPr>
            <a:defRPr b="1"/>
          </a:pPr>
          <a:r>
            <a:rPr lang="en-US"/>
            <a:t>1976</a:t>
          </a:r>
        </a:p>
      </dgm:t>
    </dgm:pt>
    <dgm:pt modelId="{8016B4E3-A9A8-4FA5-B261-0C2858570C97}" type="parTrans" cxnId="{2EB7DEB9-F663-4A8C-BEDC-DF5864C63621}">
      <dgm:prSet/>
      <dgm:spPr/>
      <dgm:t>
        <a:bodyPr/>
        <a:lstStyle/>
        <a:p>
          <a:endParaRPr lang="en-US"/>
        </a:p>
      </dgm:t>
    </dgm:pt>
    <dgm:pt modelId="{3A1DB056-CAA9-4F0C-A20D-E893012DB513}" type="sibTrans" cxnId="{2EB7DEB9-F663-4A8C-BEDC-DF5864C63621}">
      <dgm:prSet/>
      <dgm:spPr/>
      <dgm:t>
        <a:bodyPr/>
        <a:lstStyle/>
        <a:p>
          <a:endParaRPr lang="en-US"/>
        </a:p>
      </dgm:t>
    </dgm:pt>
    <dgm:pt modelId="{A1A557A1-BF67-411F-AF01-92490159D00F}">
      <dgm:prSet/>
      <dgm:spPr/>
      <dgm:t>
        <a:bodyPr/>
        <a:lstStyle/>
        <a:p>
          <a:r>
            <a:rPr lang="en-US"/>
            <a:t>Prevention of Terrorism (Temporary Provision) Act 1976</a:t>
          </a:r>
        </a:p>
      </dgm:t>
    </dgm:pt>
    <dgm:pt modelId="{9EC54F49-E741-466B-8BFB-29057263CD44}" type="parTrans" cxnId="{ECE1DAE3-FCA8-479F-8C6D-843E9B7290D6}">
      <dgm:prSet/>
      <dgm:spPr/>
      <dgm:t>
        <a:bodyPr/>
        <a:lstStyle/>
        <a:p>
          <a:endParaRPr lang="en-US"/>
        </a:p>
      </dgm:t>
    </dgm:pt>
    <dgm:pt modelId="{C73A6ABA-B56A-4963-AAF0-2853825CDC5D}" type="sibTrans" cxnId="{ECE1DAE3-FCA8-479F-8C6D-843E9B7290D6}">
      <dgm:prSet/>
      <dgm:spPr/>
      <dgm:t>
        <a:bodyPr/>
        <a:lstStyle/>
        <a:p>
          <a:endParaRPr lang="en-US"/>
        </a:p>
      </dgm:t>
    </dgm:pt>
    <dgm:pt modelId="{47C05071-E4D9-4F60-86DC-A7F1FFC630E1}">
      <dgm:prSet/>
      <dgm:spPr/>
      <dgm:t>
        <a:bodyPr/>
        <a:lstStyle/>
        <a:p>
          <a:pPr>
            <a:defRPr b="1"/>
          </a:pPr>
          <a:r>
            <a:rPr lang="en-US"/>
            <a:t>1984</a:t>
          </a:r>
        </a:p>
      </dgm:t>
    </dgm:pt>
    <dgm:pt modelId="{F7746FFF-2DB3-427B-84F5-E137D71551D8}" type="parTrans" cxnId="{9E7F87F8-A40D-40B0-B162-17D51B74225A}">
      <dgm:prSet/>
      <dgm:spPr/>
      <dgm:t>
        <a:bodyPr/>
        <a:lstStyle/>
        <a:p>
          <a:endParaRPr lang="en-US"/>
        </a:p>
      </dgm:t>
    </dgm:pt>
    <dgm:pt modelId="{5AC6756B-0F40-4B71-9BC8-A76D0DFBD789}" type="sibTrans" cxnId="{9E7F87F8-A40D-40B0-B162-17D51B74225A}">
      <dgm:prSet/>
      <dgm:spPr/>
      <dgm:t>
        <a:bodyPr/>
        <a:lstStyle/>
        <a:p>
          <a:endParaRPr lang="en-US"/>
        </a:p>
      </dgm:t>
    </dgm:pt>
    <dgm:pt modelId="{9D6D450B-8279-4FB3-95F2-31538C880B18}">
      <dgm:prSet/>
      <dgm:spPr/>
      <dgm:t>
        <a:bodyPr/>
        <a:lstStyle/>
        <a:p>
          <a:r>
            <a:rPr lang="en-US"/>
            <a:t>Prevention of Terrorism (Temporary Provision) Act 1984</a:t>
          </a:r>
        </a:p>
      </dgm:t>
    </dgm:pt>
    <dgm:pt modelId="{B327BDE9-B8C4-4054-B4C8-CAC76453BEE1}" type="parTrans" cxnId="{E080A4E6-C4AC-48B2-9A81-BA4A61D9555F}">
      <dgm:prSet/>
      <dgm:spPr/>
      <dgm:t>
        <a:bodyPr/>
        <a:lstStyle/>
        <a:p>
          <a:endParaRPr lang="en-US"/>
        </a:p>
      </dgm:t>
    </dgm:pt>
    <dgm:pt modelId="{EF01B52E-6C12-44A9-894D-1FE4B3FC06E2}" type="sibTrans" cxnId="{E080A4E6-C4AC-48B2-9A81-BA4A61D9555F}">
      <dgm:prSet/>
      <dgm:spPr/>
      <dgm:t>
        <a:bodyPr/>
        <a:lstStyle/>
        <a:p>
          <a:endParaRPr lang="en-US"/>
        </a:p>
      </dgm:t>
    </dgm:pt>
    <dgm:pt modelId="{43542E30-D60B-48A1-B2D2-E48540E57784}">
      <dgm:prSet/>
      <dgm:spPr/>
      <dgm:t>
        <a:bodyPr/>
        <a:lstStyle/>
        <a:p>
          <a:pPr>
            <a:defRPr b="1"/>
          </a:pPr>
          <a:r>
            <a:rPr lang="en-US"/>
            <a:t>1989</a:t>
          </a:r>
        </a:p>
      </dgm:t>
    </dgm:pt>
    <dgm:pt modelId="{816AC039-8C7B-4C51-8648-6A88C56A385C}" type="parTrans" cxnId="{69D4DE0C-4867-4788-9204-6E1B2B40EBBE}">
      <dgm:prSet/>
      <dgm:spPr/>
      <dgm:t>
        <a:bodyPr/>
        <a:lstStyle/>
        <a:p>
          <a:endParaRPr lang="en-US"/>
        </a:p>
      </dgm:t>
    </dgm:pt>
    <dgm:pt modelId="{603E23E5-8334-4480-A790-77D2041D3B3E}" type="sibTrans" cxnId="{69D4DE0C-4867-4788-9204-6E1B2B40EBBE}">
      <dgm:prSet/>
      <dgm:spPr/>
      <dgm:t>
        <a:bodyPr/>
        <a:lstStyle/>
        <a:p>
          <a:endParaRPr lang="en-US"/>
        </a:p>
      </dgm:t>
    </dgm:pt>
    <dgm:pt modelId="{FD3DB1A6-67A5-4E2A-9719-E4EE1000D323}">
      <dgm:prSet/>
      <dgm:spPr/>
      <dgm:t>
        <a:bodyPr/>
        <a:lstStyle/>
        <a:p>
          <a:r>
            <a:rPr lang="en-US"/>
            <a:t>Prevention of Terrorism (Temporary Provision) Act 1989</a:t>
          </a:r>
        </a:p>
      </dgm:t>
    </dgm:pt>
    <dgm:pt modelId="{273076D6-3041-45BA-B17D-2A0ECA37596F}" type="parTrans" cxnId="{BC7293CE-C425-405B-A844-583B800F3AE4}">
      <dgm:prSet/>
      <dgm:spPr/>
      <dgm:t>
        <a:bodyPr/>
        <a:lstStyle/>
        <a:p>
          <a:endParaRPr lang="en-US"/>
        </a:p>
      </dgm:t>
    </dgm:pt>
    <dgm:pt modelId="{F55B2B14-C54A-4AD3-BEB5-5CD10D15DD16}" type="sibTrans" cxnId="{BC7293CE-C425-405B-A844-583B800F3AE4}">
      <dgm:prSet/>
      <dgm:spPr/>
      <dgm:t>
        <a:bodyPr/>
        <a:lstStyle/>
        <a:p>
          <a:endParaRPr lang="en-US"/>
        </a:p>
      </dgm:t>
    </dgm:pt>
    <dgm:pt modelId="{78BDC83B-F344-4513-96A5-97BB98F05CDE}">
      <dgm:prSet/>
      <dgm:spPr/>
      <dgm:t>
        <a:bodyPr/>
        <a:lstStyle/>
        <a:p>
          <a:pPr>
            <a:defRPr b="1"/>
          </a:pPr>
          <a:r>
            <a:rPr lang="en-US"/>
            <a:t>1989</a:t>
          </a:r>
        </a:p>
      </dgm:t>
    </dgm:pt>
    <dgm:pt modelId="{0D974021-3938-4F3B-9D0D-B87C67F3A7EF}" type="parTrans" cxnId="{CE46EE4E-2426-477E-AEA2-F61BE8D19040}">
      <dgm:prSet/>
      <dgm:spPr/>
      <dgm:t>
        <a:bodyPr/>
        <a:lstStyle/>
        <a:p>
          <a:endParaRPr lang="en-US"/>
        </a:p>
      </dgm:t>
    </dgm:pt>
    <dgm:pt modelId="{3B0876EF-41E8-4662-9F90-DEBB29C1686A}" type="sibTrans" cxnId="{CE46EE4E-2426-477E-AEA2-F61BE8D19040}">
      <dgm:prSet/>
      <dgm:spPr/>
      <dgm:t>
        <a:bodyPr/>
        <a:lstStyle/>
        <a:p>
          <a:endParaRPr lang="en-US"/>
        </a:p>
      </dgm:t>
    </dgm:pt>
    <dgm:pt modelId="{9FB4061B-A22D-4D72-AB0F-39E45E5BA010}">
      <dgm:prSet/>
      <dgm:spPr/>
      <dgm:t>
        <a:bodyPr/>
        <a:lstStyle/>
        <a:p>
          <a:r>
            <a:rPr lang="en-US"/>
            <a:t>The 1989 Act was in force for 12 years more towards IRA activity</a:t>
          </a:r>
        </a:p>
      </dgm:t>
    </dgm:pt>
    <dgm:pt modelId="{157D80F6-2AA6-4C42-A757-ECAB28E039EB}" type="parTrans" cxnId="{BAE7AA77-FF09-4A3B-B204-BACFCA7601FB}">
      <dgm:prSet/>
      <dgm:spPr/>
      <dgm:t>
        <a:bodyPr/>
        <a:lstStyle/>
        <a:p>
          <a:endParaRPr lang="en-US"/>
        </a:p>
      </dgm:t>
    </dgm:pt>
    <dgm:pt modelId="{EEA481B3-9B51-4230-BF4B-4A1FB589A3E7}" type="sibTrans" cxnId="{BAE7AA77-FF09-4A3B-B204-BACFCA7601FB}">
      <dgm:prSet/>
      <dgm:spPr/>
      <dgm:t>
        <a:bodyPr/>
        <a:lstStyle/>
        <a:p>
          <a:endParaRPr lang="en-US"/>
        </a:p>
      </dgm:t>
    </dgm:pt>
    <dgm:pt modelId="{DE34250F-A0CD-4D76-8942-4F78631C6037}" type="pres">
      <dgm:prSet presAssocID="{A4380F8F-DAF5-4A77-B753-6C92527AC98C}" presName="root" presStyleCnt="0">
        <dgm:presLayoutVars>
          <dgm:chMax/>
          <dgm:chPref/>
          <dgm:animLvl val="lvl"/>
        </dgm:presLayoutVars>
      </dgm:prSet>
      <dgm:spPr/>
    </dgm:pt>
    <dgm:pt modelId="{53FDC61D-5DAD-4EFC-9964-C4855E56E80A}" type="pres">
      <dgm:prSet presAssocID="{A4380F8F-DAF5-4A77-B753-6C92527AC98C}" presName="divider" presStyleLbl="fgAcc1" presStyleIdx="0" presStyleCnt="1"/>
      <dgm:spPr/>
    </dgm:pt>
    <dgm:pt modelId="{EB36DE52-6D67-4222-9926-52B23BFFFBBA}" type="pres">
      <dgm:prSet presAssocID="{A4380F8F-DAF5-4A77-B753-6C92527AC98C}" presName="nodes" presStyleCnt="0">
        <dgm:presLayoutVars>
          <dgm:chMax/>
          <dgm:chPref/>
          <dgm:animLvl val="lvl"/>
        </dgm:presLayoutVars>
      </dgm:prSet>
      <dgm:spPr/>
    </dgm:pt>
    <dgm:pt modelId="{636FF9BA-93E7-420A-8F73-D0CA9D55BC6C}" type="pres">
      <dgm:prSet presAssocID="{F702160C-7DE2-480F-9A39-D1F17004CC95}" presName="composite" presStyleCnt="0"/>
      <dgm:spPr/>
    </dgm:pt>
    <dgm:pt modelId="{8CD8A78A-5075-4C05-8FB2-7F054DD71CAB}" type="pres">
      <dgm:prSet presAssocID="{F702160C-7DE2-480F-9A39-D1F17004CC95}" presName="L1TextContainer" presStyleLbl="alignNode1" presStyleIdx="0" presStyleCnt="4">
        <dgm:presLayoutVars>
          <dgm:chMax val="1"/>
          <dgm:chPref val="1"/>
          <dgm:bulletEnabled val="1"/>
        </dgm:presLayoutVars>
      </dgm:prSet>
      <dgm:spPr/>
    </dgm:pt>
    <dgm:pt modelId="{009AE4B3-B7ED-4F2E-A8A8-ECE6EEEDA4C2}" type="pres">
      <dgm:prSet presAssocID="{F702160C-7DE2-480F-9A39-D1F17004CC95}" presName="L2TextContainerWrapper" presStyleCnt="0">
        <dgm:presLayoutVars>
          <dgm:bulletEnabled val="1"/>
        </dgm:presLayoutVars>
      </dgm:prSet>
      <dgm:spPr/>
    </dgm:pt>
    <dgm:pt modelId="{A1813F3F-DCEB-4355-AF01-A6936BAECAEC}" type="pres">
      <dgm:prSet presAssocID="{F702160C-7DE2-480F-9A39-D1F17004CC95}" presName="L2TextContainer" presStyleLbl="bgAccFollowNode1" presStyleIdx="0" presStyleCnt="4"/>
      <dgm:spPr/>
    </dgm:pt>
    <dgm:pt modelId="{DDE92094-315E-479A-A18E-A56B99A33AEC}" type="pres">
      <dgm:prSet presAssocID="{F702160C-7DE2-480F-9A39-D1F17004CC95}" presName="FlexibleEmptyPlaceHolder" presStyleCnt="0"/>
      <dgm:spPr/>
    </dgm:pt>
    <dgm:pt modelId="{3BECF4C1-58B2-4D44-B6D4-A823648AD684}" type="pres">
      <dgm:prSet presAssocID="{F702160C-7DE2-480F-9A39-D1F17004CC95}" presName="ConnectLine" presStyleLbl="sibTrans1D1" presStyleIdx="0" presStyleCnt="4"/>
      <dgm:spPr/>
    </dgm:pt>
    <dgm:pt modelId="{4CF6EDBC-7AC0-4AEC-B30E-29BD523453E5}" type="pres">
      <dgm:prSet presAssocID="{F702160C-7DE2-480F-9A39-D1F17004CC95}" presName="ConnectorPoint" presStyleLbl="node1" presStyleIdx="0" presStyleCnt="4"/>
      <dgm:spPr>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a:noFill/>
        </a:ln>
        <a:effectLst/>
      </dgm:spPr>
    </dgm:pt>
    <dgm:pt modelId="{09400441-4719-43EA-A2D6-CD120F75E6DC}" type="pres">
      <dgm:prSet presAssocID="{F702160C-7DE2-480F-9A39-D1F17004CC95}" presName="EmptyPlaceHolder" presStyleCnt="0"/>
      <dgm:spPr/>
    </dgm:pt>
    <dgm:pt modelId="{969E865E-51DB-4695-9387-DF9791A7CA8B}" type="pres">
      <dgm:prSet presAssocID="{3A1DB056-CAA9-4F0C-A20D-E893012DB513}" presName="spaceBetweenRectangles" presStyleCnt="0"/>
      <dgm:spPr/>
    </dgm:pt>
    <dgm:pt modelId="{1478D834-17BD-49D1-BC60-1E6D84FF2448}" type="pres">
      <dgm:prSet presAssocID="{47C05071-E4D9-4F60-86DC-A7F1FFC630E1}" presName="composite" presStyleCnt="0"/>
      <dgm:spPr/>
    </dgm:pt>
    <dgm:pt modelId="{C2D746D7-03A0-4C2B-92DB-FF36362BAAA6}" type="pres">
      <dgm:prSet presAssocID="{47C05071-E4D9-4F60-86DC-A7F1FFC630E1}" presName="L1TextContainer" presStyleLbl="alignNode1" presStyleIdx="1" presStyleCnt="4">
        <dgm:presLayoutVars>
          <dgm:chMax val="1"/>
          <dgm:chPref val="1"/>
          <dgm:bulletEnabled val="1"/>
        </dgm:presLayoutVars>
      </dgm:prSet>
      <dgm:spPr/>
    </dgm:pt>
    <dgm:pt modelId="{A65E2F0E-DFD0-4F65-9C3C-98B22916241C}" type="pres">
      <dgm:prSet presAssocID="{47C05071-E4D9-4F60-86DC-A7F1FFC630E1}" presName="L2TextContainerWrapper" presStyleCnt="0">
        <dgm:presLayoutVars>
          <dgm:bulletEnabled val="1"/>
        </dgm:presLayoutVars>
      </dgm:prSet>
      <dgm:spPr/>
    </dgm:pt>
    <dgm:pt modelId="{A997AD04-330A-4A4A-B910-E08A6044B3FF}" type="pres">
      <dgm:prSet presAssocID="{47C05071-E4D9-4F60-86DC-A7F1FFC630E1}" presName="L2TextContainer" presStyleLbl="bgAccFollowNode1" presStyleIdx="1" presStyleCnt="4"/>
      <dgm:spPr/>
    </dgm:pt>
    <dgm:pt modelId="{FCC0A73A-884B-41F5-AF7D-31083474AA5B}" type="pres">
      <dgm:prSet presAssocID="{47C05071-E4D9-4F60-86DC-A7F1FFC630E1}" presName="FlexibleEmptyPlaceHolder" presStyleCnt="0"/>
      <dgm:spPr/>
    </dgm:pt>
    <dgm:pt modelId="{966AF9D2-81B4-4016-9330-7B03CC4D725B}" type="pres">
      <dgm:prSet presAssocID="{47C05071-E4D9-4F60-86DC-A7F1FFC630E1}" presName="ConnectLine" presStyleLbl="sibTrans1D1" presStyleIdx="1" presStyleCnt="4"/>
      <dgm:spPr/>
    </dgm:pt>
    <dgm:pt modelId="{D5B04F49-64E6-44CD-A391-11EA72258C30}" type="pres">
      <dgm:prSet presAssocID="{47C05071-E4D9-4F60-86DC-A7F1FFC630E1}" presName="ConnectorPoint" presStyleLbl="node1" presStyleIdx="1" presStyleCnt="4"/>
      <dgm:spPr>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a:noFill/>
        </a:ln>
        <a:effectLst/>
      </dgm:spPr>
    </dgm:pt>
    <dgm:pt modelId="{C1E642D7-F8E6-4D44-8E15-67C6C876B824}" type="pres">
      <dgm:prSet presAssocID="{47C05071-E4D9-4F60-86DC-A7F1FFC630E1}" presName="EmptyPlaceHolder" presStyleCnt="0"/>
      <dgm:spPr/>
    </dgm:pt>
    <dgm:pt modelId="{EECFD1FB-2076-4CDF-B557-82D728461B55}" type="pres">
      <dgm:prSet presAssocID="{5AC6756B-0F40-4B71-9BC8-A76D0DFBD789}" presName="spaceBetweenRectangles" presStyleCnt="0"/>
      <dgm:spPr/>
    </dgm:pt>
    <dgm:pt modelId="{99790AFB-D8BB-43B4-BFD2-A6D4F86EB27E}" type="pres">
      <dgm:prSet presAssocID="{43542E30-D60B-48A1-B2D2-E48540E57784}" presName="composite" presStyleCnt="0"/>
      <dgm:spPr/>
    </dgm:pt>
    <dgm:pt modelId="{191FF783-5684-47A6-A74A-79F9733461C3}" type="pres">
      <dgm:prSet presAssocID="{43542E30-D60B-48A1-B2D2-E48540E57784}" presName="L1TextContainer" presStyleLbl="alignNode1" presStyleIdx="2" presStyleCnt="4">
        <dgm:presLayoutVars>
          <dgm:chMax val="1"/>
          <dgm:chPref val="1"/>
          <dgm:bulletEnabled val="1"/>
        </dgm:presLayoutVars>
      </dgm:prSet>
      <dgm:spPr/>
    </dgm:pt>
    <dgm:pt modelId="{692B3371-8E47-4E98-8FCC-72A29BBC4B2C}" type="pres">
      <dgm:prSet presAssocID="{43542E30-D60B-48A1-B2D2-E48540E57784}" presName="L2TextContainerWrapper" presStyleCnt="0">
        <dgm:presLayoutVars>
          <dgm:bulletEnabled val="1"/>
        </dgm:presLayoutVars>
      </dgm:prSet>
      <dgm:spPr/>
    </dgm:pt>
    <dgm:pt modelId="{F56F239B-9D8D-40CD-8F00-5881CDF7093A}" type="pres">
      <dgm:prSet presAssocID="{43542E30-D60B-48A1-B2D2-E48540E57784}" presName="L2TextContainer" presStyleLbl="bgAccFollowNode1" presStyleIdx="2" presStyleCnt="4"/>
      <dgm:spPr/>
    </dgm:pt>
    <dgm:pt modelId="{6745F50A-B069-4E50-877C-5FB20B88130E}" type="pres">
      <dgm:prSet presAssocID="{43542E30-D60B-48A1-B2D2-E48540E57784}" presName="FlexibleEmptyPlaceHolder" presStyleCnt="0"/>
      <dgm:spPr/>
    </dgm:pt>
    <dgm:pt modelId="{11149296-80DD-4F8E-9EC2-993973A5F3C9}" type="pres">
      <dgm:prSet presAssocID="{43542E30-D60B-48A1-B2D2-E48540E57784}" presName="ConnectLine" presStyleLbl="sibTrans1D1" presStyleIdx="2" presStyleCnt="4"/>
      <dgm:spPr/>
    </dgm:pt>
    <dgm:pt modelId="{E731E7EE-A1AA-4992-9F6A-2EE6E35E65F9}" type="pres">
      <dgm:prSet presAssocID="{43542E30-D60B-48A1-B2D2-E48540E57784}" presName="ConnectorPoint" presStyleLbl="node1" presStyleIdx="2" presStyleCnt="4"/>
      <dgm:spPr>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a:noFill/>
        </a:ln>
        <a:effectLst/>
      </dgm:spPr>
    </dgm:pt>
    <dgm:pt modelId="{FA7EA19A-4032-4255-8DBC-BBEF61C5DCB9}" type="pres">
      <dgm:prSet presAssocID="{43542E30-D60B-48A1-B2D2-E48540E57784}" presName="EmptyPlaceHolder" presStyleCnt="0"/>
      <dgm:spPr/>
    </dgm:pt>
    <dgm:pt modelId="{64AADA6C-8E3A-4560-B671-0FFE007F4CEC}" type="pres">
      <dgm:prSet presAssocID="{603E23E5-8334-4480-A790-77D2041D3B3E}" presName="spaceBetweenRectangles" presStyleCnt="0"/>
      <dgm:spPr/>
    </dgm:pt>
    <dgm:pt modelId="{D0A27C7D-70D0-48F4-8EDD-E39846B7524C}" type="pres">
      <dgm:prSet presAssocID="{78BDC83B-F344-4513-96A5-97BB98F05CDE}" presName="composite" presStyleCnt="0"/>
      <dgm:spPr/>
    </dgm:pt>
    <dgm:pt modelId="{8A002243-5A87-45C0-9C0B-F13D2C6A1B83}" type="pres">
      <dgm:prSet presAssocID="{78BDC83B-F344-4513-96A5-97BB98F05CDE}" presName="L1TextContainer" presStyleLbl="alignNode1" presStyleIdx="3" presStyleCnt="4">
        <dgm:presLayoutVars>
          <dgm:chMax val="1"/>
          <dgm:chPref val="1"/>
          <dgm:bulletEnabled val="1"/>
        </dgm:presLayoutVars>
      </dgm:prSet>
      <dgm:spPr/>
    </dgm:pt>
    <dgm:pt modelId="{BAAF26E5-3016-4228-8479-4CE51C65584A}" type="pres">
      <dgm:prSet presAssocID="{78BDC83B-F344-4513-96A5-97BB98F05CDE}" presName="L2TextContainerWrapper" presStyleCnt="0">
        <dgm:presLayoutVars>
          <dgm:bulletEnabled val="1"/>
        </dgm:presLayoutVars>
      </dgm:prSet>
      <dgm:spPr/>
    </dgm:pt>
    <dgm:pt modelId="{B2819427-FA5D-4F61-9F00-A7DD5906C27B}" type="pres">
      <dgm:prSet presAssocID="{78BDC83B-F344-4513-96A5-97BB98F05CDE}" presName="L2TextContainer" presStyleLbl="bgAccFollowNode1" presStyleIdx="3" presStyleCnt="4"/>
      <dgm:spPr/>
    </dgm:pt>
    <dgm:pt modelId="{A8DB61D0-0D48-4FD0-849E-0A73DB39D780}" type="pres">
      <dgm:prSet presAssocID="{78BDC83B-F344-4513-96A5-97BB98F05CDE}" presName="FlexibleEmptyPlaceHolder" presStyleCnt="0"/>
      <dgm:spPr/>
    </dgm:pt>
    <dgm:pt modelId="{74494F56-3F45-4C46-97B8-3EF7FF19EE31}" type="pres">
      <dgm:prSet presAssocID="{78BDC83B-F344-4513-96A5-97BB98F05CDE}" presName="ConnectLine" presStyleLbl="sibTrans1D1" presStyleIdx="3" presStyleCnt="4"/>
      <dgm:spPr/>
    </dgm:pt>
    <dgm:pt modelId="{96C86F36-42B6-478B-AD89-2286FE93A2D0}" type="pres">
      <dgm:prSet presAssocID="{78BDC83B-F344-4513-96A5-97BB98F05CDE}" presName="ConnectorPoint" presStyleLbl="node1" presStyleIdx="3" presStyleCnt="4"/>
      <dgm:spPr>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a:noFill/>
        </a:ln>
        <a:effectLst/>
      </dgm:spPr>
    </dgm:pt>
    <dgm:pt modelId="{97B89E73-140E-4153-B46C-E83C7A34414C}" type="pres">
      <dgm:prSet presAssocID="{78BDC83B-F344-4513-96A5-97BB98F05CDE}" presName="EmptyPlaceHolder" presStyleCnt="0"/>
      <dgm:spPr/>
    </dgm:pt>
  </dgm:ptLst>
  <dgm:cxnLst>
    <dgm:cxn modelId="{69D4DE0C-4867-4788-9204-6E1B2B40EBBE}" srcId="{A4380F8F-DAF5-4A77-B753-6C92527AC98C}" destId="{43542E30-D60B-48A1-B2D2-E48540E57784}" srcOrd="2" destOrd="0" parTransId="{816AC039-8C7B-4C51-8648-6A88C56A385C}" sibTransId="{603E23E5-8334-4480-A790-77D2041D3B3E}"/>
    <dgm:cxn modelId="{DEF3E465-CD0C-417D-B0EE-1D058465DC96}" type="presOf" srcId="{FD3DB1A6-67A5-4E2A-9719-E4EE1000D323}" destId="{F56F239B-9D8D-40CD-8F00-5881CDF7093A}" srcOrd="0" destOrd="0" presId="urn:microsoft.com/office/officeart/2017/3/layout/HorizontalLabelsTimeline"/>
    <dgm:cxn modelId="{CE46EE4E-2426-477E-AEA2-F61BE8D19040}" srcId="{A4380F8F-DAF5-4A77-B753-6C92527AC98C}" destId="{78BDC83B-F344-4513-96A5-97BB98F05CDE}" srcOrd="3" destOrd="0" parTransId="{0D974021-3938-4F3B-9D0D-B87C67F3A7EF}" sibTransId="{3B0876EF-41E8-4662-9F90-DEBB29C1686A}"/>
    <dgm:cxn modelId="{21BFC852-8123-4D3F-A43F-34351EF9684D}" type="presOf" srcId="{F702160C-7DE2-480F-9A39-D1F17004CC95}" destId="{8CD8A78A-5075-4C05-8FB2-7F054DD71CAB}" srcOrd="0" destOrd="0" presId="urn:microsoft.com/office/officeart/2017/3/layout/HorizontalLabelsTimeline"/>
    <dgm:cxn modelId="{BAE7AA77-FF09-4A3B-B204-BACFCA7601FB}" srcId="{78BDC83B-F344-4513-96A5-97BB98F05CDE}" destId="{9FB4061B-A22D-4D72-AB0F-39E45E5BA010}" srcOrd="0" destOrd="0" parTransId="{157D80F6-2AA6-4C42-A757-ECAB28E039EB}" sibTransId="{EEA481B3-9B51-4230-BF4B-4A1FB589A3E7}"/>
    <dgm:cxn modelId="{B06B037D-213D-41FA-AA25-8E35DC8414FA}" type="presOf" srcId="{78BDC83B-F344-4513-96A5-97BB98F05CDE}" destId="{8A002243-5A87-45C0-9C0B-F13D2C6A1B83}" srcOrd="0" destOrd="0" presId="urn:microsoft.com/office/officeart/2017/3/layout/HorizontalLabelsTimeline"/>
    <dgm:cxn modelId="{2C563C84-3E4A-4EA1-9038-B56F8374523D}" type="presOf" srcId="{A4380F8F-DAF5-4A77-B753-6C92527AC98C}" destId="{DE34250F-A0CD-4D76-8942-4F78631C6037}" srcOrd="0" destOrd="0" presId="urn:microsoft.com/office/officeart/2017/3/layout/HorizontalLabelsTimeline"/>
    <dgm:cxn modelId="{2CEF37AD-A2A3-4748-9AC2-1340E97BBA97}" type="presOf" srcId="{43542E30-D60B-48A1-B2D2-E48540E57784}" destId="{191FF783-5684-47A6-A74A-79F9733461C3}" srcOrd="0" destOrd="0" presId="urn:microsoft.com/office/officeart/2017/3/layout/HorizontalLabelsTimeline"/>
    <dgm:cxn modelId="{2EB7DEB9-F663-4A8C-BEDC-DF5864C63621}" srcId="{A4380F8F-DAF5-4A77-B753-6C92527AC98C}" destId="{F702160C-7DE2-480F-9A39-D1F17004CC95}" srcOrd="0" destOrd="0" parTransId="{8016B4E3-A9A8-4FA5-B261-0C2858570C97}" sibTransId="{3A1DB056-CAA9-4F0C-A20D-E893012DB513}"/>
    <dgm:cxn modelId="{BC7293CE-C425-405B-A844-583B800F3AE4}" srcId="{43542E30-D60B-48A1-B2D2-E48540E57784}" destId="{FD3DB1A6-67A5-4E2A-9719-E4EE1000D323}" srcOrd="0" destOrd="0" parTransId="{273076D6-3041-45BA-B17D-2A0ECA37596F}" sibTransId="{F55B2B14-C54A-4AD3-BEB5-5CD10D15DD16}"/>
    <dgm:cxn modelId="{57A52CCF-BE9C-4C15-98FC-789FB5C16F17}" type="presOf" srcId="{9D6D450B-8279-4FB3-95F2-31538C880B18}" destId="{A997AD04-330A-4A4A-B910-E08A6044B3FF}" srcOrd="0" destOrd="0" presId="urn:microsoft.com/office/officeart/2017/3/layout/HorizontalLabelsTimeline"/>
    <dgm:cxn modelId="{AE8DA0D0-A1F6-4FF1-A37E-AB074210570B}" type="presOf" srcId="{47C05071-E4D9-4F60-86DC-A7F1FFC630E1}" destId="{C2D746D7-03A0-4C2B-92DB-FF36362BAAA6}" srcOrd="0" destOrd="0" presId="urn:microsoft.com/office/officeart/2017/3/layout/HorizontalLabelsTimeline"/>
    <dgm:cxn modelId="{ECE1DAE3-FCA8-479F-8C6D-843E9B7290D6}" srcId="{F702160C-7DE2-480F-9A39-D1F17004CC95}" destId="{A1A557A1-BF67-411F-AF01-92490159D00F}" srcOrd="0" destOrd="0" parTransId="{9EC54F49-E741-466B-8BFB-29057263CD44}" sibTransId="{C73A6ABA-B56A-4963-AAF0-2853825CDC5D}"/>
    <dgm:cxn modelId="{D12F51E6-AA64-44F6-9372-16C1E9163AF3}" type="presOf" srcId="{9FB4061B-A22D-4D72-AB0F-39E45E5BA010}" destId="{B2819427-FA5D-4F61-9F00-A7DD5906C27B}" srcOrd="0" destOrd="0" presId="urn:microsoft.com/office/officeart/2017/3/layout/HorizontalLabelsTimeline"/>
    <dgm:cxn modelId="{E080A4E6-C4AC-48B2-9A81-BA4A61D9555F}" srcId="{47C05071-E4D9-4F60-86DC-A7F1FFC630E1}" destId="{9D6D450B-8279-4FB3-95F2-31538C880B18}" srcOrd="0" destOrd="0" parTransId="{B327BDE9-B8C4-4054-B4C8-CAC76453BEE1}" sibTransId="{EF01B52E-6C12-44A9-894D-1FE4B3FC06E2}"/>
    <dgm:cxn modelId="{9E7F87F8-A40D-40B0-B162-17D51B74225A}" srcId="{A4380F8F-DAF5-4A77-B753-6C92527AC98C}" destId="{47C05071-E4D9-4F60-86DC-A7F1FFC630E1}" srcOrd="1" destOrd="0" parTransId="{F7746FFF-2DB3-427B-84F5-E137D71551D8}" sibTransId="{5AC6756B-0F40-4B71-9BC8-A76D0DFBD789}"/>
    <dgm:cxn modelId="{931BAEFC-8030-43C6-B834-B10F0F933EC5}" type="presOf" srcId="{A1A557A1-BF67-411F-AF01-92490159D00F}" destId="{A1813F3F-DCEB-4355-AF01-A6936BAECAEC}" srcOrd="0" destOrd="0" presId="urn:microsoft.com/office/officeart/2017/3/layout/HorizontalLabelsTimeline"/>
    <dgm:cxn modelId="{D700B8A8-B3D7-412C-AB6E-354F50ED6E12}" type="presParOf" srcId="{DE34250F-A0CD-4D76-8942-4F78631C6037}" destId="{53FDC61D-5DAD-4EFC-9964-C4855E56E80A}" srcOrd="0" destOrd="0" presId="urn:microsoft.com/office/officeart/2017/3/layout/HorizontalLabelsTimeline"/>
    <dgm:cxn modelId="{A8D549E8-9468-4936-B9E9-D95277EFCEE7}" type="presParOf" srcId="{DE34250F-A0CD-4D76-8942-4F78631C6037}" destId="{EB36DE52-6D67-4222-9926-52B23BFFFBBA}" srcOrd="1" destOrd="0" presId="urn:microsoft.com/office/officeart/2017/3/layout/HorizontalLabelsTimeline"/>
    <dgm:cxn modelId="{CC078A5E-0AA8-466E-A6A7-4A68EC15D0EF}" type="presParOf" srcId="{EB36DE52-6D67-4222-9926-52B23BFFFBBA}" destId="{636FF9BA-93E7-420A-8F73-D0CA9D55BC6C}" srcOrd="0" destOrd="0" presId="urn:microsoft.com/office/officeart/2017/3/layout/HorizontalLabelsTimeline"/>
    <dgm:cxn modelId="{48048A91-7055-42F4-AEE6-73CEBD46F461}" type="presParOf" srcId="{636FF9BA-93E7-420A-8F73-D0CA9D55BC6C}" destId="{8CD8A78A-5075-4C05-8FB2-7F054DD71CAB}" srcOrd="0" destOrd="0" presId="urn:microsoft.com/office/officeart/2017/3/layout/HorizontalLabelsTimeline"/>
    <dgm:cxn modelId="{B43E3C73-41E6-4A5D-9C5A-A44B39BC30FE}" type="presParOf" srcId="{636FF9BA-93E7-420A-8F73-D0CA9D55BC6C}" destId="{009AE4B3-B7ED-4F2E-A8A8-ECE6EEEDA4C2}" srcOrd="1" destOrd="0" presId="urn:microsoft.com/office/officeart/2017/3/layout/HorizontalLabelsTimeline"/>
    <dgm:cxn modelId="{9C3F2ACC-2EB9-43C3-BE67-F48A359F56F3}" type="presParOf" srcId="{009AE4B3-B7ED-4F2E-A8A8-ECE6EEEDA4C2}" destId="{A1813F3F-DCEB-4355-AF01-A6936BAECAEC}" srcOrd="0" destOrd="0" presId="urn:microsoft.com/office/officeart/2017/3/layout/HorizontalLabelsTimeline"/>
    <dgm:cxn modelId="{992B69BF-7E5C-46A6-B66F-177FD6B1E15F}" type="presParOf" srcId="{009AE4B3-B7ED-4F2E-A8A8-ECE6EEEDA4C2}" destId="{DDE92094-315E-479A-A18E-A56B99A33AEC}" srcOrd="1" destOrd="0" presId="urn:microsoft.com/office/officeart/2017/3/layout/HorizontalLabelsTimeline"/>
    <dgm:cxn modelId="{B692A425-002C-46C8-B39F-B0E0F3A8AC8F}" type="presParOf" srcId="{636FF9BA-93E7-420A-8F73-D0CA9D55BC6C}" destId="{3BECF4C1-58B2-4D44-B6D4-A823648AD684}" srcOrd="2" destOrd="0" presId="urn:microsoft.com/office/officeart/2017/3/layout/HorizontalLabelsTimeline"/>
    <dgm:cxn modelId="{47AA272B-6966-464B-A5CC-CC2219693A53}" type="presParOf" srcId="{636FF9BA-93E7-420A-8F73-D0CA9D55BC6C}" destId="{4CF6EDBC-7AC0-4AEC-B30E-29BD523453E5}" srcOrd="3" destOrd="0" presId="urn:microsoft.com/office/officeart/2017/3/layout/HorizontalLabelsTimeline"/>
    <dgm:cxn modelId="{32350D64-BB7C-4F57-A751-C9D85D9137F1}" type="presParOf" srcId="{636FF9BA-93E7-420A-8F73-D0CA9D55BC6C}" destId="{09400441-4719-43EA-A2D6-CD120F75E6DC}" srcOrd="4" destOrd="0" presId="urn:microsoft.com/office/officeart/2017/3/layout/HorizontalLabelsTimeline"/>
    <dgm:cxn modelId="{2700C781-4034-47B0-8ECF-4C8B50E7B8F5}" type="presParOf" srcId="{EB36DE52-6D67-4222-9926-52B23BFFFBBA}" destId="{969E865E-51DB-4695-9387-DF9791A7CA8B}" srcOrd="1" destOrd="0" presId="urn:microsoft.com/office/officeart/2017/3/layout/HorizontalLabelsTimeline"/>
    <dgm:cxn modelId="{95D0CB02-4556-4C6D-BA77-367B6C0613F4}" type="presParOf" srcId="{EB36DE52-6D67-4222-9926-52B23BFFFBBA}" destId="{1478D834-17BD-49D1-BC60-1E6D84FF2448}" srcOrd="2" destOrd="0" presId="urn:microsoft.com/office/officeart/2017/3/layout/HorizontalLabelsTimeline"/>
    <dgm:cxn modelId="{68E28DA8-68AC-40FF-839D-B3E3F6CE7B0F}" type="presParOf" srcId="{1478D834-17BD-49D1-BC60-1E6D84FF2448}" destId="{C2D746D7-03A0-4C2B-92DB-FF36362BAAA6}" srcOrd="0" destOrd="0" presId="urn:microsoft.com/office/officeart/2017/3/layout/HorizontalLabelsTimeline"/>
    <dgm:cxn modelId="{CB5F2135-9221-479F-B007-D0A3C331FB71}" type="presParOf" srcId="{1478D834-17BD-49D1-BC60-1E6D84FF2448}" destId="{A65E2F0E-DFD0-4F65-9C3C-98B22916241C}" srcOrd="1" destOrd="0" presId="urn:microsoft.com/office/officeart/2017/3/layout/HorizontalLabelsTimeline"/>
    <dgm:cxn modelId="{50AC2C75-6633-4162-806A-0772212051F7}" type="presParOf" srcId="{A65E2F0E-DFD0-4F65-9C3C-98B22916241C}" destId="{A997AD04-330A-4A4A-B910-E08A6044B3FF}" srcOrd="0" destOrd="0" presId="urn:microsoft.com/office/officeart/2017/3/layout/HorizontalLabelsTimeline"/>
    <dgm:cxn modelId="{A88798AF-F6C1-4502-85A8-09C8DB351D54}" type="presParOf" srcId="{A65E2F0E-DFD0-4F65-9C3C-98B22916241C}" destId="{FCC0A73A-884B-41F5-AF7D-31083474AA5B}" srcOrd="1" destOrd="0" presId="urn:microsoft.com/office/officeart/2017/3/layout/HorizontalLabelsTimeline"/>
    <dgm:cxn modelId="{804E4F91-EA2C-49AD-AE94-CDF69CC4EE88}" type="presParOf" srcId="{1478D834-17BD-49D1-BC60-1E6D84FF2448}" destId="{966AF9D2-81B4-4016-9330-7B03CC4D725B}" srcOrd="2" destOrd="0" presId="urn:microsoft.com/office/officeart/2017/3/layout/HorizontalLabelsTimeline"/>
    <dgm:cxn modelId="{BBF8945F-E4A3-43EA-A446-1419AE2B02F5}" type="presParOf" srcId="{1478D834-17BD-49D1-BC60-1E6D84FF2448}" destId="{D5B04F49-64E6-44CD-A391-11EA72258C30}" srcOrd="3" destOrd="0" presId="urn:microsoft.com/office/officeart/2017/3/layout/HorizontalLabelsTimeline"/>
    <dgm:cxn modelId="{B99C31DD-8ADA-4DDA-8195-5DB6BB673078}" type="presParOf" srcId="{1478D834-17BD-49D1-BC60-1E6D84FF2448}" destId="{C1E642D7-F8E6-4D44-8E15-67C6C876B824}" srcOrd="4" destOrd="0" presId="urn:microsoft.com/office/officeart/2017/3/layout/HorizontalLabelsTimeline"/>
    <dgm:cxn modelId="{B52BD4AF-A1FB-46FD-975C-A30615531439}" type="presParOf" srcId="{EB36DE52-6D67-4222-9926-52B23BFFFBBA}" destId="{EECFD1FB-2076-4CDF-B557-82D728461B55}" srcOrd="3" destOrd="0" presId="urn:microsoft.com/office/officeart/2017/3/layout/HorizontalLabelsTimeline"/>
    <dgm:cxn modelId="{163A147B-2E9F-4BCB-870B-BCCF21F34C23}" type="presParOf" srcId="{EB36DE52-6D67-4222-9926-52B23BFFFBBA}" destId="{99790AFB-D8BB-43B4-BFD2-A6D4F86EB27E}" srcOrd="4" destOrd="0" presId="urn:microsoft.com/office/officeart/2017/3/layout/HorizontalLabelsTimeline"/>
    <dgm:cxn modelId="{E6C652D8-B636-4CF3-8C07-A427EDD9B24C}" type="presParOf" srcId="{99790AFB-D8BB-43B4-BFD2-A6D4F86EB27E}" destId="{191FF783-5684-47A6-A74A-79F9733461C3}" srcOrd="0" destOrd="0" presId="urn:microsoft.com/office/officeart/2017/3/layout/HorizontalLabelsTimeline"/>
    <dgm:cxn modelId="{3EB52A8F-153E-487F-A6F1-3D4C445C9C55}" type="presParOf" srcId="{99790AFB-D8BB-43B4-BFD2-A6D4F86EB27E}" destId="{692B3371-8E47-4E98-8FCC-72A29BBC4B2C}" srcOrd="1" destOrd="0" presId="urn:microsoft.com/office/officeart/2017/3/layout/HorizontalLabelsTimeline"/>
    <dgm:cxn modelId="{321ABEA4-0C11-4E41-93A9-4594FEBAFE42}" type="presParOf" srcId="{692B3371-8E47-4E98-8FCC-72A29BBC4B2C}" destId="{F56F239B-9D8D-40CD-8F00-5881CDF7093A}" srcOrd="0" destOrd="0" presId="urn:microsoft.com/office/officeart/2017/3/layout/HorizontalLabelsTimeline"/>
    <dgm:cxn modelId="{BBA81FC2-27DB-4D1F-B012-329B552BDBE3}" type="presParOf" srcId="{692B3371-8E47-4E98-8FCC-72A29BBC4B2C}" destId="{6745F50A-B069-4E50-877C-5FB20B88130E}" srcOrd="1" destOrd="0" presId="urn:microsoft.com/office/officeart/2017/3/layout/HorizontalLabelsTimeline"/>
    <dgm:cxn modelId="{B00BCE22-0A1D-486A-9851-7EAF37DA217E}" type="presParOf" srcId="{99790AFB-D8BB-43B4-BFD2-A6D4F86EB27E}" destId="{11149296-80DD-4F8E-9EC2-993973A5F3C9}" srcOrd="2" destOrd="0" presId="urn:microsoft.com/office/officeart/2017/3/layout/HorizontalLabelsTimeline"/>
    <dgm:cxn modelId="{1D76B7DD-9D1A-4F5D-8FED-F9B8971723E0}" type="presParOf" srcId="{99790AFB-D8BB-43B4-BFD2-A6D4F86EB27E}" destId="{E731E7EE-A1AA-4992-9F6A-2EE6E35E65F9}" srcOrd="3" destOrd="0" presId="urn:microsoft.com/office/officeart/2017/3/layout/HorizontalLabelsTimeline"/>
    <dgm:cxn modelId="{8A22D76C-CBE2-4944-840F-C9A60DD4E2BD}" type="presParOf" srcId="{99790AFB-D8BB-43B4-BFD2-A6D4F86EB27E}" destId="{FA7EA19A-4032-4255-8DBC-BBEF61C5DCB9}" srcOrd="4" destOrd="0" presId="urn:microsoft.com/office/officeart/2017/3/layout/HorizontalLabelsTimeline"/>
    <dgm:cxn modelId="{EBC5F766-4E4C-41B4-B843-5C6793DA61D6}" type="presParOf" srcId="{EB36DE52-6D67-4222-9926-52B23BFFFBBA}" destId="{64AADA6C-8E3A-4560-B671-0FFE007F4CEC}" srcOrd="5" destOrd="0" presId="urn:microsoft.com/office/officeart/2017/3/layout/HorizontalLabelsTimeline"/>
    <dgm:cxn modelId="{1092C6A2-29DA-4B1C-B8D7-18F7A687CA28}" type="presParOf" srcId="{EB36DE52-6D67-4222-9926-52B23BFFFBBA}" destId="{D0A27C7D-70D0-48F4-8EDD-E39846B7524C}" srcOrd="6" destOrd="0" presId="urn:microsoft.com/office/officeart/2017/3/layout/HorizontalLabelsTimeline"/>
    <dgm:cxn modelId="{038B313A-CAFF-4AC2-A6A3-58FC13DFB5CE}" type="presParOf" srcId="{D0A27C7D-70D0-48F4-8EDD-E39846B7524C}" destId="{8A002243-5A87-45C0-9C0B-F13D2C6A1B83}" srcOrd="0" destOrd="0" presId="urn:microsoft.com/office/officeart/2017/3/layout/HorizontalLabelsTimeline"/>
    <dgm:cxn modelId="{E7307E86-A919-464F-BCA0-1B532D3C9F02}" type="presParOf" srcId="{D0A27C7D-70D0-48F4-8EDD-E39846B7524C}" destId="{BAAF26E5-3016-4228-8479-4CE51C65584A}" srcOrd="1" destOrd="0" presId="urn:microsoft.com/office/officeart/2017/3/layout/HorizontalLabelsTimeline"/>
    <dgm:cxn modelId="{29C0C08F-244A-4089-B80A-33F22BBB500D}" type="presParOf" srcId="{BAAF26E5-3016-4228-8479-4CE51C65584A}" destId="{B2819427-FA5D-4F61-9F00-A7DD5906C27B}" srcOrd="0" destOrd="0" presId="urn:microsoft.com/office/officeart/2017/3/layout/HorizontalLabelsTimeline"/>
    <dgm:cxn modelId="{C231CB56-B300-435F-9DBF-BFAE88C8684C}" type="presParOf" srcId="{BAAF26E5-3016-4228-8479-4CE51C65584A}" destId="{A8DB61D0-0D48-4FD0-849E-0A73DB39D780}" srcOrd="1" destOrd="0" presId="urn:microsoft.com/office/officeart/2017/3/layout/HorizontalLabelsTimeline"/>
    <dgm:cxn modelId="{866C93A8-015B-46B0-B6D3-D349C4A1FE49}" type="presParOf" srcId="{D0A27C7D-70D0-48F4-8EDD-E39846B7524C}" destId="{74494F56-3F45-4C46-97B8-3EF7FF19EE31}" srcOrd="2" destOrd="0" presId="urn:microsoft.com/office/officeart/2017/3/layout/HorizontalLabelsTimeline"/>
    <dgm:cxn modelId="{ECD5E4ED-57E4-47CB-9C20-D749289D5BF6}" type="presParOf" srcId="{D0A27C7D-70D0-48F4-8EDD-E39846B7524C}" destId="{96C86F36-42B6-478B-AD89-2286FE93A2D0}" srcOrd="3" destOrd="0" presId="urn:microsoft.com/office/officeart/2017/3/layout/HorizontalLabelsTimeline"/>
    <dgm:cxn modelId="{7AB4FA3D-3E60-4DD1-B82E-C8FB78EC08E2}" type="presParOf" srcId="{D0A27C7D-70D0-48F4-8EDD-E39846B7524C}" destId="{97B89E73-140E-4153-B46C-E83C7A34414C}" srcOrd="4" destOrd="0" presId="urn:microsoft.com/office/officeart/2017/3/layout/HorizontalLabels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FDC61D-5DAD-4EFC-9964-C4855E56E80A}">
      <dsp:nvSpPr>
        <dsp:cNvPr id="0" name=""/>
        <dsp:cNvSpPr/>
      </dsp:nvSpPr>
      <dsp:spPr>
        <a:xfrm>
          <a:off x="0" y="2726960"/>
          <a:ext cx="6666833" cy="0"/>
        </a:xfrm>
        <a:prstGeom prst="line">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8CD8A78A-5075-4C05-8FB2-7F054DD71CAB}">
      <dsp:nvSpPr>
        <dsp:cNvPr id="0" name=""/>
        <dsp:cNvSpPr/>
      </dsp:nvSpPr>
      <dsp:spPr>
        <a:xfrm>
          <a:off x="160778" y="1690715"/>
          <a:ext cx="2346152" cy="654470"/>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1976</a:t>
          </a:r>
        </a:p>
      </dsp:txBody>
      <dsp:txXfrm>
        <a:off x="160778" y="1690715"/>
        <a:ext cx="2346152" cy="654470"/>
      </dsp:txXfrm>
    </dsp:sp>
    <dsp:sp modelId="{A1813F3F-DCEB-4355-AF01-A6936BAECAEC}">
      <dsp:nvSpPr>
        <dsp:cNvPr id="0" name=""/>
        <dsp:cNvSpPr/>
      </dsp:nvSpPr>
      <dsp:spPr>
        <a:xfrm>
          <a:off x="160778" y="639830"/>
          <a:ext cx="2346152" cy="1050885"/>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Prevention of Terrorism (Temporary Provision) Act 1976</a:t>
          </a:r>
        </a:p>
      </dsp:txBody>
      <dsp:txXfrm>
        <a:off x="160778" y="639830"/>
        <a:ext cx="2346152" cy="1050885"/>
      </dsp:txXfrm>
    </dsp:sp>
    <dsp:sp modelId="{3BECF4C1-58B2-4D44-B6D4-A823648AD684}">
      <dsp:nvSpPr>
        <dsp:cNvPr id="0" name=""/>
        <dsp:cNvSpPr/>
      </dsp:nvSpPr>
      <dsp:spPr>
        <a:xfrm>
          <a:off x="1333854" y="2345185"/>
          <a:ext cx="0" cy="381774"/>
        </a:xfrm>
        <a:prstGeom prst="line">
          <a:avLst/>
        </a:prstGeom>
        <a:noFill/>
        <a:ln w="1270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C2D746D7-03A0-4C2B-92DB-FF36362BAAA6}">
      <dsp:nvSpPr>
        <dsp:cNvPr id="0" name=""/>
        <dsp:cNvSpPr/>
      </dsp:nvSpPr>
      <dsp:spPr>
        <a:xfrm>
          <a:off x="1493819" y="3108734"/>
          <a:ext cx="2346152" cy="654470"/>
        </a:xfrm>
        <a:prstGeom prst="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w="12700" cap="flat" cmpd="sng" algn="ctr">
          <a:solidFill>
            <a:schemeClr val="accent5">
              <a:hueOff val="-4050717"/>
              <a:satOff val="-275"/>
              <a:lumOff val="65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1984</a:t>
          </a:r>
        </a:p>
      </dsp:txBody>
      <dsp:txXfrm>
        <a:off x="1493819" y="3108734"/>
        <a:ext cx="2346152" cy="654470"/>
      </dsp:txXfrm>
    </dsp:sp>
    <dsp:sp modelId="{A997AD04-330A-4A4A-B910-E08A6044B3FF}">
      <dsp:nvSpPr>
        <dsp:cNvPr id="0" name=""/>
        <dsp:cNvSpPr/>
      </dsp:nvSpPr>
      <dsp:spPr>
        <a:xfrm>
          <a:off x="1493819" y="3763204"/>
          <a:ext cx="2346152" cy="1050885"/>
        </a:xfrm>
        <a:prstGeom prst="rect">
          <a:avLst/>
        </a:prstGeom>
        <a:solidFill>
          <a:schemeClr val="accent5">
            <a:tint val="40000"/>
            <a:alpha val="90000"/>
            <a:hueOff val="-3981555"/>
            <a:satOff val="889"/>
            <a:lumOff val="134"/>
            <a:alphaOff val="0"/>
          </a:schemeClr>
        </a:solidFill>
        <a:ln w="12700" cap="flat" cmpd="sng" algn="ctr">
          <a:solidFill>
            <a:schemeClr val="accent5">
              <a:tint val="40000"/>
              <a:alpha val="90000"/>
              <a:hueOff val="-3981555"/>
              <a:satOff val="889"/>
              <a:lumOff val="134"/>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Prevention of Terrorism (Temporary Provision) Act 1984</a:t>
          </a:r>
        </a:p>
      </dsp:txBody>
      <dsp:txXfrm>
        <a:off x="1493819" y="3763204"/>
        <a:ext cx="2346152" cy="1050885"/>
      </dsp:txXfrm>
    </dsp:sp>
    <dsp:sp modelId="{966AF9D2-81B4-4016-9330-7B03CC4D725B}">
      <dsp:nvSpPr>
        <dsp:cNvPr id="0" name=""/>
        <dsp:cNvSpPr/>
      </dsp:nvSpPr>
      <dsp:spPr>
        <a:xfrm>
          <a:off x="2666895" y="2726959"/>
          <a:ext cx="0" cy="381774"/>
        </a:xfrm>
        <a:prstGeom prst="line">
          <a:avLst/>
        </a:prstGeom>
        <a:noFill/>
        <a:ln w="12700" cap="flat" cmpd="sng" algn="ctr">
          <a:solidFill>
            <a:schemeClr val="accent5">
              <a:hueOff val="-4050717"/>
              <a:satOff val="-275"/>
              <a:lumOff val="654"/>
              <a:alphaOff val="0"/>
            </a:schemeClr>
          </a:solidFill>
          <a:prstDash val="solid"/>
          <a:miter lim="800000"/>
        </a:ln>
        <a:effectLst/>
      </dsp:spPr>
      <dsp:style>
        <a:lnRef idx="1">
          <a:scrgbClr r="0" g="0" b="0"/>
        </a:lnRef>
        <a:fillRef idx="0">
          <a:scrgbClr r="0" g="0" b="0"/>
        </a:fillRef>
        <a:effectRef idx="0">
          <a:scrgbClr r="0" g="0" b="0"/>
        </a:effectRef>
        <a:fontRef idx="minor"/>
      </dsp:style>
    </dsp:sp>
    <dsp:sp modelId="{4CF6EDBC-7AC0-4AEC-B30E-29BD523453E5}">
      <dsp:nvSpPr>
        <dsp:cNvPr id="0" name=""/>
        <dsp:cNvSpPr/>
      </dsp:nvSpPr>
      <dsp:spPr>
        <a:xfrm rot="2700000">
          <a:off x="1291433" y="2684538"/>
          <a:ext cx="84843" cy="84843"/>
        </a:xfrm>
        <a:prstGeom prst="rect">
          <a:avLst/>
        </a:prstGeom>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a:noFill/>
        </a:ln>
        <a:effectLst/>
      </dsp:spPr>
      <dsp:style>
        <a:lnRef idx="0">
          <a:scrgbClr r="0" g="0" b="0"/>
        </a:lnRef>
        <a:fillRef idx="3">
          <a:scrgbClr r="0" g="0" b="0"/>
        </a:fillRef>
        <a:effectRef idx="2">
          <a:scrgbClr r="0" g="0" b="0"/>
        </a:effectRef>
        <a:fontRef idx="minor">
          <a:schemeClr val="lt1"/>
        </a:fontRef>
      </dsp:style>
    </dsp:sp>
    <dsp:sp modelId="{D5B04F49-64E6-44CD-A391-11EA72258C30}">
      <dsp:nvSpPr>
        <dsp:cNvPr id="0" name=""/>
        <dsp:cNvSpPr/>
      </dsp:nvSpPr>
      <dsp:spPr>
        <a:xfrm rot="2700000">
          <a:off x="2624474" y="2684538"/>
          <a:ext cx="84843" cy="84843"/>
        </a:xfrm>
        <a:prstGeom prst="rect">
          <a:avLst/>
        </a:prstGeom>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a:noFill/>
        </a:ln>
        <a:effectLst/>
      </dsp:spPr>
      <dsp:style>
        <a:lnRef idx="0">
          <a:scrgbClr r="0" g="0" b="0"/>
        </a:lnRef>
        <a:fillRef idx="3">
          <a:scrgbClr r="0" g="0" b="0"/>
        </a:fillRef>
        <a:effectRef idx="2">
          <a:scrgbClr r="0" g="0" b="0"/>
        </a:effectRef>
        <a:fontRef idx="minor">
          <a:schemeClr val="lt1"/>
        </a:fontRef>
      </dsp:style>
    </dsp:sp>
    <dsp:sp modelId="{191FF783-5684-47A6-A74A-79F9733461C3}">
      <dsp:nvSpPr>
        <dsp:cNvPr id="0" name=""/>
        <dsp:cNvSpPr/>
      </dsp:nvSpPr>
      <dsp:spPr>
        <a:xfrm>
          <a:off x="2826860" y="1690715"/>
          <a:ext cx="2346152" cy="654470"/>
        </a:xfrm>
        <a:prstGeom prst="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w="12700" cap="flat" cmpd="sng" algn="ctr">
          <a:solidFill>
            <a:schemeClr val="accent5">
              <a:hueOff val="-8101434"/>
              <a:satOff val="-551"/>
              <a:lumOff val="130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1989</a:t>
          </a:r>
        </a:p>
      </dsp:txBody>
      <dsp:txXfrm>
        <a:off x="2826860" y="1690715"/>
        <a:ext cx="2346152" cy="654470"/>
      </dsp:txXfrm>
    </dsp:sp>
    <dsp:sp modelId="{F56F239B-9D8D-40CD-8F00-5881CDF7093A}">
      <dsp:nvSpPr>
        <dsp:cNvPr id="0" name=""/>
        <dsp:cNvSpPr/>
      </dsp:nvSpPr>
      <dsp:spPr>
        <a:xfrm>
          <a:off x="2826860" y="639830"/>
          <a:ext cx="2346152" cy="1050885"/>
        </a:xfrm>
        <a:prstGeom prst="rect">
          <a:avLst/>
        </a:prstGeom>
        <a:solidFill>
          <a:schemeClr val="accent5">
            <a:tint val="40000"/>
            <a:alpha val="90000"/>
            <a:hueOff val="-7963110"/>
            <a:satOff val="1778"/>
            <a:lumOff val="267"/>
            <a:alphaOff val="0"/>
          </a:schemeClr>
        </a:solidFill>
        <a:ln w="12700" cap="flat" cmpd="sng" algn="ctr">
          <a:solidFill>
            <a:schemeClr val="accent5">
              <a:tint val="40000"/>
              <a:alpha val="90000"/>
              <a:hueOff val="-7963110"/>
              <a:satOff val="1778"/>
              <a:lumOff val="267"/>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Prevention of Terrorism (Temporary Provision) Act 1989</a:t>
          </a:r>
        </a:p>
      </dsp:txBody>
      <dsp:txXfrm>
        <a:off x="2826860" y="639830"/>
        <a:ext cx="2346152" cy="1050885"/>
      </dsp:txXfrm>
    </dsp:sp>
    <dsp:sp modelId="{11149296-80DD-4F8E-9EC2-993973A5F3C9}">
      <dsp:nvSpPr>
        <dsp:cNvPr id="0" name=""/>
        <dsp:cNvSpPr/>
      </dsp:nvSpPr>
      <dsp:spPr>
        <a:xfrm>
          <a:off x="3999937" y="2345185"/>
          <a:ext cx="0" cy="381774"/>
        </a:xfrm>
        <a:prstGeom prst="line">
          <a:avLst/>
        </a:prstGeom>
        <a:noFill/>
        <a:ln w="12700" cap="flat" cmpd="sng" algn="ctr">
          <a:solidFill>
            <a:schemeClr val="accent5">
              <a:hueOff val="-8101434"/>
              <a:satOff val="-551"/>
              <a:lumOff val="1307"/>
              <a:alphaOff val="0"/>
            </a:schemeClr>
          </a:solidFill>
          <a:prstDash val="solid"/>
          <a:miter lim="800000"/>
        </a:ln>
        <a:effectLst/>
      </dsp:spPr>
      <dsp:style>
        <a:lnRef idx="1">
          <a:scrgbClr r="0" g="0" b="0"/>
        </a:lnRef>
        <a:fillRef idx="0">
          <a:scrgbClr r="0" g="0" b="0"/>
        </a:fillRef>
        <a:effectRef idx="0">
          <a:scrgbClr r="0" g="0" b="0"/>
        </a:effectRef>
        <a:fontRef idx="minor"/>
      </dsp:style>
    </dsp:sp>
    <dsp:sp modelId="{8A002243-5A87-45C0-9C0B-F13D2C6A1B83}">
      <dsp:nvSpPr>
        <dsp:cNvPr id="0" name=""/>
        <dsp:cNvSpPr/>
      </dsp:nvSpPr>
      <dsp:spPr>
        <a:xfrm>
          <a:off x="4159901" y="3108734"/>
          <a:ext cx="2346152" cy="654470"/>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1989</a:t>
          </a:r>
        </a:p>
      </dsp:txBody>
      <dsp:txXfrm>
        <a:off x="4159901" y="3108734"/>
        <a:ext cx="2346152" cy="654470"/>
      </dsp:txXfrm>
    </dsp:sp>
    <dsp:sp modelId="{B2819427-FA5D-4F61-9F00-A7DD5906C27B}">
      <dsp:nvSpPr>
        <dsp:cNvPr id="0" name=""/>
        <dsp:cNvSpPr/>
      </dsp:nvSpPr>
      <dsp:spPr>
        <a:xfrm>
          <a:off x="4159901" y="3763204"/>
          <a:ext cx="2346152" cy="1277546"/>
        </a:xfrm>
        <a:prstGeom prst="rect">
          <a:avLst/>
        </a:prstGeom>
        <a:solidFill>
          <a:schemeClr val="accent5">
            <a:tint val="40000"/>
            <a:alpha val="90000"/>
            <a:hueOff val="-11944666"/>
            <a:satOff val="2667"/>
            <a:lumOff val="401"/>
            <a:alphaOff val="0"/>
          </a:schemeClr>
        </a:solidFill>
        <a:ln w="12700" cap="flat" cmpd="sng" algn="ctr">
          <a:solidFill>
            <a:schemeClr val="accent5">
              <a:tint val="40000"/>
              <a:alpha val="90000"/>
              <a:hueOff val="-11944666"/>
              <a:satOff val="2667"/>
              <a:lumOff val="401"/>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The 1989 Act was in force for 12 years more towards IRA activity</a:t>
          </a:r>
        </a:p>
      </dsp:txBody>
      <dsp:txXfrm>
        <a:off x="4159901" y="3763204"/>
        <a:ext cx="2346152" cy="1277546"/>
      </dsp:txXfrm>
    </dsp:sp>
    <dsp:sp modelId="{74494F56-3F45-4C46-97B8-3EF7FF19EE31}">
      <dsp:nvSpPr>
        <dsp:cNvPr id="0" name=""/>
        <dsp:cNvSpPr/>
      </dsp:nvSpPr>
      <dsp:spPr>
        <a:xfrm>
          <a:off x="5332978" y="2726959"/>
          <a:ext cx="0" cy="381774"/>
        </a:xfrm>
        <a:prstGeom prst="line">
          <a:avLst/>
        </a:prstGeom>
        <a:noFill/>
        <a:ln w="12700" cap="flat" cmpd="sng" algn="ctr">
          <a:solidFill>
            <a:schemeClr val="accent5">
              <a:hueOff val="-12152150"/>
              <a:satOff val="-826"/>
              <a:lumOff val="1961"/>
              <a:alphaOff val="0"/>
            </a:schemeClr>
          </a:solidFill>
          <a:prstDash val="solid"/>
          <a:miter lim="800000"/>
        </a:ln>
        <a:effectLst/>
      </dsp:spPr>
      <dsp:style>
        <a:lnRef idx="1">
          <a:scrgbClr r="0" g="0" b="0"/>
        </a:lnRef>
        <a:fillRef idx="0">
          <a:scrgbClr r="0" g="0" b="0"/>
        </a:fillRef>
        <a:effectRef idx="0">
          <a:scrgbClr r="0" g="0" b="0"/>
        </a:effectRef>
        <a:fontRef idx="minor"/>
      </dsp:style>
    </dsp:sp>
    <dsp:sp modelId="{E731E7EE-A1AA-4992-9F6A-2EE6E35E65F9}">
      <dsp:nvSpPr>
        <dsp:cNvPr id="0" name=""/>
        <dsp:cNvSpPr/>
      </dsp:nvSpPr>
      <dsp:spPr>
        <a:xfrm rot="2700000">
          <a:off x="3957515" y="2684538"/>
          <a:ext cx="84843" cy="84843"/>
        </a:xfrm>
        <a:prstGeom prst="rect">
          <a:avLst/>
        </a:prstGeom>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a:noFill/>
        </a:ln>
        <a:effectLst/>
      </dsp:spPr>
      <dsp:style>
        <a:lnRef idx="0">
          <a:scrgbClr r="0" g="0" b="0"/>
        </a:lnRef>
        <a:fillRef idx="3">
          <a:scrgbClr r="0" g="0" b="0"/>
        </a:fillRef>
        <a:effectRef idx="2">
          <a:scrgbClr r="0" g="0" b="0"/>
        </a:effectRef>
        <a:fontRef idx="minor">
          <a:schemeClr val="lt1"/>
        </a:fontRef>
      </dsp:style>
    </dsp:sp>
    <dsp:sp modelId="{96C86F36-42B6-478B-AD89-2286FE93A2D0}">
      <dsp:nvSpPr>
        <dsp:cNvPr id="0" name=""/>
        <dsp:cNvSpPr/>
      </dsp:nvSpPr>
      <dsp:spPr>
        <a:xfrm rot="2700000">
          <a:off x="5290556" y="2684538"/>
          <a:ext cx="84843" cy="84843"/>
        </a:xfrm>
        <a:prstGeom prst="rect">
          <a:avLst/>
        </a:prstGeom>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a:noFill/>
        </a:ln>
        <a:effectLst/>
      </dsp:spPr>
      <dsp:style>
        <a:lnRef idx="0">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3E61FD-F544-4459-B34F-45066F564996}" type="datetimeFigureOut">
              <a:rPr lang="en-US" smtClean="0"/>
              <a:t>10/10/2026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081377-D5B8-4383-9F81-996F6EF0F065}" type="slidenum">
              <a:rPr lang="en-US" smtClean="0"/>
              <a:t>‹#›</a:t>
            </a:fld>
            <a:endParaRPr lang="en-US"/>
          </a:p>
        </p:txBody>
      </p:sp>
    </p:spTree>
    <p:extLst>
      <p:ext uri="{BB962C8B-B14F-4D97-AF65-F5344CB8AC3E}">
        <p14:creationId xmlns:p14="http://schemas.microsoft.com/office/powerpoint/2010/main" val="2545904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legislation.gov.uk/ukpga/2000/11/contents"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A planned terrorist attack refers to a deliberate and premeditated act of violence or destruction orchestrated by individuals or groups with the intent to instil fear, intimidate, or achieve ideological, political, religious, or social objectives. These attacks are typically well-organized and involve careful planning, coordination, and execution. Here are some examples of planned terrorist attacks:</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September 11, 2001 Attacks (9/11):</a:t>
            </a:r>
            <a:r>
              <a:rPr lang="en-GB" b="0" i="0" u="none" strike="noStrike" dirty="0">
                <a:solidFill>
                  <a:srgbClr val="374151"/>
                </a:solidFill>
                <a:effectLst/>
                <a:latin typeface="Söhne"/>
              </a:rPr>
              <a:t> This is one of the most infamous examples of a planned terrorist attack. Al-Qaeda operatives hijacked four commercial airliners and carried out suicide attacks against the World Trade </a:t>
            </a:r>
            <a:r>
              <a:rPr lang="en-GB" b="0" i="0" u="none" strike="noStrike" dirty="0" err="1">
                <a:solidFill>
                  <a:srgbClr val="374151"/>
                </a:solidFill>
                <a:effectLst/>
                <a:latin typeface="Söhne"/>
              </a:rPr>
              <a:t>Center</a:t>
            </a:r>
            <a:r>
              <a:rPr lang="en-GB" b="0" i="0" u="none" strike="noStrike" dirty="0">
                <a:solidFill>
                  <a:srgbClr val="374151"/>
                </a:solidFill>
                <a:effectLst/>
                <a:latin typeface="Söhne"/>
              </a:rPr>
              <a:t> towers in New York City and the Pentagon in Arlington, Virginia. Nearly 3,000 people were killed in these attacks, making it one of the deadliest acts of terrorism in history.</a:t>
            </a:r>
          </a:p>
          <a:p>
            <a:pPr algn="l">
              <a:buFont typeface="+mj-lt"/>
              <a:buAutoNum type="arabicPeriod"/>
            </a:pPr>
            <a:r>
              <a:rPr lang="en-GB" b="1" i="0" u="none" strike="noStrike" dirty="0">
                <a:solidFill>
                  <a:srgbClr val="374151"/>
                </a:solidFill>
                <a:effectLst/>
                <a:latin typeface="Söhne"/>
              </a:rPr>
              <a:t>London 7/7 Bombings (2005):</a:t>
            </a:r>
            <a:r>
              <a:rPr lang="en-GB" b="0" i="0" u="none" strike="noStrike" dirty="0">
                <a:solidFill>
                  <a:srgbClr val="374151"/>
                </a:solidFill>
                <a:effectLst/>
                <a:latin typeface="Söhne"/>
              </a:rPr>
              <a:t> A group of suicide bombers targeted London's public transportation system during the morning rush hour. Four bombs exploded on three subway trains and a double-decker bus, killing 52 people and injuring hundreds. The attacks were carried out by a group inspired by Islamist extremist ideologies.</a:t>
            </a:r>
          </a:p>
          <a:p>
            <a:pPr algn="l">
              <a:buFont typeface="+mj-lt"/>
              <a:buAutoNum type="arabicPeriod"/>
            </a:pPr>
            <a:r>
              <a:rPr lang="en-GB" b="1" i="0" u="none" strike="noStrike" dirty="0">
                <a:solidFill>
                  <a:srgbClr val="374151"/>
                </a:solidFill>
                <a:effectLst/>
                <a:latin typeface="Söhne"/>
              </a:rPr>
              <a:t>Mumbai Attacks (2008):</a:t>
            </a:r>
            <a:r>
              <a:rPr lang="en-GB" b="0" i="0" u="none" strike="noStrike" dirty="0">
                <a:solidFill>
                  <a:srgbClr val="374151"/>
                </a:solidFill>
                <a:effectLst/>
                <a:latin typeface="Söhne"/>
              </a:rPr>
              <a:t> Lashkar-e-Taiba, a Pakistan-based terrorist organization, orchestrated a series of coordinated shootings and bombings across Mumbai, India. The attackers targeted hotels, a railway station, and a Jewish community </a:t>
            </a:r>
            <a:r>
              <a:rPr lang="en-GB" b="0" i="0" u="none" strike="noStrike" dirty="0" err="1">
                <a:solidFill>
                  <a:srgbClr val="374151"/>
                </a:solidFill>
                <a:effectLst/>
                <a:latin typeface="Söhne"/>
              </a:rPr>
              <a:t>center</a:t>
            </a:r>
            <a:r>
              <a:rPr lang="en-GB" b="0" i="0" u="none" strike="noStrike" dirty="0">
                <a:solidFill>
                  <a:srgbClr val="374151"/>
                </a:solidFill>
                <a:effectLst/>
                <a:latin typeface="Söhne"/>
              </a:rPr>
              <a:t>, resulting in the deaths of 164 people and numerous injuries.</a:t>
            </a:r>
          </a:p>
          <a:p>
            <a:pPr algn="l">
              <a:buFont typeface="+mj-lt"/>
              <a:buAutoNum type="arabicPeriod"/>
            </a:pPr>
            <a:r>
              <a:rPr lang="en-GB" b="1" i="0" u="none" strike="noStrike" dirty="0">
                <a:solidFill>
                  <a:srgbClr val="374151"/>
                </a:solidFill>
                <a:effectLst/>
                <a:latin typeface="Söhne"/>
              </a:rPr>
              <a:t>Paris Attacks (November 2015):</a:t>
            </a:r>
            <a:r>
              <a:rPr lang="en-GB" b="0" i="0" u="none" strike="noStrike" dirty="0">
                <a:solidFill>
                  <a:srgbClr val="374151"/>
                </a:solidFill>
                <a:effectLst/>
                <a:latin typeface="Söhne"/>
              </a:rPr>
              <a:t> In a series of coordinated attacks across Paris, France, gunmen and suicide bombers targeted a concert hall, a soccer stadium, and several restaurants. The attacks were carried out by ISIS militants, resulting in 130 deaths and many injuries.</a:t>
            </a:r>
          </a:p>
          <a:p>
            <a:pPr algn="l">
              <a:buFont typeface="+mj-lt"/>
              <a:buAutoNum type="arabicPeriod"/>
            </a:pPr>
            <a:r>
              <a:rPr lang="en-GB" b="1" i="0" u="none" strike="noStrike" dirty="0">
                <a:solidFill>
                  <a:srgbClr val="374151"/>
                </a:solidFill>
                <a:effectLst/>
                <a:latin typeface="Söhne"/>
              </a:rPr>
              <a:t>Brussels Airport and Metro Attacks (2016):</a:t>
            </a:r>
            <a:r>
              <a:rPr lang="en-GB" b="0" i="0" u="none" strike="noStrike" dirty="0">
                <a:solidFill>
                  <a:srgbClr val="374151"/>
                </a:solidFill>
                <a:effectLst/>
                <a:latin typeface="Söhne"/>
              </a:rPr>
              <a:t> ISIS claimed responsibility for bombings at the Brussels Airport and a metro station in the city of Brussels, Belgium. The attacks killed 32 people and injured hundreds.</a:t>
            </a:r>
          </a:p>
          <a:p>
            <a:pPr algn="l">
              <a:buFont typeface="+mj-lt"/>
              <a:buAutoNum type="arabicPeriod"/>
            </a:pPr>
            <a:r>
              <a:rPr lang="en-GB" b="1" i="0" u="none" strike="noStrike" dirty="0">
                <a:solidFill>
                  <a:srgbClr val="374151"/>
                </a:solidFill>
                <a:effectLst/>
                <a:latin typeface="Söhne"/>
              </a:rPr>
              <a:t>Christchurch Mosque Shootings (2019):</a:t>
            </a:r>
            <a:r>
              <a:rPr lang="en-GB" b="0" i="0" u="none" strike="noStrike" dirty="0">
                <a:solidFill>
                  <a:srgbClr val="374151"/>
                </a:solidFill>
                <a:effectLst/>
                <a:latin typeface="Söhne"/>
              </a:rPr>
              <a:t> A white supremacist gunman carried out a planned terrorist attack on two mosques in Christchurch, New Zealand. The attack, which was live-streamed on social media, resulted in the deaths of 51 people and numerous injuries.</a:t>
            </a:r>
          </a:p>
          <a:p>
            <a:pPr algn="l">
              <a:buFont typeface="+mj-lt"/>
              <a:buAutoNum type="arabicPeriod"/>
            </a:pPr>
            <a:r>
              <a:rPr lang="en-GB" b="1" i="0" u="none" strike="noStrike" dirty="0">
                <a:solidFill>
                  <a:srgbClr val="374151"/>
                </a:solidFill>
                <a:effectLst/>
                <a:latin typeface="Söhne"/>
              </a:rPr>
              <a:t>Sri Lanka Easter Sunday Bombings (2019):</a:t>
            </a:r>
            <a:r>
              <a:rPr lang="en-GB" b="0" i="0" u="none" strike="noStrike" dirty="0">
                <a:solidFill>
                  <a:srgbClr val="374151"/>
                </a:solidFill>
                <a:effectLst/>
                <a:latin typeface="Söhne"/>
              </a:rPr>
              <a:t> A series of coordinated suicide bombings targeted churches and luxury hotels in Sri Lanka on Easter Sunday. The attacks, carried out by a local extremist group affiliated with ISIS, killed more than 250 people and injured hundreds.</a:t>
            </a:r>
          </a:p>
          <a:p>
            <a:pPr algn="l">
              <a:buFont typeface="+mj-lt"/>
              <a:buAutoNum type="arabicPeriod"/>
            </a:pPr>
            <a:r>
              <a:rPr lang="en-GB" b="1" i="0" u="none" strike="noStrike" dirty="0">
                <a:solidFill>
                  <a:srgbClr val="374151"/>
                </a:solidFill>
                <a:effectLst/>
                <a:latin typeface="Söhne"/>
              </a:rPr>
              <a:t>Boston Marathon Bombing (2013):</a:t>
            </a:r>
            <a:r>
              <a:rPr lang="en-GB" b="0" i="0" u="none" strike="noStrike" dirty="0">
                <a:solidFill>
                  <a:srgbClr val="374151"/>
                </a:solidFill>
                <a:effectLst/>
                <a:latin typeface="Söhne"/>
              </a:rPr>
              <a:t> Two brothers, inspired by extremist ideologies, detonated homemade pressure cooker bombs near the finish line of the Boston Marathon. The attack killed three people and injured more than 260.</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These examples illustrate the diverse motivations, ideologies, and methods employed by terrorist groups and individuals. Planned terrorist attacks are characterized by their deliberate nature, extensive preparation, and often, a desire to generate widespread fear and media attention. Counterterrorism efforts aim to prevent such attacks through intelligence gathering, law enforcement actions, and international cooperation.</a:t>
            </a:r>
          </a:p>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2</a:t>
            </a:fld>
            <a:endParaRPr lang="en-US"/>
          </a:p>
        </p:txBody>
      </p:sp>
    </p:spTree>
    <p:extLst>
      <p:ext uri="{BB962C8B-B14F-4D97-AF65-F5344CB8AC3E}">
        <p14:creationId xmlns:p14="http://schemas.microsoft.com/office/powerpoint/2010/main" val="30216637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3</a:t>
            </a:fld>
            <a:endParaRPr lang="en-US"/>
          </a:p>
        </p:txBody>
      </p:sp>
    </p:spTree>
    <p:extLst>
      <p:ext uri="{BB962C8B-B14F-4D97-AF65-F5344CB8AC3E}">
        <p14:creationId xmlns:p14="http://schemas.microsoft.com/office/powerpoint/2010/main" val="18972539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4</a:t>
            </a:fld>
            <a:endParaRPr lang="en-US"/>
          </a:p>
        </p:txBody>
      </p:sp>
    </p:spTree>
    <p:extLst>
      <p:ext uri="{BB962C8B-B14F-4D97-AF65-F5344CB8AC3E}">
        <p14:creationId xmlns:p14="http://schemas.microsoft.com/office/powerpoint/2010/main" val="16944691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5</a:t>
            </a:fld>
            <a:endParaRPr lang="en-US"/>
          </a:p>
        </p:txBody>
      </p:sp>
    </p:spTree>
    <p:extLst>
      <p:ext uri="{BB962C8B-B14F-4D97-AF65-F5344CB8AC3E}">
        <p14:creationId xmlns:p14="http://schemas.microsoft.com/office/powerpoint/2010/main" val="24960588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2400" b="0" i="0" u="none" strike="noStrike" dirty="0">
                <a:solidFill>
                  <a:srgbClr val="374151"/>
                </a:solidFill>
                <a:effectLst/>
                <a:latin typeface="Söhne"/>
              </a:rPr>
              <a:t>It's important to emphasize that the perception of success may not align with broader societal values or moral judgments. Many terrorist acts are widely condemned and are considered acts of violence and terror. The factors mentioned above describe how terrorists themselves may gauge success from their perspective or how they aim to achieve their objectives through violence and fear.</a:t>
            </a:r>
          </a:p>
          <a:p>
            <a:pPr algn="l"/>
            <a:r>
              <a:rPr lang="en-GB" sz="2400" b="0" i="0" u="none" strike="noStrike" dirty="0">
                <a:solidFill>
                  <a:srgbClr val="374151"/>
                </a:solidFill>
                <a:effectLst/>
                <a:latin typeface="Söhne"/>
              </a:rPr>
              <a:t>Counterterrorism efforts aim to prevent and respond to terrorist attacks, mitigate their impact, and ultimately undermine the perceived success of such acts by disrupting terrorist networks, enhancing security measures, and addressing the root causes of extremism and radicalization.</a:t>
            </a:r>
          </a:p>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6</a:t>
            </a:fld>
            <a:endParaRPr lang="en-US"/>
          </a:p>
        </p:txBody>
      </p:sp>
    </p:spTree>
    <p:extLst>
      <p:ext uri="{BB962C8B-B14F-4D97-AF65-F5344CB8AC3E}">
        <p14:creationId xmlns:p14="http://schemas.microsoft.com/office/powerpoint/2010/main" val="19135905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Send fighters Afghanistan</a:t>
            </a:r>
          </a:p>
          <a:p>
            <a:pPr marL="171450" indent="-171450">
              <a:buFont typeface="Wingdings" panose="05000000000000000000" pitchFamily="2" charset="2"/>
              <a:buChar char="Ø"/>
            </a:pPr>
            <a:r>
              <a:rPr lang="en-GB" dirty="0"/>
              <a:t>Global Jihad</a:t>
            </a:r>
          </a:p>
          <a:p>
            <a:pPr marL="171450" indent="-171450">
              <a:buFont typeface="Wingdings" panose="05000000000000000000" pitchFamily="2" charset="2"/>
              <a:buChar char="Ø"/>
            </a:pPr>
            <a:r>
              <a:rPr lang="en-GB" dirty="0"/>
              <a:t>Bin Ladens goal changed – why do you think?</a:t>
            </a:r>
          </a:p>
          <a:p>
            <a:pPr marL="171450" indent="-171450">
              <a:buFont typeface="Wingdings" panose="05000000000000000000" pitchFamily="2" charset="2"/>
              <a:buChar char="Ø"/>
            </a:pPr>
            <a:r>
              <a:rPr lang="en-GB" dirty="0"/>
              <a:t>Set up independent Muslim governments</a:t>
            </a:r>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33191975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Little known prior to 9/11</a:t>
            </a:r>
          </a:p>
          <a:p>
            <a:pPr marL="171450" indent="-171450">
              <a:buFont typeface="Wingdings" panose="05000000000000000000" pitchFamily="2" charset="2"/>
              <a:buChar char="Ø"/>
            </a:pPr>
            <a:r>
              <a:rPr lang="en-GB" dirty="0"/>
              <a:t>More focus on Islamic extremism</a:t>
            </a:r>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19284070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7/7 2005</a:t>
            </a:r>
          </a:p>
          <a:p>
            <a:pPr marL="171450" indent="-171450">
              <a:buFont typeface="Wingdings" panose="05000000000000000000" pitchFamily="2" charset="2"/>
              <a:buChar char="Ø"/>
            </a:pPr>
            <a:r>
              <a:rPr lang="en-GB" dirty="0"/>
              <a:t>Four suicide bombers detonate bombs</a:t>
            </a:r>
          </a:p>
          <a:p>
            <a:pPr marL="628650" lvl="1" indent="-171450">
              <a:buFont typeface="Wingdings" panose="05000000000000000000" pitchFamily="2" charset="2"/>
              <a:buChar char="Ø"/>
            </a:pPr>
            <a:r>
              <a:rPr lang="en-GB" dirty="0"/>
              <a:t>3 on the rail system, 1 on a bus</a:t>
            </a:r>
          </a:p>
          <a:p>
            <a:pPr marL="171450" lvl="0" indent="-171450">
              <a:buFont typeface="Wingdings" panose="05000000000000000000" pitchFamily="2" charset="2"/>
              <a:buChar char="Ø"/>
            </a:pPr>
            <a:r>
              <a:rPr lang="en-GB" dirty="0"/>
              <a:t>Was meant to be synchronised</a:t>
            </a:r>
          </a:p>
          <a:p>
            <a:pPr marL="628650" lvl="1" indent="-171450">
              <a:buFont typeface="Wingdings" panose="05000000000000000000" pitchFamily="2" charset="2"/>
              <a:buChar char="Ø"/>
            </a:pPr>
            <a:r>
              <a:rPr lang="en-GB" dirty="0"/>
              <a:t>Bus was 2 hours later</a:t>
            </a:r>
          </a:p>
          <a:p>
            <a:pPr marL="628650" lvl="1" indent="-171450">
              <a:buFont typeface="Wingdings" panose="05000000000000000000" pitchFamily="2" charset="2"/>
              <a:buChar char="Ø"/>
            </a:pPr>
            <a:r>
              <a:rPr lang="en-GB" dirty="0"/>
              <a:t>Why do you think this?</a:t>
            </a:r>
          </a:p>
          <a:p>
            <a:pPr marL="171450" lvl="0" indent="-171450">
              <a:buFont typeface="Wingdings" panose="05000000000000000000" pitchFamily="2" charset="2"/>
              <a:buChar char="Ø"/>
            </a:pPr>
            <a:r>
              <a:rPr lang="en-GB" dirty="0"/>
              <a:t>1</a:t>
            </a:r>
            <a:r>
              <a:rPr lang="en-GB" baseline="30000" dirty="0"/>
              <a:t>st</a:t>
            </a:r>
            <a:r>
              <a:rPr lang="en-GB" dirty="0"/>
              <a:t> big attack committed by al – Qaeda in UK</a:t>
            </a:r>
          </a:p>
          <a:p>
            <a:pPr marL="171450" lvl="0" indent="-171450">
              <a:buFont typeface="Wingdings" panose="05000000000000000000" pitchFamily="2" charset="2"/>
              <a:buChar char="Ø"/>
            </a:pPr>
            <a:r>
              <a:rPr lang="en-GB" dirty="0"/>
              <a:t>2</a:t>
            </a:r>
            <a:r>
              <a:rPr lang="en-GB" baseline="30000" dirty="0"/>
              <a:t>nd</a:t>
            </a:r>
            <a:r>
              <a:rPr lang="en-GB" dirty="0"/>
              <a:t> attack was planned nearly 2 weeks later</a:t>
            </a:r>
          </a:p>
          <a:p>
            <a:pPr marL="171450" indent="-171450">
              <a:buFont typeface="Wingdings" panose="05000000000000000000" pitchFamily="2" charset="2"/>
              <a:buChar char="Ø"/>
            </a:pP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10</a:t>
            </a:fld>
            <a:endParaRPr lang="en-GB"/>
          </a:p>
        </p:txBody>
      </p:sp>
    </p:spTree>
    <p:extLst>
      <p:ext uri="{BB962C8B-B14F-4D97-AF65-F5344CB8AC3E}">
        <p14:creationId xmlns:p14="http://schemas.microsoft.com/office/powerpoint/2010/main" val="27741442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4CDCC9-E63F-F2B8-A2FE-DE612C5D85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7C5888-A149-5C5D-C3E0-C60B6E784B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9AE9C3-6C5C-CFD9-5AEB-1D4F869CAD5E}"/>
              </a:ext>
            </a:extLst>
          </p:cNvPr>
          <p:cNvSpPr>
            <a:spLocks noGrp="1"/>
          </p:cNvSpPr>
          <p:nvPr>
            <p:ph type="body" idx="1"/>
          </p:nvPr>
        </p:nvSpPr>
        <p:spPr/>
        <p:txBody>
          <a:bodyPr/>
          <a:lstStyle/>
          <a:p>
            <a:pPr marL="171450" indent="-171450">
              <a:buFont typeface="Wingdings" panose="05000000000000000000" pitchFamily="2" charset="2"/>
              <a:buChar char="Ø"/>
            </a:pPr>
            <a:r>
              <a:rPr lang="en-GB" dirty="0"/>
              <a:t>7/7 2005</a:t>
            </a:r>
          </a:p>
          <a:p>
            <a:pPr marL="171450" indent="-171450">
              <a:buFont typeface="Wingdings" panose="05000000000000000000" pitchFamily="2" charset="2"/>
              <a:buChar char="Ø"/>
            </a:pPr>
            <a:r>
              <a:rPr lang="en-GB" dirty="0"/>
              <a:t>Four suicide bombers detonate bombs</a:t>
            </a:r>
          </a:p>
          <a:p>
            <a:pPr marL="628650" lvl="1" indent="-171450">
              <a:buFont typeface="Wingdings" panose="05000000000000000000" pitchFamily="2" charset="2"/>
              <a:buChar char="Ø"/>
            </a:pPr>
            <a:r>
              <a:rPr lang="en-GB" dirty="0"/>
              <a:t>3 on the rail system, 1 on a bus</a:t>
            </a:r>
          </a:p>
          <a:p>
            <a:pPr marL="171450" lvl="0" indent="-171450">
              <a:buFont typeface="Wingdings" panose="05000000000000000000" pitchFamily="2" charset="2"/>
              <a:buChar char="Ø"/>
            </a:pPr>
            <a:r>
              <a:rPr lang="en-GB" dirty="0"/>
              <a:t>Was meant to be synchronised</a:t>
            </a:r>
          </a:p>
          <a:p>
            <a:pPr marL="628650" lvl="1" indent="-171450">
              <a:buFont typeface="Wingdings" panose="05000000000000000000" pitchFamily="2" charset="2"/>
              <a:buChar char="Ø"/>
            </a:pPr>
            <a:r>
              <a:rPr lang="en-GB" dirty="0"/>
              <a:t>Bus was 2 hours later</a:t>
            </a:r>
          </a:p>
          <a:p>
            <a:pPr marL="628650" lvl="1" indent="-171450">
              <a:buFont typeface="Wingdings" panose="05000000000000000000" pitchFamily="2" charset="2"/>
              <a:buChar char="Ø"/>
            </a:pPr>
            <a:r>
              <a:rPr lang="en-GB" dirty="0"/>
              <a:t>Why do you think this?</a:t>
            </a:r>
          </a:p>
          <a:p>
            <a:pPr marL="171450" lvl="0" indent="-171450">
              <a:buFont typeface="Wingdings" panose="05000000000000000000" pitchFamily="2" charset="2"/>
              <a:buChar char="Ø"/>
            </a:pPr>
            <a:r>
              <a:rPr lang="en-GB" dirty="0"/>
              <a:t>1</a:t>
            </a:r>
            <a:r>
              <a:rPr lang="en-GB" baseline="30000" dirty="0"/>
              <a:t>st</a:t>
            </a:r>
            <a:r>
              <a:rPr lang="en-GB" dirty="0"/>
              <a:t> big attack committed by al – Qaeda in UK</a:t>
            </a:r>
          </a:p>
          <a:p>
            <a:pPr marL="171450" lvl="0" indent="-171450">
              <a:buFont typeface="Wingdings" panose="05000000000000000000" pitchFamily="2" charset="2"/>
              <a:buChar char="Ø"/>
            </a:pPr>
            <a:r>
              <a:rPr lang="en-GB" dirty="0"/>
              <a:t>2</a:t>
            </a:r>
            <a:r>
              <a:rPr lang="en-GB" baseline="30000" dirty="0"/>
              <a:t>nd</a:t>
            </a:r>
            <a:r>
              <a:rPr lang="en-GB" dirty="0"/>
              <a:t> attack was planned nearly 2 weeks later</a:t>
            </a:r>
          </a:p>
          <a:p>
            <a:pPr marL="171450" indent="-171450">
              <a:buFont typeface="Wingdings" panose="05000000000000000000" pitchFamily="2" charset="2"/>
              <a:buChar char="Ø"/>
            </a:pPr>
            <a:endParaRPr lang="en-GB" dirty="0"/>
          </a:p>
        </p:txBody>
      </p:sp>
      <p:sp>
        <p:nvSpPr>
          <p:cNvPr id="4" name="Slide Number Placeholder 3">
            <a:extLst>
              <a:ext uri="{FF2B5EF4-FFF2-40B4-BE49-F238E27FC236}">
                <a16:creationId xmlns:a16="http://schemas.microsoft.com/office/drawing/2014/main" id="{49E1B671-5032-88E8-D35D-396C6369132C}"/>
              </a:ext>
            </a:extLst>
          </p:cNvPr>
          <p:cNvSpPr>
            <a:spLocks noGrp="1"/>
          </p:cNvSpPr>
          <p:nvPr>
            <p:ph type="sldNum" sz="quarter" idx="5"/>
          </p:nvPr>
        </p:nvSpPr>
        <p:spPr/>
        <p:txBody>
          <a:bodyPr/>
          <a:lstStyle/>
          <a:p>
            <a:fld id="{F9F3EC92-96C9-4E7E-A0F5-9B1CA54D168A}" type="slidenum">
              <a:rPr lang="en-GB" smtClean="0"/>
              <a:t>11</a:t>
            </a:fld>
            <a:endParaRPr lang="en-GB"/>
          </a:p>
        </p:txBody>
      </p:sp>
    </p:spTree>
    <p:extLst>
      <p:ext uri="{BB962C8B-B14F-4D97-AF65-F5344CB8AC3E}">
        <p14:creationId xmlns:p14="http://schemas.microsoft.com/office/powerpoint/2010/main" val="8891789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BD963E-27C3-C90E-FB7E-62BADB52F5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08A440-EF7D-6924-4F68-97B6D783204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8BB0CA-A243-4AA9-D048-8C336FEA9123}"/>
              </a:ext>
            </a:extLst>
          </p:cNvPr>
          <p:cNvSpPr>
            <a:spLocks noGrp="1"/>
          </p:cNvSpPr>
          <p:nvPr>
            <p:ph type="body" idx="1"/>
          </p:nvPr>
        </p:nvSpPr>
        <p:spPr/>
        <p:txBody>
          <a:bodyPr/>
          <a:lstStyle/>
          <a:p>
            <a:pPr marL="171450" indent="-171450">
              <a:buFont typeface="Wingdings" panose="05000000000000000000" pitchFamily="2" charset="2"/>
              <a:buChar char="Ø"/>
            </a:pPr>
            <a:r>
              <a:rPr lang="en-GB" dirty="0"/>
              <a:t>52 people were fatally injured, 775 people injured</a:t>
            </a:r>
          </a:p>
          <a:p>
            <a:pPr marL="171450" indent="-171450">
              <a:buFont typeface="Wingdings" panose="05000000000000000000" pitchFamily="2" charset="2"/>
              <a:buChar char="Ø"/>
            </a:pPr>
            <a:r>
              <a:rPr lang="en-GB" dirty="0"/>
              <a:t>More than 50% treated at the Royal London Hospital, (Level 1 trauma hospital in East London</a:t>
            </a:r>
          </a:p>
          <a:p>
            <a:pPr marL="171450" indent="-171450">
              <a:buFont typeface="Wingdings" panose="05000000000000000000" pitchFamily="2" charset="2"/>
              <a:buChar char="Ø"/>
            </a:pPr>
            <a:r>
              <a:rPr lang="en-GB" dirty="0"/>
              <a:t>Read Zuckerman and Maynard</a:t>
            </a:r>
          </a:p>
          <a:p>
            <a:pPr marL="171450" indent="-171450">
              <a:buFont typeface="Wingdings" panose="05000000000000000000" pitchFamily="2" charset="2"/>
              <a:buChar char="Ø"/>
            </a:pPr>
            <a:r>
              <a:rPr lang="en-GB" dirty="0"/>
              <a:t>Many victims injured from the bombs resulted in</a:t>
            </a:r>
          </a:p>
          <a:p>
            <a:pPr marL="628650" lvl="1" indent="-171450">
              <a:buFont typeface="Wingdings" panose="05000000000000000000" pitchFamily="2" charset="2"/>
              <a:buChar char="Ø"/>
            </a:pPr>
            <a:r>
              <a:rPr lang="en-GB" dirty="0"/>
              <a:t>Amputation</a:t>
            </a:r>
          </a:p>
          <a:p>
            <a:pPr marL="628650" lvl="1" indent="-171450">
              <a:buFont typeface="Wingdings" panose="05000000000000000000" pitchFamily="2" charset="2"/>
              <a:buChar char="Ø"/>
            </a:pPr>
            <a:r>
              <a:rPr lang="en-GB" dirty="0"/>
              <a:t>Penetrating injuries</a:t>
            </a:r>
          </a:p>
          <a:p>
            <a:pPr marL="628650" lvl="1" indent="-171450">
              <a:buFont typeface="Wingdings" panose="05000000000000000000" pitchFamily="2" charset="2"/>
              <a:buChar char="Ø"/>
            </a:pPr>
            <a:r>
              <a:rPr lang="en-GB" dirty="0"/>
              <a:t>Fractures</a:t>
            </a:r>
          </a:p>
          <a:p>
            <a:pPr marL="628650" lvl="1" indent="-171450">
              <a:buFont typeface="Wingdings" panose="05000000000000000000" pitchFamily="2" charset="2"/>
              <a:buChar char="Ø"/>
            </a:pPr>
            <a:r>
              <a:rPr lang="en-GB" dirty="0"/>
              <a:t>burns</a:t>
            </a:r>
          </a:p>
        </p:txBody>
      </p:sp>
      <p:sp>
        <p:nvSpPr>
          <p:cNvPr id="4" name="Slide Number Placeholder 3">
            <a:extLst>
              <a:ext uri="{FF2B5EF4-FFF2-40B4-BE49-F238E27FC236}">
                <a16:creationId xmlns:a16="http://schemas.microsoft.com/office/drawing/2014/main" id="{E125A25B-C585-3635-6C5A-3A0778227576}"/>
              </a:ext>
            </a:extLst>
          </p:cNvPr>
          <p:cNvSpPr>
            <a:spLocks noGrp="1"/>
          </p:cNvSpPr>
          <p:nvPr>
            <p:ph type="sldNum" sz="quarter" idx="5"/>
          </p:nvPr>
        </p:nvSpPr>
        <p:spPr/>
        <p:txBody>
          <a:bodyPr/>
          <a:lstStyle/>
          <a:p>
            <a:fld id="{F9F3EC92-96C9-4E7E-A0F5-9B1CA54D168A}" type="slidenum">
              <a:rPr lang="en-GB" smtClean="0"/>
              <a:t>12</a:t>
            </a:fld>
            <a:endParaRPr lang="en-GB"/>
          </a:p>
        </p:txBody>
      </p:sp>
    </p:spTree>
    <p:extLst>
      <p:ext uri="{BB962C8B-B14F-4D97-AF65-F5344CB8AC3E}">
        <p14:creationId xmlns:p14="http://schemas.microsoft.com/office/powerpoint/2010/main" val="3809097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 picture of the people killed on 7/7</a:t>
            </a:r>
          </a:p>
        </p:txBody>
      </p:sp>
      <p:sp>
        <p:nvSpPr>
          <p:cNvPr id="4" name="Slide Number Placeholder 3"/>
          <p:cNvSpPr>
            <a:spLocks noGrp="1"/>
          </p:cNvSpPr>
          <p:nvPr>
            <p:ph type="sldNum" sz="quarter" idx="5"/>
          </p:nvPr>
        </p:nvSpPr>
        <p:spPr/>
        <p:txBody>
          <a:bodyPr/>
          <a:lstStyle/>
          <a:p>
            <a:fld id="{F9F3EC92-96C9-4E7E-A0F5-9B1CA54D168A}" type="slidenum">
              <a:rPr lang="en-GB" smtClean="0"/>
              <a:t>13</a:t>
            </a:fld>
            <a:endParaRPr lang="en-GB"/>
          </a:p>
        </p:txBody>
      </p:sp>
    </p:spTree>
    <p:extLst>
      <p:ext uri="{BB962C8B-B14F-4D97-AF65-F5344CB8AC3E}">
        <p14:creationId xmlns:p14="http://schemas.microsoft.com/office/powerpoint/2010/main" val="3168499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Many issues with the emergency response</a:t>
            </a:r>
          </a:p>
          <a:p>
            <a:pPr marL="171450" indent="-171450">
              <a:buFont typeface="Wingdings" panose="05000000000000000000" pitchFamily="2" charset="2"/>
              <a:buChar char="Ø"/>
            </a:pPr>
            <a:r>
              <a:rPr lang="en-GB" dirty="0"/>
              <a:t>52-minute delay for ambulances to Tavistock square</a:t>
            </a:r>
          </a:p>
          <a:p>
            <a:pPr marL="171450" indent="-171450">
              <a:buFont typeface="Wingdings" panose="05000000000000000000" pitchFamily="2" charset="2"/>
              <a:buChar char="Ø"/>
            </a:pPr>
            <a:r>
              <a:rPr lang="en-GB" dirty="0"/>
              <a:t>Fire service could not enter Aldgate tunnel</a:t>
            </a:r>
          </a:p>
          <a:p>
            <a:pPr marL="171450" indent="-171450">
              <a:buFont typeface="Wingdings" panose="05000000000000000000" pitchFamily="2" charset="2"/>
              <a:buChar char="Ø"/>
            </a:pPr>
            <a:r>
              <a:rPr lang="en-GB" dirty="0"/>
              <a:t>Police could not use radios in the tunnel</a:t>
            </a:r>
          </a:p>
          <a:p>
            <a:pPr marL="171450" indent="-171450">
              <a:buFont typeface="Wingdings" panose="05000000000000000000" pitchFamily="2" charset="2"/>
              <a:buChar char="Ø"/>
            </a:pPr>
            <a:r>
              <a:rPr lang="en-GB" dirty="0"/>
              <a:t>Clashes between separate emergency responders</a:t>
            </a:r>
          </a:p>
          <a:p>
            <a:pPr marL="171450" indent="-171450">
              <a:buFont typeface="Wingdings" panose="05000000000000000000" pitchFamily="2" charset="2"/>
              <a:buChar char="Ø"/>
            </a:pPr>
            <a:r>
              <a:rPr lang="en-GB" dirty="0"/>
              <a:t>Many reviews into the emergency services</a:t>
            </a:r>
          </a:p>
        </p:txBody>
      </p:sp>
      <p:sp>
        <p:nvSpPr>
          <p:cNvPr id="4" name="Slide Number Placeholder 3"/>
          <p:cNvSpPr>
            <a:spLocks noGrp="1"/>
          </p:cNvSpPr>
          <p:nvPr>
            <p:ph type="sldNum" sz="quarter" idx="5"/>
          </p:nvPr>
        </p:nvSpPr>
        <p:spPr/>
        <p:txBody>
          <a:bodyPr/>
          <a:lstStyle/>
          <a:p>
            <a:fld id="{F9F3EC92-96C9-4E7E-A0F5-9B1CA54D168A}" type="slidenum">
              <a:rPr lang="en-GB" smtClean="0"/>
              <a:t>14</a:t>
            </a:fld>
            <a:endParaRPr lang="en-GB"/>
          </a:p>
        </p:txBody>
      </p:sp>
    </p:spTree>
    <p:extLst>
      <p:ext uri="{BB962C8B-B14F-4D97-AF65-F5344CB8AC3E}">
        <p14:creationId xmlns:p14="http://schemas.microsoft.com/office/powerpoint/2010/main" val="32870897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Created in 1999, split from AQ in 2014</a:t>
            </a:r>
          </a:p>
          <a:p>
            <a:pPr marL="628650" lvl="1" indent="-171450">
              <a:buFont typeface="Wingdings" panose="05000000000000000000" pitchFamily="2" charset="2"/>
              <a:buChar char="Ø"/>
            </a:pPr>
            <a:r>
              <a:rPr lang="en-GB" dirty="0"/>
              <a:t>Grew in prominence</a:t>
            </a:r>
          </a:p>
          <a:p>
            <a:pPr marL="171450" lvl="0" indent="-171450">
              <a:buFont typeface="Wingdings" panose="05000000000000000000" pitchFamily="2" charset="2"/>
              <a:buChar char="Ø"/>
            </a:pPr>
            <a:r>
              <a:rPr lang="en-GB" dirty="0"/>
              <a:t>Held territory in Syria and Iraq</a:t>
            </a:r>
          </a:p>
          <a:p>
            <a:pPr marL="628650" lvl="1" indent="-171450">
              <a:buFont typeface="Wingdings" panose="05000000000000000000" pitchFamily="2" charset="2"/>
              <a:buChar char="Ø"/>
            </a:pPr>
            <a:r>
              <a:rPr lang="en-GB" dirty="0"/>
              <a:t>But can be found in other countries across the ME</a:t>
            </a:r>
          </a:p>
          <a:p>
            <a:pPr marL="171450" lvl="0" indent="-171450">
              <a:buFont typeface="Wingdings" panose="05000000000000000000" pitchFamily="2" charset="2"/>
              <a:buChar char="Ø"/>
            </a:pPr>
            <a:r>
              <a:rPr lang="en-GB" dirty="0"/>
              <a:t>They want to create an Islamic State</a:t>
            </a:r>
          </a:p>
          <a:p>
            <a:pPr marL="628650" lvl="1" indent="-171450">
              <a:buFont typeface="Wingdings" panose="05000000000000000000" pitchFamily="2" charset="2"/>
              <a:buChar char="Ø"/>
            </a:pPr>
            <a:r>
              <a:rPr lang="en-GB" dirty="0"/>
              <a:t>Like a Caliphate (Empire)</a:t>
            </a:r>
          </a:p>
          <a:p>
            <a:pPr marL="171450" lvl="0" indent="-171450">
              <a:buFont typeface="Wingdings" panose="05000000000000000000" pitchFamily="2" charset="2"/>
              <a:buChar char="Ø"/>
            </a:pPr>
            <a:r>
              <a:rPr lang="en-GB" dirty="0"/>
              <a:t>Was led in 90’s to lates 00’s by Abu Musab al-</a:t>
            </a:r>
            <a:r>
              <a:rPr lang="en-GB" dirty="0" err="1"/>
              <a:t>Zaraqawi</a:t>
            </a:r>
            <a:endParaRPr lang="en-GB" dirty="0"/>
          </a:p>
          <a:p>
            <a:pPr marL="628650" lvl="1" indent="-171450">
              <a:buFont typeface="Wingdings" panose="05000000000000000000" pitchFamily="2" charset="2"/>
              <a:buChar char="Ø"/>
            </a:pPr>
            <a:r>
              <a:rPr lang="en-GB" dirty="0"/>
              <a:t>In 2014 was led by Abu Bakr al-Baghdadi</a:t>
            </a:r>
          </a:p>
          <a:p>
            <a:pPr marL="171450" lvl="0" indent="-171450">
              <a:buFont typeface="Wingdings" panose="05000000000000000000" pitchFamily="2" charset="2"/>
              <a:buChar char="Ø"/>
            </a:pP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15</a:t>
            </a:fld>
            <a:endParaRPr lang="en-GB"/>
          </a:p>
        </p:txBody>
      </p:sp>
    </p:spTree>
    <p:extLst>
      <p:ext uri="{BB962C8B-B14F-4D97-AF65-F5344CB8AC3E}">
        <p14:creationId xmlns:p14="http://schemas.microsoft.com/office/powerpoint/2010/main" val="31569805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2017 a suicide bomber detonated explosive device</a:t>
            </a:r>
          </a:p>
          <a:p>
            <a:pPr marL="171450" indent="-171450">
              <a:buFont typeface="Wingdings" panose="05000000000000000000" pitchFamily="2" charset="2"/>
              <a:buChar char="Ø"/>
            </a:pPr>
            <a:r>
              <a:rPr lang="en-GB" dirty="0"/>
              <a:t>Happened at Ariana Grande concert</a:t>
            </a:r>
          </a:p>
          <a:p>
            <a:pPr marL="171450" indent="-171450">
              <a:buFont typeface="Wingdings" panose="05000000000000000000" pitchFamily="2" charset="2"/>
              <a:buChar char="Ø"/>
            </a:pPr>
            <a:r>
              <a:rPr lang="en-GB" dirty="0"/>
              <a:t>It was the most deadliest attack since 7/7</a:t>
            </a:r>
          </a:p>
        </p:txBody>
      </p:sp>
      <p:sp>
        <p:nvSpPr>
          <p:cNvPr id="4" name="Slide Number Placeholder 3"/>
          <p:cNvSpPr>
            <a:spLocks noGrp="1"/>
          </p:cNvSpPr>
          <p:nvPr>
            <p:ph type="sldNum" sz="quarter" idx="5"/>
          </p:nvPr>
        </p:nvSpPr>
        <p:spPr/>
        <p:txBody>
          <a:bodyPr/>
          <a:lstStyle/>
          <a:p>
            <a:fld id="{F9F3EC92-96C9-4E7E-A0F5-9B1CA54D168A}" type="slidenum">
              <a:rPr lang="en-GB" smtClean="0"/>
              <a:t>16</a:t>
            </a:fld>
            <a:endParaRPr lang="en-GB"/>
          </a:p>
        </p:txBody>
      </p:sp>
    </p:spTree>
    <p:extLst>
      <p:ext uri="{BB962C8B-B14F-4D97-AF65-F5344CB8AC3E}">
        <p14:creationId xmlns:p14="http://schemas.microsoft.com/office/powerpoint/2010/main" val="39658336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Salman Abedi British born of Libyan descent</a:t>
            </a:r>
          </a:p>
          <a:p>
            <a:pPr marL="171450" indent="-171450">
              <a:buFont typeface="Wingdings" panose="05000000000000000000" pitchFamily="2" charset="2"/>
              <a:buChar char="Ø"/>
            </a:pPr>
            <a:r>
              <a:rPr lang="en-GB" dirty="0"/>
              <a:t>Born in Manchester, parents fled Libya due to the Gaddafi regime</a:t>
            </a:r>
          </a:p>
          <a:p>
            <a:pPr marL="171450" indent="-171450">
              <a:buFont typeface="Wingdings" panose="05000000000000000000" pitchFamily="2" charset="2"/>
              <a:buChar char="Ø"/>
            </a:pPr>
            <a:r>
              <a:rPr lang="en-GB" dirty="0"/>
              <a:t>Abedi religious but did smoke and drank</a:t>
            </a:r>
          </a:p>
          <a:p>
            <a:pPr marL="171450" indent="-171450">
              <a:buFont typeface="Wingdings" panose="05000000000000000000" pitchFamily="2" charset="2"/>
              <a:buChar char="Ø"/>
            </a:pPr>
            <a:r>
              <a:rPr lang="en-GB" dirty="0"/>
              <a:t>Radicalised by Abu Qatada</a:t>
            </a:r>
          </a:p>
          <a:p>
            <a:pPr marL="171450" indent="-171450">
              <a:buFont typeface="Wingdings" panose="05000000000000000000" pitchFamily="2" charset="2"/>
              <a:buChar char="Ø"/>
            </a:pPr>
            <a:r>
              <a:rPr lang="en-GB" dirty="0"/>
              <a:t>Considered bin Laden’s spiritual ambassador to Europe</a:t>
            </a:r>
          </a:p>
          <a:p>
            <a:pPr marL="171450" indent="-171450">
              <a:buFont typeface="Wingdings" panose="05000000000000000000" pitchFamily="2" charset="2"/>
              <a:buChar char="Ø"/>
            </a:pPr>
            <a:r>
              <a:rPr lang="en-GB" dirty="0"/>
              <a:t>British law forbade Qatada deportation to Jordan</a:t>
            </a:r>
          </a:p>
          <a:p>
            <a:pPr marL="628650" lvl="1" indent="-171450">
              <a:buFont typeface="Wingdings" panose="05000000000000000000" pitchFamily="2" charset="2"/>
              <a:buChar char="Ø"/>
            </a:pPr>
            <a:r>
              <a:rPr lang="en-GB" dirty="0"/>
              <a:t>Possible torture</a:t>
            </a:r>
          </a:p>
          <a:p>
            <a:pPr marL="628650" lvl="1" indent="-171450">
              <a:buFont typeface="Wingdings" panose="05000000000000000000" pitchFamily="2" charset="2"/>
              <a:buChar char="Ø"/>
            </a:pP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17</a:t>
            </a:fld>
            <a:endParaRPr lang="en-GB"/>
          </a:p>
        </p:txBody>
      </p:sp>
    </p:spTree>
    <p:extLst>
      <p:ext uri="{BB962C8B-B14F-4D97-AF65-F5344CB8AC3E}">
        <p14:creationId xmlns:p14="http://schemas.microsoft.com/office/powerpoint/2010/main" val="9846375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Bomb detonated moments after the concert finished</a:t>
            </a:r>
          </a:p>
          <a:p>
            <a:pPr marL="171450" indent="-171450">
              <a:buFont typeface="Wingdings" panose="05000000000000000000" pitchFamily="2" charset="2"/>
              <a:buChar char="Ø"/>
            </a:pPr>
            <a:r>
              <a:rPr lang="en-GB" dirty="0"/>
              <a:t>People began to scramble to exit</a:t>
            </a:r>
          </a:p>
          <a:p>
            <a:pPr marL="171450" indent="-171450">
              <a:buFont typeface="Wingdings" panose="05000000000000000000" pitchFamily="2" charset="2"/>
              <a:buChar char="Ø"/>
            </a:pPr>
            <a:r>
              <a:rPr lang="en-GB" dirty="0"/>
              <a:t>People were seen fleeing down the stairs into nearby station</a:t>
            </a:r>
          </a:p>
          <a:p>
            <a:pPr marL="171450" indent="-171450">
              <a:buFont typeface="Wingdings" panose="05000000000000000000" pitchFamily="2" charset="2"/>
              <a:buChar char="Ø"/>
            </a:pPr>
            <a:r>
              <a:rPr lang="en-GB" dirty="0"/>
              <a:t>Fans also fled to the car park</a:t>
            </a:r>
          </a:p>
        </p:txBody>
      </p:sp>
      <p:sp>
        <p:nvSpPr>
          <p:cNvPr id="4" name="Slide Number Placeholder 3"/>
          <p:cNvSpPr>
            <a:spLocks noGrp="1"/>
          </p:cNvSpPr>
          <p:nvPr>
            <p:ph type="sldNum" sz="quarter" idx="5"/>
          </p:nvPr>
        </p:nvSpPr>
        <p:spPr/>
        <p:txBody>
          <a:bodyPr/>
          <a:lstStyle/>
          <a:p>
            <a:fld id="{F9F3EC92-96C9-4E7E-A0F5-9B1CA54D168A}" type="slidenum">
              <a:rPr lang="en-GB" smtClean="0"/>
              <a:t>18</a:t>
            </a:fld>
            <a:endParaRPr lang="en-GB"/>
          </a:p>
        </p:txBody>
      </p:sp>
    </p:spTree>
    <p:extLst>
      <p:ext uri="{BB962C8B-B14F-4D97-AF65-F5344CB8AC3E}">
        <p14:creationId xmlns:p14="http://schemas.microsoft.com/office/powerpoint/2010/main" val="24681311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A1409B-9784-B4EC-4431-0D631F3375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CC7339-D6D6-B081-0912-11F61E0C8E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F57F5B-C7E0-2DA8-CF02-6A2E017E5C11}"/>
              </a:ext>
            </a:extLst>
          </p:cNvPr>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22 people were killed</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800 people have experienced psychological injuries</a:t>
            </a:r>
          </a:p>
          <a:p>
            <a:pPr marL="628650" marR="0" lvl="1"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One girl was traumatised after seeing people dead and injured</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Critically injured people were taken to hospital 3 ½ hours after the attack</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Issue with the triage system</a:t>
            </a:r>
          </a:p>
          <a:p>
            <a:pPr marL="171450" indent="-171450">
              <a:buFont typeface="Wingdings" panose="05000000000000000000" pitchFamily="2" charset="2"/>
              <a:buChar char="Ø"/>
            </a:pPr>
            <a:endParaRPr lang="en-GB" dirty="0"/>
          </a:p>
        </p:txBody>
      </p:sp>
      <p:sp>
        <p:nvSpPr>
          <p:cNvPr id="4" name="Slide Number Placeholder 3">
            <a:extLst>
              <a:ext uri="{FF2B5EF4-FFF2-40B4-BE49-F238E27FC236}">
                <a16:creationId xmlns:a16="http://schemas.microsoft.com/office/drawing/2014/main" id="{7FE250B4-99F1-80F2-119A-712154494BC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797297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E0C387-A5FA-D7DA-372B-87FE8B528C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9A1760-E3C0-6A1C-41EC-C3D0338D49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F1F39B-90D3-E99B-C9EC-F8D45E68B570}"/>
              </a:ext>
            </a:extLst>
          </p:cNvPr>
          <p:cNvSpPr>
            <a:spLocks noGrp="1"/>
          </p:cNvSpPr>
          <p:nvPr>
            <p:ph type="body" idx="1"/>
          </p:nvPr>
        </p:nvSpPr>
        <p:spPr/>
        <p:txBody>
          <a:bodyPr/>
          <a:lstStyle/>
          <a:p>
            <a:pPr marL="171450" indent="-171450">
              <a:buFont typeface="Wingdings" panose="05000000000000000000" pitchFamily="2" charset="2"/>
              <a:buChar char="Ø"/>
            </a:pPr>
            <a:endParaRPr lang="en-GB" dirty="0"/>
          </a:p>
        </p:txBody>
      </p:sp>
      <p:sp>
        <p:nvSpPr>
          <p:cNvPr id="4" name="Slide Number Placeholder 3">
            <a:extLst>
              <a:ext uri="{FF2B5EF4-FFF2-40B4-BE49-F238E27FC236}">
                <a16:creationId xmlns:a16="http://schemas.microsoft.com/office/drawing/2014/main" id="{8DF2878A-B865-6FF3-9708-28E24A7987B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338043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CF237D-BD6C-B46D-B918-8C056C7DC7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124260-D36A-C49A-7070-607DC4FB69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D43A6E-7669-B373-80D7-352296156EAD}"/>
              </a:ext>
            </a:extLst>
          </p:cNvPr>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Calibri" panose="020F0502020204030204"/>
              </a:rPr>
              <a:t>Attacked people Streatham with a knife and a hoax device strapped to his body</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Calibri" panose="020F0502020204030204"/>
              </a:rPr>
              <a:t>Previously arrested in 2018 for planning an attack</a:t>
            </a:r>
          </a:p>
          <a:p>
            <a:pPr marL="628650" marR="0" lvl="1"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Calibri" panose="020F0502020204030204"/>
              </a:rPr>
              <a:t>Was charged with propaganda offences instead</a:t>
            </a:r>
          </a:p>
          <a:p>
            <a:pPr marL="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Calibri" panose="020F0502020204030204"/>
              </a:rPr>
              <a:t>His goal in life was to become a martyr</a:t>
            </a:r>
          </a:p>
          <a:p>
            <a:pPr marL="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Calibri" panose="020F0502020204030204"/>
              </a:rPr>
              <a:t>He had pledge allegiance to the leader of IS</a:t>
            </a:r>
          </a:p>
          <a:p>
            <a:pPr marL="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Calibri" panose="020F0502020204030204"/>
              </a:rPr>
              <a:t>Was released in 2020- probation, curfew, electronic tag, various other licence conditions</a:t>
            </a:r>
          </a:p>
          <a:p>
            <a:pPr marL="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Calibri" panose="020F0502020204030204"/>
              </a:rPr>
              <a:t>Amman was shot dead at the scene</a:t>
            </a:r>
          </a:p>
          <a:p>
            <a:pPr marL="171450" indent="-171450">
              <a:buFont typeface="Wingdings" panose="05000000000000000000" pitchFamily="2" charset="2"/>
              <a:buChar char="Ø"/>
            </a:pPr>
            <a:endParaRPr lang="en-GB" dirty="0"/>
          </a:p>
        </p:txBody>
      </p:sp>
      <p:sp>
        <p:nvSpPr>
          <p:cNvPr id="4" name="Slide Number Placeholder 3">
            <a:extLst>
              <a:ext uri="{FF2B5EF4-FFF2-40B4-BE49-F238E27FC236}">
                <a16:creationId xmlns:a16="http://schemas.microsoft.com/office/drawing/2014/main" id="{E4713E92-458C-A4B5-849A-FF467B15A41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430081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D7ADF6-AD07-AAD7-8E9F-992D77460A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B930B7-F5DF-13FE-3026-1CAE26056F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EB5F7D-5B69-8288-8A1F-0FA7D16FC98F}"/>
              </a:ext>
            </a:extLst>
          </p:cNvPr>
          <p:cNvSpPr>
            <a:spLocks noGrp="1"/>
          </p:cNvSpPr>
          <p:nvPr>
            <p:ph type="body" idx="1"/>
          </p:nvPr>
        </p:nvSpPr>
        <p:spPr/>
        <p:txBody>
          <a:bodyPr/>
          <a:lstStyle/>
          <a:p>
            <a:pPr marL="171450" indent="-171450">
              <a:buFont typeface="Wingdings" panose="05000000000000000000" pitchFamily="2" charset="2"/>
              <a:buChar char="Ø"/>
            </a:pPr>
            <a:endParaRPr lang="en-GB" dirty="0"/>
          </a:p>
        </p:txBody>
      </p:sp>
      <p:sp>
        <p:nvSpPr>
          <p:cNvPr id="4" name="Slide Number Placeholder 3">
            <a:extLst>
              <a:ext uri="{FF2B5EF4-FFF2-40B4-BE49-F238E27FC236}">
                <a16:creationId xmlns:a16="http://schemas.microsoft.com/office/drawing/2014/main" id="{CC89FE5C-533E-3C71-7720-F5F73949E59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596939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DEC84D-45E7-4766-010C-FFCB62C2B2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C1C672-1C0A-C3ED-408A-7900282430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F19720-BCFB-31FD-A89C-06E51AA65A57}"/>
              </a:ext>
            </a:extLst>
          </p:cNvPr>
          <p:cNvSpPr>
            <a:spLocks noGrp="1"/>
          </p:cNvSpPr>
          <p:nvPr>
            <p:ph type="body" idx="1"/>
          </p:nvPr>
        </p:nvSpPr>
        <p:spPr/>
        <p:txBody>
          <a:bodyPr/>
          <a:lstStyle/>
          <a:p>
            <a:pPr marL="171450" indent="-171450">
              <a:buFont typeface="Wingdings" panose="05000000000000000000" pitchFamily="2" charset="2"/>
              <a:buChar char="Ø"/>
            </a:pPr>
            <a:endParaRPr lang="en-GB" dirty="0"/>
          </a:p>
        </p:txBody>
      </p:sp>
      <p:sp>
        <p:nvSpPr>
          <p:cNvPr id="4" name="Slide Number Placeholder 3">
            <a:extLst>
              <a:ext uri="{FF2B5EF4-FFF2-40B4-BE49-F238E27FC236}">
                <a16:creationId xmlns:a16="http://schemas.microsoft.com/office/drawing/2014/main" id="{BD5E341A-45BB-3F8C-69E4-736091C301A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6569777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5C6744-FAF0-CA86-7B4E-66D5E0471C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5E61C9-1991-E288-173C-7EC8FF0B89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8DFE02-6075-36F9-2175-082F339F3C64}"/>
              </a:ext>
            </a:extLst>
          </p:cNvPr>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Hamas is Arabic acronym of Islamic Resistance Movement</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Founded in 1987</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Operates in the Gaza Strip</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Wants a free Palestinian State</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Does not recognise Israel</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Gained control of Gaza from another group called Fatah in 2007</a:t>
            </a:r>
          </a:p>
          <a:p>
            <a:pPr marL="171450" indent="-171450">
              <a:buFont typeface="Wingdings" panose="05000000000000000000" pitchFamily="2" charset="2"/>
              <a:buChar char="Ø"/>
            </a:pPr>
            <a:endParaRPr lang="en-GB" dirty="0"/>
          </a:p>
        </p:txBody>
      </p:sp>
      <p:sp>
        <p:nvSpPr>
          <p:cNvPr id="4" name="Slide Number Placeholder 3">
            <a:extLst>
              <a:ext uri="{FF2B5EF4-FFF2-40B4-BE49-F238E27FC236}">
                <a16:creationId xmlns:a16="http://schemas.microsoft.com/office/drawing/2014/main" id="{D91C9425-3CD4-4E0E-066D-C4A3F2513E8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956162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A0813D-523B-3702-6E5F-0381E319DB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E483D6-D4EA-D07D-2E64-86BB591D6B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C73A9E-72E4-8263-C145-80E1D5811ADF}"/>
              </a:ext>
            </a:extLst>
          </p:cNvPr>
          <p:cNvSpPr>
            <a:spLocks noGrp="1"/>
          </p:cNvSpPr>
          <p:nvPr>
            <p:ph type="body" idx="1"/>
          </p:nvPr>
        </p:nvSpPr>
        <p:spPr/>
        <p:txBody>
          <a:bodyPr/>
          <a:lstStyle/>
          <a:p>
            <a:pPr marL="171450" indent="-171450">
              <a:buFont typeface="Wingdings" panose="05000000000000000000" pitchFamily="2" charset="2"/>
              <a:buChar char="Ø"/>
            </a:pPr>
            <a:endParaRPr lang="en-GB" dirty="0"/>
          </a:p>
        </p:txBody>
      </p:sp>
      <p:sp>
        <p:nvSpPr>
          <p:cNvPr id="4" name="Slide Number Placeholder 3">
            <a:extLst>
              <a:ext uri="{FF2B5EF4-FFF2-40B4-BE49-F238E27FC236}">
                <a16:creationId xmlns:a16="http://schemas.microsoft.com/office/drawing/2014/main" id="{AF53BC4E-863E-46C3-831B-8DEAFE0B872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8973294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E3F01B-5EAA-84B2-3AF5-CCFEC843C0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9DCABC-E29A-616A-E06B-3E16EA31D2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A57B3D-ED47-AAC4-90FF-923CE3A4ABD4}"/>
              </a:ext>
            </a:extLst>
          </p:cNvPr>
          <p:cNvSpPr>
            <a:spLocks noGrp="1"/>
          </p:cNvSpPr>
          <p:nvPr>
            <p:ph type="body" idx="1"/>
          </p:nvPr>
        </p:nvSpPr>
        <p:spPr/>
        <p:txBody>
          <a:bodyPr/>
          <a:lstStyle/>
          <a:p>
            <a:pPr marL="171450" indent="-171450">
              <a:buFont typeface="Wingdings" panose="05000000000000000000" pitchFamily="2" charset="2"/>
              <a:buChar char="Ø"/>
            </a:pPr>
            <a:endParaRPr lang="en-GB" dirty="0"/>
          </a:p>
        </p:txBody>
      </p:sp>
      <p:sp>
        <p:nvSpPr>
          <p:cNvPr id="4" name="Slide Number Placeholder 3">
            <a:extLst>
              <a:ext uri="{FF2B5EF4-FFF2-40B4-BE49-F238E27FC236}">
                <a16:creationId xmlns:a16="http://schemas.microsoft.com/office/drawing/2014/main" id="{33B2F312-84A0-53B9-15D4-3257D366783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478686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8312CC-A528-7EAD-D907-9D2C7379C1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EB433E-E66D-FD0C-AFA0-09E1B0C7DC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4487E3-4786-5564-D0B1-A14045C74E5F}"/>
              </a:ext>
            </a:extLst>
          </p:cNvPr>
          <p:cNvSpPr>
            <a:spLocks noGrp="1"/>
          </p:cNvSpPr>
          <p:nvPr>
            <p:ph type="body" idx="1"/>
          </p:nvPr>
        </p:nvSpPr>
        <p:spPr/>
        <p:txBody>
          <a:bodyPr/>
          <a:lstStyle/>
          <a:p>
            <a:pPr marL="171450" indent="-171450">
              <a:buFont typeface="Wingdings" panose="05000000000000000000" pitchFamily="2" charset="2"/>
              <a:buChar char="Ø"/>
            </a:pPr>
            <a:endParaRPr lang="en-GB" dirty="0"/>
          </a:p>
        </p:txBody>
      </p:sp>
      <p:sp>
        <p:nvSpPr>
          <p:cNvPr id="4" name="Slide Number Placeholder 3">
            <a:extLst>
              <a:ext uri="{FF2B5EF4-FFF2-40B4-BE49-F238E27FC236}">
                <a16:creationId xmlns:a16="http://schemas.microsoft.com/office/drawing/2014/main" id="{AB81D469-4FC7-83A6-1517-050E63E64A8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712524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CD7BF2-0212-9CC8-A245-F5572B29A3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9567E3-59B8-9588-263D-8551F466FA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4D8A3F-B3F6-7903-4FED-C0C0C468339B}"/>
              </a:ext>
            </a:extLst>
          </p:cNvPr>
          <p:cNvSpPr>
            <a:spLocks noGrp="1"/>
          </p:cNvSpPr>
          <p:nvPr>
            <p:ph type="body" idx="1"/>
          </p:nvPr>
        </p:nvSpPr>
        <p:spPr/>
        <p:txBody>
          <a:bodyPr/>
          <a:lstStyle/>
          <a:p>
            <a:pPr marL="171450" indent="-171450">
              <a:buFont typeface="Wingdings" panose="05000000000000000000" pitchFamily="2" charset="2"/>
              <a:buChar char="Ø"/>
            </a:pPr>
            <a:endParaRPr lang="en-GB" dirty="0"/>
          </a:p>
        </p:txBody>
      </p:sp>
      <p:sp>
        <p:nvSpPr>
          <p:cNvPr id="4" name="Slide Number Placeholder 3">
            <a:extLst>
              <a:ext uri="{FF2B5EF4-FFF2-40B4-BE49-F238E27FC236}">
                <a16:creationId xmlns:a16="http://schemas.microsoft.com/office/drawing/2014/main" id="{4ABC2DBD-3FD5-CA18-59DD-7715FFA2A03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2502338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2717F2-B7B2-74E7-FF7E-C3CEAFBB98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C86A98-834F-DD79-F595-06323DA2EB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EB7404-44BE-5A76-4DD8-37F3F4A280D0}"/>
              </a:ext>
            </a:extLst>
          </p:cNvPr>
          <p:cNvSpPr>
            <a:spLocks noGrp="1"/>
          </p:cNvSpPr>
          <p:nvPr>
            <p:ph type="body" idx="1"/>
          </p:nvPr>
        </p:nvSpPr>
        <p:spPr/>
        <p:txBody>
          <a:bodyPr/>
          <a:lstStyle/>
          <a:p>
            <a:pPr marL="171450" indent="-171450">
              <a:buFont typeface="Wingdings" panose="05000000000000000000" pitchFamily="2" charset="2"/>
              <a:buChar char="Ø"/>
            </a:pPr>
            <a:endParaRPr lang="en-GB" dirty="0"/>
          </a:p>
        </p:txBody>
      </p:sp>
      <p:sp>
        <p:nvSpPr>
          <p:cNvPr id="4" name="Slide Number Placeholder 3">
            <a:extLst>
              <a:ext uri="{FF2B5EF4-FFF2-40B4-BE49-F238E27FC236}">
                <a16:creationId xmlns:a16="http://schemas.microsoft.com/office/drawing/2014/main" id="{08BE4E4F-77C9-1D30-8CF2-E93F9277555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9816110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C38BE5-8AF5-4997-476B-04399B812D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5D1A7F-32D0-8389-AE18-50D0DEC20A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9A96B5-C7BE-DF40-F8C5-9F5C69822770}"/>
              </a:ext>
            </a:extLst>
          </p:cNvPr>
          <p:cNvSpPr>
            <a:spLocks noGrp="1"/>
          </p:cNvSpPr>
          <p:nvPr>
            <p:ph type="body" idx="1"/>
          </p:nvPr>
        </p:nvSpPr>
        <p:spPr/>
        <p:txBody>
          <a:bodyPr/>
          <a:lstStyle/>
          <a:p>
            <a:pPr marL="171450" indent="-171450">
              <a:buFont typeface="Wingdings" panose="05000000000000000000" pitchFamily="2" charset="2"/>
              <a:buChar char="Ø"/>
            </a:pPr>
            <a:endParaRPr lang="en-GB" dirty="0"/>
          </a:p>
        </p:txBody>
      </p:sp>
      <p:sp>
        <p:nvSpPr>
          <p:cNvPr id="4" name="Slide Number Placeholder 3">
            <a:extLst>
              <a:ext uri="{FF2B5EF4-FFF2-40B4-BE49-F238E27FC236}">
                <a16:creationId xmlns:a16="http://schemas.microsoft.com/office/drawing/2014/main" id="{E617D2D5-A240-49E1-651D-95E5B824642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3115861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081377-D5B8-4383-9F81-996F6EF0F065}" type="slidenum">
              <a:rPr lang="en-US" smtClean="0"/>
              <a:t>31</a:t>
            </a:fld>
            <a:endParaRPr lang="en-US"/>
          </a:p>
        </p:txBody>
      </p:sp>
    </p:spTree>
    <p:extLst>
      <p:ext uri="{BB962C8B-B14F-4D97-AF65-F5344CB8AC3E}">
        <p14:creationId xmlns:p14="http://schemas.microsoft.com/office/powerpoint/2010/main" val="35103586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Terrorism Act 2000</a:t>
            </a:r>
            <a:endParaRPr lang="en-US" dirty="0"/>
          </a:p>
        </p:txBody>
      </p:sp>
      <p:sp>
        <p:nvSpPr>
          <p:cNvPr id="4" name="Slide Number Placeholder 3"/>
          <p:cNvSpPr>
            <a:spLocks noGrp="1"/>
          </p:cNvSpPr>
          <p:nvPr>
            <p:ph type="sldNum" sz="quarter" idx="5"/>
          </p:nvPr>
        </p:nvSpPr>
        <p:spPr/>
        <p:txBody>
          <a:bodyPr/>
          <a:lstStyle/>
          <a:p>
            <a:fld id="{AB081377-D5B8-4383-9F81-996F6EF0F065}" type="slidenum">
              <a:rPr lang="en-US" smtClean="0"/>
              <a:t>34</a:t>
            </a:fld>
            <a:endParaRPr lang="en-US"/>
          </a:p>
        </p:txBody>
      </p:sp>
    </p:spTree>
    <p:extLst>
      <p:ext uri="{BB962C8B-B14F-4D97-AF65-F5344CB8AC3E}">
        <p14:creationId xmlns:p14="http://schemas.microsoft.com/office/powerpoint/2010/main" val="8111716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10/10/2026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10/10/2026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10/10/2026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789708" y="666351"/>
            <a:ext cx="10558405" cy="3044335"/>
          </a:xfrm>
        </p:spPr>
        <p:txBody>
          <a:bodyPr anchor="b">
            <a:normAutofit/>
          </a:bodyPr>
          <a:lstStyle/>
          <a:p>
            <a:r>
              <a:rPr lang="en-GB" sz="4800">
                <a:solidFill>
                  <a:schemeClr val="bg1"/>
                </a:solidFill>
              </a:rPr>
              <a:t>World Trade Centre</a:t>
            </a:r>
            <a:br>
              <a:rPr lang="en-GB" sz="4800">
                <a:solidFill>
                  <a:schemeClr val="bg1"/>
                </a:solidFill>
              </a:rPr>
            </a:br>
            <a:r>
              <a:rPr lang="en-GB" sz="4800">
                <a:solidFill>
                  <a:schemeClr val="bg1"/>
                </a:solidFill>
              </a:rPr>
              <a:t>London Underground, Manchester Arena and More ! </a:t>
            </a:r>
          </a:p>
        </p:txBody>
      </p:sp>
      <p:sp>
        <p:nvSpPr>
          <p:cNvPr id="3" name="Subtitle 2"/>
          <p:cNvSpPr>
            <a:spLocks noGrp="1"/>
          </p:cNvSpPr>
          <p:nvPr>
            <p:ph type="subTitle" idx="1"/>
          </p:nvPr>
        </p:nvSpPr>
        <p:spPr>
          <a:xfrm>
            <a:off x="789708" y="3866064"/>
            <a:ext cx="10558405" cy="2234485"/>
          </a:xfrm>
        </p:spPr>
        <p:txBody>
          <a:bodyPr>
            <a:normAutofit/>
          </a:bodyPr>
          <a:lstStyle/>
          <a:p>
            <a:r>
              <a:rPr lang="en-GB">
                <a:solidFill>
                  <a:schemeClr val="bg1"/>
                </a:solidFill>
              </a:rPr>
              <a:t>Wynne Jones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5"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Content Placeholder 4">
            <a:extLst>
              <a:ext uri="{FF2B5EF4-FFF2-40B4-BE49-F238E27FC236}">
                <a16:creationId xmlns:a16="http://schemas.microsoft.com/office/drawing/2014/main" id="{07266595-4E9C-4434-AADC-0016B0E36A93}"/>
              </a:ext>
            </a:extLst>
          </p:cNvPr>
          <p:cNvPicPr>
            <a:picLocks noGrp="1" noChangeAspect="1"/>
          </p:cNvPicPr>
          <p:nvPr>
            <p:ph sz="half" idx="2"/>
          </p:nvPr>
        </p:nvPicPr>
        <p:blipFill rotWithShape="1">
          <a:blip r:embed="rId3"/>
          <a:srcRect r="4209" b="3"/>
          <a:stretch/>
        </p:blipFill>
        <p:spPr>
          <a:xfrm>
            <a:off x="6910394" y="1065276"/>
            <a:ext cx="4516719" cy="4727448"/>
          </a:xfrm>
          <a:prstGeom prst="rect">
            <a:avLst/>
          </a:prstGeom>
        </p:spPr>
      </p:pic>
      <p:grpSp>
        <p:nvGrpSpPr>
          <p:cNvPr id="18" name="Group 1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D40F3B4-AF97-4C4F-A888-DF1F5762C77B}"/>
              </a:ext>
            </a:extLst>
          </p:cNvPr>
          <p:cNvSpPr>
            <a:spLocks noGrp="1"/>
          </p:cNvSpPr>
          <p:nvPr>
            <p:ph type="title"/>
          </p:nvPr>
        </p:nvSpPr>
        <p:spPr>
          <a:xfrm>
            <a:off x="786384" y="841249"/>
            <a:ext cx="5692953" cy="2587131"/>
          </a:xfrm>
        </p:spPr>
        <p:txBody>
          <a:bodyPr vert="horz" lIns="91440" tIns="45720" rIns="91440" bIns="45720" rtlCol="0" anchor="b">
            <a:normAutofit/>
          </a:bodyPr>
          <a:lstStyle/>
          <a:p>
            <a:r>
              <a:rPr lang="en-US" sz="4800" kern="1200">
                <a:solidFill>
                  <a:schemeClr val="bg1"/>
                </a:solidFill>
                <a:latin typeface="+mj-lt"/>
                <a:ea typeface="+mj-ea"/>
                <a:cs typeface="+mj-cs"/>
              </a:rPr>
              <a:t>Planning terrorist attacks</a:t>
            </a:r>
          </a:p>
        </p:txBody>
      </p:sp>
      <p:sp>
        <p:nvSpPr>
          <p:cNvPr id="3" name="Content Placeholder 2">
            <a:extLst>
              <a:ext uri="{FF2B5EF4-FFF2-40B4-BE49-F238E27FC236}">
                <a16:creationId xmlns:a16="http://schemas.microsoft.com/office/drawing/2014/main" id="{BB947144-D7CA-4083-B3DB-B7F31882CF2B}"/>
              </a:ext>
            </a:extLst>
          </p:cNvPr>
          <p:cNvSpPr>
            <a:spLocks noGrp="1"/>
          </p:cNvSpPr>
          <p:nvPr>
            <p:ph sz="half" idx="1"/>
          </p:nvPr>
        </p:nvSpPr>
        <p:spPr>
          <a:xfrm>
            <a:off x="786383" y="3566810"/>
            <a:ext cx="5692953" cy="2651110"/>
          </a:xfrm>
        </p:spPr>
        <p:txBody>
          <a:bodyPr vert="horz" lIns="91440" tIns="45720" rIns="91440" bIns="45720" rtlCol="0" anchor="ctr">
            <a:normAutofit/>
          </a:bodyPr>
          <a:lstStyle/>
          <a:p>
            <a:pPr marL="0">
              <a:lnSpc>
                <a:spcPct val="100000"/>
              </a:lnSpc>
            </a:pPr>
            <a:r>
              <a:rPr lang="en-US" sz="2400" dirty="0">
                <a:solidFill>
                  <a:schemeClr val="tx2"/>
                </a:solidFill>
              </a:rPr>
              <a:t>All terrorist attacks are planned to some extent though the planning phase might take minutes, hours, months or indeed years. </a:t>
            </a:r>
          </a:p>
          <a:p>
            <a:pPr marL="0">
              <a:lnSpc>
                <a:spcPct val="100000"/>
              </a:lnSpc>
            </a:pPr>
            <a:r>
              <a:rPr lang="en-US" sz="2400" dirty="0">
                <a:solidFill>
                  <a:schemeClr val="tx2"/>
                </a:solidFill>
              </a:rPr>
              <a:t>Tactics are planned to fit within the group’s strategic aims at the time. </a:t>
            </a:r>
          </a:p>
        </p:txBody>
      </p:sp>
    </p:spTree>
    <p:extLst>
      <p:ext uri="{BB962C8B-B14F-4D97-AF65-F5344CB8AC3E}">
        <p14:creationId xmlns:p14="http://schemas.microsoft.com/office/powerpoint/2010/main" val="21235050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3"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7"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Content Placeholder 4">
            <a:extLst>
              <a:ext uri="{FF2B5EF4-FFF2-40B4-BE49-F238E27FC236}">
                <a16:creationId xmlns:a16="http://schemas.microsoft.com/office/drawing/2014/main" id="{809B301C-D80E-44C5-A62C-60D8C3ABBBEB}"/>
              </a:ext>
            </a:extLst>
          </p:cNvPr>
          <p:cNvPicPr>
            <a:picLocks noGrp="1" noChangeAspect="1"/>
          </p:cNvPicPr>
          <p:nvPr>
            <p:ph sz="half" idx="2"/>
          </p:nvPr>
        </p:nvPicPr>
        <p:blipFill rotWithShape="1">
          <a:blip r:embed="rId3"/>
          <a:srcRect l="24319" r="11191" b="2"/>
          <a:stretch/>
        </p:blipFill>
        <p:spPr>
          <a:xfrm>
            <a:off x="6677026" y="1028297"/>
            <a:ext cx="4571936" cy="4778088"/>
          </a:xfrm>
          <a:prstGeom prst="rect">
            <a:avLst/>
          </a:prstGeom>
        </p:spPr>
      </p:pic>
      <p:grpSp>
        <p:nvGrpSpPr>
          <p:cNvPr id="20" name="Group 19">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1" name="Freeform: Shape 20">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B5653A1-0FA0-4309-BD68-11A55D492FDF}"/>
              </a:ext>
            </a:extLst>
          </p:cNvPr>
          <p:cNvSpPr>
            <a:spLocks noGrp="1"/>
          </p:cNvSpPr>
          <p:nvPr>
            <p:ph type="title"/>
          </p:nvPr>
        </p:nvSpPr>
        <p:spPr>
          <a:xfrm>
            <a:off x="1014985" y="819015"/>
            <a:ext cx="5501548" cy="2353362"/>
          </a:xfrm>
        </p:spPr>
        <p:txBody>
          <a:bodyPr vert="horz" lIns="91440" tIns="45720" rIns="91440" bIns="45720" rtlCol="0" anchor="b">
            <a:normAutofit/>
          </a:bodyPr>
          <a:lstStyle/>
          <a:p>
            <a:r>
              <a:rPr lang="en-US" sz="2600" b="1" u="sng" kern="1200" dirty="0">
                <a:solidFill>
                  <a:schemeClr val="bg1"/>
                </a:solidFill>
                <a:latin typeface="+mj-lt"/>
                <a:ea typeface="+mj-ea"/>
                <a:cs typeface="+mj-cs"/>
              </a:rPr>
              <a:t>Strategy</a:t>
            </a:r>
            <a:br>
              <a:rPr lang="en-US" sz="2600" b="1" u="sng" kern="1200" dirty="0">
                <a:solidFill>
                  <a:schemeClr val="bg1"/>
                </a:solidFill>
                <a:latin typeface="+mj-lt"/>
                <a:ea typeface="+mj-ea"/>
                <a:cs typeface="+mj-cs"/>
              </a:rPr>
            </a:br>
            <a:br>
              <a:rPr lang="en-US" sz="2600" kern="1200" dirty="0">
                <a:solidFill>
                  <a:schemeClr val="bg1"/>
                </a:solidFill>
                <a:latin typeface="+mj-lt"/>
                <a:ea typeface="+mj-ea"/>
                <a:cs typeface="+mj-cs"/>
              </a:rPr>
            </a:br>
            <a:r>
              <a:rPr lang="en-US" sz="2600" kern="1200" dirty="0">
                <a:solidFill>
                  <a:schemeClr val="bg1"/>
                </a:solidFill>
                <a:latin typeface="+mj-lt"/>
                <a:ea typeface="+mj-ea"/>
                <a:cs typeface="+mj-cs"/>
              </a:rPr>
              <a:t>Produce perception of Success of campaign  </a:t>
            </a:r>
            <a:br>
              <a:rPr lang="en-US" sz="2600" kern="1200" dirty="0">
                <a:solidFill>
                  <a:schemeClr val="bg1"/>
                </a:solidFill>
                <a:latin typeface="+mj-lt"/>
                <a:ea typeface="+mj-ea"/>
                <a:cs typeface="+mj-cs"/>
              </a:rPr>
            </a:br>
            <a:br>
              <a:rPr lang="en-US" sz="2600" kern="1200" dirty="0">
                <a:solidFill>
                  <a:schemeClr val="bg1"/>
                </a:solidFill>
                <a:latin typeface="+mj-lt"/>
                <a:ea typeface="+mj-ea"/>
                <a:cs typeface="+mj-cs"/>
              </a:rPr>
            </a:br>
            <a:endParaRPr lang="en-US" sz="2600" kern="1200" dirty="0">
              <a:solidFill>
                <a:schemeClr val="bg1"/>
              </a:solidFill>
              <a:latin typeface="+mj-lt"/>
              <a:ea typeface="+mj-ea"/>
              <a:cs typeface="+mj-cs"/>
            </a:endParaRPr>
          </a:p>
        </p:txBody>
      </p:sp>
      <p:sp>
        <p:nvSpPr>
          <p:cNvPr id="3" name="Content Placeholder 2">
            <a:extLst>
              <a:ext uri="{FF2B5EF4-FFF2-40B4-BE49-F238E27FC236}">
                <a16:creationId xmlns:a16="http://schemas.microsoft.com/office/drawing/2014/main" id="{7E62F393-0BEC-4F0E-88CD-6456BE8DDEB4}"/>
              </a:ext>
            </a:extLst>
          </p:cNvPr>
          <p:cNvSpPr>
            <a:spLocks noGrp="1"/>
          </p:cNvSpPr>
          <p:nvPr>
            <p:ph sz="half" idx="1"/>
          </p:nvPr>
        </p:nvSpPr>
        <p:spPr>
          <a:xfrm>
            <a:off x="883719" y="2742086"/>
            <a:ext cx="5501548" cy="2573579"/>
          </a:xfrm>
        </p:spPr>
        <p:txBody>
          <a:bodyPr vert="horz" lIns="91440" tIns="45720" rIns="91440" bIns="45720" rtlCol="0" anchor="t">
            <a:noAutofit/>
          </a:bodyPr>
          <a:lstStyle/>
          <a:p>
            <a:pPr marL="0"/>
            <a:r>
              <a:rPr lang="en-US" sz="2400" b="1" dirty="0">
                <a:solidFill>
                  <a:schemeClr val="bg1"/>
                </a:solidFill>
              </a:rPr>
              <a:t>1. Provocation</a:t>
            </a:r>
          </a:p>
          <a:p>
            <a:r>
              <a:rPr lang="en-US" sz="2400" dirty="0">
                <a:solidFill>
                  <a:schemeClr val="bg1"/>
                </a:solidFill>
              </a:rPr>
              <a:t>The action carried out is intended to draw a strong reaction from the state. </a:t>
            </a:r>
          </a:p>
          <a:p>
            <a:pPr marL="0"/>
            <a:r>
              <a:rPr lang="en-US" sz="2400" dirty="0">
                <a:solidFill>
                  <a:schemeClr val="bg1"/>
                </a:solidFill>
              </a:rPr>
              <a:t>e.g. The state introduce new legislation or police powers,</a:t>
            </a:r>
          </a:p>
          <a:p>
            <a:pPr marL="0"/>
            <a:r>
              <a:rPr lang="en-US" sz="2400" dirty="0">
                <a:solidFill>
                  <a:schemeClr val="bg1"/>
                </a:solidFill>
              </a:rPr>
              <a:t>As the violence increases there is a military response and use of ‘emergency powers’. </a:t>
            </a:r>
          </a:p>
        </p:txBody>
      </p:sp>
    </p:spTree>
    <p:extLst>
      <p:ext uri="{BB962C8B-B14F-4D97-AF65-F5344CB8AC3E}">
        <p14:creationId xmlns:p14="http://schemas.microsoft.com/office/powerpoint/2010/main" val="14381321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3"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7"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Content Placeholder 4">
            <a:extLst>
              <a:ext uri="{FF2B5EF4-FFF2-40B4-BE49-F238E27FC236}">
                <a16:creationId xmlns:a16="http://schemas.microsoft.com/office/drawing/2014/main" id="{A4A46C56-CE74-4BBD-BA7F-FB8DB4CEA1ED}"/>
              </a:ext>
            </a:extLst>
          </p:cNvPr>
          <p:cNvPicPr>
            <a:picLocks noGrp="1" noChangeAspect="1"/>
          </p:cNvPicPr>
          <p:nvPr>
            <p:ph sz="half" idx="2"/>
          </p:nvPr>
        </p:nvPicPr>
        <p:blipFill rotWithShape="1">
          <a:blip r:embed="rId3"/>
          <a:srcRect l="18332" r="27448" b="-1"/>
          <a:stretch/>
        </p:blipFill>
        <p:spPr>
          <a:xfrm>
            <a:off x="6677026" y="1026310"/>
            <a:ext cx="4571936" cy="4782062"/>
          </a:xfrm>
          <a:prstGeom prst="rect">
            <a:avLst/>
          </a:prstGeom>
        </p:spPr>
      </p:pic>
      <p:grpSp>
        <p:nvGrpSpPr>
          <p:cNvPr id="20" name="Group 19">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1" name="Freeform: Shape 20">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3FB2FEC-9118-4645-919E-6125FCB0FCE6}"/>
              </a:ext>
            </a:extLst>
          </p:cNvPr>
          <p:cNvSpPr>
            <a:spLocks noGrp="1"/>
          </p:cNvSpPr>
          <p:nvPr>
            <p:ph type="title"/>
          </p:nvPr>
        </p:nvSpPr>
        <p:spPr>
          <a:xfrm>
            <a:off x="1014985" y="819015"/>
            <a:ext cx="5501548" cy="2353362"/>
          </a:xfrm>
        </p:spPr>
        <p:txBody>
          <a:bodyPr vert="horz" lIns="91440" tIns="45720" rIns="91440" bIns="45720" rtlCol="0" anchor="b">
            <a:normAutofit/>
          </a:bodyPr>
          <a:lstStyle/>
          <a:p>
            <a:r>
              <a:rPr lang="en-US" sz="2600" b="1" u="sng" kern="1200">
                <a:solidFill>
                  <a:schemeClr val="bg1"/>
                </a:solidFill>
                <a:latin typeface="+mj-lt"/>
                <a:ea typeface="+mj-ea"/>
                <a:cs typeface="+mj-cs"/>
              </a:rPr>
              <a:t>Strategy</a:t>
            </a:r>
            <a:br>
              <a:rPr lang="en-US" sz="2600" b="1" u="sng" kern="1200">
                <a:solidFill>
                  <a:schemeClr val="bg1"/>
                </a:solidFill>
                <a:latin typeface="+mj-lt"/>
                <a:ea typeface="+mj-ea"/>
                <a:cs typeface="+mj-cs"/>
              </a:rPr>
            </a:br>
            <a:br>
              <a:rPr lang="en-US" sz="2600" kern="1200">
                <a:solidFill>
                  <a:schemeClr val="bg1"/>
                </a:solidFill>
                <a:latin typeface="+mj-lt"/>
                <a:ea typeface="+mj-ea"/>
                <a:cs typeface="+mj-cs"/>
              </a:rPr>
            </a:br>
            <a:r>
              <a:rPr lang="en-US" sz="2600" kern="1200">
                <a:solidFill>
                  <a:schemeClr val="bg1"/>
                </a:solidFill>
                <a:latin typeface="+mj-lt"/>
                <a:ea typeface="+mj-ea"/>
                <a:cs typeface="+mj-cs"/>
              </a:rPr>
              <a:t>Produce perception of Success of campaign  </a:t>
            </a:r>
            <a:br>
              <a:rPr lang="en-US" sz="2600" kern="1200">
                <a:solidFill>
                  <a:schemeClr val="bg1"/>
                </a:solidFill>
                <a:latin typeface="+mj-lt"/>
                <a:ea typeface="+mj-ea"/>
                <a:cs typeface="+mj-cs"/>
              </a:rPr>
            </a:br>
            <a:br>
              <a:rPr lang="en-US" sz="2600" kern="1200">
                <a:solidFill>
                  <a:schemeClr val="bg1"/>
                </a:solidFill>
                <a:latin typeface="+mj-lt"/>
                <a:ea typeface="+mj-ea"/>
                <a:cs typeface="+mj-cs"/>
              </a:rPr>
            </a:br>
            <a:endParaRPr lang="en-US" sz="2600" kern="1200">
              <a:solidFill>
                <a:schemeClr val="bg1"/>
              </a:solidFill>
              <a:latin typeface="+mj-lt"/>
              <a:ea typeface="+mj-ea"/>
              <a:cs typeface="+mj-cs"/>
            </a:endParaRPr>
          </a:p>
        </p:txBody>
      </p:sp>
      <p:sp>
        <p:nvSpPr>
          <p:cNvPr id="3" name="Content Placeholder 2">
            <a:extLst>
              <a:ext uri="{FF2B5EF4-FFF2-40B4-BE49-F238E27FC236}">
                <a16:creationId xmlns:a16="http://schemas.microsoft.com/office/drawing/2014/main" id="{2D473465-8CB0-45CD-AC63-FC66F8B2B6EF}"/>
              </a:ext>
            </a:extLst>
          </p:cNvPr>
          <p:cNvSpPr>
            <a:spLocks noGrp="1"/>
          </p:cNvSpPr>
          <p:nvPr>
            <p:ph sz="half" idx="1"/>
          </p:nvPr>
        </p:nvSpPr>
        <p:spPr>
          <a:xfrm>
            <a:off x="1014985" y="3442089"/>
            <a:ext cx="5501548" cy="2573579"/>
          </a:xfrm>
        </p:spPr>
        <p:txBody>
          <a:bodyPr vert="horz" lIns="91440" tIns="45720" rIns="91440" bIns="45720" rtlCol="0" anchor="t">
            <a:normAutofit/>
          </a:bodyPr>
          <a:lstStyle/>
          <a:p>
            <a:pPr marL="0"/>
            <a:r>
              <a:rPr lang="en-US" sz="2400" b="1" dirty="0">
                <a:solidFill>
                  <a:schemeClr val="bg1"/>
                </a:solidFill>
              </a:rPr>
              <a:t>2. Escalation</a:t>
            </a:r>
          </a:p>
          <a:p>
            <a:pPr marL="0"/>
            <a:r>
              <a:rPr lang="en-US" sz="2400" dirty="0">
                <a:solidFill>
                  <a:schemeClr val="bg1"/>
                </a:solidFill>
              </a:rPr>
              <a:t>Having forced the state to ‘change the rules’ the group increase the severity of attacks, resulting in the state taking more and more severe responses (sometimes illegal tactics). </a:t>
            </a:r>
          </a:p>
          <a:p>
            <a:pPr marL="0"/>
            <a:endParaRPr lang="en-US" sz="1800" dirty="0">
              <a:solidFill>
                <a:schemeClr val="bg1"/>
              </a:solidFill>
            </a:endParaRPr>
          </a:p>
        </p:txBody>
      </p:sp>
    </p:spTree>
    <p:extLst>
      <p:ext uri="{BB962C8B-B14F-4D97-AF65-F5344CB8AC3E}">
        <p14:creationId xmlns:p14="http://schemas.microsoft.com/office/powerpoint/2010/main" val="33435712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3"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7"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Content Placeholder 4">
            <a:extLst>
              <a:ext uri="{FF2B5EF4-FFF2-40B4-BE49-F238E27FC236}">
                <a16:creationId xmlns:a16="http://schemas.microsoft.com/office/drawing/2014/main" id="{3E13CCA0-A6A1-44DB-B654-A3D69C85ACD5}"/>
              </a:ext>
            </a:extLst>
          </p:cNvPr>
          <p:cNvPicPr>
            <a:picLocks noGrp="1" noChangeAspect="1"/>
          </p:cNvPicPr>
          <p:nvPr>
            <p:ph sz="half" idx="2"/>
          </p:nvPr>
        </p:nvPicPr>
        <p:blipFill rotWithShape="1">
          <a:blip r:embed="rId3"/>
          <a:srcRect l="31278" r="8529" b="-1"/>
          <a:stretch/>
        </p:blipFill>
        <p:spPr>
          <a:xfrm>
            <a:off x="6677026" y="1020170"/>
            <a:ext cx="4571936" cy="4794343"/>
          </a:xfrm>
          <a:prstGeom prst="rect">
            <a:avLst/>
          </a:prstGeom>
        </p:spPr>
      </p:pic>
      <p:grpSp>
        <p:nvGrpSpPr>
          <p:cNvPr id="20" name="Group 19">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1" name="Freeform: Shape 20">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AFF3481-39E0-4C88-B567-13C9522DB95D}"/>
              </a:ext>
            </a:extLst>
          </p:cNvPr>
          <p:cNvSpPr>
            <a:spLocks noGrp="1"/>
          </p:cNvSpPr>
          <p:nvPr>
            <p:ph type="title"/>
          </p:nvPr>
        </p:nvSpPr>
        <p:spPr>
          <a:xfrm>
            <a:off x="1014985" y="819015"/>
            <a:ext cx="5501548" cy="2353362"/>
          </a:xfrm>
        </p:spPr>
        <p:txBody>
          <a:bodyPr vert="horz" lIns="91440" tIns="45720" rIns="91440" bIns="45720" rtlCol="0" anchor="b">
            <a:normAutofit/>
          </a:bodyPr>
          <a:lstStyle/>
          <a:p>
            <a:r>
              <a:rPr lang="en-US" sz="2300" b="1" u="sng" kern="1200" dirty="0">
                <a:solidFill>
                  <a:schemeClr val="bg1"/>
                </a:solidFill>
                <a:latin typeface="+mj-lt"/>
                <a:ea typeface="+mj-ea"/>
                <a:cs typeface="+mj-cs"/>
              </a:rPr>
              <a:t>Strategy</a:t>
            </a:r>
            <a:br>
              <a:rPr lang="en-US" sz="2300" b="1" u="sng" kern="1200" dirty="0">
                <a:solidFill>
                  <a:schemeClr val="bg1"/>
                </a:solidFill>
                <a:latin typeface="+mj-lt"/>
                <a:ea typeface="+mj-ea"/>
                <a:cs typeface="+mj-cs"/>
              </a:rPr>
            </a:br>
            <a:br>
              <a:rPr lang="en-US" sz="2300" kern="1200" dirty="0">
                <a:solidFill>
                  <a:schemeClr val="bg1"/>
                </a:solidFill>
                <a:latin typeface="+mj-lt"/>
                <a:ea typeface="+mj-ea"/>
                <a:cs typeface="+mj-cs"/>
              </a:rPr>
            </a:br>
            <a:r>
              <a:rPr lang="en-US" sz="2400" kern="1200" dirty="0">
                <a:solidFill>
                  <a:schemeClr val="bg1"/>
                </a:solidFill>
                <a:latin typeface="+mj-lt"/>
                <a:ea typeface="+mj-ea"/>
                <a:cs typeface="+mj-cs"/>
              </a:rPr>
              <a:t>Produce perception of Success of campaign  </a:t>
            </a:r>
            <a:br>
              <a:rPr lang="en-US" sz="2400" kern="1200" dirty="0">
                <a:solidFill>
                  <a:schemeClr val="bg1"/>
                </a:solidFill>
                <a:latin typeface="+mj-lt"/>
                <a:ea typeface="+mj-ea"/>
                <a:cs typeface="+mj-cs"/>
              </a:rPr>
            </a:br>
            <a:br>
              <a:rPr lang="en-US" sz="2400" kern="1200" dirty="0">
                <a:solidFill>
                  <a:schemeClr val="bg1"/>
                </a:solidFill>
                <a:latin typeface="+mj-lt"/>
                <a:ea typeface="+mj-ea"/>
                <a:cs typeface="+mj-cs"/>
              </a:rPr>
            </a:br>
            <a:br>
              <a:rPr lang="en-US" sz="2300" kern="1200" dirty="0">
                <a:solidFill>
                  <a:schemeClr val="bg1"/>
                </a:solidFill>
                <a:latin typeface="+mj-lt"/>
                <a:ea typeface="+mj-ea"/>
                <a:cs typeface="+mj-cs"/>
              </a:rPr>
            </a:br>
            <a:endParaRPr lang="en-US" sz="2300" kern="1200" dirty="0">
              <a:solidFill>
                <a:schemeClr val="bg1"/>
              </a:solidFill>
              <a:latin typeface="+mj-lt"/>
              <a:ea typeface="+mj-ea"/>
              <a:cs typeface="+mj-cs"/>
            </a:endParaRPr>
          </a:p>
        </p:txBody>
      </p:sp>
      <p:sp>
        <p:nvSpPr>
          <p:cNvPr id="3" name="Content Placeholder 2">
            <a:extLst>
              <a:ext uri="{FF2B5EF4-FFF2-40B4-BE49-F238E27FC236}">
                <a16:creationId xmlns:a16="http://schemas.microsoft.com/office/drawing/2014/main" id="{F844246D-F261-47C3-9884-E1D80BAA8C6D}"/>
              </a:ext>
            </a:extLst>
          </p:cNvPr>
          <p:cNvSpPr>
            <a:spLocks noGrp="1"/>
          </p:cNvSpPr>
          <p:nvPr>
            <p:ph sz="half" idx="1"/>
          </p:nvPr>
        </p:nvSpPr>
        <p:spPr>
          <a:xfrm>
            <a:off x="1014985" y="2908093"/>
            <a:ext cx="5501548" cy="3107576"/>
          </a:xfrm>
        </p:spPr>
        <p:txBody>
          <a:bodyPr vert="horz" lIns="91440" tIns="45720" rIns="91440" bIns="45720" rtlCol="0" anchor="t">
            <a:normAutofit/>
          </a:bodyPr>
          <a:lstStyle/>
          <a:p>
            <a:pPr marL="0"/>
            <a:r>
              <a:rPr lang="en-US" sz="2400" b="1" dirty="0">
                <a:solidFill>
                  <a:schemeClr val="bg1"/>
                </a:solidFill>
              </a:rPr>
              <a:t>3. Blame</a:t>
            </a:r>
          </a:p>
          <a:p>
            <a:r>
              <a:rPr lang="en-US" sz="2400" dirty="0">
                <a:solidFill>
                  <a:schemeClr val="bg1"/>
                </a:solidFill>
              </a:rPr>
              <a:t>As violence and rule breaking on both sides increases all parties attempt to place the blame on the other.</a:t>
            </a:r>
          </a:p>
          <a:p>
            <a:r>
              <a:rPr lang="en-US" sz="2400" dirty="0">
                <a:solidFill>
                  <a:schemeClr val="bg1"/>
                </a:solidFill>
              </a:rPr>
              <a:t>A classic battle for ‘hearts and minds’. </a:t>
            </a:r>
          </a:p>
        </p:txBody>
      </p:sp>
    </p:spTree>
    <p:extLst>
      <p:ext uri="{BB962C8B-B14F-4D97-AF65-F5344CB8AC3E}">
        <p14:creationId xmlns:p14="http://schemas.microsoft.com/office/powerpoint/2010/main" val="14289327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3"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7"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Content Placeholder 4">
            <a:extLst>
              <a:ext uri="{FF2B5EF4-FFF2-40B4-BE49-F238E27FC236}">
                <a16:creationId xmlns:a16="http://schemas.microsoft.com/office/drawing/2014/main" id="{B620F05A-AADC-4CBA-90CB-E9D71D5BCBFD}"/>
              </a:ext>
            </a:extLst>
          </p:cNvPr>
          <p:cNvPicPr>
            <a:picLocks noGrp="1" noChangeAspect="1"/>
          </p:cNvPicPr>
          <p:nvPr>
            <p:ph sz="half" idx="2"/>
          </p:nvPr>
        </p:nvPicPr>
        <p:blipFill rotWithShape="1">
          <a:blip r:embed="rId3"/>
          <a:srcRect l="19826" r="16640" b="2"/>
          <a:stretch/>
        </p:blipFill>
        <p:spPr>
          <a:xfrm>
            <a:off x="6677026" y="1023069"/>
            <a:ext cx="4571936" cy="4788544"/>
          </a:xfrm>
          <a:prstGeom prst="rect">
            <a:avLst/>
          </a:prstGeom>
        </p:spPr>
      </p:pic>
      <p:grpSp>
        <p:nvGrpSpPr>
          <p:cNvPr id="20" name="Group 19">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1" name="Freeform: Shape 20">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9D6E92C-53C2-4801-8B6E-BBCDFBD7DBC8}"/>
              </a:ext>
            </a:extLst>
          </p:cNvPr>
          <p:cNvSpPr>
            <a:spLocks noGrp="1"/>
          </p:cNvSpPr>
          <p:nvPr>
            <p:ph type="title"/>
          </p:nvPr>
        </p:nvSpPr>
        <p:spPr>
          <a:xfrm>
            <a:off x="1014985" y="819015"/>
            <a:ext cx="5501548" cy="2353362"/>
          </a:xfrm>
        </p:spPr>
        <p:txBody>
          <a:bodyPr vert="horz" lIns="91440" tIns="45720" rIns="91440" bIns="45720" rtlCol="0" anchor="b">
            <a:normAutofit/>
          </a:bodyPr>
          <a:lstStyle/>
          <a:p>
            <a:r>
              <a:rPr lang="en-US" sz="2600" b="1" u="sng" kern="1200" dirty="0">
                <a:solidFill>
                  <a:schemeClr val="bg1"/>
                </a:solidFill>
                <a:latin typeface="+mj-lt"/>
                <a:ea typeface="+mj-ea"/>
                <a:cs typeface="+mj-cs"/>
              </a:rPr>
              <a:t>Strategy</a:t>
            </a:r>
            <a:br>
              <a:rPr lang="en-US" sz="2600" b="1" u="sng" kern="1200" dirty="0">
                <a:solidFill>
                  <a:schemeClr val="bg1"/>
                </a:solidFill>
                <a:latin typeface="+mj-lt"/>
                <a:ea typeface="+mj-ea"/>
                <a:cs typeface="+mj-cs"/>
              </a:rPr>
            </a:br>
            <a:br>
              <a:rPr lang="en-US" sz="2600" kern="1200" dirty="0">
                <a:solidFill>
                  <a:schemeClr val="bg1"/>
                </a:solidFill>
                <a:latin typeface="+mj-lt"/>
                <a:ea typeface="+mj-ea"/>
                <a:cs typeface="+mj-cs"/>
              </a:rPr>
            </a:br>
            <a:r>
              <a:rPr lang="en-US" sz="2600" kern="1200" dirty="0">
                <a:solidFill>
                  <a:schemeClr val="bg1"/>
                </a:solidFill>
                <a:latin typeface="+mj-lt"/>
                <a:ea typeface="+mj-ea"/>
                <a:cs typeface="+mj-cs"/>
              </a:rPr>
              <a:t>Produce perception of Success of campaign  </a:t>
            </a:r>
            <a:br>
              <a:rPr lang="en-US" sz="2600" kern="1200" dirty="0">
                <a:solidFill>
                  <a:schemeClr val="bg1"/>
                </a:solidFill>
                <a:latin typeface="+mj-lt"/>
                <a:ea typeface="+mj-ea"/>
                <a:cs typeface="+mj-cs"/>
              </a:rPr>
            </a:br>
            <a:br>
              <a:rPr lang="en-US" sz="2600" kern="1200" dirty="0">
                <a:solidFill>
                  <a:schemeClr val="bg1"/>
                </a:solidFill>
                <a:latin typeface="+mj-lt"/>
                <a:ea typeface="+mj-ea"/>
                <a:cs typeface="+mj-cs"/>
              </a:rPr>
            </a:br>
            <a:endParaRPr lang="en-US" sz="2600" kern="1200" dirty="0">
              <a:solidFill>
                <a:schemeClr val="bg1"/>
              </a:solidFill>
              <a:latin typeface="+mj-lt"/>
              <a:ea typeface="+mj-ea"/>
              <a:cs typeface="+mj-cs"/>
            </a:endParaRPr>
          </a:p>
        </p:txBody>
      </p:sp>
      <p:sp>
        <p:nvSpPr>
          <p:cNvPr id="3" name="Content Placeholder 2">
            <a:extLst>
              <a:ext uri="{FF2B5EF4-FFF2-40B4-BE49-F238E27FC236}">
                <a16:creationId xmlns:a16="http://schemas.microsoft.com/office/drawing/2014/main" id="{669627B5-E9D9-4A21-92DA-37C8CB4DCF8A}"/>
              </a:ext>
            </a:extLst>
          </p:cNvPr>
          <p:cNvSpPr>
            <a:spLocks noGrp="1"/>
          </p:cNvSpPr>
          <p:nvPr>
            <p:ph sz="half" idx="1"/>
          </p:nvPr>
        </p:nvSpPr>
        <p:spPr>
          <a:xfrm>
            <a:off x="943038" y="3009724"/>
            <a:ext cx="5501548" cy="2573579"/>
          </a:xfrm>
        </p:spPr>
        <p:txBody>
          <a:bodyPr vert="horz" lIns="91440" tIns="45720" rIns="91440" bIns="45720" rtlCol="0" anchor="t">
            <a:noAutofit/>
          </a:bodyPr>
          <a:lstStyle/>
          <a:p>
            <a:pPr marL="0"/>
            <a:r>
              <a:rPr lang="en-US" sz="2400" b="1" dirty="0">
                <a:solidFill>
                  <a:schemeClr val="bg1"/>
                </a:solidFill>
              </a:rPr>
              <a:t>4. Endurance</a:t>
            </a:r>
          </a:p>
          <a:p>
            <a:r>
              <a:rPr lang="en-US" sz="2400" dirty="0">
                <a:solidFill>
                  <a:schemeClr val="bg1"/>
                </a:solidFill>
              </a:rPr>
              <a:t>The group attempt to convince the state and its supporters that their commitment and capacity is greater than the states ability to continue to resource its counter measures.  </a:t>
            </a:r>
          </a:p>
          <a:p>
            <a:r>
              <a:rPr lang="en-US" sz="2400" dirty="0">
                <a:solidFill>
                  <a:schemeClr val="bg1"/>
                </a:solidFill>
              </a:rPr>
              <a:t>Terrorist conflicts aim to break the will of the enemy.</a:t>
            </a:r>
          </a:p>
        </p:txBody>
      </p:sp>
    </p:spTree>
    <p:extLst>
      <p:ext uri="{BB962C8B-B14F-4D97-AF65-F5344CB8AC3E}">
        <p14:creationId xmlns:p14="http://schemas.microsoft.com/office/powerpoint/2010/main" val="2521313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C4A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AE844E-3FED-5EB5-346B-94B838687EC8}"/>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a:solidFill>
                  <a:srgbClr val="FFFFFF"/>
                </a:solidFill>
              </a:rPr>
              <a:t>Terrorist Groups</a:t>
            </a:r>
          </a:p>
        </p:txBody>
      </p:sp>
      <p:sp>
        <p:nvSpPr>
          <p:cNvPr id="12"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85F6F9C9-EB65-EA5F-96C0-5E74BE2A8CC0}"/>
              </a:ext>
            </a:extLst>
          </p:cNvPr>
          <p:cNvPicPr>
            <a:picLocks noGrp="1" noChangeAspect="1"/>
          </p:cNvPicPr>
          <p:nvPr>
            <p:ph idx="1"/>
          </p:nvPr>
        </p:nvPicPr>
        <p:blipFill>
          <a:blip r:embed="rId2"/>
          <a:srcRect l="4316" r="11687"/>
          <a:stretch>
            <a:fillRect/>
          </a:stretch>
        </p:blipFill>
        <p:spPr>
          <a:xfrm>
            <a:off x="976251" y="942538"/>
            <a:ext cx="7163222" cy="4808332"/>
          </a:xfrm>
          <a:prstGeom prst="rect">
            <a:avLst/>
          </a:prstGeom>
          <a:effectLst/>
        </p:spPr>
      </p:pic>
    </p:spTree>
    <p:extLst>
      <p:ext uri="{BB962C8B-B14F-4D97-AF65-F5344CB8AC3E}">
        <p14:creationId xmlns:p14="http://schemas.microsoft.com/office/powerpoint/2010/main" val="38562672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 name="Group 29">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7"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2" name="Group 31">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3" name="Freeform: Shape 32">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7" name="Title 6">
            <a:extLst>
              <a:ext uri="{FF2B5EF4-FFF2-40B4-BE49-F238E27FC236}">
                <a16:creationId xmlns:a16="http://schemas.microsoft.com/office/drawing/2014/main" id="{0EFA0E05-DAB0-42FF-A3DC-DF015A46CA24}"/>
              </a:ext>
            </a:extLst>
          </p:cNvPr>
          <p:cNvSpPr>
            <a:spLocks noGrp="1"/>
          </p:cNvSpPr>
          <p:nvPr>
            <p:ph type="title"/>
          </p:nvPr>
        </p:nvSpPr>
        <p:spPr>
          <a:xfrm>
            <a:off x="786385" y="841248"/>
            <a:ext cx="5129600" cy="5340097"/>
          </a:xfrm>
        </p:spPr>
        <p:txBody>
          <a:bodyPr vert="horz" lIns="91440" tIns="45720" rIns="91440" bIns="45720" rtlCol="0" anchor="ctr">
            <a:normAutofit/>
          </a:bodyPr>
          <a:lstStyle/>
          <a:p>
            <a:r>
              <a:rPr lang="en-US" sz="4800" kern="1200">
                <a:solidFill>
                  <a:schemeClr val="bg1"/>
                </a:solidFill>
                <a:latin typeface="+mj-lt"/>
                <a:ea typeface="+mj-ea"/>
                <a:cs typeface="+mj-cs"/>
              </a:rPr>
              <a:t>Who are Al Qaeda?</a:t>
            </a:r>
          </a:p>
        </p:txBody>
      </p:sp>
      <p:sp>
        <p:nvSpPr>
          <p:cNvPr id="3" name="TextBox 2">
            <a:extLst>
              <a:ext uri="{FF2B5EF4-FFF2-40B4-BE49-F238E27FC236}">
                <a16:creationId xmlns:a16="http://schemas.microsoft.com/office/drawing/2014/main" id="{51FC60B5-D733-9322-0628-77AE656AE77A}"/>
              </a:ext>
            </a:extLst>
          </p:cNvPr>
          <p:cNvSpPr txBox="1"/>
          <p:nvPr/>
        </p:nvSpPr>
        <p:spPr>
          <a:xfrm>
            <a:off x="6464410" y="254833"/>
            <a:ext cx="5392810" cy="6385810"/>
          </a:xfrm>
          <a:prstGeom prst="rect">
            <a:avLst/>
          </a:prstGeom>
        </p:spPr>
        <p:txBody>
          <a:bodyPr vert="horz" lIns="91440" tIns="45720" rIns="91440" bIns="45720" rtlCol="0" anchor="ctr">
            <a:normAutofit lnSpcReduction="10000"/>
          </a:bodyPr>
          <a:lstStyle/>
          <a:p>
            <a:pPr marL="285750" indent="-228600">
              <a:lnSpc>
                <a:spcPct val="90000"/>
              </a:lnSpc>
              <a:spcAft>
                <a:spcPts val="600"/>
              </a:spcAft>
              <a:buFont typeface="Arial" panose="020B0604020202020204" pitchFamily="34" charset="0"/>
              <a:buChar char="•"/>
            </a:pPr>
            <a:r>
              <a:rPr lang="en-US" sz="2400" dirty="0">
                <a:solidFill>
                  <a:schemeClr val="tx2"/>
                </a:solidFill>
              </a:rPr>
              <a:t>Evolved from a group of Muslims fighting the Soviet Union during the 1980s.</a:t>
            </a:r>
          </a:p>
          <a:p>
            <a:pPr indent="-228600">
              <a:lnSpc>
                <a:spcPct val="90000"/>
              </a:lnSpc>
              <a:spcAft>
                <a:spcPts val="600"/>
              </a:spcAft>
              <a:buFont typeface="Arial" panose="020B0604020202020204" pitchFamily="34" charset="0"/>
              <a:buChar char="•"/>
            </a:pPr>
            <a:endParaRPr lang="en-US" sz="2400" dirty="0">
              <a:solidFill>
                <a:schemeClr val="tx2"/>
              </a:solidFill>
            </a:endParaRPr>
          </a:p>
          <a:p>
            <a:pPr marL="285750" indent="-228600">
              <a:lnSpc>
                <a:spcPct val="90000"/>
              </a:lnSpc>
              <a:spcAft>
                <a:spcPts val="600"/>
              </a:spcAft>
              <a:buFont typeface="Arial" panose="020B0604020202020204" pitchFamily="34" charset="0"/>
              <a:buChar char="•"/>
            </a:pPr>
            <a:r>
              <a:rPr lang="en-US" sz="2400" dirty="0">
                <a:solidFill>
                  <a:schemeClr val="tx2"/>
                </a:solidFill>
              </a:rPr>
              <a:t>Leader - Bin Laden’s vision was to create frontline fighters who could lead the ’global jihad’ project and unite hundreds of jihadists struggling against their own regimes under a single umbrella. </a:t>
            </a:r>
          </a:p>
          <a:p>
            <a:pPr indent="-228600">
              <a:lnSpc>
                <a:spcPct val="90000"/>
              </a:lnSpc>
              <a:spcAft>
                <a:spcPts val="600"/>
              </a:spcAft>
              <a:buFont typeface="Arial" panose="020B0604020202020204" pitchFamily="34" charset="0"/>
              <a:buChar char="•"/>
            </a:pPr>
            <a:endParaRPr lang="en-US" sz="2400" dirty="0">
              <a:solidFill>
                <a:schemeClr val="tx2"/>
              </a:solidFill>
            </a:endParaRPr>
          </a:p>
          <a:p>
            <a:pPr marL="285750" indent="-228600">
              <a:lnSpc>
                <a:spcPct val="90000"/>
              </a:lnSpc>
              <a:spcAft>
                <a:spcPts val="600"/>
              </a:spcAft>
              <a:buFont typeface="Arial" panose="020B0604020202020204" pitchFamily="34" charset="0"/>
              <a:buChar char="•"/>
            </a:pPr>
            <a:r>
              <a:rPr lang="en-US" sz="2400" dirty="0">
                <a:solidFill>
                  <a:schemeClr val="tx2"/>
                </a:solidFill>
              </a:rPr>
              <a:t>By the 1990s Bin Ladens goal changed focusing on a ‘bigger enemy’ – The United States. </a:t>
            </a:r>
          </a:p>
          <a:p>
            <a:pPr indent="-228600">
              <a:lnSpc>
                <a:spcPct val="90000"/>
              </a:lnSpc>
              <a:spcAft>
                <a:spcPts val="600"/>
              </a:spcAft>
              <a:buFont typeface="Arial" panose="020B0604020202020204" pitchFamily="34" charset="0"/>
              <a:buChar char="•"/>
            </a:pPr>
            <a:endParaRPr lang="en-US" sz="2400" dirty="0">
              <a:solidFill>
                <a:schemeClr val="tx2"/>
              </a:solidFill>
            </a:endParaRPr>
          </a:p>
          <a:p>
            <a:pPr marL="285750" indent="-228600">
              <a:lnSpc>
                <a:spcPct val="90000"/>
              </a:lnSpc>
              <a:spcAft>
                <a:spcPts val="600"/>
              </a:spcAft>
              <a:buFont typeface="Arial" panose="020B0604020202020204" pitchFamily="34" charset="0"/>
              <a:buChar char="•"/>
            </a:pPr>
            <a:r>
              <a:rPr lang="en-US" sz="2400" dirty="0">
                <a:solidFill>
                  <a:schemeClr val="tx2"/>
                </a:solidFill>
              </a:rPr>
              <a:t>Al Qaeda seeks to establish Islamic Governments in Muslim Countries and a global caliphate, </a:t>
            </a:r>
          </a:p>
        </p:txBody>
      </p:sp>
      <p:pic>
        <p:nvPicPr>
          <p:cNvPr id="4" name="Picture 3">
            <a:extLst>
              <a:ext uri="{FF2B5EF4-FFF2-40B4-BE49-F238E27FC236}">
                <a16:creationId xmlns:a16="http://schemas.microsoft.com/office/drawing/2014/main" id="{D662550C-2507-0F53-749C-B8A6CE77916A}"/>
              </a:ext>
            </a:extLst>
          </p:cNvPr>
          <p:cNvPicPr>
            <a:picLocks noChangeAspect="1"/>
          </p:cNvPicPr>
          <p:nvPr/>
        </p:nvPicPr>
        <p:blipFill>
          <a:blip r:embed="rId3"/>
          <a:stretch>
            <a:fillRect/>
          </a:stretch>
        </p:blipFill>
        <p:spPr>
          <a:xfrm>
            <a:off x="1917918" y="4228671"/>
            <a:ext cx="2228397" cy="1110343"/>
          </a:xfrm>
          <a:prstGeom prst="rect">
            <a:avLst/>
          </a:prstGeom>
        </p:spPr>
      </p:pic>
    </p:spTree>
    <p:extLst>
      <p:ext uri="{BB962C8B-B14F-4D97-AF65-F5344CB8AC3E}">
        <p14:creationId xmlns:p14="http://schemas.microsoft.com/office/powerpoint/2010/main" val="1505703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5"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9"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a:extLst>
              <a:ext uri="{FF2B5EF4-FFF2-40B4-BE49-F238E27FC236}">
                <a16:creationId xmlns:a16="http://schemas.microsoft.com/office/drawing/2014/main" id="{3CADE368-3456-0231-E888-C5A7587093EC}"/>
              </a:ext>
            </a:extLst>
          </p:cNvPr>
          <p:cNvPicPr>
            <a:picLocks noChangeAspect="1"/>
          </p:cNvPicPr>
          <p:nvPr/>
        </p:nvPicPr>
        <p:blipFill>
          <a:blip r:embed="rId3"/>
          <a:stretch>
            <a:fillRect/>
          </a:stretch>
        </p:blipFill>
        <p:spPr>
          <a:xfrm>
            <a:off x="6677026" y="1199952"/>
            <a:ext cx="4571936" cy="4434778"/>
          </a:xfrm>
          <a:prstGeom prst="rect">
            <a:avLst/>
          </a:prstGeom>
        </p:spPr>
      </p:pic>
      <p:grpSp>
        <p:nvGrpSpPr>
          <p:cNvPr id="22" name="Group 21">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3" name="Freeform: Shape 22">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7" name="Title 1">
            <a:extLst>
              <a:ext uri="{FF2B5EF4-FFF2-40B4-BE49-F238E27FC236}">
                <a16:creationId xmlns:a16="http://schemas.microsoft.com/office/drawing/2014/main" id="{A64571FA-916C-142F-149D-3EE783BCC086}"/>
              </a:ext>
            </a:extLst>
          </p:cNvPr>
          <p:cNvSpPr>
            <a:spLocks noGrp="1"/>
          </p:cNvSpPr>
          <p:nvPr>
            <p:ph type="title"/>
          </p:nvPr>
        </p:nvSpPr>
        <p:spPr>
          <a:xfrm>
            <a:off x="1014985" y="669679"/>
            <a:ext cx="5501548" cy="1429510"/>
          </a:xfrm>
        </p:spPr>
        <p:txBody>
          <a:bodyPr vert="horz" lIns="91440" tIns="45720" rIns="91440" bIns="45720" rtlCol="0" anchor="b">
            <a:normAutofit/>
          </a:bodyPr>
          <a:lstStyle/>
          <a:p>
            <a:r>
              <a:rPr lang="en-US" sz="4800" kern="1200" dirty="0">
                <a:solidFill>
                  <a:schemeClr val="bg1"/>
                </a:solidFill>
                <a:latin typeface="+mj-lt"/>
                <a:ea typeface="+mj-ea"/>
                <a:cs typeface="+mj-cs"/>
              </a:rPr>
              <a:t>World Trade Centre Attacks</a:t>
            </a:r>
          </a:p>
        </p:txBody>
      </p:sp>
      <p:sp>
        <p:nvSpPr>
          <p:cNvPr id="4" name="TextBox 3">
            <a:extLst>
              <a:ext uri="{FF2B5EF4-FFF2-40B4-BE49-F238E27FC236}">
                <a16:creationId xmlns:a16="http://schemas.microsoft.com/office/drawing/2014/main" id="{D4AA7B1E-A4DE-0E14-0E25-57EAB2EE7C6D}"/>
              </a:ext>
            </a:extLst>
          </p:cNvPr>
          <p:cNvSpPr txBox="1"/>
          <p:nvPr/>
        </p:nvSpPr>
        <p:spPr>
          <a:xfrm>
            <a:off x="1014985" y="1996419"/>
            <a:ext cx="5501548" cy="4019250"/>
          </a:xfrm>
          <a:prstGeom prst="rect">
            <a:avLst/>
          </a:prstGeom>
        </p:spPr>
        <p:txBody>
          <a:bodyPr vert="horz" lIns="91440" tIns="45720" rIns="91440" bIns="45720" rtlCol="0">
            <a:noAutofit/>
          </a:bodyPr>
          <a:lstStyle/>
          <a:p>
            <a:pPr indent="-228600">
              <a:lnSpc>
                <a:spcPct val="150000"/>
              </a:lnSpc>
              <a:spcAft>
                <a:spcPts val="600"/>
              </a:spcAft>
              <a:buFont typeface="Arial" panose="020B0604020202020204" pitchFamily="34" charset="0"/>
              <a:buChar char="•"/>
            </a:pPr>
            <a:r>
              <a:rPr lang="en-US" sz="2400" dirty="0">
                <a:solidFill>
                  <a:schemeClr val="bg1"/>
                </a:solidFill>
              </a:rPr>
              <a:t>Little was known about Al Qaeda’s operations before 9/11, </a:t>
            </a:r>
          </a:p>
          <a:p>
            <a:pPr indent="-228600">
              <a:lnSpc>
                <a:spcPct val="150000"/>
              </a:lnSpc>
              <a:spcAft>
                <a:spcPts val="600"/>
              </a:spcAft>
              <a:buFont typeface="Arial" panose="020B0604020202020204" pitchFamily="34" charset="0"/>
              <a:buChar char="•"/>
            </a:pPr>
            <a:r>
              <a:rPr lang="en-US" sz="2400" dirty="0">
                <a:solidFill>
                  <a:schemeClr val="bg1"/>
                </a:solidFill>
              </a:rPr>
              <a:t>“Since the attacks of September 11, 2001, UK government statements on the terrorist threat have almost exclusively related Islamist and radical Jihadist groups” (Matthews, 2013, p. 295). </a:t>
            </a:r>
          </a:p>
        </p:txBody>
      </p:sp>
    </p:spTree>
    <p:extLst>
      <p:ext uri="{BB962C8B-B14F-4D97-AF65-F5344CB8AC3E}">
        <p14:creationId xmlns:p14="http://schemas.microsoft.com/office/powerpoint/2010/main" val="7707485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5"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9"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 name="Picture 1">
            <a:extLst>
              <a:ext uri="{FF2B5EF4-FFF2-40B4-BE49-F238E27FC236}">
                <a16:creationId xmlns:a16="http://schemas.microsoft.com/office/drawing/2014/main" id="{35B97917-FB38-1C51-3704-48FB5A5A2490}"/>
              </a:ext>
            </a:extLst>
          </p:cNvPr>
          <p:cNvPicPr>
            <a:picLocks noChangeAspect="1"/>
          </p:cNvPicPr>
          <p:nvPr/>
        </p:nvPicPr>
        <p:blipFill rotWithShape="1">
          <a:blip r:embed="rId3"/>
          <a:srcRect l="22631" r="20420"/>
          <a:stretch/>
        </p:blipFill>
        <p:spPr>
          <a:xfrm>
            <a:off x="6677026" y="1159430"/>
            <a:ext cx="4571936" cy="4515822"/>
          </a:xfrm>
          <a:prstGeom prst="rect">
            <a:avLst/>
          </a:prstGeom>
          <a:noFill/>
        </p:spPr>
      </p:pic>
      <p:grpSp>
        <p:nvGrpSpPr>
          <p:cNvPr id="22" name="Group 21">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3" name="Freeform: Shape 22">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1014985" y="819016"/>
            <a:ext cx="5501548" cy="742420"/>
          </a:xfrm>
        </p:spPr>
        <p:txBody>
          <a:bodyPr vert="horz" lIns="91440" tIns="45720" rIns="91440" bIns="45720" rtlCol="0" anchor="b">
            <a:normAutofit fontScale="90000"/>
          </a:bodyPr>
          <a:lstStyle/>
          <a:p>
            <a:r>
              <a:rPr lang="en-US" sz="4800" kern="1200" dirty="0">
                <a:solidFill>
                  <a:schemeClr val="bg1"/>
                </a:solidFill>
                <a:latin typeface="+mj-lt"/>
                <a:ea typeface="+mj-ea"/>
                <a:cs typeface="+mj-cs"/>
              </a:rPr>
              <a:t>7/7 London Bombings</a:t>
            </a:r>
          </a:p>
        </p:txBody>
      </p:sp>
      <p:sp>
        <p:nvSpPr>
          <p:cNvPr id="4" name="TextBox 3">
            <a:extLst>
              <a:ext uri="{FF2B5EF4-FFF2-40B4-BE49-F238E27FC236}">
                <a16:creationId xmlns:a16="http://schemas.microsoft.com/office/drawing/2014/main" id="{CB923F3F-CA11-9BE1-1115-32053C6576FA}"/>
              </a:ext>
            </a:extLst>
          </p:cNvPr>
          <p:cNvSpPr txBox="1"/>
          <p:nvPr/>
        </p:nvSpPr>
        <p:spPr>
          <a:xfrm>
            <a:off x="652333" y="1578401"/>
            <a:ext cx="5864200" cy="4437268"/>
          </a:xfrm>
          <a:prstGeom prst="rect">
            <a:avLst/>
          </a:prstGeom>
        </p:spPr>
        <p:txBody>
          <a:bodyPr vert="horz" lIns="91440" tIns="45720" rIns="91440" bIns="45720" rtlCol="0">
            <a:noAutofit/>
          </a:bodyPr>
          <a:lstStyle/>
          <a:p>
            <a:pPr marL="285750" indent="-228600">
              <a:lnSpc>
                <a:spcPct val="150000"/>
              </a:lnSpc>
              <a:spcBef>
                <a:spcPct val="20000"/>
              </a:spcBef>
              <a:buFont typeface="Arial" panose="020B0604020202020204" pitchFamily="34" charset="0"/>
              <a:buChar char="•"/>
            </a:pPr>
            <a:r>
              <a:rPr lang="en-US" sz="2400" dirty="0">
                <a:solidFill>
                  <a:schemeClr val="bg1"/>
                </a:solidFill>
              </a:rPr>
              <a:t>Four </a:t>
            </a:r>
            <a:r>
              <a:rPr lang="en-US" sz="2400" dirty="0" err="1">
                <a:solidFill>
                  <a:schemeClr val="bg1"/>
                </a:solidFill>
              </a:rPr>
              <a:t>synchronised</a:t>
            </a:r>
            <a:r>
              <a:rPr lang="en-US" sz="2400" dirty="0">
                <a:solidFill>
                  <a:schemeClr val="bg1"/>
                </a:solidFill>
              </a:rPr>
              <a:t> suicide bombers .</a:t>
            </a:r>
          </a:p>
          <a:p>
            <a:pPr marL="285750" indent="-228600">
              <a:lnSpc>
                <a:spcPct val="150000"/>
              </a:lnSpc>
              <a:spcBef>
                <a:spcPct val="20000"/>
              </a:spcBef>
              <a:buFont typeface="Arial" panose="020B0604020202020204" pitchFamily="34" charset="0"/>
              <a:buChar char="•"/>
            </a:pPr>
            <a:r>
              <a:rPr lang="en-US" sz="2400" dirty="0">
                <a:solidFill>
                  <a:schemeClr val="bg1"/>
                </a:solidFill>
              </a:rPr>
              <a:t>Three suicide bombers detonated their devices nearly simultaneously</a:t>
            </a:r>
          </a:p>
          <a:p>
            <a:pPr marL="285750" indent="-228600">
              <a:lnSpc>
                <a:spcPct val="150000"/>
              </a:lnSpc>
              <a:spcBef>
                <a:spcPct val="20000"/>
              </a:spcBef>
              <a:buFont typeface="Arial" panose="020B0604020202020204" pitchFamily="34" charset="0"/>
              <a:buChar char="•"/>
            </a:pPr>
            <a:r>
              <a:rPr lang="en-US" sz="2400" dirty="0">
                <a:solidFill>
                  <a:schemeClr val="bg1"/>
                </a:solidFill>
              </a:rPr>
              <a:t>The fourth attacker detonated their bomb on a double decker nearly two hours later.</a:t>
            </a:r>
          </a:p>
          <a:p>
            <a:pPr marL="285750" indent="-228600">
              <a:lnSpc>
                <a:spcPct val="150000"/>
              </a:lnSpc>
              <a:spcBef>
                <a:spcPct val="20000"/>
              </a:spcBef>
              <a:buFont typeface="Arial" panose="020B0604020202020204" pitchFamily="34" charset="0"/>
              <a:buChar char="•"/>
            </a:pPr>
            <a:r>
              <a:rPr lang="en-US" sz="2400" dirty="0">
                <a:solidFill>
                  <a:schemeClr val="bg1"/>
                </a:solidFill>
              </a:rPr>
              <a:t>Linked to al Qaeda.</a:t>
            </a:r>
          </a:p>
        </p:txBody>
      </p:sp>
    </p:spTree>
    <p:extLst>
      <p:ext uri="{BB962C8B-B14F-4D97-AF65-F5344CB8AC3E}">
        <p14:creationId xmlns:p14="http://schemas.microsoft.com/office/powerpoint/2010/main" val="1430630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35FEC1F-0A68-17EA-9B06-A6413BEF71C1}"/>
            </a:ext>
          </a:extLst>
        </p:cNvPr>
        <p:cNvGrpSpPr/>
        <p:nvPr/>
      </p:nvGrpSpPr>
      <p:grpSpPr>
        <a:xfrm>
          <a:off x="0" y="0"/>
          <a:ext cx="0" cy="0"/>
          <a:chOff x="0" y="0"/>
          <a:chExt cx="0" cy="0"/>
        </a:xfrm>
      </p:grpSpPr>
      <p:sp useBgFill="1">
        <p:nvSpPr>
          <p:cNvPr id="12" name="Slide Background Fill">
            <a:extLst>
              <a:ext uri="{FF2B5EF4-FFF2-40B4-BE49-F238E27FC236}">
                <a16:creationId xmlns:a16="http://schemas.microsoft.com/office/drawing/2014/main" id="{B8CC2371-670F-7E1E-0F97-B3A9554761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F5051E69-B605-87CB-E042-9C6F7BAF6B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5" name="Color Cover">
              <a:extLst>
                <a:ext uri="{FF2B5EF4-FFF2-40B4-BE49-F238E27FC236}">
                  <a16:creationId xmlns:a16="http://schemas.microsoft.com/office/drawing/2014/main" id="{81ED9607-E795-E018-E23E-268CFDE63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Cover">
              <a:extLst>
                <a:ext uri="{FF2B5EF4-FFF2-40B4-BE49-F238E27FC236}">
                  <a16:creationId xmlns:a16="http://schemas.microsoft.com/office/drawing/2014/main" id="{EB1AB130-9C63-1AD6-BF6B-E6BE70B8C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C72AD5C1-5376-498A-7AD8-E8922B239A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9" name="Color">
              <a:extLst>
                <a:ext uri="{FF2B5EF4-FFF2-40B4-BE49-F238E27FC236}">
                  <a16:creationId xmlns:a16="http://schemas.microsoft.com/office/drawing/2014/main" id="{7416A7B9-CFE9-67EA-35B6-F73A358845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Color">
              <a:extLst>
                <a:ext uri="{FF2B5EF4-FFF2-40B4-BE49-F238E27FC236}">
                  <a16:creationId xmlns:a16="http://schemas.microsoft.com/office/drawing/2014/main" id="{4BEC404C-BFAD-1859-E099-9F7C66187C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2" name="Group 21">
            <a:extLst>
              <a:ext uri="{FF2B5EF4-FFF2-40B4-BE49-F238E27FC236}">
                <a16:creationId xmlns:a16="http://schemas.microsoft.com/office/drawing/2014/main" id="{0626A4AE-30CC-C6AD-9860-AB5F4C72181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3" name="Freeform: Shape 22">
              <a:extLst>
                <a:ext uri="{FF2B5EF4-FFF2-40B4-BE49-F238E27FC236}">
                  <a16:creationId xmlns:a16="http://schemas.microsoft.com/office/drawing/2014/main" id="{245B767E-AD6F-FA88-6748-8B97CCD76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7C75884A-334C-C19C-AA03-BB9D4A4FC3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A8D9876C-82FB-99A3-6201-D0E4BB3D3F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4EE5EC34-296E-0555-08D8-5F0B88F86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632FAA26-3994-E981-5374-984BEAC24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8923A740-7268-782F-ACA4-00AF8178C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328147B6-59A0-5679-CDEE-90EAF5C550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pic>
        <p:nvPicPr>
          <p:cNvPr id="8" name="Picture 7">
            <a:extLst>
              <a:ext uri="{FF2B5EF4-FFF2-40B4-BE49-F238E27FC236}">
                <a16:creationId xmlns:a16="http://schemas.microsoft.com/office/drawing/2014/main" id="{C81F50C9-3D24-9E24-2BE5-C4B00AC66DE7}"/>
              </a:ext>
            </a:extLst>
          </p:cNvPr>
          <p:cNvPicPr>
            <a:picLocks noChangeAspect="1"/>
          </p:cNvPicPr>
          <p:nvPr/>
        </p:nvPicPr>
        <p:blipFill>
          <a:blip r:embed="rId3"/>
          <a:stretch>
            <a:fillRect/>
          </a:stretch>
        </p:blipFill>
        <p:spPr>
          <a:xfrm>
            <a:off x="1749608" y="271808"/>
            <a:ext cx="8681456" cy="2213040"/>
          </a:xfrm>
          <a:prstGeom prst="rect">
            <a:avLst/>
          </a:prstGeom>
        </p:spPr>
      </p:pic>
      <p:sp>
        <p:nvSpPr>
          <p:cNvPr id="10" name="TextBox 9">
            <a:extLst>
              <a:ext uri="{FF2B5EF4-FFF2-40B4-BE49-F238E27FC236}">
                <a16:creationId xmlns:a16="http://schemas.microsoft.com/office/drawing/2014/main" id="{72C4800F-FAAD-D736-4AA8-5DA9CEFF8C6D}"/>
              </a:ext>
            </a:extLst>
          </p:cNvPr>
          <p:cNvSpPr txBox="1"/>
          <p:nvPr/>
        </p:nvSpPr>
        <p:spPr>
          <a:xfrm>
            <a:off x="645380" y="2620884"/>
            <a:ext cx="10889912" cy="3727239"/>
          </a:xfrm>
          <a:prstGeom prst="rect">
            <a:avLst/>
          </a:prstGeom>
          <a:noFill/>
        </p:spPr>
        <p:txBody>
          <a:bodyPr wrap="square">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bg1"/>
                </a:solidFill>
                <a:effectLst/>
                <a:uLnTx/>
                <a:uFillTx/>
                <a:latin typeface="Aptos" panose="020B0004020202020204" pitchFamily="34" charset="0"/>
              </a:rPr>
              <a:t>Khan detonated the explosive device aboard the train that was travelling towards Paddington.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bg1"/>
                </a:solidFill>
                <a:effectLst/>
                <a:uLnTx/>
                <a:uFillTx/>
                <a:latin typeface="Aptos" panose="020B0004020202020204" pitchFamily="34" charset="0"/>
              </a:rPr>
              <a:t>Tanweer detonated the explosive device while travelling on a train between Liverpool Street and Aldgate.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bg1"/>
                </a:solidFill>
                <a:effectLst/>
                <a:uLnTx/>
                <a:uFillTx/>
                <a:latin typeface="Aptos" panose="020B0004020202020204" pitchFamily="34" charset="0"/>
              </a:rPr>
              <a:t>Lindsay detonated the bomb while travelling between Kings Cross and Russel Square.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bg1"/>
                </a:solidFill>
                <a:effectLst/>
                <a:uLnTx/>
                <a:uFillTx/>
                <a:latin typeface="Aptos" panose="020B0004020202020204" pitchFamily="34" charset="0"/>
              </a:rPr>
              <a:t>Hussain detonated the bomb abord a double decker bus.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bg1"/>
                </a:solidFill>
                <a:effectLst/>
                <a:uLnTx/>
                <a:uFillTx/>
                <a:latin typeface="Aptos" panose="020B0004020202020204" pitchFamily="34" charset="0"/>
              </a:rPr>
              <a:t>All of the attackers died following detonating the explosive devises.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bg1"/>
                </a:solidFill>
                <a:effectLst/>
                <a:uLnTx/>
                <a:uFillTx/>
                <a:latin typeface="Aptos" panose="020B0004020202020204" pitchFamily="34" charset="0"/>
              </a:rPr>
              <a:t>All supported Al Qaeda</a:t>
            </a:r>
            <a:endParaRPr lang="en-GB" sz="2400" dirty="0">
              <a:solidFill>
                <a:schemeClr val="bg1"/>
              </a:solidFill>
              <a:latin typeface="Aptos" panose="020B0004020202020204" pitchFamily="34" charset="0"/>
            </a:endParaRPr>
          </a:p>
        </p:txBody>
      </p:sp>
    </p:spTree>
    <p:extLst>
      <p:ext uri="{BB962C8B-B14F-4D97-AF65-F5344CB8AC3E}">
        <p14:creationId xmlns:p14="http://schemas.microsoft.com/office/powerpoint/2010/main" val="3582669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6BC1E8B-BB9A-BFE8-FDFA-40BF79953956}"/>
            </a:ext>
          </a:extLst>
        </p:cNvPr>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BBF6F6EC-9359-9CB9-00F5-89E4B2463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91ECD3AF-2537-B9A0-FA37-B62580A306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EBF783ED-175B-685F-4399-295091CC1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C5950A3E-1467-E3DE-5586-8633C3BA6B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30ECE382-2B80-2353-2FA9-5117B9626B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AB86A8A6-634F-918E-D720-CA814D4320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0FD57B0B-26A1-C98B-1D57-0BC70881E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0C4B628-B1F8-8180-9DFE-1B389B1D19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C54482DB-E1A0-E80E-00A3-40E9AF5E4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B5CF252B-9890-142D-806B-79D87C8D38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9CD2827F-9E06-1DE5-5BD6-FB02780900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D9DCA742-6C24-2B17-A75D-BEB241C109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31D7617-8C4D-A828-8047-08D78364CC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40B214E4-31C4-7AA4-A7A2-F0979868E6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C4484841-A668-B17E-0FFE-F5683961A9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A9C2B8D-6E94-F82F-6043-1DF37886D7FC}"/>
              </a:ext>
            </a:extLst>
          </p:cNvPr>
          <p:cNvSpPr>
            <a:spLocks noGrp="1"/>
          </p:cNvSpPr>
          <p:nvPr>
            <p:ph type="title"/>
          </p:nvPr>
        </p:nvSpPr>
        <p:spPr>
          <a:xfrm>
            <a:off x="1014984" y="908263"/>
            <a:ext cx="10158984" cy="670137"/>
          </a:xfrm>
        </p:spPr>
        <p:txBody>
          <a:bodyPr anchor="b">
            <a:normAutofit fontScale="90000"/>
          </a:bodyPr>
          <a:lstStyle/>
          <a:p>
            <a:r>
              <a:rPr lang="en-GB" sz="4800" dirty="0">
                <a:solidFill>
                  <a:schemeClr val="bg1"/>
                </a:solidFill>
              </a:rPr>
              <a:t>The Victims</a:t>
            </a:r>
          </a:p>
        </p:txBody>
      </p:sp>
      <p:sp>
        <p:nvSpPr>
          <p:cNvPr id="3" name="Content Placeholder 2">
            <a:extLst>
              <a:ext uri="{FF2B5EF4-FFF2-40B4-BE49-F238E27FC236}">
                <a16:creationId xmlns:a16="http://schemas.microsoft.com/office/drawing/2014/main" id="{6C463855-4D96-30A3-821E-BDD86F996F1E}"/>
              </a:ext>
            </a:extLst>
          </p:cNvPr>
          <p:cNvSpPr>
            <a:spLocks noGrp="1"/>
          </p:cNvSpPr>
          <p:nvPr>
            <p:ph idx="1"/>
          </p:nvPr>
        </p:nvSpPr>
        <p:spPr>
          <a:xfrm>
            <a:off x="1014984" y="1578400"/>
            <a:ext cx="10158984" cy="4471467"/>
          </a:xfrm>
        </p:spPr>
        <p:txBody>
          <a:bodyPr>
            <a:normAutofit fontScale="55000" lnSpcReduction="20000"/>
          </a:bodyPr>
          <a:lstStyle/>
          <a:p>
            <a:pPr marL="0" indent="0">
              <a:lnSpc>
                <a:spcPct val="170000"/>
              </a:lnSpc>
              <a:buNone/>
            </a:pPr>
            <a:r>
              <a:rPr lang="en-GB" sz="4400" dirty="0">
                <a:solidFill>
                  <a:schemeClr val="bg1"/>
                </a:solidFill>
              </a:rPr>
              <a:t>52 people were fatally injured along with the four suicide bombers. </a:t>
            </a:r>
          </a:p>
          <a:p>
            <a:pPr marL="0" indent="0">
              <a:lnSpc>
                <a:spcPct val="170000"/>
              </a:lnSpc>
              <a:buNone/>
            </a:pPr>
            <a:r>
              <a:rPr lang="en-GB" sz="4400" dirty="0">
                <a:solidFill>
                  <a:schemeClr val="bg1"/>
                </a:solidFill>
              </a:rPr>
              <a:t>There were also 775 people injured. </a:t>
            </a:r>
          </a:p>
          <a:p>
            <a:pPr marL="0" indent="0">
              <a:lnSpc>
                <a:spcPct val="170000"/>
              </a:lnSpc>
              <a:buNone/>
            </a:pPr>
            <a:r>
              <a:rPr lang="en-GB" sz="4400" dirty="0">
                <a:solidFill>
                  <a:schemeClr val="bg1"/>
                </a:solidFill>
              </a:rPr>
              <a:t>More than 50% of those injured were treated at the Royal London Hospital, a busy level 1 trauma centre in East London.</a:t>
            </a:r>
          </a:p>
          <a:p>
            <a:pPr marL="0" marR="0" lvl="0" indent="0" algn="l" defTabSz="914400" rtl="0" eaLnBrk="1" fontAlgn="auto" latinLnBrk="0" hangingPunct="1">
              <a:lnSpc>
                <a:spcPct val="170000"/>
              </a:lnSpc>
              <a:spcBef>
                <a:spcPts val="1000"/>
              </a:spcBef>
              <a:spcAft>
                <a:spcPts val="0"/>
              </a:spcAft>
              <a:buClrTx/>
              <a:buSzTx/>
              <a:buFont typeface="Arial" panose="020B0604020202020204" pitchFamily="34" charset="0"/>
              <a:buNone/>
              <a:tabLst/>
              <a:defRPr/>
            </a:pPr>
            <a:r>
              <a:rPr kumimoji="0" lang="en-GB" sz="4400" b="0" i="0" u="none" strike="noStrike" kern="1200" cap="none" spc="0" normalizeH="0" baseline="0" noProof="0" dirty="0">
                <a:ln>
                  <a:noFill/>
                </a:ln>
                <a:solidFill>
                  <a:prstClr val="white"/>
                </a:solidFill>
                <a:effectLst/>
                <a:uLnTx/>
                <a:uFillTx/>
                <a:ea typeface="+mn-ea"/>
                <a:cs typeface="+mn-cs"/>
              </a:rPr>
              <a:t>Many of the victims injured from the bombs resulted in amputation, penetrating injuries, fractures and burns.</a:t>
            </a:r>
          </a:p>
          <a:p>
            <a:pPr marL="0" indent="0">
              <a:lnSpc>
                <a:spcPct val="170000"/>
              </a:lnSpc>
              <a:buNone/>
            </a:pPr>
            <a:endParaRPr lang="en-GB" sz="2400" dirty="0">
              <a:solidFill>
                <a:schemeClr val="bg1"/>
              </a:solidFill>
            </a:endParaRPr>
          </a:p>
          <a:p>
            <a:pPr marL="0" indent="0">
              <a:buNone/>
            </a:pPr>
            <a:endParaRPr lang="en-GB" sz="1100" dirty="0">
              <a:solidFill>
                <a:schemeClr val="bg1"/>
              </a:solidFill>
            </a:endParaRPr>
          </a:p>
        </p:txBody>
      </p:sp>
    </p:spTree>
    <p:extLst>
      <p:ext uri="{BB962C8B-B14F-4D97-AF65-F5344CB8AC3E}">
        <p14:creationId xmlns:p14="http://schemas.microsoft.com/office/powerpoint/2010/main" val="17722605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D3E90D7-9EF6-DC9E-0523-928BD46D39B7}"/>
              </a:ext>
            </a:extLst>
          </p:cNvPr>
          <p:cNvPicPr>
            <a:picLocks noGrp="1" noChangeAspect="1"/>
          </p:cNvPicPr>
          <p:nvPr>
            <p:ph idx="1"/>
          </p:nvPr>
        </p:nvPicPr>
        <p:blipFill>
          <a:blip r:embed="rId3"/>
          <a:stretch>
            <a:fillRect/>
          </a:stretch>
        </p:blipFill>
        <p:spPr>
          <a:xfrm>
            <a:off x="816428" y="620487"/>
            <a:ext cx="10548257" cy="5880300"/>
          </a:xfrm>
          <a:prstGeom prst="rect">
            <a:avLst/>
          </a:prstGeom>
        </p:spPr>
      </p:pic>
    </p:spTree>
    <p:extLst>
      <p:ext uri="{BB962C8B-B14F-4D97-AF65-F5344CB8AC3E}">
        <p14:creationId xmlns:p14="http://schemas.microsoft.com/office/powerpoint/2010/main" val="17104275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EBF13D5-64BB-423E-9E4C-F3911447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EBC7BED-6AA7-4C43-BEE8-A3CB5F8C1E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1C89947A-0D9D-4559-A1F6-5F6CD1970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E0255540-1F77-4262-B834-1ED14250F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BA19DEE5-2EE5-445A-B461-7D2879B052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FCA5807F-F210-4970-A34F-3573405B4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E9A8BB80-30A6-41EC-BE13-1B088DC3E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2ADBD7D-5A40-FC4C-7887-01381E7D67D4}"/>
              </a:ext>
            </a:extLst>
          </p:cNvPr>
          <p:cNvSpPr>
            <a:spLocks noGrp="1"/>
          </p:cNvSpPr>
          <p:nvPr>
            <p:ph type="title"/>
          </p:nvPr>
        </p:nvSpPr>
        <p:spPr>
          <a:xfrm>
            <a:off x="1014984" y="908263"/>
            <a:ext cx="10158984" cy="670137"/>
          </a:xfrm>
        </p:spPr>
        <p:txBody>
          <a:bodyPr anchor="b">
            <a:normAutofit fontScale="90000"/>
          </a:bodyPr>
          <a:lstStyle/>
          <a:p>
            <a:r>
              <a:rPr lang="en-GB" sz="4800" dirty="0">
                <a:solidFill>
                  <a:schemeClr val="bg1"/>
                </a:solidFill>
              </a:rPr>
              <a:t>Responses</a:t>
            </a:r>
          </a:p>
        </p:txBody>
      </p:sp>
      <p:sp>
        <p:nvSpPr>
          <p:cNvPr id="3" name="Content Placeholder 2">
            <a:extLst>
              <a:ext uri="{FF2B5EF4-FFF2-40B4-BE49-F238E27FC236}">
                <a16:creationId xmlns:a16="http://schemas.microsoft.com/office/drawing/2014/main" id="{906008DC-FB62-872A-B21D-FE2A74D88EA7}"/>
              </a:ext>
            </a:extLst>
          </p:cNvPr>
          <p:cNvSpPr>
            <a:spLocks noGrp="1"/>
          </p:cNvSpPr>
          <p:nvPr>
            <p:ph idx="1"/>
          </p:nvPr>
        </p:nvSpPr>
        <p:spPr>
          <a:xfrm>
            <a:off x="1014984" y="1888404"/>
            <a:ext cx="10158984" cy="4161463"/>
          </a:xfrm>
        </p:spPr>
        <p:txBody>
          <a:bodyPr>
            <a:normAutofit lnSpcReduction="10000"/>
          </a:bodyPr>
          <a:lstStyle/>
          <a:p>
            <a:pPr>
              <a:lnSpc>
                <a:spcPct val="150000"/>
              </a:lnSpc>
            </a:pPr>
            <a:r>
              <a:rPr lang="en-GB" sz="2400" dirty="0">
                <a:solidFill>
                  <a:schemeClr val="bg1"/>
                </a:solidFill>
              </a:rPr>
              <a:t>There are many issues with emergency responses to the 7/7 bombings. </a:t>
            </a:r>
          </a:p>
          <a:p>
            <a:pPr>
              <a:lnSpc>
                <a:spcPct val="150000"/>
              </a:lnSpc>
            </a:pPr>
            <a:r>
              <a:rPr lang="en-GB" sz="2400" dirty="0">
                <a:solidFill>
                  <a:schemeClr val="bg1"/>
                </a:solidFill>
              </a:rPr>
              <a:t>For example, there was a 52-minute delay in getting ambulance services to Tavistock Square, the fire services could not enter Aldgate tunnel due to their own safety rules as they could not get confirmation that the live lines had been turned off and the police could not use their radios underground. </a:t>
            </a:r>
          </a:p>
          <a:p>
            <a:pPr>
              <a:lnSpc>
                <a:spcPct val="150000"/>
              </a:lnSpc>
            </a:pPr>
            <a:r>
              <a:rPr lang="en-GB" sz="2400" dirty="0">
                <a:solidFill>
                  <a:schemeClr val="bg1"/>
                </a:solidFill>
              </a:rPr>
              <a:t>There was misunderstandings between emergency responders. </a:t>
            </a:r>
          </a:p>
          <a:p>
            <a:pPr>
              <a:lnSpc>
                <a:spcPct val="150000"/>
              </a:lnSpc>
            </a:pPr>
            <a:r>
              <a:rPr lang="en-GB" sz="2400" dirty="0">
                <a:solidFill>
                  <a:schemeClr val="bg1"/>
                </a:solidFill>
              </a:rPr>
              <a:t>This led </a:t>
            </a:r>
            <a:r>
              <a:rPr lang="en-GB" sz="2400">
                <a:solidFill>
                  <a:schemeClr val="bg1"/>
                </a:solidFill>
              </a:rPr>
              <a:t>to reviews </a:t>
            </a:r>
            <a:r>
              <a:rPr lang="en-GB" sz="2400" dirty="0">
                <a:solidFill>
                  <a:schemeClr val="bg1"/>
                </a:solidFill>
              </a:rPr>
              <a:t>into the emergency response to the 7/7 attacks.</a:t>
            </a:r>
          </a:p>
          <a:p>
            <a:pPr marL="0" indent="0">
              <a:buNone/>
            </a:pPr>
            <a:endParaRPr lang="en-GB" sz="1800" dirty="0">
              <a:solidFill>
                <a:schemeClr val="bg1"/>
              </a:solidFill>
            </a:endParaRPr>
          </a:p>
        </p:txBody>
      </p:sp>
    </p:spTree>
    <p:extLst>
      <p:ext uri="{BB962C8B-B14F-4D97-AF65-F5344CB8AC3E}">
        <p14:creationId xmlns:p14="http://schemas.microsoft.com/office/powerpoint/2010/main" val="3846871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291F8-CE2E-03D8-4B6D-F95619E5567C}"/>
              </a:ext>
            </a:extLst>
          </p:cNvPr>
          <p:cNvSpPr>
            <a:spLocks noGrp="1"/>
          </p:cNvSpPr>
          <p:nvPr>
            <p:ph type="title"/>
          </p:nvPr>
        </p:nvSpPr>
        <p:spPr>
          <a:xfrm>
            <a:off x="762000" y="761998"/>
            <a:ext cx="5334000" cy="1708246"/>
          </a:xfrm>
        </p:spPr>
        <p:txBody>
          <a:bodyPr anchor="ctr">
            <a:normAutofit/>
          </a:bodyPr>
          <a:lstStyle/>
          <a:p>
            <a:r>
              <a:rPr lang="en-GB" sz="4000"/>
              <a:t>Who is Islamic State?</a:t>
            </a:r>
          </a:p>
        </p:txBody>
      </p:sp>
      <p:sp>
        <p:nvSpPr>
          <p:cNvPr id="3" name="Content Placeholder 2">
            <a:extLst>
              <a:ext uri="{FF2B5EF4-FFF2-40B4-BE49-F238E27FC236}">
                <a16:creationId xmlns:a16="http://schemas.microsoft.com/office/drawing/2014/main" id="{4B6888D0-71C2-AF81-9290-B7CB24261B75}"/>
              </a:ext>
            </a:extLst>
          </p:cNvPr>
          <p:cNvSpPr>
            <a:spLocks noGrp="1"/>
          </p:cNvSpPr>
          <p:nvPr>
            <p:ph idx="1"/>
          </p:nvPr>
        </p:nvSpPr>
        <p:spPr>
          <a:xfrm>
            <a:off x="761994" y="2470245"/>
            <a:ext cx="5334006" cy="3769835"/>
          </a:xfrm>
        </p:spPr>
        <p:txBody>
          <a:bodyPr anchor="ctr">
            <a:normAutofit lnSpcReduction="10000"/>
          </a:bodyPr>
          <a:lstStyle/>
          <a:p>
            <a:r>
              <a:rPr lang="en-GB" sz="2400" dirty="0"/>
              <a:t>Created in 1999</a:t>
            </a:r>
          </a:p>
          <a:p>
            <a:r>
              <a:rPr lang="en-GB" sz="2400" dirty="0"/>
              <a:t>Split from al Qaeda </a:t>
            </a:r>
          </a:p>
          <a:p>
            <a:r>
              <a:rPr lang="en-GB" sz="2400" dirty="0"/>
              <a:t>Mainly operates in Iraq and Syria</a:t>
            </a:r>
          </a:p>
          <a:p>
            <a:r>
              <a:rPr lang="en-GB" sz="2400" dirty="0"/>
              <a:t>Wants to create a Worldwide Islamic State</a:t>
            </a:r>
          </a:p>
          <a:p>
            <a:r>
              <a:rPr lang="en-GB" sz="2400" dirty="0"/>
              <a:t>Was led by Abu Bakr al-Baghdadi</a:t>
            </a:r>
          </a:p>
          <a:p>
            <a:r>
              <a:rPr lang="en-GB" sz="2400" dirty="0"/>
              <a:t>Also known as ISIS</a:t>
            </a:r>
          </a:p>
          <a:p>
            <a:r>
              <a:rPr lang="en-GB" sz="2400" dirty="0"/>
              <a:t>More political and taking over areas - own caliphates with brutal tactics </a:t>
            </a:r>
          </a:p>
          <a:p>
            <a:endParaRPr lang="en-GB" sz="2000" dirty="0"/>
          </a:p>
          <a:p>
            <a:endParaRPr lang="en-GB" sz="2000" dirty="0"/>
          </a:p>
        </p:txBody>
      </p:sp>
      <p:sp>
        <p:nvSpPr>
          <p:cNvPr id="17" name="Rectangle 16">
            <a:extLst>
              <a:ext uri="{FF2B5EF4-FFF2-40B4-BE49-F238E27FC236}">
                <a16:creationId xmlns:a16="http://schemas.microsoft.com/office/drawing/2014/main" id="{0D05C9B4-B5C9-2D4D-23C9-CEE72646F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1"/>
            <a:ext cx="5410200" cy="6858001"/>
          </a:xfrm>
          <a:prstGeom prst="rect">
            <a:avLst/>
          </a:prstGeom>
          <a:solidFill>
            <a:srgbClr val="FFFFFF"/>
          </a:solidFill>
          <a:ln>
            <a:noFill/>
          </a:ln>
          <a:effectLst>
            <a:outerShdw blurRad="266700" dist="215900" dir="858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oster of men holding guns&#10;&#10;AI-generated content may be incorrect.">
            <a:extLst>
              <a:ext uri="{FF2B5EF4-FFF2-40B4-BE49-F238E27FC236}">
                <a16:creationId xmlns:a16="http://schemas.microsoft.com/office/drawing/2014/main" id="{3F94A480-6046-8776-A4D2-E6F6849FD984}"/>
              </a:ext>
            </a:extLst>
          </p:cNvPr>
          <p:cNvPicPr>
            <a:picLocks noChangeAspect="1"/>
          </p:cNvPicPr>
          <p:nvPr/>
        </p:nvPicPr>
        <p:blipFill>
          <a:blip r:embed="rId3"/>
          <a:stretch>
            <a:fillRect/>
          </a:stretch>
        </p:blipFill>
        <p:spPr>
          <a:xfrm>
            <a:off x="7665665" y="753692"/>
            <a:ext cx="3642470" cy="5348072"/>
          </a:xfrm>
          <a:prstGeom prst="rect">
            <a:avLst/>
          </a:prstGeom>
        </p:spPr>
      </p:pic>
    </p:spTree>
    <p:extLst>
      <p:ext uri="{BB962C8B-B14F-4D97-AF65-F5344CB8AC3E}">
        <p14:creationId xmlns:p14="http://schemas.microsoft.com/office/powerpoint/2010/main" val="3789856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Fill">
            <a:extLst>
              <a:ext uri="{FF2B5EF4-FFF2-40B4-BE49-F238E27FC236}">
                <a16:creationId xmlns:a16="http://schemas.microsoft.com/office/drawing/2014/main" id="{9EBF13D5-64BB-423E-9E4C-F3911447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FEBC7BED-6AA7-4C43-BEE8-A3CB5F8C1E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0" name="Color Cover">
              <a:extLst>
                <a:ext uri="{FF2B5EF4-FFF2-40B4-BE49-F238E27FC236}">
                  <a16:creationId xmlns:a16="http://schemas.microsoft.com/office/drawing/2014/main" id="{1C89947A-0D9D-4559-A1F6-5F6CD1970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Color Cover">
              <a:extLst>
                <a:ext uri="{FF2B5EF4-FFF2-40B4-BE49-F238E27FC236}">
                  <a16:creationId xmlns:a16="http://schemas.microsoft.com/office/drawing/2014/main" id="{E0255540-1F77-4262-B834-1ED14250F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3" name="Group 22">
            <a:extLst>
              <a:ext uri="{FF2B5EF4-FFF2-40B4-BE49-F238E27FC236}">
                <a16:creationId xmlns:a16="http://schemas.microsoft.com/office/drawing/2014/main" id="{BA19DEE5-2EE5-445A-B461-7D2879B052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24" name="Color">
              <a:extLst>
                <a:ext uri="{FF2B5EF4-FFF2-40B4-BE49-F238E27FC236}">
                  <a16:creationId xmlns:a16="http://schemas.microsoft.com/office/drawing/2014/main" id="{FCA5807F-F210-4970-A34F-3573405B4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Color">
              <a:extLst>
                <a:ext uri="{FF2B5EF4-FFF2-40B4-BE49-F238E27FC236}">
                  <a16:creationId xmlns:a16="http://schemas.microsoft.com/office/drawing/2014/main" id="{E9A8BB80-30A6-41EC-BE13-1B088DC3E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7" name="Group 2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8" name="Freeform: Shape 2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E26FBD9-2BF7-2947-7B61-5E0302D049AF}"/>
              </a:ext>
            </a:extLst>
          </p:cNvPr>
          <p:cNvSpPr>
            <a:spLocks noGrp="1"/>
          </p:cNvSpPr>
          <p:nvPr>
            <p:ph type="title"/>
          </p:nvPr>
        </p:nvSpPr>
        <p:spPr>
          <a:xfrm>
            <a:off x="1014984" y="908263"/>
            <a:ext cx="10158984" cy="870487"/>
          </a:xfrm>
        </p:spPr>
        <p:txBody>
          <a:bodyPr anchor="b">
            <a:normAutofit/>
          </a:bodyPr>
          <a:lstStyle/>
          <a:p>
            <a:r>
              <a:rPr lang="en-GB" sz="4800" dirty="0">
                <a:solidFill>
                  <a:schemeClr val="bg1"/>
                </a:solidFill>
              </a:rPr>
              <a:t>Manchester Arena</a:t>
            </a:r>
          </a:p>
        </p:txBody>
      </p:sp>
      <p:sp>
        <p:nvSpPr>
          <p:cNvPr id="3" name="Content Placeholder 2">
            <a:extLst>
              <a:ext uri="{FF2B5EF4-FFF2-40B4-BE49-F238E27FC236}">
                <a16:creationId xmlns:a16="http://schemas.microsoft.com/office/drawing/2014/main" id="{4D816A1A-4BC3-91B7-47AD-2365776BB7AF}"/>
              </a:ext>
            </a:extLst>
          </p:cNvPr>
          <p:cNvSpPr>
            <a:spLocks noGrp="1"/>
          </p:cNvSpPr>
          <p:nvPr>
            <p:ph idx="1"/>
          </p:nvPr>
        </p:nvSpPr>
        <p:spPr>
          <a:xfrm>
            <a:off x="1014984" y="1996418"/>
            <a:ext cx="10158984" cy="4053449"/>
          </a:xfrm>
        </p:spPr>
        <p:txBody>
          <a:bodyPr>
            <a:normAutofit/>
          </a:bodyPr>
          <a:lstStyle/>
          <a:p>
            <a:pPr>
              <a:lnSpc>
                <a:spcPct val="150000"/>
              </a:lnSpc>
            </a:pPr>
            <a:r>
              <a:rPr lang="en-GB" sz="2400" dirty="0">
                <a:solidFill>
                  <a:schemeClr val="bg1"/>
                </a:solidFill>
              </a:rPr>
              <a:t>May 22, 2017, a suicide bomber detonated an explosive device in the Manchester Arena.</a:t>
            </a:r>
          </a:p>
          <a:p>
            <a:pPr>
              <a:lnSpc>
                <a:spcPct val="150000"/>
              </a:lnSpc>
            </a:pPr>
            <a:r>
              <a:rPr lang="en-GB" sz="2400" dirty="0">
                <a:solidFill>
                  <a:schemeClr val="bg1"/>
                </a:solidFill>
              </a:rPr>
              <a:t>Happened moments after Ariana Grande finished her final song.</a:t>
            </a:r>
          </a:p>
          <a:p>
            <a:pPr>
              <a:lnSpc>
                <a:spcPct val="150000"/>
              </a:lnSpc>
            </a:pPr>
            <a:r>
              <a:rPr lang="en-GB" sz="2400" dirty="0">
                <a:solidFill>
                  <a:schemeClr val="bg1"/>
                </a:solidFill>
              </a:rPr>
              <a:t>Deadliest attack in the UK since the 2005 London Bombings.</a:t>
            </a:r>
          </a:p>
          <a:p>
            <a:pPr>
              <a:lnSpc>
                <a:spcPct val="150000"/>
              </a:lnSpc>
            </a:pPr>
            <a:r>
              <a:rPr lang="en-GB" sz="2400" dirty="0">
                <a:solidFill>
                  <a:schemeClr val="bg1"/>
                </a:solidFill>
              </a:rPr>
              <a:t>Islamic State claimed responsibility </a:t>
            </a:r>
          </a:p>
          <a:p>
            <a:endParaRPr lang="en-GB" sz="1800" dirty="0">
              <a:solidFill>
                <a:schemeClr val="bg1"/>
              </a:solidFill>
            </a:endParaRPr>
          </a:p>
          <a:p>
            <a:pPr marL="0" indent="0">
              <a:buNone/>
            </a:pPr>
            <a:endParaRPr lang="en-GB" sz="1800" dirty="0">
              <a:solidFill>
                <a:schemeClr val="bg1"/>
              </a:solidFill>
            </a:endParaRPr>
          </a:p>
        </p:txBody>
      </p:sp>
    </p:spTree>
    <p:extLst>
      <p:ext uri="{BB962C8B-B14F-4D97-AF65-F5344CB8AC3E}">
        <p14:creationId xmlns:p14="http://schemas.microsoft.com/office/powerpoint/2010/main" val="2776053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2"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6"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a:extLst>
              <a:ext uri="{FF2B5EF4-FFF2-40B4-BE49-F238E27FC236}">
                <a16:creationId xmlns:a16="http://schemas.microsoft.com/office/drawing/2014/main" id="{9BA2FAA2-B878-7E08-A8CC-312FEB267E61}"/>
              </a:ext>
            </a:extLst>
          </p:cNvPr>
          <p:cNvPicPr>
            <a:picLocks noChangeAspect="1"/>
          </p:cNvPicPr>
          <p:nvPr/>
        </p:nvPicPr>
        <p:blipFill>
          <a:blip r:embed="rId3"/>
          <a:stretch>
            <a:fillRect/>
          </a:stretch>
        </p:blipFill>
        <p:spPr>
          <a:xfrm>
            <a:off x="8080547" y="2632270"/>
            <a:ext cx="3145958" cy="2359469"/>
          </a:xfrm>
          <a:prstGeom prst="rect">
            <a:avLst/>
          </a:prstGeom>
        </p:spPr>
      </p:pic>
      <p:grpSp>
        <p:nvGrpSpPr>
          <p:cNvPr id="19" name="Group 1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BC55B42-1112-610B-F62A-F7EA9AD0522A}"/>
              </a:ext>
            </a:extLst>
          </p:cNvPr>
          <p:cNvSpPr>
            <a:spLocks noGrp="1"/>
          </p:cNvSpPr>
          <p:nvPr>
            <p:ph type="title"/>
          </p:nvPr>
        </p:nvSpPr>
        <p:spPr>
          <a:xfrm>
            <a:off x="1014985" y="819016"/>
            <a:ext cx="5501548" cy="524752"/>
          </a:xfrm>
        </p:spPr>
        <p:txBody>
          <a:bodyPr anchor="b">
            <a:normAutofit fontScale="90000"/>
          </a:bodyPr>
          <a:lstStyle/>
          <a:p>
            <a:r>
              <a:rPr lang="en-GB" sz="4800" dirty="0">
                <a:solidFill>
                  <a:schemeClr val="bg1"/>
                </a:solidFill>
              </a:rPr>
              <a:t>The Attacker</a:t>
            </a:r>
          </a:p>
        </p:txBody>
      </p:sp>
      <p:sp>
        <p:nvSpPr>
          <p:cNvPr id="3" name="Content Placeholder 2">
            <a:extLst>
              <a:ext uri="{FF2B5EF4-FFF2-40B4-BE49-F238E27FC236}">
                <a16:creationId xmlns:a16="http://schemas.microsoft.com/office/drawing/2014/main" id="{FE44C72B-0618-EF7F-F27D-7C28B4438184}"/>
              </a:ext>
            </a:extLst>
          </p:cNvPr>
          <p:cNvSpPr>
            <a:spLocks noGrp="1"/>
          </p:cNvSpPr>
          <p:nvPr>
            <p:ph idx="1"/>
          </p:nvPr>
        </p:nvSpPr>
        <p:spPr>
          <a:xfrm>
            <a:off x="1014984" y="1343767"/>
            <a:ext cx="6914813" cy="4915974"/>
          </a:xfrm>
        </p:spPr>
        <p:txBody>
          <a:bodyPr>
            <a:normAutofit fontScale="70000" lnSpcReduction="20000"/>
          </a:bodyPr>
          <a:lstStyle/>
          <a:p>
            <a:pPr>
              <a:lnSpc>
                <a:spcPct val="170000"/>
              </a:lnSpc>
            </a:pPr>
            <a:r>
              <a:rPr lang="en-GB" sz="2400" dirty="0">
                <a:solidFill>
                  <a:schemeClr val="bg1"/>
                </a:solidFill>
              </a:rPr>
              <a:t>Salman Abedi was a British born citizen of Libyan descent his parents having  fled Libya as opponents of the Gaddafi regime</a:t>
            </a:r>
          </a:p>
          <a:p>
            <a:pPr>
              <a:lnSpc>
                <a:spcPct val="170000"/>
              </a:lnSpc>
            </a:pPr>
            <a:r>
              <a:rPr lang="en-GB" sz="2400" dirty="0">
                <a:solidFill>
                  <a:schemeClr val="bg1"/>
                </a:solidFill>
              </a:rPr>
              <a:t>Acquaintances report that Abedi and his family were religious however, Abedi regularly smoked and drank. He attended Didsbury Mosque whilst growing up and his father supported the radical cleric Abu Qatada. </a:t>
            </a:r>
          </a:p>
          <a:p>
            <a:pPr>
              <a:lnSpc>
                <a:spcPct val="170000"/>
              </a:lnSpc>
            </a:pPr>
            <a:r>
              <a:rPr lang="en-GB" sz="2400" dirty="0">
                <a:solidFill>
                  <a:schemeClr val="bg1"/>
                </a:solidFill>
              </a:rPr>
              <a:t>Abu Qatada was considered Osama bin Ladens spiritual ambassador in Europe – the UN believe Qatada was encouraging ‘’the commission, preparation and instigation of acts of terrorism’’. </a:t>
            </a:r>
          </a:p>
          <a:p>
            <a:pPr>
              <a:lnSpc>
                <a:spcPct val="170000"/>
              </a:lnSpc>
            </a:pPr>
            <a:r>
              <a:rPr lang="en-GB" sz="2400" dirty="0">
                <a:solidFill>
                  <a:schemeClr val="bg1"/>
                </a:solidFill>
              </a:rPr>
              <a:t>British Law forbade Qatada’s deportation due to the possibility of him being tortured in Jordan. </a:t>
            </a:r>
          </a:p>
          <a:p>
            <a:pPr marL="0" indent="0">
              <a:buNone/>
            </a:pPr>
            <a:endParaRPr lang="en-GB" sz="700" dirty="0">
              <a:solidFill>
                <a:schemeClr val="bg1"/>
              </a:solidFill>
            </a:endParaRPr>
          </a:p>
        </p:txBody>
      </p:sp>
    </p:spTree>
    <p:extLst>
      <p:ext uri="{BB962C8B-B14F-4D97-AF65-F5344CB8AC3E}">
        <p14:creationId xmlns:p14="http://schemas.microsoft.com/office/powerpoint/2010/main" val="2013973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2"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6"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A diagram of a building&#10;&#10;Description automatically generated">
            <a:extLst>
              <a:ext uri="{FF2B5EF4-FFF2-40B4-BE49-F238E27FC236}">
                <a16:creationId xmlns:a16="http://schemas.microsoft.com/office/drawing/2014/main" id="{C0EE74DB-EDA1-0D2C-2E42-898C754A0866}"/>
              </a:ext>
            </a:extLst>
          </p:cNvPr>
          <p:cNvPicPr>
            <a:picLocks noChangeAspect="1"/>
          </p:cNvPicPr>
          <p:nvPr/>
        </p:nvPicPr>
        <p:blipFill>
          <a:blip r:embed="rId3"/>
          <a:stretch>
            <a:fillRect/>
          </a:stretch>
        </p:blipFill>
        <p:spPr>
          <a:xfrm>
            <a:off x="6677026" y="2051476"/>
            <a:ext cx="4571936" cy="2731731"/>
          </a:xfrm>
          <a:prstGeom prst="rect">
            <a:avLst/>
          </a:prstGeom>
          <a:noFill/>
        </p:spPr>
      </p:pic>
      <p:grpSp>
        <p:nvGrpSpPr>
          <p:cNvPr id="19" name="Group 1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Content Placeholder 2">
            <a:extLst>
              <a:ext uri="{FF2B5EF4-FFF2-40B4-BE49-F238E27FC236}">
                <a16:creationId xmlns:a16="http://schemas.microsoft.com/office/drawing/2014/main" id="{40579611-B644-5CA9-0CDA-BD26C2C1E836}"/>
              </a:ext>
            </a:extLst>
          </p:cNvPr>
          <p:cNvSpPr>
            <a:spLocks noGrp="1"/>
          </p:cNvSpPr>
          <p:nvPr>
            <p:ph sz="half" idx="1"/>
          </p:nvPr>
        </p:nvSpPr>
        <p:spPr>
          <a:xfrm>
            <a:off x="1014985" y="980141"/>
            <a:ext cx="5501548" cy="5035527"/>
          </a:xfrm>
        </p:spPr>
        <p:txBody>
          <a:bodyPr vert="horz" lIns="91440" tIns="45720" rIns="91440" bIns="45720" rtlCol="0">
            <a:normAutofit/>
          </a:bodyPr>
          <a:lstStyle/>
          <a:p>
            <a:r>
              <a:rPr lang="en-US" sz="2400" dirty="0">
                <a:solidFill>
                  <a:schemeClr val="bg1"/>
                </a:solidFill>
              </a:rPr>
              <a:t>The bomb was detonated moments after Ariana Grande had performed her final song and fans had started making their way home. People began scrambling for the arena’s exit and were seen fleeing down the stairs from the foyer into the station.</a:t>
            </a:r>
          </a:p>
          <a:p>
            <a:endParaRPr lang="en-US" sz="2400" dirty="0">
              <a:solidFill>
                <a:schemeClr val="bg1"/>
              </a:solidFill>
            </a:endParaRPr>
          </a:p>
          <a:p>
            <a:r>
              <a:rPr lang="en-US" sz="2400" dirty="0">
                <a:solidFill>
                  <a:schemeClr val="bg1"/>
                </a:solidFill>
              </a:rPr>
              <a:t>The image shows the exits that were used – crowds escaped down the stairs into Victoria station, and other exits including the main entrance to the Arena. Fans also fled to the carpark.</a:t>
            </a:r>
          </a:p>
          <a:p>
            <a:pPr marL="0"/>
            <a:endParaRPr lang="en-US" sz="1500" dirty="0">
              <a:solidFill>
                <a:schemeClr val="bg1"/>
              </a:solidFill>
            </a:endParaRPr>
          </a:p>
        </p:txBody>
      </p:sp>
    </p:spTree>
    <p:extLst>
      <p:ext uri="{BB962C8B-B14F-4D97-AF65-F5344CB8AC3E}">
        <p14:creationId xmlns:p14="http://schemas.microsoft.com/office/powerpoint/2010/main" val="135832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ED3CDAA-E189-B6B1-C216-DDD57323A47C}"/>
            </a:ext>
          </a:extLst>
        </p:cNvPr>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84101D9A-FA38-4D30-8423-0C4AEBCBB2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nvGrpSpPr>
          <p:cNvPr id="10" name="Group 9">
            <a:extLst>
              <a:ext uri="{FF2B5EF4-FFF2-40B4-BE49-F238E27FC236}">
                <a16:creationId xmlns:a16="http://schemas.microsoft.com/office/drawing/2014/main" id="{CFAE4B04-9012-FD28-C62A-5E9225A14F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2B2E42A4-8CB6-15E7-98FB-3F05B2682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2" name="Color Cover">
              <a:extLst>
                <a:ext uri="{FF2B5EF4-FFF2-40B4-BE49-F238E27FC236}">
                  <a16:creationId xmlns:a16="http://schemas.microsoft.com/office/drawing/2014/main" id="{3049F2A3-5847-2988-2476-9FB78BA260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grpSp>
      <p:grpSp>
        <p:nvGrpSpPr>
          <p:cNvPr id="14" name="Group 13">
            <a:extLst>
              <a:ext uri="{FF2B5EF4-FFF2-40B4-BE49-F238E27FC236}">
                <a16:creationId xmlns:a16="http://schemas.microsoft.com/office/drawing/2014/main" id="{1C350453-6136-9804-B0E9-0FBA94CC01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A02554C0-B062-DCE8-EFE8-B8B6CA655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6" name="Color">
              <a:extLst>
                <a:ext uri="{FF2B5EF4-FFF2-40B4-BE49-F238E27FC236}">
                  <a16:creationId xmlns:a16="http://schemas.microsoft.com/office/drawing/2014/main" id="{5FF8DA24-F8A5-0F89-F624-7C19BBC85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grpSp>
      <p:grpSp>
        <p:nvGrpSpPr>
          <p:cNvPr id="18" name="Group 17">
            <a:extLst>
              <a:ext uri="{FF2B5EF4-FFF2-40B4-BE49-F238E27FC236}">
                <a16:creationId xmlns:a16="http://schemas.microsoft.com/office/drawing/2014/main" id="{C544196E-3403-F5C7-CE08-9C4A8BBC77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A812A2C7-D6DE-6E06-04B5-6A17A0154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0" name="Freeform: Shape 19">
              <a:extLst>
                <a:ext uri="{FF2B5EF4-FFF2-40B4-BE49-F238E27FC236}">
                  <a16:creationId xmlns:a16="http://schemas.microsoft.com/office/drawing/2014/main" id="{7D320976-BA67-ED41-CF3F-9776BEF359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1" name="Freeform: Shape 20">
              <a:extLst>
                <a:ext uri="{FF2B5EF4-FFF2-40B4-BE49-F238E27FC236}">
                  <a16:creationId xmlns:a16="http://schemas.microsoft.com/office/drawing/2014/main" id="{9BE3C9E4-09E6-F525-FA7D-9770AD794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2" name="Freeform: Shape 21">
              <a:extLst>
                <a:ext uri="{FF2B5EF4-FFF2-40B4-BE49-F238E27FC236}">
                  <a16:creationId xmlns:a16="http://schemas.microsoft.com/office/drawing/2014/main" id="{C1DB6752-C69A-F5DF-2534-197922F69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3" name="Freeform: Shape 22">
              <a:extLst>
                <a:ext uri="{FF2B5EF4-FFF2-40B4-BE49-F238E27FC236}">
                  <a16:creationId xmlns:a16="http://schemas.microsoft.com/office/drawing/2014/main" id="{090B2CBC-F0B2-8914-14D4-7D26EA46CB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4" name="Freeform: Shape 23">
              <a:extLst>
                <a:ext uri="{FF2B5EF4-FFF2-40B4-BE49-F238E27FC236}">
                  <a16:creationId xmlns:a16="http://schemas.microsoft.com/office/drawing/2014/main" id="{C9DCEABF-9046-87AB-D960-0A40612D3B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5" name="Freeform: Shape 24">
              <a:extLst>
                <a:ext uri="{FF2B5EF4-FFF2-40B4-BE49-F238E27FC236}">
                  <a16:creationId xmlns:a16="http://schemas.microsoft.com/office/drawing/2014/main" id="{5A714802-E05B-8AF8-7243-6FC906DE6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sp>
        <p:nvSpPr>
          <p:cNvPr id="2" name="Title 1">
            <a:extLst>
              <a:ext uri="{FF2B5EF4-FFF2-40B4-BE49-F238E27FC236}">
                <a16:creationId xmlns:a16="http://schemas.microsoft.com/office/drawing/2014/main" id="{670A5E0F-8836-7669-486D-5F35D5978106}"/>
              </a:ext>
            </a:extLst>
          </p:cNvPr>
          <p:cNvSpPr>
            <a:spLocks noGrp="1"/>
          </p:cNvSpPr>
          <p:nvPr>
            <p:ph type="title"/>
          </p:nvPr>
        </p:nvSpPr>
        <p:spPr>
          <a:xfrm>
            <a:off x="1014984" y="908263"/>
            <a:ext cx="10158984" cy="670137"/>
          </a:xfrm>
        </p:spPr>
        <p:txBody>
          <a:bodyPr anchor="b">
            <a:normAutofit fontScale="90000"/>
          </a:bodyPr>
          <a:lstStyle/>
          <a:p>
            <a:r>
              <a:rPr lang="en-GB" sz="4800" dirty="0">
                <a:solidFill>
                  <a:schemeClr val="bg1"/>
                </a:solidFill>
              </a:rPr>
              <a:t>The Victims</a:t>
            </a:r>
          </a:p>
        </p:txBody>
      </p:sp>
      <p:sp>
        <p:nvSpPr>
          <p:cNvPr id="3" name="Content Placeholder 2">
            <a:extLst>
              <a:ext uri="{FF2B5EF4-FFF2-40B4-BE49-F238E27FC236}">
                <a16:creationId xmlns:a16="http://schemas.microsoft.com/office/drawing/2014/main" id="{3E96432A-3574-D534-B091-FAAC508273D6}"/>
              </a:ext>
            </a:extLst>
          </p:cNvPr>
          <p:cNvSpPr>
            <a:spLocks noGrp="1"/>
          </p:cNvSpPr>
          <p:nvPr>
            <p:ph idx="1"/>
          </p:nvPr>
        </p:nvSpPr>
        <p:spPr>
          <a:xfrm>
            <a:off x="1016508" y="1544202"/>
            <a:ext cx="10158984" cy="4734799"/>
          </a:xfrm>
        </p:spPr>
        <p:txBody>
          <a:bodyPr>
            <a:normAutofit fontScale="70000" lnSpcReduction="20000"/>
          </a:bodyPr>
          <a:lstStyle/>
          <a:p>
            <a:pPr marL="0" indent="0">
              <a:lnSpc>
                <a:spcPct val="170000"/>
              </a:lnSpc>
              <a:buNone/>
            </a:pPr>
            <a:endParaRPr lang="en-GB" sz="2400" dirty="0">
              <a:solidFill>
                <a:schemeClr val="bg1"/>
              </a:solidFill>
            </a:endParaRPr>
          </a:p>
          <a:p>
            <a:pPr marL="228600" marR="0" lvl="0" indent="-228600" algn="l" defTabSz="914400" rtl="0" eaLnBrk="1" fontAlgn="auto" latinLnBrk="0" hangingPunct="1">
              <a:lnSpc>
                <a:spcPct val="170000"/>
              </a:lnSpc>
              <a:spcBef>
                <a:spcPts val="100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schemeClr val="bg1"/>
                </a:solidFill>
                <a:effectLst/>
                <a:uLnTx/>
                <a:uFillTx/>
                <a:latin typeface="Aptos" panose="020B0004020202020204" pitchFamily="34" charset="0"/>
              </a:rPr>
              <a:t>22 individuals were fatally injured following the Manchester attack, 800 people were known to have experienced  psychological injuries after the Manchester attack. Reports of trauma, from images of bodies. Some suffer flashbacks and insomnia following the attack.</a:t>
            </a:r>
          </a:p>
          <a:p>
            <a:pPr marL="228600" marR="0" lvl="0" indent="-228600" algn="l" defTabSz="914400" rtl="0" eaLnBrk="1" fontAlgn="auto" latinLnBrk="0" hangingPunct="1">
              <a:lnSpc>
                <a:spcPct val="170000"/>
              </a:lnSpc>
              <a:spcBef>
                <a:spcPts val="100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schemeClr val="bg1"/>
                </a:solidFill>
                <a:effectLst/>
                <a:uLnTx/>
                <a:uFillTx/>
                <a:latin typeface="Aptos" panose="020B0004020202020204" pitchFamily="34" charset="0"/>
              </a:rPr>
              <a:t>It was found that more than a dozen critically injured in the Manchester Arena attack were only taken to hospital by ambulance from the scene three and half hours after the attack.</a:t>
            </a:r>
          </a:p>
          <a:p>
            <a:pPr marL="228600" marR="0" lvl="0" indent="-228600" algn="l" defTabSz="914400" rtl="0" eaLnBrk="1" fontAlgn="auto" latinLnBrk="0" hangingPunct="1">
              <a:lnSpc>
                <a:spcPct val="170000"/>
              </a:lnSpc>
              <a:spcBef>
                <a:spcPts val="100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schemeClr val="bg1"/>
                </a:solidFill>
                <a:effectLst/>
                <a:uLnTx/>
                <a:uFillTx/>
                <a:latin typeface="Aptos" panose="020B0004020202020204" pitchFamily="34" charset="0"/>
              </a:rPr>
              <a:t>However, witnesses suggested that the problem was not that hospitals were unable to take the patients or a lack of ambulances – but the triage system in the Arena worked well. The delay in getting injured victims to hospital was down to stabilising patients on the scene.</a:t>
            </a:r>
          </a:p>
          <a:p>
            <a:pPr marL="0" indent="0">
              <a:buNone/>
            </a:pPr>
            <a:endParaRPr lang="en-GB" sz="1100" dirty="0">
              <a:solidFill>
                <a:schemeClr val="bg1"/>
              </a:solidFill>
            </a:endParaRPr>
          </a:p>
        </p:txBody>
      </p:sp>
    </p:spTree>
    <p:extLst>
      <p:ext uri="{BB962C8B-B14F-4D97-AF65-F5344CB8AC3E}">
        <p14:creationId xmlns:p14="http://schemas.microsoft.com/office/powerpoint/2010/main" val="23636586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10B8E47-1C38-4200-CD9E-A7B240F6FBF9}"/>
            </a:ext>
          </a:extLst>
        </p:cNvPr>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041BA577-8F08-039E-439C-F2B86E3F8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nvGrpSpPr>
          <p:cNvPr id="10" name="Group 9">
            <a:extLst>
              <a:ext uri="{FF2B5EF4-FFF2-40B4-BE49-F238E27FC236}">
                <a16:creationId xmlns:a16="http://schemas.microsoft.com/office/drawing/2014/main" id="{CDD400E9-FA7C-9D5C-DF0F-CC9B3FD643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2A284FC6-A165-17FA-83F2-E46D38C657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2" name="Color Cover">
              <a:extLst>
                <a:ext uri="{FF2B5EF4-FFF2-40B4-BE49-F238E27FC236}">
                  <a16:creationId xmlns:a16="http://schemas.microsoft.com/office/drawing/2014/main" id="{8FD0B32B-6FAA-D137-91C0-770AD6C5E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grpSp>
      <p:grpSp>
        <p:nvGrpSpPr>
          <p:cNvPr id="14" name="Group 13">
            <a:extLst>
              <a:ext uri="{FF2B5EF4-FFF2-40B4-BE49-F238E27FC236}">
                <a16:creationId xmlns:a16="http://schemas.microsoft.com/office/drawing/2014/main" id="{CBE41C1B-D4D8-74DB-897E-884D454DCE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F657EF8-3F7D-F0E4-A31B-3001B92C8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6" name="Color">
              <a:extLst>
                <a:ext uri="{FF2B5EF4-FFF2-40B4-BE49-F238E27FC236}">
                  <a16:creationId xmlns:a16="http://schemas.microsoft.com/office/drawing/2014/main" id="{72E6283A-91F0-9BAD-00C7-6B461F3982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grpSp>
      <p:grpSp>
        <p:nvGrpSpPr>
          <p:cNvPr id="18" name="Group 17">
            <a:extLst>
              <a:ext uri="{FF2B5EF4-FFF2-40B4-BE49-F238E27FC236}">
                <a16:creationId xmlns:a16="http://schemas.microsoft.com/office/drawing/2014/main" id="{108A6736-FA72-E3D1-F2D9-B2CC8E8773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58686B6-E521-7FDF-E872-2A6DDD8DA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0" name="Freeform: Shape 19">
              <a:extLst>
                <a:ext uri="{FF2B5EF4-FFF2-40B4-BE49-F238E27FC236}">
                  <a16:creationId xmlns:a16="http://schemas.microsoft.com/office/drawing/2014/main" id="{A0066857-D078-F1E9-D1BC-E6D7D5A31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1" name="Freeform: Shape 20">
              <a:extLst>
                <a:ext uri="{FF2B5EF4-FFF2-40B4-BE49-F238E27FC236}">
                  <a16:creationId xmlns:a16="http://schemas.microsoft.com/office/drawing/2014/main" id="{D341A08B-D81B-65BF-5F2C-938FC9460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2" name="Freeform: Shape 21">
              <a:extLst>
                <a:ext uri="{FF2B5EF4-FFF2-40B4-BE49-F238E27FC236}">
                  <a16:creationId xmlns:a16="http://schemas.microsoft.com/office/drawing/2014/main" id="{6938AABB-FA73-C893-AD4D-63FD07916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3" name="Freeform: Shape 22">
              <a:extLst>
                <a:ext uri="{FF2B5EF4-FFF2-40B4-BE49-F238E27FC236}">
                  <a16:creationId xmlns:a16="http://schemas.microsoft.com/office/drawing/2014/main" id="{D28BCD8E-3C2E-6E53-0AA0-635FA412F9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4" name="Freeform: Shape 23">
              <a:extLst>
                <a:ext uri="{FF2B5EF4-FFF2-40B4-BE49-F238E27FC236}">
                  <a16:creationId xmlns:a16="http://schemas.microsoft.com/office/drawing/2014/main" id="{F865F944-B04A-73DE-37C6-5495EA294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5" name="Freeform: Shape 24">
              <a:extLst>
                <a:ext uri="{FF2B5EF4-FFF2-40B4-BE49-F238E27FC236}">
                  <a16:creationId xmlns:a16="http://schemas.microsoft.com/office/drawing/2014/main" id="{13EDB101-36F0-24D6-B985-28A50485B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sp>
        <p:nvSpPr>
          <p:cNvPr id="2" name="Title 1">
            <a:extLst>
              <a:ext uri="{FF2B5EF4-FFF2-40B4-BE49-F238E27FC236}">
                <a16:creationId xmlns:a16="http://schemas.microsoft.com/office/drawing/2014/main" id="{6456D712-6A78-8A8B-9125-B6639D3F8416}"/>
              </a:ext>
            </a:extLst>
          </p:cNvPr>
          <p:cNvSpPr>
            <a:spLocks noGrp="1"/>
          </p:cNvSpPr>
          <p:nvPr>
            <p:ph type="title"/>
          </p:nvPr>
        </p:nvSpPr>
        <p:spPr>
          <a:xfrm>
            <a:off x="1014984" y="908263"/>
            <a:ext cx="10158984" cy="670137"/>
          </a:xfrm>
        </p:spPr>
        <p:txBody>
          <a:bodyPr anchor="b">
            <a:normAutofit fontScale="90000"/>
          </a:bodyPr>
          <a:lstStyle/>
          <a:p>
            <a:r>
              <a:rPr kumimoji="0" lang="en-GB" sz="4400" b="0" i="0" u="none" strike="noStrike" kern="1200" cap="none" spc="0" normalizeH="0" baseline="0" noProof="0" dirty="0">
                <a:ln>
                  <a:noFill/>
                </a:ln>
                <a:solidFill>
                  <a:schemeClr val="bg1"/>
                </a:solidFill>
                <a:effectLst/>
                <a:uLnTx/>
                <a:uFillTx/>
                <a:latin typeface="Aptos Display" panose="020F0302020204030204"/>
                <a:ea typeface="+mj-ea"/>
                <a:cs typeface="+mj-cs"/>
              </a:rPr>
              <a:t>Report – failings </a:t>
            </a:r>
            <a:endParaRPr lang="en-GB" sz="4800" dirty="0">
              <a:solidFill>
                <a:schemeClr val="bg1"/>
              </a:solidFill>
            </a:endParaRPr>
          </a:p>
        </p:txBody>
      </p:sp>
      <p:sp>
        <p:nvSpPr>
          <p:cNvPr id="3" name="Content Placeholder 2">
            <a:extLst>
              <a:ext uri="{FF2B5EF4-FFF2-40B4-BE49-F238E27FC236}">
                <a16:creationId xmlns:a16="http://schemas.microsoft.com/office/drawing/2014/main" id="{27CF7309-185E-ED2D-3754-6DFF095A0CFC}"/>
              </a:ext>
            </a:extLst>
          </p:cNvPr>
          <p:cNvSpPr>
            <a:spLocks noGrp="1"/>
          </p:cNvSpPr>
          <p:nvPr>
            <p:ph idx="1"/>
          </p:nvPr>
        </p:nvSpPr>
        <p:spPr>
          <a:xfrm>
            <a:off x="1016508" y="1544202"/>
            <a:ext cx="10158984" cy="4734799"/>
          </a:xfrm>
        </p:spPr>
        <p:txBody>
          <a:bodyPr>
            <a:normAutofit/>
          </a:bodyPr>
          <a:lstStyle/>
          <a:p>
            <a:pPr marL="0" indent="0">
              <a:lnSpc>
                <a:spcPct val="170000"/>
              </a:lnSpc>
              <a:buNone/>
            </a:pPr>
            <a:endParaRPr lang="en-GB" sz="2400" dirty="0">
              <a:solidFill>
                <a:schemeClr val="bg1"/>
              </a:solidFill>
            </a:endParaRPr>
          </a:p>
          <a:p>
            <a:pPr marL="0" indent="0">
              <a:buNone/>
            </a:pPr>
            <a:endParaRPr lang="en-GB" sz="1100" dirty="0">
              <a:solidFill>
                <a:schemeClr val="bg1"/>
              </a:solidFill>
            </a:endParaRPr>
          </a:p>
        </p:txBody>
      </p:sp>
      <p:sp>
        <p:nvSpPr>
          <p:cNvPr id="5" name="TextBox 4">
            <a:extLst>
              <a:ext uri="{FF2B5EF4-FFF2-40B4-BE49-F238E27FC236}">
                <a16:creationId xmlns:a16="http://schemas.microsoft.com/office/drawing/2014/main" id="{E016401D-8822-C30C-FB45-FD76396DA66B}"/>
              </a:ext>
            </a:extLst>
          </p:cNvPr>
          <p:cNvSpPr txBox="1"/>
          <p:nvPr/>
        </p:nvSpPr>
        <p:spPr>
          <a:xfrm>
            <a:off x="664391" y="1658155"/>
            <a:ext cx="10854469" cy="4648517"/>
          </a:xfrm>
          <a:prstGeom prst="rect">
            <a:avLst/>
          </a:prstGeom>
          <a:noFill/>
        </p:spPr>
        <p:txBody>
          <a:bodyPr wrap="square">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bg1"/>
                </a:solidFill>
                <a:effectLst/>
                <a:uLnTx/>
                <a:uFillTx/>
                <a:latin typeface="Aptos" panose="020B0004020202020204"/>
                <a:ea typeface="+mn-ea"/>
                <a:cs typeface="+mn-cs"/>
              </a:rPr>
              <a:t>MI5 missed a significant opportunity to stop the bomber  - PREVENT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bg1"/>
                </a:solidFill>
                <a:effectLst/>
                <a:uLnTx/>
                <a:uFillTx/>
                <a:latin typeface="Aptos" panose="020B0004020202020204"/>
                <a:ea typeface="+mn-ea"/>
                <a:cs typeface="+mn-cs"/>
              </a:rPr>
              <a:t>Emergency response - delays with ambulances and some critical errors in the coordination of emergency services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bg1"/>
                </a:solidFill>
                <a:effectLst/>
                <a:uLnTx/>
                <a:uFillTx/>
                <a:latin typeface="Aptos" panose="020B0004020202020204"/>
                <a:ea typeface="+mn-ea"/>
                <a:cs typeface="+mn-cs"/>
              </a:rPr>
              <a:t>This affected the survivability of victims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bg1"/>
                </a:solidFill>
                <a:effectLst/>
                <a:uLnTx/>
                <a:uFillTx/>
                <a:latin typeface="Aptos" panose="020B0004020202020204"/>
                <a:ea typeface="+mn-ea"/>
                <a:cs typeface="+mn-cs"/>
              </a:rPr>
              <a:t>Missed intelligence opportunities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bg1"/>
                </a:solidFill>
                <a:effectLst/>
                <a:uLnTx/>
                <a:uFillTx/>
                <a:latin typeface="Aptos" panose="020B0004020202020204"/>
                <a:ea typeface="+mn-ea"/>
                <a:cs typeface="+mn-cs"/>
              </a:rPr>
              <a:t>A slow emergency response by all</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bg1"/>
                </a:solidFill>
                <a:effectLst/>
                <a:uLnTx/>
                <a:uFillTx/>
                <a:latin typeface="Aptos" panose="020B0004020202020204"/>
                <a:ea typeface="+mn-ea"/>
                <a:cs typeface="+mn-cs"/>
              </a:rPr>
              <a:t>Security team failed to take the threat seriously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bg1"/>
                </a:solidFill>
                <a:effectLst/>
                <a:uLnTx/>
                <a:uFillTx/>
                <a:latin typeface="Aptos" panose="020B0004020202020204"/>
                <a:ea typeface="+mn-ea"/>
                <a:cs typeface="+mn-cs"/>
              </a:rPr>
              <a:t>Recommendations – emergency services to coordinate so that responses can be faster and more efficient in the future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bg1"/>
                </a:solidFill>
                <a:effectLst/>
                <a:uLnTx/>
                <a:uFillTx/>
                <a:latin typeface="Aptos" panose="020B0004020202020204"/>
                <a:ea typeface="+mn-ea"/>
                <a:cs typeface="+mn-cs"/>
              </a:rPr>
              <a:t>Take threats seriously / more consistent vigilance for security at venues – Protect Duty 2025</a:t>
            </a:r>
          </a:p>
        </p:txBody>
      </p:sp>
    </p:spTree>
    <p:extLst>
      <p:ext uri="{BB962C8B-B14F-4D97-AF65-F5344CB8AC3E}">
        <p14:creationId xmlns:p14="http://schemas.microsoft.com/office/powerpoint/2010/main" val="29037121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33CB518-1972-E7B1-385C-CE07D1F5152A}"/>
            </a:ext>
          </a:extLst>
        </p:cNvPr>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0D409810-CDBD-3A1C-8A30-B435DE15FF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nvGrpSpPr>
          <p:cNvPr id="10" name="Group 9">
            <a:extLst>
              <a:ext uri="{FF2B5EF4-FFF2-40B4-BE49-F238E27FC236}">
                <a16:creationId xmlns:a16="http://schemas.microsoft.com/office/drawing/2014/main" id="{776A1CEA-0D14-A4DF-DBA9-58EC4A639C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9C75C5B5-3FEC-08FF-88E2-94083ABF40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2" name="Color Cover">
              <a:extLst>
                <a:ext uri="{FF2B5EF4-FFF2-40B4-BE49-F238E27FC236}">
                  <a16:creationId xmlns:a16="http://schemas.microsoft.com/office/drawing/2014/main" id="{936E8AB5-AEEC-9A32-09D6-B87B0A2E3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grpSp>
      <p:grpSp>
        <p:nvGrpSpPr>
          <p:cNvPr id="14" name="Group 13">
            <a:extLst>
              <a:ext uri="{FF2B5EF4-FFF2-40B4-BE49-F238E27FC236}">
                <a16:creationId xmlns:a16="http://schemas.microsoft.com/office/drawing/2014/main" id="{62DEC47E-020B-C929-3D6B-34340F4AA6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8CD6DDF-96C4-9F95-A763-DA413C86D4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6" name="Color">
              <a:extLst>
                <a:ext uri="{FF2B5EF4-FFF2-40B4-BE49-F238E27FC236}">
                  <a16:creationId xmlns:a16="http://schemas.microsoft.com/office/drawing/2014/main" id="{B3FA965A-B458-BA38-4D9A-5CAFBFE27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grpSp>
      <p:grpSp>
        <p:nvGrpSpPr>
          <p:cNvPr id="18" name="Group 17">
            <a:extLst>
              <a:ext uri="{FF2B5EF4-FFF2-40B4-BE49-F238E27FC236}">
                <a16:creationId xmlns:a16="http://schemas.microsoft.com/office/drawing/2014/main" id="{0755A0B6-3679-330E-A58F-CD66E6F8E7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0871808F-273E-547C-DB78-979F8E9EB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0" name="Freeform: Shape 19">
              <a:extLst>
                <a:ext uri="{FF2B5EF4-FFF2-40B4-BE49-F238E27FC236}">
                  <a16:creationId xmlns:a16="http://schemas.microsoft.com/office/drawing/2014/main" id="{6F66538A-15C5-52C3-B54A-5B49D8ED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1" name="Freeform: Shape 20">
              <a:extLst>
                <a:ext uri="{FF2B5EF4-FFF2-40B4-BE49-F238E27FC236}">
                  <a16:creationId xmlns:a16="http://schemas.microsoft.com/office/drawing/2014/main" id="{758E8996-5F50-D7DA-AD3B-C4F4C01115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2" name="Freeform: Shape 21">
              <a:extLst>
                <a:ext uri="{FF2B5EF4-FFF2-40B4-BE49-F238E27FC236}">
                  <a16:creationId xmlns:a16="http://schemas.microsoft.com/office/drawing/2014/main" id="{CED8EEE4-8521-BE08-3FF2-4EF203B268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3" name="Freeform: Shape 22">
              <a:extLst>
                <a:ext uri="{FF2B5EF4-FFF2-40B4-BE49-F238E27FC236}">
                  <a16:creationId xmlns:a16="http://schemas.microsoft.com/office/drawing/2014/main" id="{3082E109-DE1F-E6EC-4653-EF2909C7D2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4" name="Freeform: Shape 23">
              <a:extLst>
                <a:ext uri="{FF2B5EF4-FFF2-40B4-BE49-F238E27FC236}">
                  <a16:creationId xmlns:a16="http://schemas.microsoft.com/office/drawing/2014/main" id="{9A4F0025-AAFB-8BDC-FD87-56B6E2C5F5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5" name="Freeform: Shape 24">
              <a:extLst>
                <a:ext uri="{FF2B5EF4-FFF2-40B4-BE49-F238E27FC236}">
                  <a16:creationId xmlns:a16="http://schemas.microsoft.com/office/drawing/2014/main" id="{2289E597-032E-349A-7654-F72B533E2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sp>
        <p:nvSpPr>
          <p:cNvPr id="2" name="Title 1">
            <a:extLst>
              <a:ext uri="{FF2B5EF4-FFF2-40B4-BE49-F238E27FC236}">
                <a16:creationId xmlns:a16="http://schemas.microsoft.com/office/drawing/2014/main" id="{B03C218B-78C6-36C0-517F-85764B0C7A02}"/>
              </a:ext>
            </a:extLst>
          </p:cNvPr>
          <p:cNvSpPr>
            <a:spLocks noGrp="1"/>
          </p:cNvSpPr>
          <p:nvPr>
            <p:ph type="title"/>
          </p:nvPr>
        </p:nvSpPr>
        <p:spPr>
          <a:xfrm>
            <a:off x="1014984" y="908263"/>
            <a:ext cx="10158984" cy="1088155"/>
          </a:xfrm>
        </p:spPr>
        <p:txBody>
          <a:bodyPr anchor="b">
            <a:normAutofit fontScale="90000"/>
          </a:bodyPr>
          <a:lstStyle/>
          <a:p>
            <a:pPr marL="0" marR="0" lvl="0" indent="0" defTabSz="914400" rtl="0" eaLnBrk="1" fontAlgn="auto" latinLnBrk="0" hangingPunct="1">
              <a:lnSpc>
                <a:spcPct val="100000"/>
              </a:lnSpc>
              <a:spcBef>
                <a:spcPct val="0"/>
              </a:spcBef>
              <a:spcAft>
                <a:spcPts val="600"/>
              </a:spcAft>
              <a:tabLst/>
              <a:defRPr/>
            </a:pPr>
            <a:r>
              <a:rPr kumimoji="0" lang="en-US" sz="4400" b="0" i="0" u="none" strike="noStrike" kern="1200" cap="none" spc="0" normalizeH="0" baseline="0" noProof="0" dirty="0">
                <a:ln>
                  <a:noFill/>
                </a:ln>
                <a:solidFill>
                  <a:schemeClr val="bg1"/>
                </a:solidFill>
                <a:effectLst/>
                <a:uLnTx/>
                <a:uFillTx/>
                <a:latin typeface="Aptos Display" panose="020F0302020204030204"/>
                <a:ea typeface="+mn-ea"/>
                <a:cs typeface="+mn-cs"/>
              </a:rPr>
              <a:t>Streatham attack -  Feb2020</a:t>
            </a:r>
            <a:br>
              <a:rPr kumimoji="0" lang="en-US" sz="4400" b="0" i="0" u="none" strike="noStrike" kern="1200" cap="none" spc="0" normalizeH="0" baseline="0" noProof="0" dirty="0">
                <a:ln>
                  <a:noFill/>
                </a:ln>
                <a:solidFill>
                  <a:prstClr val="black"/>
                </a:solidFill>
                <a:effectLst/>
                <a:uLnTx/>
                <a:uFillTx/>
                <a:latin typeface="Aptos Display" panose="020F0302020204030204"/>
                <a:ea typeface="+mn-ea"/>
                <a:cs typeface="+mn-cs"/>
              </a:rPr>
            </a:br>
            <a:endParaRPr lang="en-GB" sz="4800" dirty="0">
              <a:solidFill>
                <a:schemeClr val="bg1"/>
              </a:solidFill>
            </a:endParaRPr>
          </a:p>
        </p:txBody>
      </p:sp>
      <p:sp>
        <p:nvSpPr>
          <p:cNvPr id="3" name="Content Placeholder 2">
            <a:extLst>
              <a:ext uri="{FF2B5EF4-FFF2-40B4-BE49-F238E27FC236}">
                <a16:creationId xmlns:a16="http://schemas.microsoft.com/office/drawing/2014/main" id="{77164AB0-7A4A-85A7-A9B7-1D7F8BE58CAC}"/>
              </a:ext>
            </a:extLst>
          </p:cNvPr>
          <p:cNvSpPr>
            <a:spLocks noGrp="1"/>
          </p:cNvSpPr>
          <p:nvPr>
            <p:ph idx="1"/>
          </p:nvPr>
        </p:nvSpPr>
        <p:spPr>
          <a:xfrm>
            <a:off x="1016508" y="1544202"/>
            <a:ext cx="10158984" cy="4734799"/>
          </a:xfrm>
        </p:spPr>
        <p:txBody>
          <a:bodyPr>
            <a:normAutofit/>
          </a:bodyPr>
          <a:lstStyle/>
          <a:p>
            <a:pPr marL="0" indent="0">
              <a:lnSpc>
                <a:spcPct val="170000"/>
              </a:lnSpc>
              <a:buNone/>
            </a:pPr>
            <a:endParaRPr lang="en-GB" sz="2400" dirty="0">
              <a:solidFill>
                <a:schemeClr val="bg1"/>
              </a:solidFill>
            </a:endParaRPr>
          </a:p>
          <a:p>
            <a:pPr marL="0" indent="0">
              <a:buNone/>
            </a:pPr>
            <a:endParaRPr lang="en-GB" sz="1100" dirty="0">
              <a:solidFill>
                <a:schemeClr val="bg1"/>
              </a:solidFill>
            </a:endParaRPr>
          </a:p>
        </p:txBody>
      </p:sp>
      <p:pic>
        <p:nvPicPr>
          <p:cNvPr id="5" name="Picture 4">
            <a:extLst>
              <a:ext uri="{FF2B5EF4-FFF2-40B4-BE49-F238E27FC236}">
                <a16:creationId xmlns:a16="http://schemas.microsoft.com/office/drawing/2014/main" id="{A4BE2D6C-EC21-B2D5-2797-2C11C95CF442}"/>
              </a:ext>
            </a:extLst>
          </p:cNvPr>
          <p:cNvPicPr>
            <a:picLocks noChangeAspect="1"/>
          </p:cNvPicPr>
          <p:nvPr/>
        </p:nvPicPr>
        <p:blipFill>
          <a:blip r:embed="rId3"/>
          <a:stretch>
            <a:fillRect/>
          </a:stretch>
        </p:blipFill>
        <p:spPr>
          <a:xfrm>
            <a:off x="8307146" y="2323350"/>
            <a:ext cx="3191036" cy="3147719"/>
          </a:xfrm>
          <a:prstGeom prst="rect">
            <a:avLst/>
          </a:prstGeom>
        </p:spPr>
      </p:pic>
      <p:sp>
        <p:nvSpPr>
          <p:cNvPr id="7" name="TextBox 6">
            <a:extLst>
              <a:ext uri="{FF2B5EF4-FFF2-40B4-BE49-F238E27FC236}">
                <a16:creationId xmlns:a16="http://schemas.microsoft.com/office/drawing/2014/main" id="{8BFD45A3-FDEC-D831-30DC-9D47925973F6}"/>
              </a:ext>
            </a:extLst>
          </p:cNvPr>
          <p:cNvSpPr txBox="1"/>
          <p:nvPr/>
        </p:nvSpPr>
        <p:spPr>
          <a:xfrm>
            <a:off x="613015" y="1458864"/>
            <a:ext cx="7647589" cy="4587666"/>
          </a:xfrm>
          <a:prstGeom prst="rect">
            <a:avLst/>
          </a:prstGeom>
          <a:noFill/>
        </p:spPr>
        <p:txBody>
          <a:bodyPr wrap="square">
            <a:spAutoFit/>
          </a:bodyPr>
          <a:lstStyle/>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chemeClr val="bg1"/>
                </a:solidFill>
                <a:effectLst/>
                <a:uLnTx/>
                <a:uFillTx/>
                <a:latin typeface="Aptos" panose="020B0004020202020204"/>
                <a:ea typeface="+mn-ea"/>
                <a:cs typeface="+mn-cs"/>
              </a:rPr>
              <a:t>Sudesh Amman – attacked people in Streatham high street with a knife and had a hoax device strapped to his body. </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endParaRPr kumimoji="0" lang="en-US" sz="2000" b="0" i="0" u="none" strike="noStrike" kern="1200" cap="none" spc="0" normalizeH="0" baseline="0" noProof="0" dirty="0">
              <a:ln>
                <a:noFill/>
              </a:ln>
              <a:solidFill>
                <a:schemeClr val="bg1"/>
              </a:solidFill>
              <a:effectLst/>
              <a:uLnTx/>
              <a:uFillTx/>
              <a:latin typeface="Aptos" panose="020B0004020202020204"/>
              <a:ea typeface="+mn-ea"/>
              <a:cs typeface="+mn-cs"/>
            </a:endParaRP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chemeClr val="bg1"/>
                </a:solidFill>
                <a:effectLst/>
                <a:uLnTx/>
                <a:uFillTx/>
                <a:latin typeface="Aptos" panose="020B0004020202020204"/>
                <a:ea typeface="+mn-ea"/>
                <a:cs typeface="+mn-cs"/>
              </a:rPr>
              <a:t>Amman was previously arrested in 2018 on suspicion of planning an attack – but, charged with propaganda offences.</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endParaRPr kumimoji="0" lang="en-US" sz="2000" b="0" i="0" u="none" strike="noStrike" kern="1200" cap="none" spc="0" normalizeH="0" baseline="0" noProof="0" dirty="0">
              <a:ln>
                <a:noFill/>
              </a:ln>
              <a:solidFill>
                <a:schemeClr val="bg1"/>
              </a:solidFill>
              <a:effectLst/>
              <a:uLnTx/>
              <a:uFillTx/>
              <a:latin typeface="Aptos" panose="020B0004020202020204"/>
              <a:ea typeface="+mn-ea"/>
              <a:cs typeface="+mn-cs"/>
            </a:endParaRP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chemeClr val="bg1"/>
                </a:solidFill>
                <a:effectLst/>
                <a:uLnTx/>
                <a:uFillTx/>
                <a:latin typeface="Aptos" panose="020B0004020202020204"/>
                <a:ea typeface="+mn-ea"/>
                <a:cs typeface="+mn-cs"/>
              </a:rPr>
              <a:t>Goal in life – to die as a martyr.</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endParaRPr kumimoji="0" lang="en-US" sz="2000" b="0" i="0" u="none" strike="noStrike" kern="1200" cap="none" spc="0" normalizeH="0" baseline="0" noProof="0" dirty="0">
              <a:ln>
                <a:noFill/>
              </a:ln>
              <a:solidFill>
                <a:schemeClr val="bg1"/>
              </a:solidFill>
              <a:effectLst/>
              <a:uLnTx/>
              <a:uFillTx/>
              <a:latin typeface="Aptos" panose="020B0004020202020204"/>
              <a:ea typeface="+mn-ea"/>
              <a:cs typeface="+mn-cs"/>
            </a:endParaRP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chemeClr val="bg1"/>
                </a:solidFill>
                <a:effectLst/>
                <a:uLnTx/>
                <a:uFillTx/>
                <a:latin typeface="Aptos" panose="020B0004020202020204"/>
                <a:ea typeface="+mn-ea"/>
                <a:cs typeface="+mn-cs"/>
              </a:rPr>
              <a:t>Pledge allegiance to the leader of the IS</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endParaRPr kumimoji="0" lang="en-US" sz="2000" b="0" i="0" u="none" strike="noStrike" kern="1200" cap="none" spc="0" normalizeH="0" baseline="0" noProof="0" dirty="0">
              <a:ln>
                <a:noFill/>
              </a:ln>
              <a:solidFill>
                <a:schemeClr val="bg1"/>
              </a:solidFill>
              <a:effectLst/>
              <a:uLnTx/>
              <a:uFillTx/>
              <a:latin typeface="Aptos" panose="020B0004020202020204"/>
              <a:ea typeface="+mn-ea"/>
              <a:cs typeface="+mn-cs"/>
            </a:endParaRP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chemeClr val="bg1"/>
                </a:solidFill>
                <a:effectLst/>
                <a:uLnTx/>
                <a:uFillTx/>
                <a:latin typeface="Aptos" panose="020B0004020202020204"/>
                <a:ea typeface="+mn-ea"/>
                <a:cs typeface="+mn-cs"/>
              </a:rPr>
              <a:t>Released 23 January 2020 – probation hostel, had a curfew, electronic tag and various other license conditions.</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endParaRPr kumimoji="0" lang="en-US" sz="2000" b="0" i="0" u="none" strike="noStrike" kern="1200" cap="none" spc="0" normalizeH="0" baseline="0" noProof="0" dirty="0">
              <a:ln>
                <a:noFill/>
              </a:ln>
              <a:solidFill>
                <a:schemeClr val="bg1"/>
              </a:solidFill>
              <a:effectLst/>
              <a:uLnTx/>
              <a:uFillTx/>
              <a:latin typeface="Aptos" panose="020B0004020202020204"/>
              <a:ea typeface="+mn-ea"/>
              <a:cs typeface="+mn-cs"/>
            </a:endParaRP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schemeClr val="bg1"/>
                </a:solidFill>
                <a:effectLst/>
                <a:uLnTx/>
                <a:uFillTx/>
                <a:latin typeface="Aptos" panose="020B0004020202020204"/>
                <a:ea typeface="+mn-ea"/>
                <a:cs typeface="+mn-cs"/>
              </a:rPr>
              <a:t>Amman was shot dead at the scene.</a:t>
            </a:r>
          </a:p>
        </p:txBody>
      </p:sp>
    </p:spTree>
    <p:extLst>
      <p:ext uri="{BB962C8B-B14F-4D97-AF65-F5344CB8AC3E}">
        <p14:creationId xmlns:p14="http://schemas.microsoft.com/office/powerpoint/2010/main" val="11429101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E685238-21B7-3B39-9509-69AF4F77C664}"/>
            </a:ext>
          </a:extLst>
        </p:cNvPr>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DBF3DF92-252D-6D59-BCBD-6CD49D8B7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nvGrpSpPr>
          <p:cNvPr id="10" name="Group 9">
            <a:extLst>
              <a:ext uri="{FF2B5EF4-FFF2-40B4-BE49-F238E27FC236}">
                <a16:creationId xmlns:a16="http://schemas.microsoft.com/office/drawing/2014/main" id="{C5829F82-D38A-3493-07E4-A746AD1BE1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CFB67011-5663-DBFB-9AFE-1982818FAE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2" name="Color Cover">
              <a:extLst>
                <a:ext uri="{FF2B5EF4-FFF2-40B4-BE49-F238E27FC236}">
                  <a16:creationId xmlns:a16="http://schemas.microsoft.com/office/drawing/2014/main" id="{8E90CD71-BB48-4D34-17D2-858C3A074C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grpSp>
      <p:grpSp>
        <p:nvGrpSpPr>
          <p:cNvPr id="14" name="Group 13">
            <a:extLst>
              <a:ext uri="{FF2B5EF4-FFF2-40B4-BE49-F238E27FC236}">
                <a16:creationId xmlns:a16="http://schemas.microsoft.com/office/drawing/2014/main" id="{95BCCB1B-BE56-9318-4208-EB805EE037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D9F9486A-A8AD-9EBD-1C77-CD43ACE1CC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6" name="Color">
              <a:extLst>
                <a:ext uri="{FF2B5EF4-FFF2-40B4-BE49-F238E27FC236}">
                  <a16:creationId xmlns:a16="http://schemas.microsoft.com/office/drawing/2014/main" id="{69EC2E7D-1123-2C49-3C38-C5BAF9A1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grpSp>
      <p:grpSp>
        <p:nvGrpSpPr>
          <p:cNvPr id="18" name="Group 17">
            <a:extLst>
              <a:ext uri="{FF2B5EF4-FFF2-40B4-BE49-F238E27FC236}">
                <a16:creationId xmlns:a16="http://schemas.microsoft.com/office/drawing/2014/main" id="{0FCF3E94-CAB5-DF21-F191-B68F6F78DA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D04CA4B6-201C-85AA-933F-5057EDFAB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0" name="Freeform: Shape 19">
              <a:extLst>
                <a:ext uri="{FF2B5EF4-FFF2-40B4-BE49-F238E27FC236}">
                  <a16:creationId xmlns:a16="http://schemas.microsoft.com/office/drawing/2014/main" id="{1CE315F6-11EC-9A03-5111-6AB9B3127C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1" name="Freeform: Shape 20">
              <a:extLst>
                <a:ext uri="{FF2B5EF4-FFF2-40B4-BE49-F238E27FC236}">
                  <a16:creationId xmlns:a16="http://schemas.microsoft.com/office/drawing/2014/main" id="{24B9A738-5DB2-74FE-E44D-D4C2C92D7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2" name="Freeform: Shape 21">
              <a:extLst>
                <a:ext uri="{FF2B5EF4-FFF2-40B4-BE49-F238E27FC236}">
                  <a16:creationId xmlns:a16="http://schemas.microsoft.com/office/drawing/2014/main" id="{55502A0B-CE49-596D-2B88-6365F0F5D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3" name="Freeform: Shape 22">
              <a:extLst>
                <a:ext uri="{FF2B5EF4-FFF2-40B4-BE49-F238E27FC236}">
                  <a16:creationId xmlns:a16="http://schemas.microsoft.com/office/drawing/2014/main" id="{81EBDB78-7629-D6BB-7A8B-8A4ED490D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4" name="Freeform: Shape 23">
              <a:extLst>
                <a:ext uri="{FF2B5EF4-FFF2-40B4-BE49-F238E27FC236}">
                  <a16:creationId xmlns:a16="http://schemas.microsoft.com/office/drawing/2014/main" id="{3A41B8DB-3F49-4266-44D9-32994A20C3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5" name="Freeform: Shape 24">
              <a:extLst>
                <a:ext uri="{FF2B5EF4-FFF2-40B4-BE49-F238E27FC236}">
                  <a16:creationId xmlns:a16="http://schemas.microsoft.com/office/drawing/2014/main" id="{1E3784A2-66BE-5867-D98A-AB9075CCE8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sp>
        <p:nvSpPr>
          <p:cNvPr id="2" name="Title 1">
            <a:extLst>
              <a:ext uri="{FF2B5EF4-FFF2-40B4-BE49-F238E27FC236}">
                <a16:creationId xmlns:a16="http://schemas.microsoft.com/office/drawing/2014/main" id="{7E8FE2E1-F49F-8252-67AA-1BCE9694AAE7}"/>
              </a:ext>
            </a:extLst>
          </p:cNvPr>
          <p:cNvSpPr>
            <a:spLocks noGrp="1"/>
          </p:cNvSpPr>
          <p:nvPr>
            <p:ph type="title"/>
          </p:nvPr>
        </p:nvSpPr>
        <p:spPr>
          <a:xfrm>
            <a:off x="1014984" y="908263"/>
            <a:ext cx="10158984" cy="670137"/>
          </a:xfrm>
        </p:spPr>
        <p:txBody>
          <a:bodyPr anchor="b">
            <a:normAutofit fontScale="90000"/>
          </a:bodyPr>
          <a:lstStyle/>
          <a:p>
            <a:r>
              <a:rPr lang="en-GB" sz="4800" dirty="0">
                <a:solidFill>
                  <a:schemeClr val="bg1"/>
                </a:solidFill>
              </a:rPr>
              <a:t>Responses</a:t>
            </a:r>
          </a:p>
        </p:txBody>
      </p:sp>
      <p:sp>
        <p:nvSpPr>
          <p:cNvPr id="3" name="Content Placeholder 2">
            <a:extLst>
              <a:ext uri="{FF2B5EF4-FFF2-40B4-BE49-F238E27FC236}">
                <a16:creationId xmlns:a16="http://schemas.microsoft.com/office/drawing/2014/main" id="{9F6900C7-1991-307A-5B22-BE34025961B0}"/>
              </a:ext>
            </a:extLst>
          </p:cNvPr>
          <p:cNvSpPr>
            <a:spLocks noGrp="1"/>
          </p:cNvSpPr>
          <p:nvPr>
            <p:ph idx="1"/>
          </p:nvPr>
        </p:nvSpPr>
        <p:spPr>
          <a:xfrm>
            <a:off x="1014984" y="1888404"/>
            <a:ext cx="10158984" cy="4161463"/>
          </a:xfrm>
        </p:spPr>
        <p:txBody>
          <a:bodyPr>
            <a:normAutofit/>
          </a:bodyPr>
          <a:lstStyle/>
          <a:p>
            <a:pPr marL="285750" lvl="0" indent="-285750">
              <a:lnSpc>
                <a:spcPct val="100000"/>
              </a:lnSpc>
              <a:spcBef>
                <a:spcPts val="0"/>
              </a:spcBef>
            </a:pPr>
            <a:r>
              <a:rPr lang="en-GB" sz="2400" dirty="0">
                <a:solidFill>
                  <a:schemeClr val="bg1"/>
                </a:solidFill>
              </a:rPr>
              <a:t>Police – Protected the public and tried to prevent the attack through surveillance and on-going investigations into Amman.</a:t>
            </a:r>
          </a:p>
          <a:p>
            <a:pPr marL="0" lvl="0" indent="0">
              <a:lnSpc>
                <a:spcPct val="100000"/>
              </a:lnSpc>
              <a:spcBef>
                <a:spcPts val="0"/>
              </a:spcBef>
              <a:buNone/>
            </a:pPr>
            <a:endParaRPr lang="en-GB" sz="2400" dirty="0">
              <a:solidFill>
                <a:schemeClr val="bg1"/>
              </a:solidFill>
            </a:endParaRPr>
          </a:p>
          <a:p>
            <a:pPr marL="285750" lvl="0" indent="-285750">
              <a:lnSpc>
                <a:spcPct val="100000"/>
              </a:lnSpc>
              <a:spcBef>
                <a:spcPts val="0"/>
              </a:spcBef>
            </a:pPr>
            <a:r>
              <a:rPr lang="en-GB" sz="2400" dirty="0">
                <a:solidFill>
                  <a:schemeClr val="bg1"/>
                </a:solidFill>
              </a:rPr>
              <a:t>Governmental – Terrorist Offenders Act 2020</a:t>
            </a:r>
            <a:br>
              <a:rPr lang="en-GB" sz="2400" dirty="0">
                <a:solidFill>
                  <a:schemeClr val="bg1"/>
                </a:solidFill>
              </a:rPr>
            </a:br>
            <a:br>
              <a:rPr lang="en-GB" sz="2400" dirty="0">
                <a:solidFill>
                  <a:schemeClr val="bg1"/>
                </a:solidFill>
              </a:rPr>
            </a:br>
            <a:r>
              <a:rPr lang="en-GB" sz="2400" dirty="0">
                <a:solidFill>
                  <a:schemeClr val="bg1"/>
                </a:solidFill>
              </a:rPr>
              <a:t>-Restricts eligibility for release on licence of terrorist prisoners.</a:t>
            </a:r>
          </a:p>
          <a:p>
            <a:pPr marL="0" lvl="0" indent="0">
              <a:lnSpc>
                <a:spcPct val="100000"/>
              </a:lnSpc>
              <a:spcBef>
                <a:spcPts val="0"/>
              </a:spcBef>
              <a:buNone/>
            </a:pPr>
            <a:endParaRPr lang="en-GB" sz="2400" dirty="0">
              <a:solidFill>
                <a:schemeClr val="bg1"/>
              </a:solidFill>
            </a:endParaRPr>
          </a:p>
          <a:p>
            <a:pPr marL="285750" lvl="0" indent="-285750">
              <a:lnSpc>
                <a:spcPct val="100000"/>
              </a:lnSpc>
              <a:spcBef>
                <a:spcPts val="0"/>
              </a:spcBef>
            </a:pPr>
            <a:r>
              <a:rPr lang="en-GB" sz="2400" dirty="0">
                <a:solidFill>
                  <a:schemeClr val="bg1"/>
                </a:solidFill>
              </a:rPr>
              <a:t>Governmental – Counter-Terrorism and Sentencing Act (2021)</a:t>
            </a:r>
            <a:br>
              <a:rPr lang="en-GB" sz="2400" dirty="0">
                <a:solidFill>
                  <a:schemeClr val="bg1"/>
                </a:solidFill>
              </a:rPr>
            </a:br>
            <a:br>
              <a:rPr lang="en-GB" sz="2400" dirty="0">
                <a:solidFill>
                  <a:schemeClr val="bg1"/>
                </a:solidFill>
              </a:rPr>
            </a:br>
            <a:r>
              <a:rPr lang="en-GB" sz="2400" dirty="0">
                <a:solidFill>
                  <a:schemeClr val="bg1"/>
                </a:solidFill>
              </a:rPr>
              <a:t>- Completely ends the prospect of early release.</a:t>
            </a:r>
          </a:p>
          <a:p>
            <a:pPr marL="0" indent="0">
              <a:buNone/>
            </a:pPr>
            <a:endParaRPr lang="en-GB" sz="1800" dirty="0">
              <a:solidFill>
                <a:schemeClr val="bg1"/>
              </a:solidFill>
            </a:endParaRPr>
          </a:p>
        </p:txBody>
      </p:sp>
    </p:spTree>
    <p:extLst>
      <p:ext uri="{BB962C8B-B14F-4D97-AF65-F5344CB8AC3E}">
        <p14:creationId xmlns:p14="http://schemas.microsoft.com/office/powerpoint/2010/main" val="1003458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BEAB242-241E-7E2E-AE40-E45A045B11FC}"/>
            </a:ext>
          </a:extLst>
        </p:cNvPr>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62056466-775A-79E7-F034-44AEF9FE2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nvGrpSpPr>
          <p:cNvPr id="10" name="Group 9">
            <a:extLst>
              <a:ext uri="{FF2B5EF4-FFF2-40B4-BE49-F238E27FC236}">
                <a16:creationId xmlns:a16="http://schemas.microsoft.com/office/drawing/2014/main" id="{FCE03FFE-9107-524B-D48B-ADDCCAAF9E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02A996CC-F622-2A20-EA49-5CE1F873C9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2" name="Color Cover">
              <a:extLst>
                <a:ext uri="{FF2B5EF4-FFF2-40B4-BE49-F238E27FC236}">
                  <a16:creationId xmlns:a16="http://schemas.microsoft.com/office/drawing/2014/main" id="{E6F23E5E-05C1-93CA-7650-1A6ED7FE5A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grpSp>
      <p:grpSp>
        <p:nvGrpSpPr>
          <p:cNvPr id="14" name="Group 13">
            <a:extLst>
              <a:ext uri="{FF2B5EF4-FFF2-40B4-BE49-F238E27FC236}">
                <a16:creationId xmlns:a16="http://schemas.microsoft.com/office/drawing/2014/main" id="{F19DB063-2A52-6054-9A0C-F215CFDB4D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7CE5796D-31A6-CCF1-E867-129B11226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6" name="Color">
              <a:extLst>
                <a:ext uri="{FF2B5EF4-FFF2-40B4-BE49-F238E27FC236}">
                  <a16:creationId xmlns:a16="http://schemas.microsoft.com/office/drawing/2014/main" id="{B3985CBE-DC53-95FC-FC61-4415E5DA8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grpSp>
      <p:grpSp>
        <p:nvGrpSpPr>
          <p:cNvPr id="18" name="Group 17">
            <a:extLst>
              <a:ext uri="{FF2B5EF4-FFF2-40B4-BE49-F238E27FC236}">
                <a16:creationId xmlns:a16="http://schemas.microsoft.com/office/drawing/2014/main" id="{5A8734EB-0EE5-1070-6169-575099C0F1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B8C3CA93-D2F7-D41E-CEE7-3C0A3A35B9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0" name="Freeform: Shape 19">
              <a:extLst>
                <a:ext uri="{FF2B5EF4-FFF2-40B4-BE49-F238E27FC236}">
                  <a16:creationId xmlns:a16="http://schemas.microsoft.com/office/drawing/2014/main" id="{B75FE7E2-AC03-4ADD-D596-E877F36C3A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1" name="Freeform: Shape 20">
              <a:extLst>
                <a:ext uri="{FF2B5EF4-FFF2-40B4-BE49-F238E27FC236}">
                  <a16:creationId xmlns:a16="http://schemas.microsoft.com/office/drawing/2014/main" id="{D09E422B-B030-47B4-6D27-9A272231B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2" name="Freeform: Shape 21">
              <a:extLst>
                <a:ext uri="{FF2B5EF4-FFF2-40B4-BE49-F238E27FC236}">
                  <a16:creationId xmlns:a16="http://schemas.microsoft.com/office/drawing/2014/main" id="{D8A15C3C-AEC6-DE4C-44AF-2B673D8077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3" name="Freeform: Shape 22">
              <a:extLst>
                <a:ext uri="{FF2B5EF4-FFF2-40B4-BE49-F238E27FC236}">
                  <a16:creationId xmlns:a16="http://schemas.microsoft.com/office/drawing/2014/main" id="{05FB2922-18BF-8375-6F24-BF29EEC0F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4" name="Freeform: Shape 23">
              <a:extLst>
                <a:ext uri="{FF2B5EF4-FFF2-40B4-BE49-F238E27FC236}">
                  <a16:creationId xmlns:a16="http://schemas.microsoft.com/office/drawing/2014/main" id="{6DFA992E-C2E0-18CB-13F3-EEF07623D0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5" name="Freeform: Shape 24">
              <a:extLst>
                <a:ext uri="{FF2B5EF4-FFF2-40B4-BE49-F238E27FC236}">
                  <a16:creationId xmlns:a16="http://schemas.microsoft.com/office/drawing/2014/main" id="{28E00B87-58A9-92F4-3AA2-D02DEC68A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sp>
        <p:nvSpPr>
          <p:cNvPr id="2" name="Title 1">
            <a:extLst>
              <a:ext uri="{FF2B5EF4-FFF2-40B4-BE49-F238E27FC236}">
                <a16:creationId xmlns:a16="http://schemas.microsoft.com/office/drawing/2014/main" id="{1238926B-93BF-7CF8-E659-300714D34B36}"/>
              </a:ext>
            </a:extLst>
          </p:cNvPr>
          <p:cNvSpPr>
            <a:spLocks noGrp="1"/>
          </p:cNvSpPr>
          <p:nvPr>
            <p:ph type="title"/>
          </p:nvPr>
        </p:nvSpPr>
        <p:spPr>
          <a:xfrm>
            <a:off x="1014984" y="908263"/>
            <a:ext cx="10158984" cy="670137"/>
          </a:xfrm>
        </p:spPr>
        <p:txBody>
          <a:bodyPr anchor="b">
            <a:normAutofit fontScale="90000"/>
          </a:bodyPr>
          <a:lstStyle/>
          <a:p>
            <a:r>
              <a:rPr kumimoji="0" lang="en-GB" sz="4400" b="0" i="0" u="none" strike="noStrike" kern="1200" cap="none" spc="0" normalizeH="0" baseline="0" noProof="0" dirty="0">
                <a:ln>
                  <a:noFill/>
                </a:ln>
                <a:solidFill>
                  <a:schemeClr val="bg1"/>
                </a:solidFill>
                <a:effectLst/>
                <a:uLnTx/>
                <a:uFillTx/>
                <a:latin typeface="Aptos Display" panose="020F0302020204030204"/>
                <a:ea typeface="+mj-ea"/>
                <a:cs typeface="+mj-cs"/>
              </a:rPr>
              <a:t>Reading Attack 2020</a:t>
            </a:r>
            <a:endParaRPr lang="en-GB" sz="4800" dirty="0">
              <a:solidFill>
                <a:schemeClr val="bg1"/>
              </a:solidFill>
            </a:endParaRPr>
          </a:p>
        </p:txBody>
      </p:sp>
      <p:sp>
        <p:nvSpPr>
          <p:cNvPr id="3" name="Content Placeholder 2">
            <a:extLst>
              <a:ext uri="{FF2B5EF4-FFF2-40B4-BE49-F238E27FC236}">
                <a16:creationId xmlns:a16="http://schemas.microsoft.com/office/drawing/2014/main" id="{8AAE67D4-B093-DD59-9335-D2E9871CDC79}"/>
              </a:ext>
            </a:extLst>
          </p:cNvPr>
          <p:cNvSpPr>
            <a:spLocks noGrp="1"/>
          </p:cNvSpPr>
          <p:nvPr>
            <p:ph idx="1"/>
          </p:nvPr>
        </p:nvSpPr>
        <p:spPr>
          <a:xfrm>
            <a:off x="1016508" y="1544202"/>
            <a:ext cx="10158984" cy="4734799"/>
          </a:xfrm>
        </p:spPr>
        <p:txBody>
          <a:bodyPr>
            <a:normAutofit/>
          </a:bodyPr>
          <a:lstStyle/>
          <a:p>
            <a:pPr marL="0" indent="0">
              <a:lnSpc>
                <a:spcPct val="170000"/>
              </a:lnSpc>
              <a:buNone/>
            </a:pPr>
            <a:endParaRPr lang="en-GB" sz="2400" dirty="0">
              <a:solidFill>
                <a:schemeClr val="bg1"/>
              </a:solidFill>
            </a:endParaRPr>
          </a:p>
          <a:p>
            <a:pPr marL="0" indent="0">
              <a:buNone/>
            </a:pPr>
            <a:endParaRPr lang="en-GB" sz="1100" dirty="0">
              <a:solidFill>
                <a:schemeClr val="bg1"/>
              </a:solidFill>
            </a:endParaRPr>
          </a:p>
        </p:txBody>
      </p:sp>
      <p:pic>
        <p:nvPicPr>
          <p:cNvPr id="5" name="Picture 4">
            <a:extLst>
              <a:ext uri="{FF2B5EF4-FFF2-40B4-BE49-F238E27FC236}">
                <a16:creationId xmlns:a16="http://schemas.microsoft.com/office/drawing/2014/main" id="{6FA87A88-55A4-3FFE-D73D-143325EF571A}"/>
              </a:ext>
            </a:extLst>
          </p:cNvPr>
          <p:cNvPicPr>
            <a:picLocks noChangeAspect="1"/>
          </p:cNvPicPr>
          <p:nvPr/>
        </p:nvPicPr>
        <p:blipFill>
          <a:blip r:embed="rId3"/>
          <a:stretch>
            <a:fillRect/>
          </a:stretch>
        </p:blipFill>
        <p:spPr>
          <a:xfrm>
            <a:off x="7975396" y="2107111"/>
            <a:ext cx="3200859" cy="3162178"/>
          </a:xfrm>
          <a:prstGeom prst="rect">
            <a:avLst/>
          </a:prstGeom>
        </p:spPr>
      </p:pic>
      <p:sp>
        <p:nvSpPr>
          <p:cNvPr id="7" name="TextBox 6">
            <a:extLst>
              <a:ext uri="{FF2B5EF4-FFF2-40B4-BE49-F238E27FC236}">
                <a16:creationId xmlns:a16="http://schemas.microsoft.com/office/drawing/2014/main" id="{0A663972-B0C3-ECB4-363C-FCE6B0B4E4F1}"/>
              </a:ext>
            </a:extLst>
          </p:cNvPr>
          <p:cNvSpPr txBox="1"/>
          <p:nvPr/>
        </p:nvSpPr>
        <p:spPr>
          <a:xfrm>
            <a:off x="854439" y="1578593"/>
            <a:ext cx="6910466" cy="4864665"/>
          </a:xfrm>
          <a:prstGeom prst="rect">
            <a:avLst/>
          </a:prstGeom>
          <a:noFill/>
        </p:spPr>
        <p:txBody>
          <a:bodyPr wrap="square">
            <a:spAutoFit/>
          </a:bodyPr>
          <a:lstStyle/>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chemeClr val="bg1"/>
                </a:solidFill>
                <a:effectLst/>
                <a:uLnTx/>
                <a:uFillTx/>
                <a:latin typeface="Aptos" panose="020B0004020202020204"/>
                <a:ea typeface="+mn-ea"/>
                <a:cs typeface="+mn-cs"/>
              </a:rPr>
              <a:t>Khairi Saadallah – arrested and charged with the 3 stabbings in Reading,</a:t>
            </a:r>
            <a:r>
              <a:rPr kumimoji="0" lang="en-GB" sz="2400" b="0" i="0" u="none" strike="noStrike" kern="1200" cap="none" spc="0" normalizeH="0" baseline="0" noProof="0" dirty="0">
                <a:ln>
                  <a:noFill/>
                </a:ln>
                <a:solidFill>
                  <a:schemeClr val="bg1"/>
                </a:solidFill>
                <a:effectLst/>
                <a:uLnTx/>
                <a:uFillTx/>
                <a:latin typeface="Aptos" panose="020B0004020202020204"/>
                <a:ea typeface="+mn-ea"/>
                <a:cs typeface="+mn-cs"/>
              </a:rPr>
              <a:t> Forbury Gardens </a:t>
            </a:r>
            <a:endParaRPr kumimoji="0" lang="en-US" sz="2400" b="0" i="0" u="none" strike="noStrike" kern="1200" cap="none" spc="0" normalizeH="0" baseline="0" noProof="0" dirty="0">
              <a:ln>
                <a:noFill/>
              </a:ln>
              <a:solidFill>
                <a:schemeClr val="bg1"/>
              </a:solidFill>
              <a:effectLst/>
              <a:uLnTx/>
              <a:uFillTx/>
              <a:latin typeface="Aptos" panose="020B0004020202020204"/>
              <a:ea typeface="+mn-ea"/>
              <a:cs typeface="+mn-cs"/>
            </a:endParaRP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endParaRPr kumimoji="0" lang="en-US" sz="2400" b="0" i="0" u="none" strike="noStrike" kern="1200" cap="none" spc="0" normalizeH="0" baseline="0" noProof="0" dirty="0">
              <a:ln>
                <a:noFill/>
              </a:ln>
              <a:solidFill>
                <a:schemeClr val="bg1"/>
              </a:solidFill>
              <a:effectLst/>
              <a:uLnTx/>
              <a:uFillTx/>
              <a:latin typeface="Aptos" panose="020B0004020202020204"/>
              <a:ea typeface="+mn-ea"/>
              <a:cs typeface="+mn-cs"/>
            </a:endParaRP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chemeClr val="bg1"/>
                </a:solidFill>
                <a:effectLst/>
                <a:uLnTx/>
                <a:uFillTx/>
                <a:latin typeface="Aptos" panose="020B0004020202020204"/>
                <a:ea typeface="+mn-ea"/>
                <a:cs typeface="+mn-cs"/>
              </a:rPr>
              <a:t>Wanted to kill as many as he could in the name of violent Jihad. </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endParaRPr kumimoji="0" lang="en-US" sz="2400" b="0" i="0" u="none" strike="noStrike" kern="1200" cap="none" spc="0" normalizeH="0" baseline="0" noProof="0" dirty="0">
              <a:ln>
                <a:noFill/>
              </a:ln>
              <a:solidFill>
                <a:schemeClr val="bg1"/>
              </a:solidFill>
              <a:effectLst/>
              <a:uLnTx/>
              <a:uFillTx/>
              <a:latin typeface="Aptos" panose="020B0004020202020204"/>
              <a:ea typeface="+mn-ea"/>
              <a:cs typeface="+mn-cs"/>
            </a:endParaRP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chemeClr val="bg1"/>
                </a:solidFill>
                <a:effectLst/>
                <a:uLnTx/>
                <a:uFillTx/>
                <a:latin typeface="Aptos" panose="020B0004020202020204"/>
                <a:ea typeface="+mn-ea"/>
                <a:cs typeface="+mn-cs"/>
              </a:rPr>
              <a:t>Came to attention of MI5 when they received intelligence that he was seeking to join an Islamist group in the Middle East.</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endParaRPr kumimoji="0" lang="en-US" sz="2400" b="0" i="0" u="none" strike="noStrike" kern="1200" cap="none" spc="0" normalizeH="0" baseline="0" noProof="0" dirty="0">
              <a:ln>
                <a:noFill/>
              </a:ln>
              <a:solidFill>
                <a:schemeClr val="bg1"/>
              </a:solidFill>
              <a:effectLst/>
              <a:uLnTx/>
              <a:uFillTx/>
              <a:latin typeface="Aptos" panose="020B0004020202020204"/>
              <a:ea typeface="+mn-ea"/>
              <a:cs typeface="+mn-cs"/>
            </a:endParaRP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chemeClr val="bg1"/>
                </a:solidFill>
                <a:effectLst/>
                <a:uLnTx/>
                <a:uFillTx/>
                <a:latin typeface="Aptos" panose="020B0004020202020204"/>
                <a:ea typeface="+mn-ea"/>
                <a:cs typeface="+mn-cs"/>
              </a:rPr>
              <a:t>Jailed for life after admitting to three counts of murder and three counts of attempted murder.</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endParaRPr kumimoji="0" lang="en-US" sz="2000" b="0" i="0" u="none" strike="noStrike" kern="1200" cap="none" spc="0" normalizeH="0" baseline="0" noProof="0" dirty="0">
              <a:ln>
                <a:noFill/>
              </a:ln>
              <a:solidFill>
                <a:schemeClr val="bg1"/>
              </a:solidFill>
              <a:effectLst/>
              <a:uLnTx/>
              <a:uFillTx/>
              <a:latin typeface="Aptos" panose="020B0004020202020204"/>
              <a:ea typeface="+mn-ea"/>
              <a:cs typeface="+mn-cs"/>
            </a:endParaRPr>
          </a:p>
        </p:txBody>
      </p:sp>
    </p:spTree>
    <p:extLst>
      <p:ext uri="{BB962C8B-B14F-4D97-AF65-F5344CB8AC3E}">
        <p14:creationId xmlns:p14="http://schemas.microsoft.com/office/powerpoint/2010/main" val="5311335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D8A7604-E8B9-A59A-C9CE-5177743A0E5E}"/>
            </a:ext>
          </a:extLst>
        </p:cNvPr>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2178585A-183F-6140-003F-E9DC48000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nvGrpSpPr>
          <p:cNvPr id="10" name="Group 9">
            <a:extLst>
              <a:ext uri="{FF2B5EF4-FFF2-40B4-BE49-F238E27FC236}">
                <a16:creationId xmlns:a16="http://schemas.microsoft.com/office/drawing/2014/main" id="{186CB4B7-9241-56AD-E395-F90B5CC9A4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3EFB196E-A9E3-4B16-010E-C0F8FF275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2" name="Color Cover">
              <a:extLst>
                <a:ext uri="{FF2B5EF4-FFF2-40B4-BE49-F238E27FC236}">
                  <a16:creationId xmlns:a16="http://schemas.microsoft.com/office/drawing/2014/main" id="{B4685F64-BE04-FAFE-694E-9BBF14B189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grpSp>
      <p:grpSp>
        <p:nvGrpSpPr>
          <p:cNvPr id="14" name="Group 13">
            <a:extLst>
              <a:ext uri="{FF2B5EF4-FFF2-40B4-BE49-F238E27FC236}">
                <a16:creationId xmlns:a16="http://schemas.microsoft.com/office/drawing/2014/main" id="{C604A60A-1553-5C4D-A2C6-E08D1749694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8D0FFCC7-0425-9A03-811F-61D9F47526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6" name="Color">
              <a:extLst>
                <a:ext uri="{FF2B5EF4-FFF2-40B4-BE49-F238E27FC236}">
                  <a16:creationId xmlns:a16="http://schemas.microsoft.com/office/drawing/2014/main" id="{CFFE8AAE-B133-2494-78F8-0A1E1C7ED4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grpSp>
      <p:grpSp>
        <p:nvGrpSpPr>
          <p:cNvPr id="18" name="Group 17">
            <a:extLst>
              <a:ext uri="{FF2B5EF4-FFF2-40B4-BE49-F238E27FC236}">
                <a16:creationId xmlns:a16="http://schemas.microsoft.com/office/drawing/2014/main" id="{A75E2CFF-7295-B9F9-4FFE-2B062F4F5B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BBDF42D8-DBD8-F13D-7967-E2E51EB6DA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0" name="Freeform: Shape 19">
              <a:extLst>
                <a:ext uri="{FF2B5EF4-FFF2-40B4-BE49-F238E27FC236}">
                  <a16:creationId xmlns:a16="http://schemas.microsoft.com/office/drawing/2014/main" id="{CADEB50A-687A-A674-D56C-267CE2F07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1" name="Freeform: Shape 20">
              <a:extLst>
                <a:ext uri="{FF2B5EF4-FFF2-40B4-BE49-F238E27FC236}">
                  <a16:creationId xmlns:a16="http://schemas.microsoft.com/office/drawing/2014/main" id="{BB14E91D-9505-2848-9A64-5016248B5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2" name="Freeform: Shape 21">
              <a:extLst>
                <a:ext uri="{FF2B5EF4-FFF2-40B4-BE49-F238E27FC236}">
                  <a16:creationId xmlns:a16="http://schemas.microsoft.com/office/drawing/2014/main" id="{3E89D520-9F12-26E6-770C-1F978E9E52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3" name="Freeform: Shape 22">
              <a:extLst>
                <a:ext uri="{FF2B5EF4-FFF2-40B4-BE49-F238E27FC236}">
                  <a16:creationId xmlns:a16="http://schemas.microsoft.com/office/drawing/2014/main" id="{55E39774-7E35-E278-B07F-7C6A31E5E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4" name="Freeform: Shape 23">
              <a:extLst>
                <a:ext uri="{FF2B5EF4-FFF2-40B4-BE49-F238E27FC236}">
                  <a16:creationId xmlns:a16="http://schemas.microsoft.com/office/drawing/2014/main" id="{3721BA62-F91D-F0AD-5C75-4031D1D35A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5" name="Freeform: Shape 24">
              <a:extLst>
                <a:ext uri="{FF2B5EF4-FFF2-40B4-BE49-F238E27FC236}">
                  <a16:creationId xmlns:a16="http://schemas.microsoft.com/office/drawing/2014/main" id="{B9365C79-82FF-CE24-1356-D48C4DA97F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sp>
        <p:nvSpPr>
          <p:cNvPr id="2" name="Title 1">
            <a:extLst>
              <a:ext uri="{FF2B5EF4-FFF2-40B4-BE49-F238E27FC236}">
                <a16:creationId xmlns:a16="http://schemas.microsoft.com/office/drawing/2014/main" id="{F585B8A9-145D-B3D9-991C-6D044B563A93}"/>
              </a:ext>
            </a:extLst>
          </p:cNvPr>
          <p:cNvSpPr>
            <a:spLocks noGrp="1"/>
          </p:cNvSpPr>
          <p:nvPr>
            <p:ph type="title"/>
          </p:nvPr>
        </p:nvSpPr>
        <p:spPr>
          <a:xfrm>
            <a:off x="1014984" y="908263"/>
            <a:ext cx="10158984" cy="670137"/>
          </a:xfrm>
        </p:spPr>
        <p:txBody>
          <a:bodyPr anchor="b">
            <a:normAutofit fontScale="90000"/>
          </a:bodyPr>
          <a:lstStyle/>
          <a:p>
            <a:r>
              <a:rPr kumimoji="0" lang="en-US" sz="4400" b="0" i="0" u="none" strike="noStrike" kern="1200" cap="none" spc="0" normalizeH="0" baseline="0" noProof="0" dirty="0">
                <a:ln>
                  <a:noFill/>
                </a:ln>
                <a:solidFill>
                  <a:schemeClr val="bg1"/>
                </a:solidFill>
                <a:effectLst/>
                <a:uLnTx/>
                <a:uFillTx/>
                <a:latin typeface="Aptos Display" panose="020F0302020204030204"/>
                <a:ea typeface="+mj-ea"/>
                <a:cs typeface="+mj-cs"/>
              </a:rPr>
              <a:t>Hamas</a:t>
            </a:r>
            <a:endParaRPr lang="en-GB" sz="4800" dirty="0">
              <a:solidFill>
                <a:schemeClr val="bg1"/>
              </a:solidFill>
            </a:endParaRPr>
          </a:p>
        </p:txBody>
      </p:sp>
      <p:sp>
        <p:nvSpPr>
          <p:cNvPr id="3" name="Content Placeholder 2">
            <a:extLst>
              <a:ext uri="{FF2B5EF4-FFF2-40B4-BE49-F238E27FC236}">
                <a16:creationId xmlns:a16="http://schemas.microsoft.com/office/drawing/2014/main" id="{EB0E5064-E345-EC06-8B3C-1C8C9CADA539}"/>
              </a:ext>
            </a:extLst>
          </p:cNvPr>
          <p:cNvSpPr>
            <a:spLocks noGrp="1"/>
          </p:cNvSpPr>
          <p:nvPr>
            <p:ph idx="1"/>
          </p:nvPr>
        </p:nvSpPr>
        <p:spPr>
          <a:xfrm>
            <a:off x="1016508" y="1544202"/>
            <a:ext cx="10158984" cy="4734799"/>
          </a:xfrm>
        </p:spPr>
        <p:txBody>
          <a:bodyPr>
            <a:normAutofit/>
          </a:bodyPr>
          <a:lstStyle/>
          <a:p>
            <a:pPr marL="0" indent="0">
              <a:lnSpc>
                <a:spcPct val="170000"/>
              </a:lnSpc>
              <a:buNone/>
            </a:pPr>
            <a:endParaRPr lang="en-GB" sz="2400" dirty="0">
              <a:solidFill>
                <a:schemeClr val="bg1"/>
              </a:solidFill>
            </a:endParaRPr>
          </a:p>
          <a:p>
            <a:pPr marL="0" indent="0">
              <a:buNone/>
            </a:pPr>
            <a:endParaRPr lang="en-GB" sz="1100" dirty="0">
              <a:solidFill>
                <a:schemeClr val="bg1"/>
              </a:solidFill>
            </a:endParaRPr>
          </a:p>
        </p:txBody>
      </p:sp>
      <p:sp>
        <p:nvSpPr>
          <p:cNvPr id="5" name="TextBox 4">
            <a:extLst>
              <a:ext uri="{FF2B5EF4-FFF2-40B4-BE49-F238E27FC236}">
                <a16:creationId xmlns:a16="http://schemas.microsoft.com/office/drawing/2014/main" id="{C4770E0B-8760-19E5-F1A1-ECA6A515FE42}"/>
              </a:ext>
            </a:extLst>
          </p:cNvPr>
          <p:cNvSpPr txBox="1"/>
          <p:nvPr/>
        </p:nvSpPr>
        <p:spPr>
          <a:xfrm>
            <a:off x="972815" y="2049103"/>
            <a:ext cx="6093500" cy="3322000"/>
          </a:xfrm>
          <a:prstGeom prst="rect">
            <a:avLst/>
          </a:prstGeom>
          <a:noFill/>
        </p:spPr>
        <p:txBody>
          <a:bodyPr wrap="square">
            <a:spAutoFit/>
          </a:bodyPr>
          <a:lstStyle/>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chemeClr val="bg1"/>
                </a:solidFill>
                <a:effectLst/>
                <a:uLnTx/>
                <a:uFillTx/>
                <a:latin typeface="Aptos" panose="020B0004020202020204"/>
                <a:ea typeface="+mn-ea"/>
                <a:cs typeface="+mn-cs"/>
              </a:rPr>
              <a:t>Acronym of Islamic Resistance Movement</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chemeClr val="bg1"/>
                </a:solidFill>
                <a:effectLst/>
                <a:uLnTx/>
                <a:uFillTx/>
                <a:latin typeface="Aptos" panose="020B0004020202020204"/>
                <a:ea typeface="+mn-ea"/>
                <a:cs typeface="+mn-cs"/>
              </a:rPr>
              <a:t>Founded 1987</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chemeClr val="bg1"/>
                </a:solidFill>
                <a:effectLst/>
                <a:uLnTx/>
                <a:uFillTx/>
                <a:latin typeface="Aptos" panose="020B0004020202020204"/>
                <a:ea typeface="+mn-ea"/>
                <a:cs typeface="+mn-cs"/>
              </a:rPr>
              <a:t>Operates in the Gaza Strip</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chemeClr val="bg1"/>
                </a:solidFill>
                <a:effectLst/>
                <a:uLnTx/>
                <a:uFillTx/>
                <a:latin typeface="Aptos" panose="020B0004020202020204"/>
                <a:ea typeface="+mn-ea"/>
                <a:cs typeface="+mn-cs"/>
              </a:rPr>
              <a:t>Wants a free Palestinian State</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chemeClr val="bg1"/>
                </a:solidFill>
                <a:effectLst/>
                <a:uLnTx/>
                <a:uFillTx/>
                <a:latin typeface="Aptos" panose="020B0004020202020204"/>
                <a:ea typeface="+mn-ea"/>
                <a:cs typeface="+mn-cs"/>
              </a:rPr>
              <a:t>Does not </a:t>
            </a:r>
            <a:r>
              <a:rPr kumimoji="0" lang="en-US" sz="2400" b="0" i="0" u="none" strike="noStrike" kern="1200" cap="none" spc="0" normalizeH="0" baseline="0" noProof="0" dirty="0" err="1">
                <a:ln>
                  <a:noFill/>
                </a:ln>
                <a:solidFill>
                  <a:schemeClr val="bg1"/>
                </a:solidFill>
                <a:effectLst/>
                <a:uLnTx/>
                <a:uFillTx/>
                <a:latin typeface="Aptos" panose="020B0004020202020204"/>
                <a:ea typeface="+mn-ea"/>
                <a:cs typeface="+mn-cs"/>
              </a:rPr>
              <a:t>recognise</a:t>
            </a:r>
            <a:r>
              <a:rPr kumimoji="0" lang="en-US" sz="2400" b="0" i="0" u="none" strike="noStrike" kern="1200" cap="none" spc="0" normalizeH="0" baseline="0" noProof="0" dirty="0">
                <a:ln>
                  <a:noFill/>
                </a:ln>
                <a:solidFill>
                  <a:schemeClr val="bg1"/>
                </a:solidFill>
                <a:effectLst/>
                <a:uLnTx/>
                <a:uFillTx/>
                <a:latin typeface="Aptos" panose="020B0004020202020204"/>
                <a:ea typeface="+mn-ea"/>
                <a:cs typeface="+mn-cs"/>
              </a:rPr>
              <a:t> Israel</a:t>
            </a:r>
          </a:p>
        </p:txBody>
      </p:sp>
      <p:pic>
        <p:nvPicPr>
          <p:cNvPr id="7" name="Picture 6">
            <a:extLst>
              <a:ext uri="{FF2B5EF4-FFF2-40B4-BE49-F238E27FC236}">
                <a16:creationId xmlns:a16="http://schemas.microsoft.com/office/drawing/2014/main" id="{B66677E2-5408-AC6E-FCFD-E9E3D82DF831}"/>
              </a:ext>
            </a:extLst>
          </p:cNvPr>
          <p:cNvPicPr>
            <a:picLocks noChangeAspect="1"/>
          </p:cNvPicPr>
          <p:nvPr/>
        </p:nvPicPr>
        <p:blipFill>
          <a:blip r:embed="rId3"/>
          <a:stretch>
            <a:fillRect/>
          </a:stretch>
        </p:blipFill>
        <p:spPr>
          <a:xfrm>
            <a:off x="7009124" y="1343767"/>
            <a:ext cx="3627434" cy="3987130"/>
          </a:xfrm>
          <a:prstGeom prst="rect">
            <a:avLst/>
          </a:prstGeom>
        </p:spPr>
      </p:pic>
    </p:spTree>
    <p:extLst>
      <p:ext uri="{BB962C8B-B14F-4D97-AF65-F5344CB8AC3E}">
        <p14:creationId xmlns:p14="http://schemas.microsoft.com/office/powerpoint/2010/main" val="22294427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B69699D-78A3-DC4D-23A6-DEFF376EDF16}"/>
            </a:ext>
          </a:extLst>
        </p:cNvPr>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FC4CA2EB-3565-607D-4C5E-48684AB7F1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nvGrpSpPr>
          <p:cNvPr id="10" name="Group 9">
            <a:extLst>
              <a:ext uri="{FF2B5EF4-FFF2-40B4-BE49-F238E27FC236}">
                <a16:creationId xmlns:a16="http://schemas.microsoft.com/office/drawing/2014/main" id="{B0B384D2-25AA-9EF1-578B-F9210DC2DD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11C2A650-91E7-E4DB-52B2-F5F0EEF1E1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2" name="Color Cover">
              <a:extLst>
                <a:ext uri="{FF2B5EF4-FFF2-40B4-BE49-F238E27FC236}">
                  <a16:creationId xmlns:a16="http://schemas.microsoft.com/office/drawing/2014/main" id="{298271EA-0217-154E-AC0D-37937F4E1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grpSp>
      <p:grpSp>
        <p:nvGrpSpPr>
          <p:cNvPr id="14" name="Group 13">
            <a:extLst>
              <a:ext uri="{FF2B5EF4-FFF2-40B4-BE49-F238E27FC236}">
                <a16:creationId xmlns:a16="http://schemas.microsoft.com/office/drawing/2014/main" id="{1EC589EF-7DD9-0FC3-B265-3600BBEBB7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D9ED999E-4C33-48D7-980E-6D08707AF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6" name="Color">
              <a:extLst>
                <a:ext uri="{FF2B5EF4-FFF2-40B4-BE49-F238E27FC236}">
                  <a16:creationId xmlns:a16="http://schemas.microsoft.com/office/drawing/2014/main" id="{98694722-24D0-CF6C-D7F6-D0B124C62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grpSp>
      <p:grpSp>
        <p:nvGrpSpPr>
          <p:cNvPr id="18" name="Group 17">
            <a:extLst>
              <a:ext uri="{FF2B5EF4-FFF2-40B4-BE49-F238E27FC236}">
                <a16:creationId xmlns:a16="http://schemas.microsoft.com/office/drawing/2014/main" id="{9BDD569C-24CC-0A66-E698-55EC2B9C60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6661381A-FD6E-DA6F-5CE7-D6BAF06548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0" name="Freeform: Shape 19">
              <a:extLst>
                <a:ext uri="{FF2B5EF4-FFF2-40B4-BE49-F238E27FC236}">
                  <a16:creationId xmlns:a16="http://schemas.microsoft.com/office/drawing/2014/main" id="{755B1F40-3869-3E77-CD35-6AF0D35E4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1" name="Freeform: Shape 20">
              <a:extLst>
                <a:ext uri="{FF2B5EF4-FFF2-40B4-BE49-F238E27FC236}">
                  <a16:creationId xmlns:a16="http://schemas.microsoft.com/office/drawing/2014/main" id="{858B0889-567F-D4C0-40A5-486952A9A5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2" name="Freeform: Shape 21">
              <a:extLst>
                <a:ext uri="{FF2B5EF4-FFF2-40B4-BE49-F238E27FC236}">
                  <a16:creationId xmlns:a16="http://schemas.microsoft.com/office/drawing/2014/main" id="{A5B358E2-4A5C-4B41-439A-D6B608D362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3" name="Freeform: Shape 22">
              <a:extLst>
                <a:ext uri="{FF2B5EF4-FFF2-40B4-BE49-F238E27FC236}">
                  <a16:creationId xmlns:a16="http://schemas.microsoft.com/office/drawing/2014/main" id="{156D8C92-7F15-700B-C091-D1480EBDF3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4" name="Freeform: Shape 23">
              <a:extLst>
                <a:ext uri="{FF2B5EF4-FFF2-40B4-BE49-F238E27FC236}">
                  <a16:creationId xmlns:a16="http://schemas.microsoft.com/office/drawing/2014/main" id="{0AB0FEE9-8881-6918-28A7-5F6530087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5" name="Freeform: Shape 24">
              <a:extLst>
                <a:ext uri="{FF2B5EF4-FFF2-40B4-BE49-F238E27FC236}">
                  <a16:creationId xmlns:a16="http://schemas.microsoft.com/office/drawing/2014/main" id="{BB9E896E-CCAA-C1EB-2783-3A1CE8FC40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sp>
        <p:nvSpPr>
          <p:cNvPr id="2" name="Title 1">
            <a:extLst>
              <a:ext uri="{FF2B5EF4-FFF2-40B4-BE49-F238E27FC236}">
                <a16:creationId xmlns:a16="http://schemas.microsoft.com/office/drawing/2014/main" id="{29CA5163-5A6B-1B35-041A-35382CE0133D}"/>
              </a:ext>
            </a:extLst>
          </p:cNvPr>
          <p:cNvSpPr>
            <a:spLocks noGrp="1"/>
          </p:cNvSpPr>
          <p:nvPr>
            <p:ph type="title"/>
          </p:nvPr>
        </p:nvSpPr>
        <p:spPr>
          <a:xfrm>
            <a:off x="1014984" y="908263"/>
            <a:ext cx="10158984" cy="670137"/>
          </a:xfrm>
        </p:spPr>
        <p:txBody>
          <a:bodyPr anchor="b">
            <a:normAutofit fontScale="90000"/>
          </a:bodyPr>
          <a:lstStyle/>
          <a:p>
            <a:r>
              <a:rPr kumimoji="0" lang="en-GB" sz="4400" b="0" i="0" u="none" strike="noStrike" kern="1200" cap="none" spc="0" normalizeH="0" baseline="0" noProof="0" dirty="0">
                <a:ln>
                  <a:noFill/>
                </a:ln>
                <a:solidFill>
                  <a:schemeClr val="bg1"/>
                </a:solidFill>
                <a:effectLst/>
                <a:uLnTx/>
                <a:uFillTx/>
                <a:latin typeface="Aptos Display" panose="020F0302020204030204"/>
                <a:ea typeface="+mj-ea"/>
                <a:cs typeface="+mj-cs"/>
              </a:rPr>
              <a:t>7</a:t>
            </a:r>
            <a:r>
              <a:rPr kumimoji="0" lang="en-GB" sz="4400" b="0" i="0" u="none" strike="noStrike" kern="1200" cap="none" spc="0" normalizeH="0" baseline="30000" noProof="0" dirty="0">
                <a:ln>
                  <a:noFill/>
                </a:ln>
                <a:solidFill>
                  <a:schemeClr val="bg1"/>
                </a:solidFill>
                <a:effectLst/>
                <a:uLnTx/>
                <a:uFillTx/>
                <a:latin typeface="Aptos Display" panose="020F0302020204030204"/>
                <a:ea typeface="+mj-ea"/>
                <a:cs typeface="+mj-cs"/>
              </a:rPr>
              <a:t>th</a:t>
            </a:r>
            <a:r>
              <a:rPr kumimoji="0" lang="en-GB" sz="4400" b="0" i="0" u="none" strike="noStrike" kern="1200" cap="none" spc="0" normalizeH="0" baseline="0" noProof="0" dirty="0">
                <a:ln>
                  <a:noFill/>
                </a:ln>
                <a:solidFill>
                  <a:schemeClr val="bg1"/>
                </a:solidFill>
                <a:effectLst/>
                <a:uLnTx/>
                <a:uFillTx/>
                <a:latin typeface="Aptos Display" panose="020F0302020204030204"/>
                <a:ea typeface="+mj-ea"/>
                <a:cs typeface="+mj-cs"/>
              </a:rPr>
              <a:t> October 2023 Hamas Attack</a:t>
            </a:r>
            <a:endParaRPr lang="en-GB" sz="4800" dirty="0">
              <a:solidFill>
                <a:schemeClr val="bg1"/>
              </a:solidFill>
            </a:endParaRPr>
          </a:p>
        </p:txBody>
      </p:sp>
      <p:sp>
        <p:nvSpPr>
          <p:cNvPr id="3" name="Content Placeholder 2">
            <a:extLst>
              <a:ext uri="{FF2B5EF4-FFF2-40B4-BE49-F238E27FC236}">
                <a16:creationId xmlns:a16="http://schemas.microsoft.com/office/drawing/2014/main" id="{2E1D1213-E262-A7A8-2BB7-BCA260DCFA04}"/>
              </a:ext>
            </a:extLst>
          </p:cNvPr>
          <p:cNvSpPr>
            <a:spLocks noGrp="1"/>
          </p:cNvSpPr>
          <p:nvPr>
            <p:ph idx="1"/>
          </p:nvPr>
        </p:nvSpPr>
        <p:spPr>
          <a:xfrm>
            <a:off x="1016508" y="1544202"/>
            <a:ext cx="10158984" cy="4734799"/>
          </a:xfrm>
        </p:spPr>
        <p:txBody>
          <a:bodyPr>
            <a:normAutofit/>
          </a:bodyPr>
          <a:lstStyle/>
          <a:p>
            <a:pPr marL="0" indent="0">
              <a:lnSpc>
                <a:spcPct val="170000"/>
              </a:lnSpc>
              <a:buNone/>
            </a:pPr>
            <a:endParaRPr lang="en-GB" sz="2400" dirty="0">
              <a:solidFill>
                <a:schemeClr val="bg1"/>
              </a:solidFill>
            </a:endParaRPr>
          </a:p>
          <a:p>
            <a:pPr marL="0" indent="0">
              <a:buNone/>
            </a:pPr>
            <a:endParaRPr lang="en-GB" sz="1100" dirty="0">
              <a:solidFill>
                <a:schemeClr val="bg1"/>
              </a:solidFill>
            </a:endParaRPr>
          </a:p>
        </p:txBody>
      </p:sp>
      <p:pic>
        <p:nvPicPr>
          <p:cNvPr id="5" name="Picture 4">
            <a:extLst>
              <a:ext uri="{FF2B5EF4-FFF2-40B4-BE49-F238E27FC236}">
                <a16:creationId xmlns:a16="http://schemas.microsoft.com/office/drawing/2014/main" id="{10CA0E94-3C42-35B4-9728-1156D3C4F67E}"/>
              </a:ext>
            </a:extLst>
          </p:cNvPr>
          <p:cNvPicPr>
            <a:picLocks noChangeAspect="1"/>
          </p:cNvPicPr>
          <p:nvPr/>
        </p:nvPicPr>
        <p:blipFill>
          <a:blip r:embed="rId3"/>
          <a:stretch>
            <a:fillRect/>
          </a:stretch>
        </p:blipFill>
        <p:spPr>
          <a:xfrm>
            <a:off x="6840393" y="1646408"/>
            <a:ext cx="4517714" cy="3565184"/>
          </a:xfrm>
          <a:prstGeom prst="rect">
            <a:avLst/>
          </a:prstGeom>
        </p:spPr>
      </p:pic>
      <p:sp>
        <p:nvSpPr>
          <p:cNvPr id="7" name="TextBox 6">
            <a:extLst>
              <a:ext uri="{FF2B5EF4-FFF2-40B4-BE49-F238E27FC236}">
                <a16:creationId xmlns:a16="http://schemas.microsoft.com/office/drawing/2014/main" id="{6159EEE1-6C9F-B737-2550-0D65676D2BD2}"/>
              </a:ext>
            </a:extLst>
          </p:cNvPr>
          <p:cNvSpPr txBox="1"/>
          <p:nvPr/>
        </p:nvSpPr>
        <p:spPr>
          <a:xfrm>
            <a:off x="799763" y="2119397"/>
            <a:ext cx="6093500" cy="3266600"/>
          </a:xfrm>
          <a:prstGeom prst="rect">
            <a:avLst/>
          </a:prstGeom>
          <a:noFill/>
        </p:spPr>
        <p:txBody>
          <a:bodyPr wrap="square">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bg1"/>
                </a:solidFill>
                <a:effectLst/>
                <a:uLnTx/>
                <a:uFillTx/>
                <a:latin typeface="Aptos" panose="020B0004020202020204"/>
                <a:ea typeface="+mn-ea"/>
                <a:cs typeface="+mn-cs"/>
              </a:rPr>
              <a:t>Hamas gunman came across the border with Israel</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bg1"/>
                </a:solidFill>
                <a:effectLst/>
                <a:uLnTx/>
                <a:uFillTx/>
                <a:latin typeface="Aptos" panose="020B0004020202020204"/>
                <a:ea typeface="+mn-ea"/>
                <a:cs typeface="+mn-cs"/>
              </a:rPr>
              <a:t>Killed 1,300 people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bg1"/>
                </a:solidFill>
                <a:effectLst/>
                <a:uLnTx/>
                <a:uFillTx/>
                <a:latin typeface="Aptos" panose="020B0004020202020204"/>
                <a:ea typeface="+mn-ea"/>
                <a:cs typeface="+mn-cs"/>
              </a:rPr>
              <a:t>Also took 250 people hostage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bg1"/>
                </a:solidFill>
                <a:effectLst/>
                <a:uLnTx/>
                <a:uFillTx/>
                <a:latin typeface="Aptos" panose="020B0004020202020204"/>
                <a:ea typeface="+mn-ea"/>
                <a:cs typeface="+mn-cs"/>
              </a:rPr>
              <a:t>Has led to War between Israel and Hamas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bg1"/>
                </a:solidFill>
                <a:effectLst/>
                <a:uLnTx/>
                <a:uFillTx/>
                <a:latin typeface="Aptos" panose="020B0004020202020204"/>
                <a:ea typeface="+mn-ea"/>
                <a:cs typeface="+mn-cs"/>
              </a:rPr>
              <a:t>October 2025 Hamas </a:t>
            </a:r>
            <a:r>
              <a:rPr kumimoji="0" lang="en-IN" sz="2400" b="0" i="0" u="none" strike="noStrike" kern="1200" cap="none" spc="0" normalizeH="0" baseline="0" noProof="0" dirty="0">
                <a:ln>
                  <a:noFill/>
                </a:ln>
                <a:solidFill>
                  <a:schemeClr val="bg1"/>
                </a:solidFill>
                <a:effectLst/>
                <a:uLnTx/>
                <a:uFillTx/>
                <a:latin typeface="Aptos" panose="020B0004020202020204"/>
                <a:ea typeface="+mn-ea"/>
                <a:cs typeface="+mn-cs"/>
              </a:rPr>
              <a:t>releasing Israeli hostages and Israel releasing around 2000 Palestinian prisoners </a:t>
            </a:r>
            <a:endParaRPr kumimoji="0" lang="en-GB" sz="2400" b="0" i="0" u="none" strike="noStrike" kern="1200" cap="none" spc="0" normalizeH="0" baseline="0" noProof="0" dirty="0">
              <a:ln>
                <a:noFill/>
              </a:ln>
              <a:solidFill>
                <a:schemeClr val="bg1"/>
              </a:solidFill>
              <a:effectLst/>
              <a:uLnTx/>
              <a:uFillTx/>
              <a:latin typeface="Aptos" panose="020B0004020202020204"/>
              <a:ea typeface="+mn-ea"/>
              <a:cs typeface="+mn-cs"/>
            </a:endParaRPr>
          </a:p>
        </p:txBody>
      </p:sp>
    </p:spTree>
    <p:extLst>
      <p:ext uri="{BB962C8B-B14F-4D97-AF65-F5344CB8AC3E}">
        <p14:creationId xmlns:p14="http://schemas.microsoft.com/office/powerpoint/2010/main" val="2490515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3D8DAE-B617-51CB-0B5B-CE78205799B9}"/>
            </a:ext>
          </a:extLst>
        </p:cNvPr>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B34EDA5A-646A-560A-B7A1-CC3EDB66F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nvGrpSpPr>
          <p:cNvPr id="10" name="Group 9">
            <a:extLst>
              <a:ext uri="{FF2B5EF4-FFF2-40B4-BE49-F238E27FC236}">
                <a16:creationId xmlns:a16="http://schemas.microsoft.com/office/drawing/2014/main" id="{D827F651-65C0-7945-0FD8-58197FDAA6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085A553-F53F-6A8E-AFFD-EDB386D01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2" name="Color Cover">
              <a:extLst>
                <a:ext uri="{FF2B5EF4-FFF2-40B4-BE49-F238E27FC236}">
                  <a16:creationId xmlns:a16="http://schemas.microsoft.com/office/drawing/2014/main" id="{130FF7B4-8620-D943-2B0F-7691D4FDC0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grpSp>
      <p:grpSp>
        <p:nvGrpSpPr>
          <p:cNvPr id="14" name="Group 13">
            <a:extLst>
              <a:ext uri="{FF2B5EF4-FFF2-40B4-BE49-F238E27FC236}">
                <a16:creationId xmlns:a16="http://schemas.microsoft.com/office/drawing/2014/main" id="{78E4C78E-844B-F316-82FF-ADAE66D6D8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124E7B32-9655-BE1B-8176-ED43987482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6" name="Color">
              <a:extLst>
                <a:ext uri="{FF2B5EF4-FFF2-40B4-BE49-F238E27FC236}">
                  <a16:creationId xmlns:a16="http://schemas.microsoft.com/office/drawing/2014/main" id="{D9E469E4-4E01-66C5-F86B-68AB66C8A7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grpSp>
      <p:grpSp>
        <p:nvGrpSpPr>
          <p:cNvPr id="18" name="Group 17">
            <a:extLst>
              <a:ext uri="{FF2B5EF4-FFF2-40B4-BE49-F238E27FC236}">
                <a16:creationId xmlns:a16="http://schemas.microsoft.com/office/drawing/2014/main" id="{76A38ECF-122F-E57E-A612-1BC1BE5C28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8AF23993-BE61-9698-1593-A84BD71CF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0" name="Freeform: Shape 19">
              <a:extLst>
                <a:ext uri="{FF2B5EF4-FFF2-40B4-BE49-F238E27FC236}">
                  <a16:creationId xmlns:a16="http://schemas.microsoft.com/office/drawing/2014/main" id="{1760E9BD-AE92-AF17-E2F0-259BA3A14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1" name="Freeform: Shape 20">
              <a:extLst>
                <a:ext uri="{FF2B5EF4-FFF2-40B4-BE49-F238E27FC236}">
                  <a16:creationId xmlns:a16="http://schemas.microsoft.com/office/drawing/2014/main" id="{842AB6D3-7B79-3F4D-32BF-2B24F6CA6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2" name="Freeform: Shape 21">
              <a:extLst>
                <a:ext uri="{FF2B5EF4-FFF2-40B4-BE49-F238E27FC236}">
                  <a16:creationId xmlns:a16="http://schemas.microsoft.com/office/drawing/2014/main" id="{07B97B1E-F35B-E108-4F83-1756DDAF04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3" name="Freeform: Shape 22">
              <a:extLst>
                <a:ext uri="{FF2B5EF4-FFF2-40B4-BE49-F238E27FC236}">
                  <a16:creationId xmlns:a16="http://schemas.microsoft.com/office/drawing/2014/main" id="{3778704E-8815-51B0-E594-DA3F78FBB4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4" name="Freeform: Shape 23">
              <a:extLst>
                <a:ext uri="{FF2B5EF4-FFF2-40B4-BE49-F238E27FC236}">
                  <a16:creationId xmlns:a16="http://schemas.microsoft.com/office/drawing/2014/main" id="{362EAB98-842D-A412-B305-7FCBD68705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5" name="Freeform: Shape 24">
              <a:extLst>
                <a:ext uri="{FF2B5EF4-FFF2-40B4-BE49-F238E27FC236}">
                  <a16:creationId xmlns:a16="http://schemas.microsoft.com/office/drawing/2014/main" id="{110E59F8-5B44-187E-FE53-639057CF51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sp>
        <p:nvSpPr>
          <p:cNvPr id="2" name="Title 1">
            <a:extLst>
              <a:ext uri="{FF2B5EF4-FFF2-40B4-BE49-F238E27FC236}">
                <a16:creationId xmlns:a16="http://schemas.microsoft.com/office/drawing/2014/main" id="{810CE845-4270-06D1-4B73-A0C2F4C1EF1A}"/>
              </a:ext>
            </a:extLst>
          </p:cNvPr>
          <p:cNvSpPr>
            <a:spLocks noGrp="1"/>
          </p:cNvSpPr>
          <p:nvPr>
            <p:ph type="title"/>
          </p:nvPr>
        </p:nvSpPr>
        <p:spPr>
          <a:xfrm>
            <a:off x="1014984" y="908263"/>
            <a:ext cx="10158984" cy="670137"/>
          </a:xfrm>
        </p:spPr>
        <p:txBody>
          <a:bodyPr anchor="b">
            <a:normAutofit fontScale="90000"/>
          </a:bodyPr>
          <a:lstStyle/>
          <a:p>
            <a:r>
              <a:rPr kumimoji="0" lang="en-GB" sz="4400" b="0" i="0" u="none" strike="noStrike" kern="1200" cap="none" spc="0" normalizeH="0" baseline="0" noProof="0" dirty="0">
                <a:ln>
                  <a:noFill/>
                </a:ln>
                <a:solidFill>
                  <a:schemeClr val="bg1"/>
                </a:solidFill>
                <a:effectLst/>
                <a:uLnTx/>
                <a:uFillTx/>
                <a:latin typeface="Aptos Display" panose="020F0302020204030204"/>
                <a:ea typeface="+mj-ea"/>
                <a:cs typeface="+mj-cs"/>
              </a:rPr>
              <a:t>The Irish Republican Army (IRA)</a:t>
            </a:r>
            <a:endParaRPr lang="en-GB" sz="4800" dirty="0">
              <a:solidFill>
                <a:schemeClr val="bg1"/>
              </a:solidFill>
            </a:endParaRPr>
          </a:p>
        </p:txBody>
      </p:sp>
      <p:sp>
        <p:nvSpPr>
          <p:cNvPr id="3" name="Content Placeholder 2">
            <a:extLst>
              <a:ext uri="{FF2B5EF4-FFF2-40B4-BE49-F238E27FC236}">
                <a16:creationId xmlns:a16="http://schemas.microsoft.com/office/drawing/2014/main" id="{A928A526-4A2C-6FDF-41B8-0B0F03FDBB3F}"/>
              </a:ext>
            </a:extLst>
          </p:cNvPr>
          <p:cNvSpPr>
            <a:spLocks noGrp="1"/>
          </p:cNvSpPr>
          <p:nvPr>
            <p:ph idx="1"/>
          </p:nvPr>
        </p:nvSpPr>
        <p:spPr>
          <a:xfrm>
            <a:off x="1016508" y="1544202"/>
            <a:ext cx="10158984" cy="4734799"/>
          </a:xfrm>
        </p:spPr>
        <p:txBody>
          <a:bodyPr>
            <a:normAutofit/>
          </a:bodyPr>
          <a:lstStyle/>
          <a:p>
            <a:pPr marL="0" indent="0">
              <a:lnSpc>
                <a:spcPct val="170000"/>
              </a:lnSpc>
              <a:buNone/>
            </a:pPr>
            <a:endParaRPr lang="en-GB" sz="2400" dirty="0">
              <a:solidFill>
                <a:schemeClr val="bg1"/>
              </a:solidFill>
            </a:endParaRPr>
          </a:p>
          <a:p>
            <a:pPr marL="0" indent="0">
              <a:buNone/>
            </a:pPr>
            <a:endParaRPr lang="en-GB" sz="1100" dirty="0">
              <a:solidFill>
                <a:schemeClr val="bg1"/>
              </a:solidFill>
            </a:endParaRPr>
          </a:p>
        </p:txBody>
      </p:sp>
      <p:sp>
        <p:nvSpPr>
          <p:cNvPr id="5" name="TextBox 4">
            <a:extLst>
              <a:ext uri="{FF2B5EF4-FFF2-40B4-BE49-F238E27FC236}">
                <a16:creationId xmlns:a16="http://schemas.microsoft.com/office/drawing/2014/main" id="{9DBAFBAA-610D-AAB4-1F92-8A5C5C4D13A0}"/>
              </a:ext>
            </a:extLst>
          </p:cNvPr>
          <p:cNvSpPr txBox="1"/>
          <p:nvPr/>
        </p:nvSpPr>
        <p:spPr>
          <a:xfrm>
            <a:off x="745294" y="1653771"/>
            <a:ext cx="6093500" cy="4138633"/>
          </a:xfrm>
          <a:prstGeom prst="rect">
            <a:avLst/>
          </a:prstGeom>
          <a:noFill/>
        </p:spPr>
        <p:txBody>
          <a:bodyPr wrap="square">
            <a:spAutoFit/>
          </a:bodyPr>
          <a:lstStyle/>
          <a:p>
            <a:pPr marL="342900" marR="0" lvl="0" indent="-342900" algn="l" defTabSz="914400" rtl="0" eaLnBrk="1" fontAlgn="auto" latinLnBrk="0" hangingPunct="1">
              <a:lnSpc>
                <a:spcPct val="15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chemeClr val="bg1"/>
                </a:solidFill>
                <a:effectLst/>
                <a:uLnTx/>
                <a:uFillTx/>
                <a:latin typeface="Aptos" panose="020B0004020202020204"/>
                <a:ea typeface="+mn-ea"/>
                <a:cs typeface="+mn-cs"/>
              </a:rPr>
              <a:t>Created in 1919 from members of the Irish Volunteers and the Irish Citizen Army . </a:t>
            </a:r>
          </a:p>
          <a:p>
            <a:pPr marL="342900" marR="0" lvl="0" indent="-342900" algn="l" defTabSz="914400" rtl="0" eaLnBrk="1" fontAlgn="auto" latinLnBrk="0" hangingPunct="1">
              <a:lnSpc>
                <a:spcPct val="15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chemeClr val="bg1"/>
                </a:solidFill>
                <a:effectLst/>
                <a:uLnTx/>
                <a:uFillTx/>
                <a:latin typeface="Aptos" panose="020B0004020202020204"/>
                <a:ea typeface="+mn-ea"/>
                <a:cs typeface="+mn-cs"/>
              </a:rPr>
              <a:t>Split into numerous factions:</a:t>
            </a:r>
          </a:p>
          <a:p>
            <a:pPr marL="342900" marR="0" lvl="0" indent="-342900" algn="l" defTabSz="914400" rtl="0" eaLnBrk="1" fontAlgn="auto" latinLnBrk="0" hangingPunct="1">
              <a:lnSpc>
                <a:spcPct val="15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chemeClr val="bg1"/>
                </a:solidFill>
                <a:effectLst/>
                <a:uLnTx/>
                <a:uFillTx/>
                <a:latin typeface="Aptos" panose="020B0004020202020204"/>
                <a:ea typeface="+mn-ea"/>
                <a:cs typeface="+mn-cs"/>
              </a:rPr>
              <a:t>1921 split into Pro-Treaty IRA (happy to remain under British sovereignty) and Anti-Treaty IRA. </a:t>
            </a:r>
          </a:p>
          <a:p>
            <a:pPr marL="342900" marR="0" lvl="0" indent="-342900" algn="l" defTabSz="914400" rtl="0" eaLnBrk="1" fontAlgn="auto" latinLnBrk="0" hangingPunct="1">
              <a:lnSpc>
                <a:spcPct val="15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schemeClr val="bg1"/>
                </a:solidFill>
                <a:effectLst/>
                <a:uLnTx/>
                <a:uFillTx/>
                <a:latin typeface="Aptos" panose="020B0004020202020204"/>
                <a:ea typeface="+mn-ea"/>
                <a:cs typeface="+mn-cs"/>
              </a:rPr>
              <a:t>1969 – Official IRA &amp; Provisional IRA.</a:t>
            </a:r>
          </a:p>
        </p:txBody>
      </p:sp>
      <p:pic>
        <p:nvPicPr>
          <p:cNvPr id="7" name="Picture 6">
            <a:extLst>
              <a:ext uri="{FF2B5EF4-FFF2-40B4-BE49-F238E27FC236}">
                <a16:creationId xmlns:a16="http://schemas.microsoft.com/office/drawing/2014/main" id="{03596BD1-A25F-18DC-2FA1-CBC294FB3C95}"/>
              </a:ext>
            </a:extLst>
          </p:cNvPr>
          <p:cNvPicPr>
            <a:picLocks noChangeAspect="1"/>
          </p:cNvPicPr>
          <p:nvPr/>
        </p:nvPicPr>
        <p:blipFill>
          <a:blip r:embed="rId3"/>
          <a:stretch>
            <a:fillRect/>
          </a:stretch>
        </p:blipFill>
        <p:spPr>
          <a:xfrm>
            <a:off x="7110008" y="1792012"/>
            <a:ext cx="3987130" cy="3987130"/>
          </a:xfrm>
          <a:prstGeom prst="rect">
            <a:avLst/>
          </a:prstGeom>
        </p:spPr>
      </p:pic>
    </p:spTree>
    <p:extLst>
      <p:ext uri="{BB962C8B-B14F-4D97-AF65-F5344CB8AC3E}">
        <p14:creationId xmlns:p14="http://schemas.microsoft.com/office/powerpoint/2010/main" val="34462424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C45C1D1-6783-D1CC-1EFF-E8F561FC5BED}"/>
            </a:ext>
          </a:extLst>
        </p:cNvPr>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0103B45-79CD-C397-DE16-121AB475E6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nvGrpSpPr>
          <p:cNvPr id="10" name="Group 9">
            <a:extLst>
              <a:ext uri="{FF2B5EF4-FFF2-40B4-BE49-F238E27FC236}">
                <a16:creationId xmlns:a16="http://schemas.microsoft.com/office/drawing/2014/main" id="{69A0ED1C-6FA3-CB6F-8FC9-7E4E0B9BE1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538ECCD5-9803-43B0-E82E-144E2D046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2" name="Color Cover">
              <a:extLst>
                <a:ext uri="{FF2B5EF4-FFF2-40B4-BE49-F238E27FC236}">
                  <a16:creationId xmlns:a16="http://schemas.microsoft.com/office/drawing/2014/main" id="{30F70B82-0FAA-9BA3-C5E1-17B4860DD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grpSp>
      <p:grpSp>
        <p:nvGrpSpPr>
          <p:cNvPr id="14" name="Group 13">
            <a:extLst>
              <a:ext uri="{FF2B5EF4-FFF2-40B4-BE49-F238E27FC236}">
                <a16:creationId xmlns:a16="http://schemas.microsoft.com/office/drawing/2014/main" id="{7A0ADAD7-67F3-F549-B53F-823095BE9C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281A0969-8BDF-A333-E85B-F03974D2F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6" name="Color">
              <a:extLst>
                <a:ext uri="{FF2B5EF4-FFF2-40B4-BE49-F238E27FC236}">
                  <a16:creationId xmlns:a16="http://schemas.microsoft.com/office/drawing/2014/main" id="{9DBC8BFE-1006-0A2A-142B-DA13D5F04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grpSp>
      <p:grpSp>
        <p:nvGrpSpPr>
          <p:cNvPr id="18" name="Group 17">
            <a:extLst>
              <a:ext uri="{FF2B5EF4-FFF2-40B4-BE49-F238E27FC236}">
                <a16:creationId xmlns:a16="http://schemas.microsoft.com/office/drawing/2014/main" id="{24AD3367-8924-036F-2F2D-2306C9DE4A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2543AD74-E54E-9AD6-2D79-3A4BFB28B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0" name="Freeform: Shape 19">
              <a:extLst>
                <a:ext uri="{FF2B5EF4-FFF2-40B4-BE49-F238E27FC236}">
                  <a16:creationId xmlns:a16="http://schemas.microsoft.com/office/drawing/2014/main" id="{6BBE690B-B5FC-2471-A631-BDBBC4C72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1" name="Freeform: Shape 20">
              <a:extLst>
                <a:ext uri="{FF2B5EF4-FFF2-40B4-BE49-F238E27FC236}">
                  <a16:creationId xmlns:a16="http://schemas.microsoft.com/office/drawing/2014/main" id="{9B8172EF-ED3D-D294-3EA6-696E4BF88B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2" name="Freeform: Shape 21">
              <a:extLst>
                <a:ext uri="{FF2B5EF4-FFF2-40B4-BE49-F238E27FC236}">
                  <a16:creationId xmlns:a16="http://schemas.microsoft.com/office/drawing/2014/main" id="{C203C593-0388-7A1B-8FA2-E111DCA65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3" name="Freeform: Shape 22">
              <a:extLst>
                <a:ext uri="{FF2B5EF4-FFF2-40B4-BE49-F238E27FC236}">
                  <a16:creationId xmlns:a16="http://schemas.microsoft.com/office/drawing/2014/main" id="{6D47670F-88E4-F421-CBBD-98BF5A63F7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4" name="Freeform: Shape 23">
              <a:extLst>
                <a:ext uri="{FF2B5EF4-FFF2-40B4-BE49-F238E27FC236}">
                  <a16:creationId xmlns:a16="http://schemas.microsoft.com/office/drawing/2014/main" id="{CB874D25-FADD-BFC6-F369-E264DFD1B8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5" name="Freeform: Shape 24">
              <a:extLst>
                <a:ext uri="{FF2B5EF4-FFF2-40B4-BE49-F238E27FC236}">
                  <a16:creationId xmlns:a16="http://schemas.microsoft.com/office/drawing/2014/main" id="{A2CF70CB-7484-B19A-3701-CFA1628F92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sp>
        <p:nvSpPr>
          <p:cNvPr id="2" name="Title 1">
            <a:extLst>
              <a:ext uri="{FF2B5EF4-FFF2-40B4-BE49-F238E27FC236}">
                <a16:creationId xmlns:a16="http://schemas.microsoft.com/office/drawing/2014/main" id="{DF4F30D6-82FB-8D2A-939D-B13F2B9105F2}"/>
              </a:ext>
            </a:extLst>
          </p:cNvPr>
          <p:cNvSpPr>
            <a:spLocks noGrp="1"/>
          </p:cNvSpPr>
          <p:nvPr>
            <p:ph type="title"/>
          </p:nvPr>
        </p:nvSpPr>
        <p:spPr>
          <a:xfrm>
            <a:off x="1014984" y="908263"/>
            <a:ext cx="10158984" cy="670137"/>
          </a:xfrm>
        </p:spPr>
        <p:txBody>
          <a:bodyPr anchor="b">
            <a:normAutofit fontScale="90000"/>
          </a:bodyPr>
          <a:lstStyle/>
          <a:p>
            <a:r>
              <a:rPr kumimoji="0" lang="en-GB" sz="4400" b="0" i="0" u="none" strike="noStrike" kern="1200" cap="none" spc="0" normalizeH="0" baseline="0" noProof="0" dirty="0">
                <a:ln>
                  <a:noFill/>
                </a:ln>
                <a:solidFill>
                  <a:schemeClr val="bg1"/>
                </a:solidFill>
                <a:effectLst/>
                <a:uLnTx/>
                <a:uFillTx/>
                <a:latin typeface="Aptos Display" panose="020F0302020204030204"/>
                <a:ea typeface="+mj-ea"/>
                <a:cs typeface="+mj-cs"/>
              </a:rPr>
              <a:t>Hyde Park Bombing</a:t>
            </a:r>
            <a:endParaRPr lang="en-GB" sz="4800" dirty="0">
              <a:solidFill>
                <a:schemeClr val="bg1"/>
              </a:solidFill>
            </a:endParaRPr>
          </a:p>
        </p:txBody>
      </p:sp>
      <p:sp>
        <p:nvSpPr>
          <p:cNvPr id="3" name="Content Placeholder 2">
            <a:extLst>
              <a:ext uri="{FF2B5EF4-FFF2-40B4-BE49-F238E27FC236}">
                <a16:creationId xmlns:a16="http://schemas.microsoft.com/office/drawing/2014/main" id="{6E16FD67-CB34-489E-F808-848A1CD3526C}"/>
              </a:ext>
            </a:extLst>
          </p:cNvPr>
          <p:cNvSpPr>
            <a:spLocks noGrp="1"/>
          </p:cNvSpPr>
          <p:nvPr>
            <p:ph idx="1"/>
          </p:nvPr>
        </p:nvSpPr>
        <p:spPr>
          <a:xfrm>
            <a:off x="1016508" y="1544202"/>
            <a:ext cx="10158984" cy="4734799"/>
          </a:xfrm>
        </p:spPr>
        <p:txBody>
          <a:bodyPr>
            <a:normAutofit/>
          </a:bodyPr>
          <a:lstStyle/>
          <a:p>
            <a:pPr marL="0" indent="0">
              <a:lnSpc>
                <a:spcPct val="170000"/>
              </a:lnSpc>
              <a:buNone/>
            </a:pPr>
            <a:endParaRPr lang="en-GB" sz="2400" dirty="0">
              <a:solidFill>
                <a:schemeClr val="bg1"/>
              </a:solidFill>
            </a:endParaRPr>
          </a:p>
          <a:p>
            <a:pPr marL="0" indent="0">
              <a:buNone/>
            </a:pPr>
            <a:endParaRPr lang="en-GB" sz="1100" dirty="0">
              <a:solidFill>
                <a:schemeClr val="bg1"/>
              </a:solidFill>
            </a:endParaRPr>
          </a:p>
        </p:txBody>
      </p:sp>
      <p:sp>
        <p:nvSpPr>
          <p:cNvPr id="5" name="TextBox 4">
            <a:extLst>
              <a:ext uri="{FF2B5EF4-FFF2-40B4-BE49-F238E27FC236}">
                <a16:creationId xmlns:a16="http://schemas.microsoft.com/office/drawing/2014/main" id="{5D925192-426E-E62C-49E1-33CC0A3B7E9B}"/>
              </a:ext>
            </a:extLst>
          </p:cNvPr>
          <p:cNvSpPr txBox="1"/>
          <p:nvPr/>
        </p:nvSpPr>
        <p:spPr>
          <a:xfrm>
            <a:off x="972814" y="1587794"/>
            <a:ext cx="10240941" cy="3065519"/>
          </a:xfrm>
          <a:prstGeom prst="rect">
            <a:avLst/>
          </a:prstGeom>
          <a:noFill/>
        </p:spPr>
        <p:txBody>
          <a:bodyPr wrap="square">
            <a:spAutoFit/>
          </a:bodyPr>
          <a:lstStyle/>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bg1"/>
                </a:solidFill>
                <a:effectLst/>
                <a:uLnTx/>
                <a:uFillTx/>
                <a:latin typeface="Aptos" panose="020B0004020202020204"/>
                <a:ea typeface="+mn-ea"/>
                <a:cs typeface="+mn-cs"/>
              </a:rPr>
              <a:t>20 July 1982 IRA bombed the Queen’s Lifeguard’s in Hyde Park </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bg1"/>
                </a:solidFill>
                <a:effectLst/>
                <a:uLnTx/>
                <a:uFillTx/>
                <a:latin typeface="Aptos" panose="020B0004020202020204"/>
                <a:ea typeface="+mn-ea"/>
                <a:cs typeface="+mn-cs"/>
              </a:rPr>
              <a:t>Fifteen mounted soldiers of the Household Cavalry were on their way to change the guard near Buckingham Palace when a remote-controlled car bomb was detonated, blasting them with nails and other shrapnel.</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bg1"/>
                </a:solidFill>
                <a:effectLst/>
                <a:uLnTx/>
                <a:uFillTx/>
                <a:latin typeface="Aptos" panose="020B0004020202020204"/>
                <a:ea typeface="+mn-ea"/>
                <a:cs typeface="+mn-cs"/>
              </a:rPr>
              <a:t>Four men and seven horses were killed plus many injuries</a:t>
            </a:r>
          </a:p>
        </p:txBody>
      </p:sp>
    </p:spTree>
    <p:extLst>
      <p:ext uri="{BB962C8B-B14F-4D97-AF65-F5344CB8AC3E}">
        <p14:creationId xmlns:p14="http://schemas.microsoft.com/office/powerpoint/2010/main" val="20577083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2608FF4-A2AB-55B9-3C8C-E6FA3A08296B}"/>
            </a:ext>
          </a:extLst>
        </p:cNvPr>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71357A45-D7F1-7D29-E753-B1F08D3961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nvGrpSpPr>
          <p:cNvPr id="10" name="Group 9">
            <a:extLst>
              <a:ext uri="{FF2B5EF4-FFF2-40B4-BE49-F238E27FC236}">
                <a16:creationId xmlns:a16="http://schemas.microsoft.com/office/drawing/2014/main" id="{517A05A7-3B58-D397-83AC-D037CA9DCE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D61CBD88-A10A-A63B-345F-8C49097F74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2" name="Color Cover">
              <a:extLst>
                <a:ext uri="{FF2B5EF4-FFF2-40B4-BE49-F238E27FC236}">
                  <a16:creationId xmlns:a16="http://schemas.microsoft.com/office/drawing/2014/main" id="{7D90949A-5B60-ECE4-05B7-5093179039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grpSp>
      <p:grpSp>
        <p:nvGrpSpPr>
          <p:cNvPr id="14" name="Group 13">
            <a:extLst>
              <a:ext uri="{FF2B5EF4-FFF2-40B4-BE49-F238E27FC236}">
                <a16:creationId xmlns:a16="http://schemas.microsoft.com/office/drawing/2014/main" id="{C6EFCD16-8641-DD5F-7600-AF3EFDEFD3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649F02BD-218E-6498-8C84-D1A4D3BD6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6" name="Color">
              <a:extLst>
                <a:ext uri="{FF2B5EF4-FFF2-40B4-BE49-F238E27FC236}">
                  <a16:creationId xmlns:a16="http://schemas.microsoft.com/office/drawing/2014/main" id="{826B95CE-9CC8-D555-5D32-2DFF79B326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grpSp>
      <p:grpSp>
        <p:nvGrpSpPr>
          <p:cNvPr id="18" name="Group 17">
            <a:extLst>
              <a:ext uri="{FF2B5EF4-FFF2-40B4-BE49-F238E27FC236}">
                <a16:creationId xmlns:a16="http://schemas.microsoft.com/office/drawing/2014/main" id="{2B846CAC-6630-769C-B00F-C10B06ACB5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B5581265-E1C2-84F6-F63C-FA5D97ABD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0" name="Freeform: Shape 19">
              <a:extLst>
                <a:ext uri="{FF2B5EF4-FFF2-40B4-BE49-F238E27FC236}">
                  <a16:creationId xmlns:a16="http://schemas.microsoft.com/office/drawing/2014/main" id="{C2BDF123-3934-985D-5293-FFAD1909B3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1" name="Freeform: Shape 20">
              <a:extLst>
                <a:ext uri="{FF2B5EF4-FFF2-40B4-BE49-F238E27FC236}">
                  <a16:creationId xmlns:a16="http://schemas.microsoft.com/office/drawing/2014/main" id="{8027EF8A-CC40-195F-55F2-7401585077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2" name="Freeform: Shape 21">
              <a:extLst>
                <a:ext uri="{FF2B5EF4-FFF2-40B4-BE49-F238E27FC236}">
                  <a16:creationId xmlns:a16="http://schemas.microsoft.com/office/drawing/2014/main" id="{70F46789-4995-0D14-9C11-E409453B9A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3" name="Freeform: Shape 22">
              <a:extLst>
                <a:ext uri="{FF2B5EF4-FFF2-40B4-BE49-F238E27FC236}">
                  <a16:creationId xmlns:a16="http://schemas.microsoft.com/office/drawing/2014/main" id="{FE28AA09-ACFA-6FB1-D5A3-C8F035EA04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4" name="Freeform: Shape 23">
              <a:extLst>
                <a:ext uri="{FF2B5EF4-FFF2-40B4-BE49-F238E27FC236}">
                  <a16:creationId xmlns:a16="http://schemas.microsoft.com/office/drawing/2014/main" id="{087060CC-9F83-76EB-141D-052F95EF28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5" name="Freeform: Shape 24">
              <a:extLst>
                <a:ext uri="{FF2B5EF4-FFF2-40B4-BE49-F238E27FC236}">
                  <a16:creationId xmlns:a16="http://schemas.microsoft.com/office/drawing/2014/main" id="{C9E58869-339F-46BD-1BDE-D89C8351F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sp>
        <p:nvSpPr>
          <p:cNvPr id="2" name="Title 1">
            <a:extLst>
              <a:ext uri="{FF2B5EF4-FFF2-40B4-BE49-F238E27FC236}">
                <a16:creationId xmlns:a16="http://schemas.microsoft.com/office/drawing/2014/main" id="{F418C027-E1A1-05E8-4E03-45F108A81466}"/>
              </a:ext>
            </a:extLst>
          </p:cNvPr>
          <p:cNvSpPr>
            <a:spLocks noGrp="1"/>
          </p:cNvSpPr>
          <p:nvPr>
            <p:ph type="title"/>
          </p:nvPr>
        </p:nvSpPr>
        <p:spPr>
          <a:xfrm>
            <a:off x="1014984" y="908263"/>
            <a:ext cx="10158984" cy="670137"/>
          </a:xfrm>
        </p:spPr>
        <p:txBody>
          <a:bodyPr anchor="b">
            <a:normAutofit fontScale="90000"/>
          </a:bodyPr>
          <a:lstStyle/>
          <a:p>
            <a:r>
              <a:rPr lang="en-GB" sz="4800" dirty="0">
                <a:solidFill>
                  <a:schemeClr val="bg1"/>
                </a:solidFill>
              </a:rPr>
              <a:t>1980’s</a:t>
            </a:r>
          </a:p>
        </p:txBody>
      </p:sp>
      <p:sp>
        <p:nvSpPr>
          <p:cNvPr id="3" name="Content Placeholder 2">
            <a:extLst>
              <a:ext uri="{FF2B5EF4-FFF2-40B4-BE49-F238E27FC236}">
                <a16:creationId xmlns:a16="http://schemas.microsoft.com/office/drawing/2014/main" id="{C5149E55-12DB-AF70-E05F-EED06C4B5F54}"/>
              </a:ext>
            </a:extLst>
          </p:cNvPr>
          <p:cNvSpPr>
            <a:spLocks noGrp="1"/>
          </p:cNvSpPr>
          <p:nvPr>
            <p:ph idx="1"/>
          </p:nvPr>
        </p:nvSpPr>
        <p:spPr>
          <a:xfrm>
            <a:off x="1016508" y="1544202"/>
            <a:ext cx="10158984" cy="4734799"/>
          </a:xfrm>
        </p:spPr>
        <p:txBody>
          <a:bodyPr>
            <a:normAutofit/>
          </a:bodyPr>
          <a:lstStyle/>
          <a:p>
            <a:pPr marL="0" indent="0">
              <a:lnSpc>
                <a:spcPct val="170000"/>
              </a:lnSpc>
              <a:buNone/>
            </a:pPr>
            <a:endParaRPr lang="en-GB" sz="2400" dirty="0">
              <a:solidFill>
                <a:schemeClr val="bg1"/>
              </a:solidFill>
            </a:endParaRPr>
          </a:p>
          <a:p>
            <a:pPr marL="0" indent="0">
              <a:buNone/>
            </a:pPr>
            <a:endParaRPr lang="en-GB" sz="1100" dirty="0">
              <a:solidFill>
                <a:schemeClr val="bg1"/>
              </a:solidFill>
            </a:endParaRPr>
          </a:p>
        </p:txBody>
      </p:sp>
      <p:pic>
        <p:nvPicPr>
          <p:cNvPr id="5" name="Picture 4">
            <a:extLst>
              <a:ext uri="{FF2B5EF4-FFF2-40B4-BE49-F238E27FC236}">
                <a16:creationId xmlns:a16="http://schemas.microsoft.com/office/drawing/2014/main" id="{99949AA9-1BDE-57B1-4F5D-179D431D3581}"/>
              </a:ext>
            </a:extLst>
          </p:cNvPr>
          <p:cNvPicPr>
            <a:picLocks noChangeAspect="1"/>
          </p:cNvPicPr>
          <p:nvPr/>
        </p:nvPicPr>
        <p:blipFill>
          <a:blip r:embed="rId3"/>
          <a:stretch>
            <a:fillRect/>
          </a:stretch>
        </p:blipFill>
        <p:spPr>
          <a:xfrm>
            <a:off x="1632568" y="1653771"/>
            <a:ext cx="8699746" cy="4548010"/>
          </a:xfrm>
          <a:prstGeom prst="rect">
            <a:avLst/>
          </a:prstGeom>
        </p:spPr>
      </p:pic>
    </p:spTree>
    <p:extLst>
      <p:ext uri="{BB962C8B-B14F-4D97-AF65-F5344CB8AC3E}">
        <p14:creationId xmlns:p14="http://schemas.microsoft.com/office/powerpoint/2010/main" val="12437178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A28892B-EB36-F2A6-6584-765EEAADA7EB}"/>
            </a:ext>
          </a:extLst>
        </p:cNvPr>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1204C8ED-3196-E0AE-7611-0D7A3F3DB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nvGrpSpPr>
          <p:cNvPr id="10" name="Group 9">
            <a:extLst>
              <a:ext uri="{FF2B5EF4-FFF2-40B4-BE49-F238E27FC236}">
                <a16:creationId xmlns:a16="http://schemas.microsoft.com/office/drawing/2014/main" id="{CC8A3F91-5F7B-6C1A-0614-309EFD327D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DD2F20F3-C580-1F0F-38BA-B3E4A6091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2" name="Color Cover">
              <a:extLst>
                <a:ext uri="{FF2B5EF4-FFF2-40B4-BE49-F238E27FC236}">
                  <a16:creationId xmlns:a16="http://schemas.microsoft.com/office/drawing/2014/main" id="{167752B1-60DF-05E5-F9A8-381F06E9D9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grpSp>
      <p:grpSp>
        <p:nvGrpSpPr>
          <p:cNvPr id="14" name="Group 13">
            <a:extLst>
              <a:ext uri="{FF2B5EF4-FFF2-40B4-BE49-F238E27FC236}">
                <a16:creationId xmlns:a16="http://schemas.microsoft.com/office/drawing/2014/main" id="{C9806F98-82FB-0057-5C04-9A0E2FF663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35FE07CB-108A-5B92-3298-C69FFF0A56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6" name="Color">
              <a:extLst>
                <a:ext uri="{FF2B5EF4-FFF2-40B4-BE49-F238E27FC236}">
                  <a16:creationId xmlns:a16="http://schemas.microsoft.com/office/drawing/2014/main" id="{104B0606-BFC2-2A6B-1EC1-0878D8EB6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grpSp>
      <p:grpSp>
        <p:nvGrpSpPr>
          <p:cNvPr id="18" name="Group 17">
            <a:extLst>
              <a:ext uri="{FF2B5EF4-FFF2-40B4-BE49-F238E27FC236}">
                <a16:creationId xmlns:a16="http://schemas.microsoft.com/office/drawing/2014/main" id="{FB04A895-0ECD-C5D0-8203-1C2DFD490E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FD59F34A-D73E-54DC-39A1-0A15F6FE6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0" name="Freeform: Shape 19">
              <a:extLst>
                <a:ext uri="{FF2B5EF4-FFF2-40B4-BE49-F238E27FC236}">
                  <a16:creationId xmlns:a16="http://schemas.microsoft.com/office/drawing/2014/main" id="{018589B0-C091-4BD9-1EF7-86B218EE1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1" name="Freeform: Shape 20">
              <a:extLst>
                <a:ext uri="{FF2B5EF4-FFF2-40B4-BE49-F238E27FC236}">
                  <a16:creationId xmlns:a16="http://schemas.microsoft.com/office/drawing/2014/main" id="{AA6CC978-0087-DCA7-91D7-E1321DBB0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2" name="Freeform: Shape 21">
              <a:extLst>
                <a:ext uri="{FF2B5EF4-FFF2-40B4-BE49-F238E27FC236}">
                  <a16:creationId xmlns:a16="http://schemas.microsoft.com/office/drawing/2014/main" id="{0C799B1A-77DD-B864-60E6-96E79AE969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3" name="Freeform: Shape 22">
              <a:extLst>
                <a:ext uri="{FF2B5EF4-FFF2-40B4-BE49-F238E27FC236}">
                  <a16:creationId xmlns:a16="http://schemas.microsoft.com/office/drawing/2014/main" id="{377D7E16-1C0C-FBCA-1D9C-B738CA13E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4" name="Freeform: Shape 23">
              <a:extLst>
                <a:ext uri="{FF2B5EF4-FFF2-40B4-BE49-F238E27FC236}">
                  <a16:creationId xmlns:a16="http://schemas.microsoft.com/office/drawing/2014/main" id="{70E459F4-7C6A-48A6-DF02-EFA67617C9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5" name="Freeform: Shape 24">
              <a:extLst>
                <a:ext uri="{FF2B5EF4-FFF2-40B4-BE49-F238E27FC236}">
                  <a16:creationId xmlns:a16="http://schemas.microsoft.com/office/drawing/2014/main" id="{017EF16B-C748-1659-AC6F-1164688D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sp>
        <p:nvSpPr>
          <p:cNvPr id="2" name="Title 1">
            <a:extLst>
              <a:ext uri="{FF2B5EF4-FFF2-40B4-BE49-F238E27FC236}">
                <a16:creationId xmlns:a16="http://schemas.microsoft.com/office/drawing/2014/main" id="{4CF69B59-A94F-3B25-12C9-11EA6B0951E1}"/>
              </a:ext>
            </a:extLst>
          </p:cNvPr>
          <p:cNvSpPr>
            <a:spLocks noGrp="1"/>
          </p:cNvSpPr>
          <p:nvPr>
            <p:ph type="title"/>
          </p:nvPr>
        </p:nvSpPr>
        <p:spPr>
          <a:xfrm>
            <a:off x="1014984" y="908263"/>
            <a:ext cx="10158984" cy="670137"/>
          </a:xfrm>
        </p:spPr>
        <p:txBody>
          <a:bodyPr anchor="b">
            <a:normAutofit fontScale="90000"/>
          </a:bodyPr>
          <a:lstStyle/>
          <a:p>
            <a:r>
              <a:rPr lang="en-GB" sz="4800" dirty="0">
                <a:solidFill>
                  <a:schemeClr val="bg1"/>
                </a:solidFill>
              </a:rPr>
              <a:t>1980’s</a:t>
            </a:r>
          </a:p>
        </p:txBody>
      </p:sp>
      <p:sp>
        <p:nvSpPr>
          <p:cNvPr id="3" name="Content Placeholder 2">
            <a:extLst>
              <a:ext uri="{FF2B5EF4-FFF2-40B4-BE49-F238E27FC236}">
                <a16:creationId xmlns:a16="http://schemas.microsoft.com/office/drawing/2014/main" id="{2F90C263-2188-55B2-4930-EAA1F1D835A9}"/>
              </a:ext>
            </a:extLst>
          </p:cNvPr>
          <p:cNvSpPr>
            <a:spLocks noGrp="1"/>
          </p:cNvSpPr>
          <p:nvPr>
            <p:ph idx="1"/>
          </p:nvPr>
        </p:nvSpPr>
        <p:spPr>
          <a:xfrm>
            <a:off x="1016508" y="1544202"/>
            <a:ext cx="10158984" cy="4734799"/>
          </a:xfrm>
        </p:spPr>
        <p:txBody>
          <a:bodyPr>
            <a:normAutofit/>
          </a:bodyPr>
          <a:lstStyle/>
          <a:p>
            <a:pPr marL="0" indent="0">
              <a:lnSpc>
                <a:spcPct val="170000"/>
              </a:lnSpc>
              <a:buNone/>
            </a:pPr>
            <a:endParaRPr lang="en-GB" sz="2400" dirty="0">
              <a:solidFill>
                <a:schemeClr val="bg1"/>
              </a:solidFill>
            </a:endParaRPr>
          </a:p>
          <a:p>
            <a:pPr marL="0" indent="0">
              <a:buNone/>
            </a:pPr>
            <a:endParaRPr lang="en-GB" sz="1100" dirty="0">
              <a:solidFill>
                <a:schemeClr val="bg1"/>
              </a:solidFill>
            </a:endParaRPr>
          </a:p>
        </p:txBody>
      </p:sp>
      <p:pic>
        <p:nvPicPr>
          <p:cNvPr id="5" name="Picture 4">
            <a:extLst>
              <a:ext uri="{FF2B5EF4-FFF2-40B4-BE49-F238E27FC236}">
                <a16:creationId xmlns:a16="http://schemas.microsoft.com/office/drawing/2014/main" id="{63432B54-D0E1-9867-771B-BF1A7ECC8CC2}"/>
              </a:ext>
            </a:extLst>
          </p:cNvPr>
          <p:cNvPicPr>
            <a:picLocks noChangeAspect="1"/>
          </p:cNvPicPr>
          <p:nvPr/>
        </p:nvPicPr>
        <p:blipFill>
          <a:blip r:embed="rId3"/>
          <a:stretch>
            <a:fillRect/>
          </a:stretch>
        </p:blipFill>
        <p:spPr>
          <a:xfrm>
            <a:off x="8022825" y="980141"/>
            <a:ext cx="3151905" cy="2395936"/>
          </a:xfrm>
          <a:prstGeom prst="rect">
            <a:avLst/>
          </a:prstGeom>
        </p:spPr>
      </p:pic>
      <p:pic>
        <p:nvPicPr>
          <p:cNvPr id="7" name="Picture 6">
            <a:extLst>
              <a:ext uri="{FF2B5EF4-FFF2-40B4-BE49-F238E27FC236}">
                <a16:creationId xmlns:a16="http://schemas.microsoft.com/office/drawing/2014/main" id="{2E2C2A12-B26C-0621-9145-820FAF1A38BD}"/>
              </a:ext>
            </a:extLst>
          </p:cNvPr>
          <p:cNvPicPr>
            <a:picLocks noChangeAspect="1"/>
          </p:cNvPicPr>
          <p:nvPr/>
        </p:nvPicPr>
        <p:blipFill>
          <a:blip r:embed="rId4"/>
          <a:stretch>
            <a:fillRect/>
          </a:stretch>
        </p:blipFill>
        <p:spPr>
          <a:xfrm>
            <a:off x="6118512" y="2677182"/>
            <a:ext cx="2517866" cy="3200677"/>
          </a:xfrm>
          <a:prstGeom prst="rect">
            <a:avLst/>
          </a:prstGeom>
        </p:spPr>
      </p:pic>
      <p:sp>
        <p:nvSpPr>
          <p:cNvPr id="13" name="TextBox 12">
            <a:extLst>
              <a:ext uri="{FF2B5EF4-FFF2-40B4-BE49-F238E27FC236}">
                <a16:creationId xmlns:a16="http://schemas.microsoft.com/office/drawing/2014/main" id="{37C8C4DB-54AE-264A-FB7E-CFB2E449C98B}"/>
              </a:ext>
            </a:extLst>
          </p:cNvPr>
          <p:cNvSpPr txBox="1"/>
          <p:nvPr/>
        </p:nvSpPr>
        <p:spPr>
          <a:xfrm>
            <a:off x="742734" y="2699168"/>
            <a:ext cx="6093500" cy="2225674"/>
          </a:xfrm>
          <a:prstGeom prst="rect">
            <a:avLst/>
          </a:prstGeom>
          <a:noFill/>
        </p:spPr>
        <p:txBody>
          <a:bodyPr wrap="square">
            <a:spAutoFit/>
          </a:bodyPr>
          <a:lstStyle/>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bg1"/>
                </a:solidFill>
                <a:effectLst/>
                <a:uLnTx/>
                <a:uFillTx/>
                <a:latin typeface="Aptos" panose="020B0004020202020204"/>
                <a:ea typeface="+mn-ea"/>
                <a:cs typeface="+mn-cs"/>
              </a:rPr>
              <a:t>Harrods Bombing</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bg1"/>
                </a:solidFill>
                <a:effectLst/>
                <a:uLnTx/>
                <a:uFillTx/>
                <a:latin typeface="Aptos" panose="020B0004020202020204"/>
                <a:ea typeface="+mn-ea"/>
                <a:cs typeface="+mn-cs"/>
              </a:rPr>
              <a:t>Death Lord Mountbatten</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bg1"/>
                </a:solidFill>
                <a:effectLst/>
                <a:uLnTx/>
                <a:uFillTx/>
                <a:latin typeface="Aptos" panose="020B0004020202020204"/>
                <a:ea typeface="+mn-ea"/>
                <a:cs typeface="+mn-cs"/>
              </a:rPr>
              <a:t>Brighton Hotel Bombing </a:t>
            </a:r>
          </a:p>
        </p:txBody>
      </p:sp>
    </p:spTree>
    <p:extLst>
      <p:ext uri="{BB962C8B-B14F-4D97-AF65-F5344CB8AC3E}">
        <p14:creationId xmlns:p14="http://schemas.microsoft.com/office/powerpoint/2010/main" val="17714012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1CC7643-F83F-B148-D97F-9599296080B9}"/>
            </a:ext>
          </a:extLst>
        </p:cNvPr>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3D4C412A-5FE3-665C-42D2-5D69BBF12C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nvGrpSpPr>
          <p:cNvPr id="10" name="Group 9">
            <a:extLst>
              <a:ext uri="{FF2B5EF4-FFF2-40B4-BE49-F238E27FC236}">
                <a16:creationId xmlns:a16="http://schemas.microsoft.com/office/drawing/2014/main" id="{D33EF89E-8B5D-0719-AC27-7290924389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BFCCA05E-CAF4-2FE6-3F21-C3E530E23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2" name="Color Cover">
              <a:extLst>
                <a:ext uri="{FF2B5EF4-FFF2-40B4-BE49-F238E27FC236}">
                  <a16:creationId xmlns:a16="http://schemas.microsoft.com/office/drawing/2014/main" id="{3927C7FB-0140-CEF0-C56E-F3969CAAB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grpSp>
      <p:grpSp>
        <p:nvGrpSpPr>
          <p:cNvPr id="14" name="Group 13">
            <a:extLst>
              <a:ext uri="{FF2B5EF4-FFF2-40B4-BE49-F238E27FC236}">
                <a16:creationId xmlns:a16="http://schemas.microsoft.com/office/drawing/2014/main" id="{19499630-DB3E-4742-A13C-A1349C7B9A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275A9CF3-D1ED-C188-EE46-9826F08835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6" name="Color">
              <a:extLst>
                <a:ext uri="{FF2B5EF4-FFF2-40B4-BE49-F238E27FC236}">
                  <a16:creationId xmlns:a16="http://schemas.microsoft.com/office/drawing/2014/main" id="{CC0F2153-90B4-3302-1D7E-A3C87E21B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grpSp>
      <p:grpSp>
        <p:nvGrpSpPr>
          <p:cNvPr id="18" name="Group 17">
            <a:extLst>
              <a:ext uri="{FF2B5EF4-FFF2-40B4-BE49-F238E27FC236}">
                <a16:creationId xmlns:a16="http://schemas.microsoft.com/office/drawing/2014/main" id="{449E9A1B-9169-AAB7-47F9-FFC801D5E7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AF1B3855-F4B0-A5EE-FFA0-94F09DFE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0" name="Freeform: Shape 19">
              <a:extLst>
                <a:ext uri="{FF2B5EF4-FFF2-40B4-BE49-F238E27FC236}">
                  <a16:creationId xmlns:a16="http://schemas.microsoft.com/office/drawing/2014/main" id="{5ED3931C-C557-3C19-FD75-650A55BDA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1" name="Freeform: Shape 20">
              <a:extLst>
                <a:ext uri="{FF2B5EF4-FFF2-40B4-BE49-F238E27FC236}">
                  <a16:creationId xmlns:a16="http://schemas.microsoft.com/office/drawing/2014/main" id="{E8B5ED95-F09B-C1E9-2A7F-628D14E52D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2" name="Freeform: Shape 21">
              <a:extLst>
                <a:ext uri="{FF2B5EF4-FFF2-40B4-BE49-F238E27FC236}">
                  <a16:creationId xmlns:a16="http://schemas.microsoft.com/office/drawing/2014/main" id="{7A905521-437A-DFE1-CE91-A7DF78450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3" name="Freeform: Shape 22">
              <a:extLst>
                <a:ext uri="{FF2B5EF4-FFF2-40B4-BE49-F238E27FC236}">
                  <a16:creationId xmlns:a16="http://schemas.microsoft.com/office/drawing/2014/main" id="{707D5823-DBA4-0DBB-1FE7-9986769C29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4" name="Freeform: Shape 23">
              <a:extLst>
                <a:ext uri="{FF2B5EF4-FFF2-40B4-BE49-F238E27FC236}">
                  <a16:creationId xmlns:a16="http://schemas.microsoft.com/office/drawing/2014/main" id="{AE3529F9-6153-98E6-E258-4EB4CA3560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5" name="Freeform: Shape 24">
              <a:extLst>
                <a:ext uri="{FF2B5EF4-FFF2-40B4-BE49-F238E27FC236}">
                  <a16:creationId xmlns:a16="http://schemas.microsoft.com/office/drawing/2014/main" id="{7F2DCE59-8F35-AC11-1683-35D3172E3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grpSp>
      <p:sp>
        <p:nvSpPr>
          <p:cNvPr id="3" name="Content Placeholder 2">
            <a:extLst>
              <a:ext uri="{FF2B5EF4-FFF2-40B4-BE49-F238E27FC236}">
                <a16:creationId xmlns:a16="http://schemas.microsoft.com/office/drawing/2014/main" id="{13B3F929-F5C8-3F4B-E46C-F77D1B2B115B}"/>
              </a:ext>
            </a:extLst>
          </p:cNvPr>
          <p:cNvSpPr>
            <a:spLocks noGrp="1"/>
          </p:cNvSpPr>
          <p:nvPr>
            <p:ph idx="1"/>
          </p:nvPr>
        </p:nvSpPr>
        <p:spPr>
          <a:xfrm>
            <a:off x="1016508" y="1544202"/>
            <a:ext cx="10158984" cy="4734799"/>
          </a:xfrm>
        </p:spPr>
        <p:txBody>
          <a:bodyPr>
            <a:normAutofit/>
          </a:bodyPr>
          <a:lstStyle/>
          <a:p>
            <a:pPr marL="0" indent="0">
              <a:lnSpc>
                <a:spcPct val="170000"/>
              </a:lnSpc>
              <a:buNone/>
            </a:pPr>
            <a:endParaRPr lang="en-GB" sz="2400" dirty="0">
              <a:solidFill>
                <a:schemeClr val="bg1"/>
              </a:solidFill>
            </a:endParaRPr>
          </a:p>
          <a:p>
            <a:pPr marL="0" indent="0">
              <a:buNone/>
            </a:pPr>
            <a:endParaRPr lang="en-GB" sz="1100" dirty="0">
              <a:solidFill>
                <a:schemeClr val="bg1"/>
              </a:solidFill>
            </a:endParaRPr>
          </a:p>
        </p:txBody>
      </p:sp>
      <p:sp>
        <p:nvSpPr>
          <p:cNvPr id="26" name="Title 25">
            <a:extLst>
              <a:ext uri="{FF2B5EF4-FFF2-40B4-BE49-F238E27FC236}">
                <a16:creationId xmlns:a16="http://schemas.microsoft.com/office/drawing/2014/main" id="{76E3AFDA-89B9-7912-FB9D-07DE44503AED}"/>
              </a:ext>
            </a:extLst>
          </p:cNvPr>
          <p:cNvSpPr>
            <a:spLocks noGrp="1"/>
          </p:cNvSpPr>
          <p:nvPr>
            <p:ph type="title"/>
          </p:nvPr>
        </p:nvSpPr>
        <p:spPr/>
        <p:txBody>
          <a:bodyPr/>
          <a:lstStyle/>
          <a:p>
            <a:r>
              <a:rPr kumimoji="0" lang="en-GB" sz="4000" b="0" i="0" u="none" strike="noStrike" kern="1200" cap="none" spc="0" normalizeH="0" baseline="0" noProof="0" dirty="0">
                <a:ln>
                  <a:noFill/>
                </a:ln>
                <a:solidFill>
                  <a:schemeClr val="bg1"/>
                </a:solidFill>
                <a:effectLst/>
                <a:uLnTx/>
                <a:uFillTx/>
                <a:latin typeface="Aptos Display" panose="020F0302020204030204"/>
                <a:ea typeface="+mj-ea"/>
                <a:cs typeface="+mj-cs"/>
              </a:rPr>
              <a:t>Extreme Right Wing -  XRW</a:t>
            </a:r>
            <a:endParaRPr lang="en-GB" dirty="0">
              <a:solidFill>
                <a:schemeClr val="bg1"/>
              </a:solidFill>
            </a:endParaRPr>
          </a:p>
        </p:txBody>
      </p:sp>
      <p:sp>
        <p:nvSpPr>
          <p:cNvPr id="28" name="TextBox 27">
            <a:extLst>
              <a:ext uri="{FF2B5EF4-FFF2-40B4-BE49-F238E27FC236}">
                <a16:creationId xmlns:a16="http://schemas.microsoft.com/office/drawing/2014/main" id="{673EECE1-DA0E-8B92-84ED-67C92796E876}"/>
              </a:ext>
            </a:extLst>
          </p:cNvPr>
          <p:cNvSpPr txBox="1"/>
          <p:nvPr/>
        </p:nvSpPr>
        <p:spPr>
          <a:xfrm>
            <a:off x="602430" y="1391145"/>
            <a:ext cx="10889442" cy="4135556"/>
          </a:xfrm>
          <a:prstGeom prst="rect">
            <a:avLst/>
          </a:prstGeom>
          <a:noFill/>
        </p:spPr>
        <p:txBody>
          <a:bodyPr wrap="square">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bg1"/>
                </a:solidFill>
                <a:effectLst/>
                <a:uLnTx/>
                <a:uFillTx/>
                <a:latin typeface="Aptos" panose="020B0004020202020204"/>
                <a:ea typeface="+mn-ea"/>
                <a:cs typeface="+mn-cs"/>
              </a:rPr>
              <a:t>Those who promote messages of hate filled prejudice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bg1"/>
                </a:solidFill>
                <a:effectLst/>
                <a:uLnTx/>
                <a:uFillTx/>
                <a:latin typeface="Aptos" panose="020B0004020202020204"/>
                <a:ea typeface="+mn-ea"/>
                <a:cs typeface="+mn-cs"/>
              </a:rPr>
              <a:t>UK active parties – National Action - rooted in the British National Party (BNP). Masculine, aggressive movement, with Skull masks image. Publicly celebrated the murder of Member of Parliament Jo Cox by far-right activist Thomas Mair. First XRW group to be Proscribed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err="1">
                <a:ln>
                  <a:noFill/>
                </a:ln>
                <a:solidFill>
                  <a:schemeClr val="bg1"/>
                </a:solidFill>
                <a:effectLst/>
                <a:uLnTx/>
                <a:uFillTx/>
                <a:latin typeface="Aptos" panose="020B0004020202020204"/>
                <a:ea typeface="+mn-ea"/>
                <a:cs typeface="+mn-cs"/>
              </a:rPr>
              <a:t>Sonnenkrieg</a:t>
            </a:r>
            <a:r>
              <a:rPr kumimoji="0" lang="en-GB" sz="2400" b="0" i="0" u="none" strike="noStrike" kern="1200" cap="none" spc="0" normalizeH="0" baseline="0" noProof="0" dirty="0">
                <a:ln>
                  <a:noFill/>
                </a:ln>
                <a:solidFill>
                  <a:schemeClr val="bg1"/>
                </a:solidFill>
                <a:effectLst/>
                <a:uLnTx/>
                <a:uFillTx/>
                <a:latin typeface="Aptos" panose="020B0004020202020204"/>
                <a:ea typeface="+mn-ea"/>
                <a:cs typeface="+mn-cs"/>
              </a:rPr>
              <a:t> Division (SKD) is the British chapter of the U.S.-based Atomwaffen Division (AWD). Is a neo-Nazi organization that uses violence, they want a white revolution and believed in the inevitability of a race war. The group becomes the second right wing terrorism organisation to be proscribed in UK</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bg1"/>
                </a:solidFill>
                <a:effectLst/>
                <a:uLnTx/>
                <a:uFillTx/>
                <a:latin typeface="Aptos" panose="020B0004020202020204"/>
                <a:ea typeface="+mn-ea"/>
                <a:cs typeface="+mn-cs"/>
              </a:rPr>
              <a:t>The Base a predominantly US-based militant white supremacist organisation seeking to establish a white ethno-state.</a:t>
            </a:r>
          </a:p>
        </p:txBody>
      </p:sp>
    </p:spTree>
    <p:extLst>
      <p:ext uri="{BB962C8B-B14F-4D97-AF65-F5344CB8AC3E}">
        <p14:creationId xmlns:p14="http://schemas.microsoft.com/office/powerpoint/2010/main" val="7335994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8FCCF6-A374-C49D-1231-C31946B3A4D7}"/>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Legislation </a:t>
            </a:r>
          </a:p>
        </p:txBody>
      </p:sp>
      <p:sp>
        <p:nvSpPr>
          <p:cNvPr id="4" name="Content Placeholder 3">
            <a:extLst>
              <a:ext uri="{FF2B5EF4-FFF2-40B4-BE49-F238E27FC236}">
                <a16:creationId xmlns:a16="http://schemas.microsoft.com/office/drawing/2014/main" id="{F682D3D5-0CD4-1068-5349-CF85E555C44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0876098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EF68531-24E0-F61F-F643-409080E522EB}"/>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1E2DD7F-9775-9C9E-A8E6-AB2B70BCE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87FF943-A800-3C9E-DB88-27D17F069A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A26FE-ACBE-350D-BF76-987CD7164A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D80DB8A-8902-93CD-FB50-0AC885E5C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A90F185-9A8B-50A6-5B95-45DD75F89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E9C36D58-90E8-6D11-0E1B-E7AEAC39C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3D259E-85BB-7E08-44BF-7B78DCA928D2}"/>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Legislation </a:t>
            </a:r>
          </a:p>
        </p:txBody>
      </p:sp>
      <p:graphicFrame>
        <p:nvGraphicFramePr>
          <p:cNvPr id="5" name="Content Placeholder 2">
            <a:extLst>
              <a:ext uri="{FF2B5EF4-FFF2-40B4-BE49-F238E27FC236}">
                <a16:creationId xmlns:a16="http://schemas.microsoft.com/office/drawing/2014/main" id="{28C176DF-8C5D-D16D-16F7-DB69A1D19A18}"/>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184154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BD99F-9E24-A49B-750E-40B4E0FFF116}"/>
              </a:ext>
            </a:extLst>
          </p:cNvPr>
          <p:cNvSpPr>
            <a:spLocks noGrp="1"/>
          </p:cNvSpPr>
          <p:nvPr>
            <p:ph type="title"/>
          </p:nvPr>
        </p:nvSpPr>
        <p:spPr>
          <a:xfrm>
            <a:off x="838200" y="365126"/>
            <a:ext cx="10515600" cy="990146"/>
          </a:xfrm>
        </p:spPr>
        <p:txBody>
          <a:bodyPr/>
          <a:lstStyle/>
          <a:p>
            <a:r>
              <a:rPr lang="en-GB" dirty="0"/>
              <a:t>UK CT Legislation </a:t>
            </a:r>
            <a:endParaRPr lang="en-US" dirty="0"/>
          </a:p>
        </p:txBody>
      </p:sp>
      <p:sp>
        <p:nvSpPr>
          <p:cNvPr id="3" name="Content Placeholder 2">
            <a:extLst>
              <a:ext uri="{FF2B5EF4-FFF2-40B4-BE49-F238E27FC236}">
                <a16:creationId xmlns:a16="http://schemas.microsoft.com/office/drawing/2014/main" id="{7F92125C-1389-3B60-2206-E03615AB54F2}"/>
              </a:ext>
            </a:extLst>
          </p:cNvPr>
          <p:cNvSpPr>
            <a:spLocks noGrp="1"/>
          </p:cNvSpPr>
          <p:nvPr>
            <p:ph idx="1"/>
          </p:nvPr>
        </p:nvSpPr>
        <p:spPr>
          <a:xfrm>
            <a:off x="838200" y="1355272"/>
            <a:ext cx="10515600" cy="4821691"/>
          </a:xfrm>
        </p:spPr>
        <p:txBody>
          <a:bodyPr>
            <a:normAutofit lnSpcReduction="10000"/>
          </a:bodyPr>
          <a:lstStyle/>
          <a:p>
            <a:r>
              <a:rPr lang="en-GB" dirty="0"/>
              <a:t>Terrorism Act 2000 </a:t>
            </a:r>
          </a:p>
          <a:p>
            <a:r>
              <a:rPr lang="en-GB" dirty="0"/>
              <a:t>The Anti Terrorism Crime and Security Act 2001</a:t>
            </a:r>
          </a:p>
          <a:p>
            <a:r>
              <a:rPr lang="en-GB" dirty="0"/>
              <a:t>Prevention of Terrorism Act 2005 </a:t>
            </a:r>
          </a:p>
          <a:p>
            <a:r>
              <a:rPr lang="en-GB" dirty="0"/>
              <a:t>Terrorism Act 2006 </a:t>
            </a:r>
          </a:p>
          <a:p>
            <a:r>
              <a:rPr lang="en-GB" dirty="0"/>
              <a:t>Terrorist Anti Freezing Act 2010 </a:t>
            </a:r>
          </a:p>
          <a:p>
            <a:r>
              <a:rPr lang="en-GB" dirty="0"/>
              <a:t>Terrorism Prevention and Investigation Measures Act 2011 </a:t>
            </a:r>
          </a:p>
          <a:p>
            <a:r>
              <a:rPr lang="en-GB" dirty="0"/>
              <a:t>Counter Terrorism and Security Act 2015 </a:t>
            </a:r>
          </a:p>
          <a:p>
            <a:r>
              <a:rPr lang="en-GB" dirty="0"/>
              <a:t>Counterterrorism and Border Security Act 2019 </a:t>
            </a:r>
          </a:p>
          <a:p>
            <a:r>
              <a:rPr lang="en-GB" dirty="0"/>
              <a:t>The Counter Terrorism and Sentencing Act 2021 </a:t>
            </a:r>
          </a:p>
          <a:p>
            <a:r>
              <a:rPr lang="en-GB" dirty="0"/>
              <a:t>Police Crime Sentencing and Court Act 2022</a:t>
            </a:r>
          </a:p>
          <a:p>
            <a:endParaRPr lang="en-US" dirty="0"/>
          </a:p>
        </p:txBody>
      </p:sp>
    </p:spTree>
    <p:extLst>
      <p:ext uri="{BB962C8B-B14F-4D97-AF65-F5344CB8AC3E}">
        <p14:creationId xmlns:p14="http://schemas.microsoft.com/office/powerpoint/2010/main" val="21859743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CA54F-7D22-3133-F750-9DCC5145710F}"/>
              </a:ext>
            </a:extLst>
          </p:cNvPr>
          <p:cNvSpPr>
            <a:spLocks noGrp="1"/>
          </p:cNvSpPr>
          <p:nvPr>
            <p:ph type="title"/>
          </p:nvPr>
        </p:nvSpPr>
        <p:spPr>
          <a:xfrm>
            <a:off x="838200" y="365125"/>
            <a:ext cx="10515600" cy="777875"/>
          </a:xfrm>
        </p:spPr>
        <p:txBody>
          <a:bodyPr>
            <a:normAutofit fontScale="90000"/>
          </a:bodyPr>
          <a:lstStyle/>
          <a:p>
            <a:br>
              <a:rPr lang="en-GB" dirty="0"/>
            </a:br>
            <a:r>
              <a:rPr lang="en-GB" dirty="0"/>
              <a:t>Terrorism Act 2000 TACT</a:t>
            </a:r>
            <a:br>
              <a:rPr lang="en-GB" dirty="0"/>
            </a:br>
            <a:endParaRPr lang="en-US" dirty="0"/>
          </a:p>
        </p:txBody>
      </p:sp>
      <p:sp>
        <p:nvSpPr>
          <p:cNvPr id="3" name="Content Placeholder 2">
            <a:extLst>
              <a:ext uri="{FF2B5EF4-FFF2-40B4-BE49-F238E27FC236}">
                <a16:creationId xmlns:a16="http://schemas.microsoft.com/office/drawing/2014/main" id="{3CD902CD-3F63-866A-3AFF-B5B73F04036A}"/>
              </a:ext>
            </a:extLst>
          </p:cNvPr>
          <p:cNvSpPr>
            <a:spLocks noGrp="1"/>
          </p:cNvSpPr>
          <p:nvPr>
            <p:ph idx="1"/>
          </p:nvPr>
        </p:nvSpPr>
        <p:spPr>
          <a:xfrm>
            <a:off x="838200" y="1295400"/>
            <a:ext cx="10515600" cy="4881563"/>
          </a:xfrm>
        </p:spPr>
        <p:txBody>
          <a:bodyPr>
            <a:normAutofit fontScale="92500"/>
          </a:bodyPr>
          <a:lstStyle/>
          <a:p>
            <a:r>
              <a:rPr lang="en-GB" dirty="0"/>
              <a:t>Created to the response to the changing nature of the Terrorist threat to the UK</a:t>
            </a:r>
          </a:p>
          <a:p>
            <a:r>
              <a:rPr lang="en-GB" dirty="0"/>
              <a:t>1990’s global activities of Al Qaeda – Government approved the law</a:t>
            </a:r>
          </a:p>
          <a:p>
            <a:r>
              <a:rPr lang="en-GB" dirty="0"/>
              <a:t>Provides the definition of terrorism </a:t>
            </a:r>
          </a:p>
          <a:p>
            <a:r>
              <a:rPr lang="en-GB" dirty="0"/>
              <a:t>Including ‘making it an offence to collect or make a record of information of a kind likely to be u</a:t>
            </a:r>
            <a:r>
              <a:rPr lang="en-IN" dirty="0" err="1"/>
              <a:t>seful</a:t>
            </a:r>
            <a:r>
              <a:rPr lang="en-IN" dirty="0"/>
              <a:t> to a person committing of a preparing an act of terrorism or to process document or record containing information of that kind.</a:t>
            </a:r>
          </a:p>
          <a:p>
            <a:r>
              <a:rPr lang="en-IN" dirty="0"/>
              <a:t>And possession of an article in circumstances which give rise to reasonable suspicion that that possession is from the purpose connected with Commission preparing instigation of an act of terrorism </a:t>
            </a:r>
            <a:endParaRPr lang="en-US" dirty="0"/>
          </a:p>
        </p:txBody>
      </p:sp>
    </p:spTree>
    <p:extLst>
      <p:ext uri="{BB962C8B-B14F-4D97-AF65-F5344CB8AC3E}">
        <p14:creationId xmlns:p14="http://schemas.microsoft.com/office/powerpoint/2010/main" val="6153552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539FA-493D-B720-714F-7953FF76CC52}"/>
              </a:ext>
            </a:extLst>
          </p:cNvPr>
          <p:cNvSpPr>
            <a:spLocks noGrp="1"/>
          </p:cNvSpPr>
          <p:nvPr>
            <p:ph type="title"/>
          </p:nvPr>
        </p:nvSpPr>
        <p:spPr/>
        <p:txBody>
          <a:bodyPr/>
          <a:lstStyle/>
          <a:p>
            <a:r>
              <a:rPr lang="en-IN" dirty="0"/>
              <a:t>The </a:t>
            </a:r>
            <a:r>
              <a:rPr lang="en-GB" dirty="0"/>
              <a:t>Anti-T</a:t>
            </a:r>
            <a:r>
              <a:rPr lang="en-IN" dirty="0"/>
              <a:t>terrorism </a:t>
            </a:r>
            <a:r>
              <a:rPr lang="en-GB" dirty="0"/>
              <a:t>C</a:t>
            </a:r>
            <a:r>
              <a:rPr lang="en-IN" dirty="0"/>
              <a:t>rime and Security Act 2021 </a:t>
            </a:r>
            <a:endParaRPr lang="en-US" dirty="0"/>
          </a:p>
        </p:txBody>
      </p:sp>
      <p:sp>
        <p:nvSpPr>
          <p:cNvPr id="3" name="Content Placeholder 2">
            <a:extLst>
              <a:ext uri="{FF2B5EF4-FFF2-40B4-BE49-F238E27FC236}">
                <a16:creationId xmlns:a16="http://schemas.microsoft.com/office/drawing/2014/main" id="{63B3AE11-E868-4798-2247-08CE934DE0FE}"/>
              </a:ext>
            </a:extLst>
          </p:cNvPr>
          <p:cNvSpPr>
            <a:spLocks noGrp="1"/>
          </p:cNvSpPr>
          <p:nvPr>
            <p:ph idx="1"/>
          </p:nvPr>
        </p:nvSpPr>
        <p:spPr/>
        <p:txBody>
          <a:bodyPr>
            <a:normAutofit fontScale="92500"/>
          </a:bodyPr>
          <a:lstStyle/>
          <a:p>
            <a:r>
              <a:rPr lang="en-IN" dirty="0"/>
              <a:t>Due to this t</a:t>
            </a:r>
            <a:r>
              <a:rPr lang="en-GB" dirty="0"/>
              <a:t>threat within UK and</a:t>
            </a:r>
            <a:r>
              <a:rPr lang="en-IN" dirty="0"/>
              <a:t> Europe The UN wanted to ensure that legislation was in place</a:t>
            </a:r>
          </a:p>
          <a:p>
            <a:r>
              <a:rPr lang="en-IN" dirty="0"/>
              <a:t>Uk response was this act it brought UK terrorism legislation in line with what was perceived as urgent development to tackle terrorism, including freezing of financial sources believed to be supported support in terrorist groups extension of disclose powers.</a:t>
            </a:r>
          </a:p>
          <a:p>
            <a:r>
              <a:rPr lang="en-IN" dirty="0"/>
              <a:t>Many believe that this act was not in line with you EU Convention of Human Rights as one part of the legislation is that the a person can be held without trial which was applied to 8 foreign individuals which was found to be unlawful it remained in place until the prevention of Terrorism Act 2005 </a:t>
            </a:r>
            <a:endParaRPr lang="en-US" dirty="0"/>
          </a:p>
        </p:txBody>
      </p:sp>
    </p:spTree>
    <p:extLst>
      <p:ext uri="{BB962C8B-B14F-4D97-AF65-F5344CB8AC3E}">
        <p14:creationId xmlns:p14="http://schemas.microsoft.com/office/powerpoint/2010/main" val="37873093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63A61-BAB6-D5B2-6EE8-B268AA6552B4}"/>
              </a:ext>
            </a:extLst>
          </p:cNvPr>
          <p:cNvSpPr>
            <a:spLocks noGrp="1"/>
          </p:cNvSpPr>
          <p:nvPr>
            <p:ph type="title"/>
          </p:nvPr>
        </p:nvSpPr>
        <p:spPr/>
        <p:txBody>
          <a:bodyPr/>
          <a:lstStyle/>
          <a:p>
            <a:r>
              <a:rPr lang="en-IN" dirty="0"/>
              <a:t>Prevention of Terrorism Act 2005 </a:t>
            </a:r>
            <a:endParaRPr lang="en-US" dirty="0"/>
          </a:p>
        </p:txBody>
      </p:sp>
      <p:sp>
        <p:nvSpPr>
          <p:cNvPr id="3" name="Content Placeholder 2">
            <a:extLst>
              <a:ext uri="{FF2B5EF4-FFF2-40B4-BE49-F238E27FC236}">
                <a16:creationId xmlns:a16="http://schemas.microsoft.com/office/drawing/2014/main" id="{F2741315-930E-ED2A-FEAA-801BE6E547D8}"/>
              </a:ext>
            </a:extLst>
          </p:cNvPr>
          <p:cNvSpPr>
            <a:spLocks noGrp="1"/>
          </p:cNvSpPr>
          <p:nvPr>
            <p:ph idx="1"/>
          </p:nvPr>
        </p:nvSpPr>
        <p:spPr/>
        <p:txBody>
          <a:bodyPr>
            <a:normAutofit/>
          </a:bodyPr>
          <a:lstStyle/>
          <a:p>
            <a:r>
              <a:rPr lang="en-GB" dirty="0"/>
              <a:t>T</a:t>
            </a:r>
            <a:r>
              <a:rPr lang="en-IN" dirty="0"/>
              <a:t>his address the</a:t>
            </a:r>
            <a:r>
              <a:rPr lang="en-GB" dirty="0"/>
              <a:t> Prevention of those potential involved in </a:t>
            </a:r>
            <a:r>
              <a:rPr lang="en-IN" dirty="0"/>
              <a:t>terrorism </a:t>
            </a:r>
            <a:endParaRPr lang="en-GB" dirty="0"/>
          </a:p>
          <a:p>
            <a:r>
              <a:rPr lang="en-IN" dirty="0"/>
              <a:t>The legislation controls and gives </a:t>
            </a:r>
            <a:r>
              <a:rPr lang="en-IN" dirty="0" err="1"/>
              <a:t>ignificant</a:t>
            </a:r>
            <a:r>
              <a:rPr lang="en-IN" dirty="0"/>
              <a:t> restriction of freedom of those who suspected to be involved in terrorist attacks</a:t>
            </a:r>
          </a:p>
          <a:p>
            <a:r>
              <a:rPr lang="en-IN" dirty="0"/>
              <a:t>restriction such as Internet access</a:t>
            </a:r>
          </a:p>
          <a:p>
            <a:r>
              <a:rPr lang="en-IN" dirty="0"/>
              <a:t>Access to technology such as mobile phones computers</a:t>
            </a:r>
          </a:p>
          <a:p>
            <a:r>
              <a:rPr lang="en-IN" dirty="0"/>
              <a:t>Interactions with other individuals</a:t>
            </a:r>
          </a:p>
          <a:p>
            <a:r>
              <a:rPr lang="en-IN" dirty="0"/>
              <a:t>Removal from one town/city to another force to live elsewhere</a:t>
            </a:r>
          </a:p>
        </p:txBody>
      </p:sp>
    </p:spTree>
    <p:extLst>
      <p:ext uri="{BB962C8B-B14F-4D97-AF65-F5344CB8AC3E}">
        <p14:creationId xmlns:p14="http://schemas.microsoft.com/office/powerpoint/2010/main" val="16653157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34C08-EF78-3C59-8A89-FA0CED0FBF8A}"/>
              </a:ext>
            </a:extLst>
          </p:cNvPr>
          <p:cNvSpPr>
            <a:spLocks noGrp="1"/>
          </p:cNvSpPr>
          <p:nvPr>
            <p:ph type="title"/>
          </p:nvPr>
        </p:nvSpPr>
        <p:spPr/>
        <p:txBody>
          <a:bodyPr/>
          <a:lstStyle/>
          <a:p>
            <a:r>
              <a:rPr lang="en-GB" dirty="0"/>
              <a:t>Terrorism Act 2006</a:t>
            </a:r>
            <a:endParaRPr lang="en-US" dirty="0"/>
          </a:p>
        </p:txBody>
      </p:sp>
      <p:sp>
        <p:nvSpPr>
          <p:cNvPr id="3" name="Content Placeholder 2">
            <a:extLst>
              <a:ext uri="{FF2B5EF4-FFF2-40B4-BE49-F238E27FC236}">
                <a16:creationId xmlns:a16="http://schemas.microsoft.com/office/drawing/2014/main" id="{392EF029-1015-981C-88D8-E5923C5DDA47}"/>
              </a:ext>
            </a:extLst>
          </p:cNvPr>
          <p:cNvSpPr>
            <a:spLocks noGrp="1"/>
          </p:cNvSpPr>
          <p:nvPr>
            <p:ph idx="1"/>
          </p:nvPr>
        </p:nvSpPr>
        <p:spPr/>
        <p:txBody>
          <a:bodyPr/>
          <a:lstStyle/>
          <a:p>
            <a:r>
              <a:rPr lang="en-GB" dirty="0"/>
              <a:t>Introduced after the 7/7 bombings </a:t>
            </a:r>
          </a:p>
          <a:p>
            <a:r>
              <a:rPr lang="en-GB" dirty="0"/>
              <a:t>Highly controversial –</a:t>
            </a:r>
          </a:p>
          <a:p>
            <a:r>
              <a:rPr lang="en-GB" dirty="0"/>
              <a:t>Encouragement of Terrorism – Significant increase of what a terrorism offence could be</a:t>
            </a:r>
          </a:p>
          <a:p>
            <a:r>
              <a:rPr lang="en-GB" dirty="0"/>
              <a:t>Terrorism publications, Preparing to carry out act of terrorism, materials to use in an attack</a:t>
            </a:r>
          </a:p>
          <a:p>
            <a:r>
              <a:rPr lang="en-GB" dirty="0"/>
              <a:t>Maximum period of 14 days detention without charge</a:t>
            </a:r>
          </a:p>
          <a:p>
            <a:pPr marL="0" indent="0">
              <a:buNone/>
            </a:pPr>
            <a:r>
              <a:rPr lang="en-GB" dirty="0"/>
              <a:t>Govt wanted 90 days</a:t>
            </a:r>
          </a:p>
          <a:p>
            <a:endParaRPr lang="en-US" dirty="0"/>
          </a:p>
        </p:txBody>
      </p:sp>
    </p:spTree>
    <p:extLst>
      <p:ext uri="{BB962C8B-B14F-4D97-AF65-F5344CB8AC3E}">
        <p14:creationId xmlns:p14="http://schemas.microsoft.com/office/powerpoint/2010/main" val="3594748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A016-7AA6-B740-E38C-0280C02F9E8A}"/>
              </a:ext>
            </a:extLst>
          </p:cNvPr>
          <p:cNvSpPr>
            <a:spLocks noGrp="1"/>
          </p:cNvSpPr>
          <p:nvPr>
            <p:ph type="title"/>
          </p:nvPr>
        </p:nvSpPr>
        <p:spPr/>
        <p:txBody>
          <a:bodyPr/>
          <a:lstStyle/>
          <a:p>
            <a:r>
              <a:rPr lang="en-GB" dirty="0"/>
              <a:t>Terrorism Act 2000</a:t>
            </a:r>
            <a:endParaRPr lang="en-US" dirty="0"/>
          </a:p>
        </p:txBody>
      </p:sp>
      <p:sp>
        <p:nvSpPr>
          <p:cNvPr id="3" name="Content Placeholder 2">
            <a:extLst>
              <a:ext uri="{FF2B5EF4-FFF2-40B4-BE49-F238E27FC236}">
                <a16:creationId xmlns:a16="http://schemas.microsoft.com/office/drawing/2014/main" id="{7B2F3FD4-2517-776A-91FC-96D93BE27D55}"/>
              </a:ext>
            </a:extLst>
          </p:cNvPr>
          <p:cNvSpPr>
            <a:spLocks noGrp="1"/>
          </p:cNvSpPr>
          <p:nvPr>
            <p:ph idx="1"/>
          </p:nvPr>
        </p:nvSpPr>
        <p:spPr/>
        <p:txBody>
          <a:bodyPr/>
          <a:lstStyle/>
          <a:p>
            <a:r>
              <a:rPr lang="en-GB" dirty="0"/>
              <a:t>Person can be detained without charge for up to 14 days under Schedule 8 </a:t>
            </a:r>
          </a:p>
          <a:p>
            <a:r>
              <a:rPr lang="en-GB" dirty="0"/>
              <a:t>How it works</a:t>
            </a:r>
          </a:p>
          <a:p>
            <a:r>
              <a:rPr lang="en-GB" dirty="0"/>
              <a:t>Initial detention up to 48 hours without judicial authorisation</a:t>
            </a:r>
          </a:p>
          <a:p>
            <a:r>
              <a:rPr lang="en-GB" dirty="0"/>
              <a:t>Extension by a judge – up to max of 14 days, this can be through stages</a:t>
            </a:r>
          </a:p>
          <a:p>
            <a:r>
              <a:rPr lang="en-GB" dirty="0"/>
              <a:t>Extended time allows CT police/ intelligence agencies  to gather and analyse complex evidence such as digital data,  International links, complex links to other people. </a:t>
            </a:r>
          </a:p>
          <a:p>
            <a:endParaRPr lang="en-US" dirty="0"/>
          </a:p>
        </p:txBody>
      </p:sp>
    </p:spTree>
    <p:extLst>
      <p:ext uri="{BB962C8B-B14F-4D97-AF65-F5344CB8AC3E}">
        <p14:creationId xmlns:p14="http://schemas.microsoft.com/office/powerpoint/2010/main" val="8671313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2959</TotalTime>
  <Words>3406</Words>
  <Application>Microsoft Office PowerPoint</Application>
  <PresentationFormat>Widescreen</PresentationFormat>
  <Paragraphs>319</Paragraphs>
  <Slides>38</Slides>
  <Notes>30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Aptos</vt:lpstr>
      <vt:lpstr>Aptos Display</vt:lpstr>
      <vt:lpstr>Arial</vt:lpstr>
      <vt:lpstr>Söhne</vt:lpstr>
      <vt:lpstr>Wingdings</vt:lpstr>
      <vt:lpstr>office theme</vt:lpstr>
      <vt:lpstr>World Trade Centre London Underground, Manchester Arena and More ! </vt:lpstr>
      <vt:lpstr>Planning terrorist attacks</vt:lpstr>
      <vt:lpstr>Strategy  Produce perception of Success of campaign    </vt:lpstr>
      <vt:lpstr>Strategy  Produce perception of Success of campaign    </vt:lpstr>
      <vt:lpstr>Strategy  Produce perception of Success of campaign     </vt:lpstr>
      <vt:lpstr>Strategy  Produce perception of Success of campaign    </vt:lpstr>
      <vt:lpstr>Terrorist Groups</vt:lpstr>
      <vt:lpstr>Who are Al Qaeda?</vt:lpstr>
      <vt:lpstr>World Trade Centre Attacks</vt:lpstr>
      <vt:lpstr>7/7 London Bombings</vt:lpstr>
      <vt:lpstr>PowerPoint Presentation</vt:lpstr>
      <vt:lpstr>The Victims</vt:lpstr>
      <vt:lpstr>PowerPoint Presentation</vt:lpstr>
      <vt:lpstr>Responses</vt:lpstr>
      <vt:lpstr>Who is Islamic State?</vt:lpstr>
      <vt:lpstr>Manchester Arena</vt:lpstr>
      <vt:lpstr>The Attacker</vt:lpstr>
      <vt:lpstr>PowerPoint Presentation</vt:lpstr>
      <vt:lpstr>The Victims</vt:lpstr>
      <vt:lpstr>Report – failings </vt:lpstr>
      <vt:lpstr>Streatham attack -  Feb2020 </vt:lpstr>
      <vt:lpstr>Responses</vt:lpstr>
      <vt:lpstr>Reading Attack 2020</vt:lpstr>
      <vt:lpstr>Hamas</vt:lpstr>
      <vt:lpstr>7th October 2023 Hamas Attack</vt:lpstr>
      <vt:lpstr>The Irish Republican Army (IRA)</vt:lpstr>
      <vt:lpstr>Hyde Park Bombing</vt:lpstr>
      <vt:lpstr>1980’s</vt:lpstr>
      <vt:lpstr>1980’s</vt:lpstr>
      <vt:lpstr>Extreme Right Wing -  XRW</vt:lpstr>
      <vt:lpstr>Legislation </vt:lpstr>
      <vt:lpstr>Legislation </vt:lpstr>
      <vt:lpstr>UK CT Legislation </vt:lpstr>
      <vt:lpstr> Terrorism Act 2000 TACT </vt:lpstr>
      <vt:lpstr>The Anti-Tterrorism Crime and Security Act 2021 </vt:lpstr>
      <vt:lpstr>Prevention of Terrorism Act 2005 </vt:lpstr>
      <vt:lpstr>Terrorism Act 2006</vt:lpstr>
      <vt:lpstr>Terrorism Act 2000</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wynne jones</dc:creator>
  <cp:lastModifiedBy>wynne jones</cp:lastModifiedBy>
  <cp:revision>7</cp:revision>
  <dcterms:created xsi:type="dcterms:W3CDTF">2025-10-13T14:24:03Z</dcterms:created>
  <dcterms:modified xsi:type="dcterms:W3CDTF">2026-10-11T10:25:40Z</dcterms:modified>
</cp:coreProperties>
</file>