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4" r:id="rId4"/>
  </p:sldMasterIdLst>
  <p:notesMasterIdLst>
    <p:notesMasterId r:id="rId36"/>
  </p:notesMasterIdLst>
  <p:sldIdLst>
    <p:sldId id="364" r:id="rId5"/>
    <p:sldId id="365" r:id="rId6"/>
    <p:sldId id="293" r:id="rId7"/>
    <p:sldId id="309" r:id="rId8"/>
    <p:sldId id="310" r:id="rId9"/>
    <p:sldId id="294" r:id="rId10"/>
    <p:sldId id="295" r:id="rId11"/>
    <p:sldId id="305" r:id="rId12"/>
    <p:sldId id="296" r:id="rId13"/>
    <p:sldId id="297" r:id="rId14"/>
    <p:sldId id="298" r:id="rId15"/>
    <p:sldId id="299" r:id="rId16"/>
    <p:sldId id="300" r:id="rId17"/>
    <p:sldId id="301" r:id="rId18"/>
    <p:sldId id="304" r:id="rId19"/>
    <p:sldId id="314" r:id="rId20"/>
    <p:sldId id="257" r:id="rId21"/>
    <p:sldId id="260" r:id="rId22"/>
    <p:sldId id="311" r:id="rId23"/>
    <p:sldId id="307" r:id="rId24"/>
    <p:sldId id="312" r:id="rId25"/>
    <p:sldId id="280" r:id="rId26"/>
    <p:sldId id="313" r:id="rId27"/>
    <p:sldId id="288" r:id="rId28"/>
    <p:sldId id="291" r:id="rId29"/>
    <p:sldId id="266" r:id="rId30"/>
    <p:sldId id="275" r:id="rId31"/>
    <p:sldId id="292" r:id="rId32"/>
    <p:sldId id="278" r:id="rId33"/>
    <p:sldId id="308" r:id="rId34"/>
    <p:sldId id="315"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4" d="100"/>
          <a:sy n="84" d="100"/>
        </p:scale>
        <p:origin x="186" y="3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heme" Target="theme/theme1.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8" Type="http://schemas.openxmlformats.org/officeDocument/2006/relationships/slide" Target="slides/slide4.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0AA7656-64B3-4E88-AA6B-6B13EAD0CB76}" type="datetimeFigureOut">
              <a:rPr lang="en-GB" smtClean="0"/>
              <a:t>20/09/2023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664941D-40EE-4ACB-B0DD-9F90DC2B7B3B}" type="slidenum">
              <a:rPr lang="en-GB" smtClean="0"/>
              <a:t>‹#›</a:t>
            </a:fld>
            <a:endParaRPr lang="en-GB"/>
          </a:p>
        </p:txBody>
      </p:sp>
    </p:spTree>
    <p:extLst>
      <p:ext uri="{BB962C8B-B14F-4D97-AF65-F5344CB8AC3E}">
        <p14:creationId xmlns:p14="http://schemas.microsoft.com/office/powerpoint/2010/main" val="31133209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We know that accessibility is about designing, creating and providing content that can be accessed by the widest possible audience. It is important that we consider any potential barriers and strive to remove these barriers. We need to consider individuals who have disabilities, who may be neurodivergent and those who may require assistive technology, technology which is used to support individuals with learning needs. Technology such as screen readers.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t>This is a legal requirement under </a:t>
            </a:r>
            <a:r>
              <a:rPr lang="en-GB" b="0" i="0">
                <a:solidFill>
                  <a:srgbClr val="0B0C0C"/>
                </a:solidFill>
                <a:effectLst/>
                <a:latin typeface="GDS Transport"/>
              </a:rPr>
              <a:t>The Public Sector Bodies (Websites and Mobile Applications) (No. 2) Accessibility (Amendment) (EU Exit) Regulations 2022, which builds on the </a:t>
            </a:r>
            <a:r>
              <a:rPr lang="en-GB" b="0" i="0" err="1">
                <a:solidFill>
                  <a:srgbClr val="0B0C0C"/>
                </a:solidFill>
                <a:effectLst/>
                <a:latin typeface="GDS Transport"/>
              </a:rPr>
              <a:t>Eqaulity</a:t>
            </a:r>
            <a:r>
              <a:rPr lang="en-GB" b="0" i="0">
                <a:solidFill>
                  <a:srgbClr val="0B0C0C"/>
                </a:solidFill>
                <a:effectLst/>
                <a:latin typeface="GDS Transport"/>
              </a:rPr>
              <a:t> Act 2010.</a:t>
            </a:r>
          </a:p>
          <a:p>
            <a:r>
              <a:rPr lang="en-GB"/>
              <a:t>Improving accessibility benefits all users.</a:t>
            </a:r>
          </a:p>
        </p:txBody>
      </p:sp>
      <p:sp>
        <p:nvSpPr>
          <p:cNvPr id="4" name="Slide Number Placeholder 3"/>
          <p:cNvSpPr>
            <a:spLocks noGrp="1"/>
          </p:cNvSpPr>
          <p:nvPr>
            <p:ph type="sldNum" sz="quarter" idx="5"/>
          </p:nvPr>
        </p:nvSpPr>
        <p:spPr/>
        <p:txBody>
          <a:bodyPr/>
          <a:lstStyle/>
          <a:p>
            <a:fld id="{D664941D-40EE-4ACB-B0DD-9F90DC2B7B3B}" type="slidenum">
              <a:rPr lang="en-GB" smtClean="0"/>
              <a:t>2</a:t>
            </a:fld>
            <a:endParaRPr lang="en-GB"/>
          </a:p>
        </p:txBody>
      </p:sp>
    </p:spTree>
    <p:extLst>
      <p:ext uri="{BB962C8B-B14F-4D97-AF65-F5344CB8AC3E}">
        <p14:creationId xmlns:p14="http://schemas.microsoft.com/office/powerpoint/2010/main" val="28917694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94838E-6E10-1719-EC05-EF30183F7ED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50D2C32-8C89-575C-A536-E8F7C97D008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FBC094B-B791-269B-7C7E-98267CF1E79A}"/>
              </a:ext>
            </a:extLst>
          </p:cNvPr>
          <p:cNvSpPr>
            <a:spLocks noGrp="1"/>
          </p:cNvSpPr>
          <p:nvPr>
            <p:ph type="dt" sz="half" idx="10"/>
          </p:nvPr>
        </p:nvSpPr>
        <p:spPr/>
        <p:txBody>
          <a:bodyPr/>
          <a:lstStyle/>
          <a:p>
            <a:fld id="{B903B507-B5A5-4EB8-9ED0-F32979F097C2}" type="datetimeFigureOut">
              <a:rPr lang="en-GB" smtClean="0"/>
              <a:t>20/09/2023</a:t>
            </a:fld>
            <a:endParaRPr lang="en-GB"/>
          </a:p>
        </p:txBody>
      </p:sp>
      <p:sp>
        <p:nvSpPr>
          <p:cNvPr id="5" name="Footer Placeholder 4">
            <a:extLst>
              <a:ext uri="{FF2B5EF4-FFF2-40B4-BE49-F238E27FC236}">
                <a16:creationId xmlns:a16="http://schemas.microsoft.com/office/drawing/2014/main" id="{CCBE3457-6CF6-2E44-867B-776F37E6FF8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C939E1A-FECC-0A59-4EF0-D76D0B77442D}"/>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8423728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9BA526-4704-11FC-D243-53754FC7335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EADC08A-95D5-1E62-B5B3-ECE6AE44EFC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EB4915D-7391-2A6E-B874-056826CEC7D7}"/>
              </a:ext>
            </a:extLst>
          </p:cNvPr>
          <p:cNvSpPr>
            <a:spLocks noGrp="1"/>
          </p:cNvSpPr>
          <p:nvPr>
            <p:ph type="dt" sz="half" idx="10"/>
          </p:nvPr>
        </p:nvSpPr>
        <p:spPr/>
        <p:txBody>
          <a:bodyPr/>
          <a:lstStyle/>
          <a:p>
            <a:fld id="{B903B507-B5A5-4EB8-9ED0-F32979F097C2}" type="datetimeFigureOut">
              <a:rPr lang="en-GB" smtClean="0"/>
              <a:t>20/09/2023</a:t>
            </a:fld>
            <a:endParaRPr lang="en-GB"/>
          </a:p>
        </p:txBody>
      </p:sp>
      <p:sp>
        <p:nvSpPr>
          <p:cNvPr id="5" name="Footer Placeholder 4">
            <a:extLst>
              <a:ext uri="{FF2B5EF4-FFF2-40B4-BE49-F238E27FC236}">
                <a16:creationId xmlns:a16="http://schemas.microsoft.com/office/drawing/2014/main" id="{3CAE5F9D-27BC-AF43-9829-4357E216298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76149F3-C8F5-5B40-4385-3B873ED6F48F}"/>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35787790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C2E8CB-BB3C-0555-62DA-392DA18E1B1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0581A0E-B524-3FB4-DFE0-101D3B555C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F97F60C-4DF2-7892-801F-1EFA7D04C243}"/>
              </a:ext>
            </a:extLst>
          </p:cNvPr>
          <p:cNvSpPr>
            <a:spLocks noGrp="1"/>
          </p:cNvSpPr>
          <p:nvPr>
            <p:ph type="dt" sz="half" idx="10"/>
          </p:nvPr>
        </p:nvSpPr>
        <p:spPr/>
        <p:txBody>
          <a:bodyPr/>
          <a:lstStyle/>
          <a:p>
            <a:fld id="{B903B507-B5A5-4EB8-9ED0-F32979F097C2}" type="datetimeFigureOut">
              <a:rPr lang="en-GB" smtClean="0"/>
              <a:t>20/09/2023</a:t>
            </a:fld>
            <a:endParaRPr lang="en-GB"/>
          </a:p>
        </p:txBody>
      </p:sp>
      <p:sp>
        <p:nvSpPr>
          <p:cNvPr id="5" name="Footer Placeholder 4">
            <a:extLst>
              <a:ext uri="{FF2B5EF4-FFF2-40B4-BE49-F238E27FC236}">
                <a16:creationId xmlns:a16="http://schemas.microsoft.com/office/drawing/2014/main" id="{3BDDDC0D-C069-D900-9C2A-E0432BEF5F1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0AC86BF-4EC2-8269-2C36-BE95A801E597}"/>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41898474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EE3192-90E1-27FC-C25C-C89A87F6B3B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4F7E5DBF-A778-577B-1BD2-1AA3DBF0BABE}"/>
              </a:ext>
            </a:extLst>
          </p:cNvPr>
          <p:cNvSpPr>
            <a:spLocks noGrp="1"/>
          </p:cNvSpPr>
          <p:nvPr>
            <p:ph sz="half" idx="1"/>
          </p:nvPr>
        </p:nvSpPr>
        <p:spPr>
          <a:xfrm>
            <a:off x="838200" y="1825625"/>
            <a:ext cx="5181600" cy="4351338"/>
          </a:xfrm>
        </p:spPr>
        <p:txBody>
          <a:bodyPr/>
          <a:lstStyle>
            <a:lvl4pPr>
              <a:defRPr>
                <a:solidFill>
                  <a:srgbClr val="0B148B"/>
                </a:solidFill>
              </a:defRPr>
            </a:lvl4pPr>
            <a:lvl5pPr>
              <a:defRPr>
                <a:solidFill>
                  <a:srgbClr val="0B148B"/>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75641AD-105D-9F34-37D8-9A10CDC21E8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94E0AE3-F4E2-ED81-A463-E606F79BB4E5}"/>
              </a:ext>
            </a:extLst>
          </p:cNvPr>
          <p:cNvSpPr>
            <a:spLocks noGrp="1"/>
          </p:cNvSpPr>
          <p:nvPr>
            <p:ph type="dt" sz="half" idx="10"/>
          </p:nvPr>
        </p:nvSpPr>
        <p:spPr/>
        <p:txBody>
          <a:bodyPr/>
          <a:lstStyle/>
          <a:p>
            <a:fld id="{B903B507-B5A5-4EB8-9ED0-F32979F097C2}" type="datetimeFigureOut">
              <a:rPr lang="en-GB" smtClean="0"/>
              <a:t>20/09/2023</a:t>
            </a:fld>
            <a:endParaRPr lang="en-GB"/>
          </a:p>
        </p:txBody>
      </p:sp>
      <p:sp>
        <p:nvSpPr>
          <p:cNvPr id="6" name="Footer Placeholder 5">
            <a:extLst>
              <a:ext uri="{FF2B5EF4-FFF2-40B4-BE49-F238E27FC236}">
                <a16:creationId xmlns:a16="http://schemas.microsoft.com/office/drawing/2014/main" id="{492B5224-9C61-911F-0A5E-3367004FB9D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06B68F9-14C5-5057-0C53-8D2888D6C65B}"/>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7097983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7373C0-40CF-2FC9-94C3-7213AD87A74E}"/>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C62FEBA-4439-3719-5772-FBD1D3F4144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E968AFC-731D-1424-00C3-2B73CD34B5B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77DC241-E3F6-80DA-8CC3-C16B552030D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F43FBDA-C41A-F520-F63D-D095AED9FEA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AD75BDA3-F855-28ED-3643-0A9DEEC854D9}"/>
              </a:ext>
            </a:extLst>
          </p:cNvPr>
          <p:cNvSpPr>
            <a:spLocks noGrp="1"/>
          </p:cNvSpPr>
          <p:nvPr>
            <p:ph type="dt" sz="half" idx="10"/>
          </p:nvPr>
        </p:nvSpPr>
        <p:spPr/>
        <p:txBody>
          <a:bodyPr/>
          <a:lstStyle/>
          <a:p>
            <a:fld id="{B903B507-B5A5-4EB8-9ED0-F32979F097C2}" type="datetimeFigureOut">
              <a:rPr lang="en-GB" smtClean="0"/>
              <a:t>20/09/2023</a:t>
            </a:fld>
            <a:endParaRPr lang="en-GB"/>
          </a:p>
        </p:txBody>
      </p:sp>
      <p:sp>
        <p:nvSpPr>
          <p:cNvPr id="8" name="Footer Placeholder 7">
            <a:extLst>
              <a:ext uri="{FF2B5EF4-FFF2-40B4-BE49-F238E27FC236}">
                <a16:creationId xmlns:a16="http://schemas.microsoft.com/office/drawing/2014/main" id="{23FB818B-D670-7C6C-3F24-777531E2BEE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AE22EEB-E88B-F4E8-05C4-36167E8DF927}"/>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30338480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5745EB-EFE0-30D7-0E67-6C76905F907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DD2B245-0227-51D7-1EBB-846299BB0A3C}"/>
              </a:ext>
            </a:extLst>
          </p:cNvPr>
          <p:cNvSpPr>
            <a:spLocks noGrp="1"/>
          </p:cNvSpPr>
          <p:nvPr>
            <p:ph type="dt" sz="half" idx="10"/>
          </p:nvPr>
        </p:nvSpPr>
        <p:spPr/>
        <p:txBody>
          <a:bodyPr/>
          <a:lstStyle/>
          <a:p>
            <a:fld id="{B903B507-B5A5-4EB8-9ED0-F32979F097C2}" type="datetimeFigureOut">
              <a:rPr lang="en-GB" smtClean="0"/>
              <a:t>20/09/2023</a:t>
            </a:fld>
            <a:endParaRPr lang="en-GB"/>
          </a:p>
        </p:txBody>
      </p:sp>
      <p:sp>
        <p:nvSpPr>
          <p:cNvPr id="4" name="Footer Placeholder 3">
            <a:extLst>
              <a:ext uri="{FF2B5EF4-FFF2-40B4-BE49-F238E27FC236}">
                <a16:creationId xmlns:a16="http://schemas.microsoft.com/office/drawing/2014/main" id="{3583351B-CEA3-677C-4B19-EFDE61CE607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89C6770-6E5B-0453-9F84-3259461F9C31}"/>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39581478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0E3B291-0FEC-6E8F-2F15-8B00AAABB22F}"/>
              </a:ext>
            </a:extLst>
          </p:cNvPr>
          <p:cNvSpPr>
            <a:spLocks noGrp="1"/>
          </p:cNvSpPr>
          <p:nvPr>
            <p:ph type="dt" sz="half" idx="10"/>
          </p:nvPr>
        </p:nvSpPr>
        <p:spPr/>
        <p:txBody>
          <a:bodyPr/>
          <a:lstStyle/>
          <a:p>
            <a:fld id="{B903B507-B5A5-4EB8-9ED0-F32979F097C2}" type="datetimeFigureOut">
              <a:rPr lang="en-GB" smtClean="0"/>
              <a:t>20/09/2023</a:t>
            </a:fld>
            <a:endParaRPr lang="en-GB"/>
          </a:p>
        </p:txBody>
      </p:sp>
      <p:sp>
        <p:nvSpPr>
          <p:cNvPr id="3" name="Footer Placeholder 2">
            <a:extLst>
              <a:ext uri="{FF2B5EF4-FFF2-40B4-BE49-F238E27FC236}">
                <a16:creationId xmlns:a16="http://schemas.microsoft.com/office/drawing/2014/main" id="{42332CAF-12B5-9892-7095-451BFDD9331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994893C-EE42-2B04-4621-A1308C6FAF5B}"/>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18898159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105429-5ED5-C3BE-6F81-3CCFC4281A8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6E20B3F-69E4-2E87-3D2A-A211D969307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7B0081D-D046-9AA5-B55C-F1476899EAD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2DCC585-60AE-1B13-426D-5D63F16EE613}"/>
              </a:ext>
            </a:extLst>
          </p:cNvPr>
          <p:cNvSpPr>
            <a:spLocks noGrp="1"/>
          </p:cNvSpPr>
          <p:nvPr>
            <p:ph type="dt" sz="half" idx="10"/>
          </p:nvPr>
        </p:nvSpPr>
        <p:spPr/>
        <p:txBody>
          <a:bodyPr/>
          <a:lstStyle/>
          <a:p>
            <a:fld id="{B903B507-B5A5-4EB8-9ED0-F32979F097C2}" type="datetimeFigureOut">
              <a:rPr lang="en-GB" smtClean="0"/>
              <a:t>20/09/2023</a:t>
            </a:fld>
            <a:endParaRPr lang="en-GB"/>
          </a:p>
        </p:txBody>
      </p:sp>
      <p:sp>
        <p:nvSpPr>
          <p:cNvPr id="6" name="Footer Placeholder 5">
            <a:extLst>
              <a:ext uri="{FF2B5EF4-FFF2-40B4-BE49-F238E27FC236}">
                <a16:creationId xmlns:a16="http://schemas.microsoft.com/office/drawing/2014/main" id="{16CEED50-9BCF-5ACB-45AC-98A93736B7E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5175145-BA89-CABD-010A-9A07B1CBCDD9}"/>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36045583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D44A72-BFF5-07D3-EB95-6561DCD077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265523C4-94D3-8BD7-C57A-526984C6503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a:extLst>
              <a:ext uri="{FF2B5EF4-FFF2-40B4-BE49-F238E27FC236}">
                <a16:creationId xmlns:a16="http://schemas.microsoft.com/office/drawing/2014/main" id="{8DD0C316-DADC-B88B-64F0-88B60298022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2681A5E-2120-D45E-E2E9-E0D2C1FD69B0}"/>
              </a:ext>
            </a:extLst>
          </p:cNvPr>
          <p:cNvSpPr>
            <a:spLocks noGrp="1"/>
          </p:cNvSpPr>
          <p:nvPr>
            <p:ph type="dt" sz="half" idx="10"/>
          </p:nvPr>
        </p:nvSpPr>
        <p:spPr/>
        <p:txBody>
          <a:bodyPr/>
          <a:lstStyle/>
          <a:p>
            <a:fld id="{B903B507-B5A5-4EB8-9ED0-F32979F097C2}" type="datetimeFigureOut">
              <a:rPr lang="en-GB" smtClean="0"/>
              <a:t>20/09/2023</a:t>
            </a:fld>
            <a:endParaRPr lang="en-GB"/>
          </a:p>
        </p:txBody>
      </p:sp>
      <p:sp>
        <p:nvSpPr>
          <p:cNvPr id="6" name="Footer Placeholder 5">
            <a:extLst>
              <a:ext uri="{FF2B5EF4-FFF2-40B4-BE49-F238E27FC236}">
                <a16:creationId xmlns:a16="http://schemas.microsoft.com/office/drawing/2014/main" id="{D90C6E2B-B33C-DE23-7809-9F0E7BFDC4B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61FE30C-6546-978E-A52B-0949E86B6921}"/>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34149743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08AA09-3787-C63D-5C8C-BD19BE19679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BCD17DA-301A-C4F5-B776-9A199530306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F815888-0BCF-5E36-BEEB-D2F3D1843DC1}"/>
              </a:ext>
            </a:extLst>
          </p:cNvPr>
          <p:cNvSpPr>
            <a:spLocks noGrp="1"/>
          </p:cNvSpPr>
          <p:nvPr>
            <p:ph type="dt" sz="half" idx="10"/>
          </p:nvPr>
        </p:nvSpPr>
        <p:spPr/>
        <p:txBody>
          <a:bodyPr/>
          <a:lstStyle/>
          <a:p>
            <a:fld id="{B903B507-B5A5-4EB8-9ED0-F32979F097C2}" type="datetimeFigureOut">
              <a:rPr lang="en-GB" smtClean="0"/>
              <a:t>20/09/2023</a:t>
            </a:fld>
            <a:endParaRPr lang="en-GB"/>
          </a:p>
        </p:txBody>
      </p:sp>
      <p:sp>
        <p:nvSpPr>
          <p:cNvPr id="5" name="Footer Placeholder 4">
            <a:extLst>
              <a:ext uri="{FF2B5EF4-FFF2-40B4-BE49-F238E27FC236}">
                <a16:creationId xmlns:a16="http://schemas.microsoft.com/office/drawing/2014/main" id="{3A16C6E8-9525-0C3D-5753-D62FE716538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97171B1-BE30-34EF-6BAC-F8D7EA5D8BBB}"/>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35533591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1046126-E97E-74B3-429A-CEA866415A6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7AEEE51-B56D-E925-A7AC-08B3FD7C0F1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85B83C2-6FA2-0625-E056-AE2C79D7D1D7}"/>
              </a:ext>
            </a:extLst>
          </p:cNvPr>
          <p:cNvSpPr>
            <a:spLocks noGrp="1"/>
          </p:cNvSpPr>
          <p:nvPr>
            <p:ph type="dt" sz="half" idx="10"/>
          </p:nvPr>
        </p:nvSpPr>
        <p:spPr/>
        <p:txBody>
          <a:bodyPr/>
          <a:lstStyle/>
          <a:p>
            <a:fld id="{B903B507-B5A5-4EB8-9ED0-F32979F097C2}" type="datetimeFigureOut">
              <a:rPr lang="en-GB" smtClean="0"/>
              <a:t>20/09/2023</a:t>
            </a:fld>
            <a:endParaRPr lang="en-GB"/>
          </a:p>
        </p:txBody>
      </p:sp>
      <p:sp>
        <p:nvSpPr>
          <p:cNvPr id="5" name="Footer Placeholder 4">
            <a:extLst>
              <a:ext uri="{FF2B5EF4-FFF2-40B4-BE49-F238E27FC236}">
                <a16:creationId xmlns:a16="http://schemas.microsoft.com/office/drawing/2014/main" id="{B4754DC7-4280-32DE-7370-9970B414A30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EC7442D-AAA0-4E99-15BE-8E332A16092E}"/>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136092102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1_Title Slide">
    <p:spTree>
      <p:nvGrpSpPr>
        <p:cNvPr id="1" name=""/>
        <p:cNvGrpSpPr/>
        <p:nvPr/>
      </p:nvGrpSpPr>
      <p:grpSpPr>
        <a:xfrm>
          <a:off x="0" y="0"/>
          <a:ext cx="0" cy="0"/>
          <a:chOff x="0" y="0"/>
          <a:chExt cx="0" cy="0"/>
        </a:xfrm>
      </p:grpSpPr>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6630335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E5"/>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055C6EF-49F6-8994-48F8-E659E21765F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9E9CE76-A229-9699-2046-9D6435E3027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822E84F-5C00-20B4-F119-87DAFEA66D3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903B507-B5A5-4EB8-9ED0-F32979F097C2}" type="datetimeFigureOut">
              <a:rPr lang="en-GB" smtClean="0"/>
              <a:t>20/09/2023</a:t>
            </a:fld>
            <a:endParaRPr lang="en-GB"/>
          </a:p>
        </p:txBody>
      </p:sp>
      <p:sp>
        <p:nvSpPr>
          <p:cNvPr id="5" name="Footer Placeholder 4">
            <a:extLst>
              <a:ext uri="{FF2B5EF4-FFF2-40B4-BE49-F238E27FC236}">
                <a16:creationId xmlns:a16="http://schemas.microsoft.com/office/drawing/2014/main" id="{C305191A-7B2A-9A47-A78C-5972B11EB1C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FE306A2D-CA63-EA9F-7978-5C88B809CF7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16D0CCA-8A08-45F9-94D3-92FFB5BFEA84}" type="slidenum">
              <a:rPr lang="en-GB" smtClean="0"/>
              <a:t>‹#›</a:t>
            </a:fld>
            <a:endParaRPr lang="en-GB"/>
          </a:p>
        </p:txBody>
      </p:sp>
      <p:sp>
        <p:nvSpPr>
          <p:cNvPr id="8" name="TextBox 7">
            <a:extLst>
              <a:ext uri="{FF2B5EF4-FFF2-40B4-BE49-F238E27FC236}">
                <a16:creationId xmlns:a16="http://schemas.microsoft.com/office/drawing/2014/main" id="{12D32F01-7B3F-85CC-91DC-1D400D7FF80D}"/>
              </a:ext>
            </a:extLst>
          </p:cNvPr>
          <p:cNvSpPr txBox="1"/>
          <p:nvPr>
            <p:extLst>
              <p:ext uri="{1162E1C5-73C7-4A58-AE30-91384D911F3F}">
                <p184:classification xmlns:p184="http://schemas.microsoft.com/office/powerpoint/2018/4/main" val="hdr"/>
              </p:ext>
            </p:extLst>
          </p:nvPr>
        </p:nvSpPr>
        <p:spPr>
          <a:xfrm>
            <a:off x="11064875" y="0"/>
            <a:ext cx="1155700" cy="152400"/>
          </a:xfrm>
          <a:prstGeom prst="rect">
            <a:avLst/>
          </a:prstGeom>
        </p:spPr>
        <p:txBody>
          <a:bodyPr horzOverflow="overflow" lIns="0" tIns="0" rIns="0" bIns="0">
            <a:spAutoFit/>
          </a:bodyPr>
          <a:lstStyle/>
          <a:p>
            <a:pPr algn="r"/>
            <a:r>
              <a:rPr lang="en-GB" sz="1000">
                <a:solidFill>
                  <a:srgbClr val="000000"/>
                </a:solidFill>
                <a:latin typeface="Calibri" panose="020F0502020204030204" pitchFamily="34" charset="0"/>
                <a:cs typeface="Calibri" panose="020F0502020204030204" pitchFamily="34" charset="0"/>
              </a:rPr>
              <a:t>PUBLIC / CYHOEDDUS</a:t>
            </a:r>
          </a:p>
        </p:txBody>
      </p:sp>
      <p:pic>
        <p:nvPicPr>
          <p:cNvPr id="9" name="Picture 8">
            <a:extLst>
              <a:ext uri="{FF2B5EF4-FFF2-40B4-BE49-F238E27FC236}">
                <a16:creationId xmlns:a16="http://schemas.microsoft.com/office/drawing/2014/main" id="{2388DD9F-BFF4-F62B-40E5-57846D9DCAC5}"/>
              </a:ext>
            </a:extLst>
          </p:cNvPr>
          <p:cNvPicPr>
            <a:picLocks noChangeAspect="1"/>
          </p:cNvPicPr>
          <p:nvPr/>
        </p:nvPicPr>
        <p:blipFill>
          <a:blip r:embed="rId14"/>
          <a:stretch>
            <a:fillRect/>
          </a:stretch>
        </p:blipFill>
        <p:spPr>
          <a:xfrm>
            <a:off x="28575" y="5713836"/>
            <a:ext cx="12192000" cy="1196127"/>
          </a:xfrm>
          <a:prstGeom prst="rect">
            <a:avLst/>
          </a:prstGeom>
        </p:spPr>
      </p:pic>
    </p:spTree>
    <p:extLst>
      <p:ext uri="{BB962C8B-B14F-4D97-AF65-F5344CB8AC3E}">
        <p14:creationId xmlns:p14="http://schemas.microsoft.com/office/powerpoint/2010/main" val="3872778160"/>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hyperlink" Target="http://www.neighbourhood-statistics.gov.uk/dissemination/LeadDomainList.do?a=3&amp;c=caerau&amp;d=14&amp;i=1001x1002&amp;m=0&amp;r=1&amp;s=1257344520504&amp;enc=1&amp;areaId=6116702&amp;OAAreaId=418241" TargetMode="External"/><Relationship Id="rId2" Type="http://schemas.openxmlformats.org/officeDocument/2006/relationships/hyperlink" Target="http://wales.gov.uk/docs/statistics/2009/090930wimd08lapt5e.pdf" TargetMode="Externa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69507339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7D14F2-EF8A-47A5-90EA-C67929234531}"/>
              </a:ext>
            </a:extLst>
          </p:cNvPr>
          <p:cNvSpPr>
            <a:spLocks noGrp="1"/>
          </p:cNvSpPr>
          <p:nvPr>
            <p:ph type="title"/>
          </p:nvPr>
        </p:nvSpPr>
        <p:spPr>
          <a:xfrm>
            <a:off x="838200" y="18255"/>
            <a:ext cx="10515600" cy="1325563"/>
          </a:xfrm>
        </p:spPr>
        <p:txBody>
          <a:bodyPr>
            <a:normAutofit/>
          </a:bodyPr>
          <a:lstStyle/>
          <a:p>
            <a:pPr algn="ctr"/>
            <a:endParaRPr lang="en-GB" sz="4800" b="1" dirty="0">
              <a:solidFill>
                <a:schemeClr val="accent6">
                  <a:lumMod val="75000"/>
                </a:schemeClr>
              </a:solidFill>
            </a:endParaRPr>
          </a:p>
        </p:txBody>
      </p:sp>
      <p:sp>
        <p:nvSpPr>
          <p:cNvPr id="3" name="Content Placeholder 2">
            <a:extLst>
              <a:ext uri="{FF2B5EF4-FFF2-40B4-BE49-F238E27FC236}">
                <a16:creationId xmlns:a16="http://schemas.microsoft.com/office/drawing/2014/main" id="{95E3CFAD-BC7B-45CC-A58E-3FFAF8938B9E}"/>
              </a:ext>
            </a:extLst>
          </p:cNvPr>
          <p:cNvSpPr>
            <a:spLocks noGrp="1"/>
          </p:cNvSpPr>
          <p:nvPr>
            <p:ph sz="half" idx="1"/>
          </p:nvPr>
        </p:nvSpPr>
        <p:spPr>
          <a:xfrm>
            <a:off x="914400" y="1340643"/>
            <a:ext cx="5181600" cy="4351338"/>
          </a:xfrm>
        </p:spPr>
        <p:txBody>
          <a:bodyPr>
            <a:normAutofit/>
          </a:bodyPr>
          <a:lstStyle/>
          <a:p>
            <a:endParaRPr lang="en-GB" dirty="0"/>
          </a:p>
          <a:p>
            <a:endParaRPr lang="en-GB" dirty="0"/>
          </a:p>
        </p:txBody>
      </p:sp>
      <p:sp>
        <p:nvSpPr>
          <p:cNvPr id="4" name="Content Placeholder 3">
            <a:extLst>
              <a:ext uri="{FF2B5EF4-FFF2-40B4-BE49-F238E27FC236}">
                <a16:creationId xmlns:a16="http://schemas.microsoft.com/office/drawing/2014/main" id="{D0F05590-5DCE-4214-9B66-9B78A81BB5C9}"/>
              </a:ext>
            </a:extLst>
          </p:cNvPr>
          <p:cNvSpPr>
            <a:spLocks noGrp="1"/>
          </p:cNvSpPr>
          <p:nvPr>
            <p:ph sz="half" idx="2"/>
          </p:nvPr>
        </p:nvSpPr>
        <p:spPr>
          <a:xfrm>
            <a:off x="6172202" y="1340643"/>
            <a:ext cx="5181600" cy="4351338"/>
          </a:xfrm>
        </p:spPr>
        <p:txBody>
          <a:bodyPr>
            <a:normAutofit/>
          </a:bodyPr>
          <a:lstStyle/>
          <a:p>
            <a:endParaRPr lang="en-GB" dirty="0"/>
          </a:p>
        </p:txBody>
      </p:sp>
    </p:spTree>
    <p:extLst>
      <p:ext uri="{BB962C8B-B14F-4D97-AF65-F5344CB8AC3E}">
        <p14:creationId xmlns:p14="http://schemas.microsoft.com/office/powerpoint/2010/main" val="15331491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a:extLst>
              <a:ext uri="{FF2B5EF4-FFF2-40B4-BE49-F238E27FC236}">
                <a16:creationId xmlns:a16="http://schemas.microsoft.com/office/drawing/2014/main" id="{C532F157-62BC-7C35-81AB-B32E5570174E}"/>
              </a:ext>
            </a:extLst>
          </p:cNvPr>
          <p:cNvSpPr>
            <a:spLocks noGrp="1"/>
          </p:cNvSpPr>
          <p:nvPr>
            <p:ph type="ctrTitle"/>
          </p:nvPr>
        </p:nvSpPr>
        <p:spPr/>
        <p:txBody>
          <a:bodyPr/>
          <a:lstStyle/>
          <a:p>
            <a:pPr eaLnBrk="1" hangingPunct="1"/>
            <a:r>
              <a:rPr lang="en-GB" altLang="en-US"/>
              <a:t>Community Profiling</a:t>
            </a:r>
          </a:p>
        </p:txBody>
      </p:sp>
      <p:sp>
        <p:nvSpPr>
          <p:cNvPr id="3" name="Subtitle 2">
            <a:extLst>
              <a:ext uri="{FF2B5EF4-FFF2-40B4-BE49-F238E27FC236}">
                <a16:creationId xmlns:a16="http://schemas.microsoft.com/office/drawing/2014/main" id="{0F883B33-A23E-044F-06FF-EBB853B732DF}"/>
              </a:ext>
            </a:extLst>
          </p:cNvPr>
          <p:cNvSpPr>
            <a:spLocks noGrp="1"/>
          </p:cNvSpPr>
          <p:nvPr>
            <p:ph type="subTitle" idx="1"/>
          </p:nvPr>
        </p:nvSpPr>
        <p:spPr>
          <a:xfrm>
            <a:off x="2208213" y="5013325"/>
            <a:ext cx="7632700" cy="1728788"/>
          </a:xfrm>
        </p:spPr>
        <p:txBody>
          <a:bodyPr>
            <a:normAutofit/>
          </a:bodyPr>
          <a:lstStyle/>
          <a:p>
            <a:pPr>
              <a:defRPr/>
            </a:pPr>
            <a:r>
              <a:rPr lang="en-GB" dirty="0"/>
              <a:t> Youth Work Practice: preparing the workforce</a:t>
            </a:r>
          </a:p>
          <a:p>
            <a:pPr>
              <a:defRPr/>
            </a:pPr>
            <a:endParaRPr lang="en-GB"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a:extLst>
              <a:ext uri="{FF2B5EF4-FFF2-40B4-BE49-F238E27FC236}">
                <a16:creationId xmlns:a16="http://schemas.microsoft.com/office/drawing/2014/main" id="{1624C6C4-AD82-CD20-04FD-0FBE088045B8}"/>
              </a:ext>
            </a:extLst>
          </p:cNvPr>
          <p:cNvSpPr>
            <a:spLocks noGrp="1"/>
          </p:cNvSpPr>
          <p:nvPr>
            <p:ph type="title"/>
          </p:nvPr>
        </p:nvSpPr>
        <p:spPr>
          <a:xfrm>
            <a:off x="1949450" y="260350"/>
            <a:ext cx="8261350" cy="1296988"/>
          </a:xfrm>
        </p:spPr>
        <p:txBody>
          <a:bodyPr>
            <a:normAutofit fontScale="90000"/>
          </a:bodyPr>
          <a:lstStyle/>
          <a:p>
            <a:pPr marL="114300"/>
            <a:br>
              <a:rPr lang="en-GB" altLang="en-US" sz="2800" b="1"/>
            </a:br>
            <a:r>
              <a:rPr lang="en-GB" altLang="en-US" sz="3600" b="1"/>
              <a:t>Assessment Component  1 – 80%</a:t>
            </a:r>
            <a:br>
              <a:rPr lang="en-GB" altLang="en-US" sz="3600" b="1"/>
            </a:br>
            <a:r>
              <a:rPr lang="en-GB" altLang="en-US" sz="2400" b="1" i="1"/>
              <a:t>Coursework: A Professional Journal (3000 words)</a:t>
            </a:r>
          </a:p>
        </p:txBody>
      </p:sp>
      <p:sp>
        <p:nvSpPr>
          <p:cNvPr id="3" name="Content Placeholder 2">
            <a:extLst>
              <a:ext uri="{FF2B5EF4-FFF2-40B4-BE49-F238E27FC236}">
                <a16:creationId xmlns:a16="http://schemas.microsoft.com/office/drawing/2014/main" id="{3AF67DFA-71D1-E773-75EE-E3D7924D8BC3}"/>
              </a:ext>
            </a:extLst>
          </p:cNvPr>
          <p:cNvSpPr>
            <a:spLocks noGrp="1"/>
          </p:cNvSpPr>
          <p:nvPr>
            <p:ph sz="quarter" idx="1"/>
          </p:nvPr>
        </p:nvSpPr>
        <p:spPr>
          <a:xfrm>
            <a:off x="408924" y="1700213"/>
            <a:ext cx="11364686" cy="4824412"/>
          </a:xfrm>
        </p:spPr>
        <p:txBody>
          <a:bodyPr>
            <a:normAutofit/>
          </a:bodyPr>
          <a:lstStyle/>
          <a:p>
            <a:pPr marL="114300" indent="0">
              <a:buNone/>
              <a:defRPr/>
            </a:pPr>
            <a:r>
              <a:rPr lang="en-GB" b="1" dirty="0"/>
              <a:t>The journal will include 4 sections of the following:</a:t>
            </a:r>
          </a:p>
          <a:p>
            <a:pPr>
              <a:defRPr/>
            </a:pPr>
            <a:r>
              <a:rPr lang="en-GB" dirty="0"/>
              <a:t>An observation of the work placement identifying good youth work practice √</a:t>
            </a:r>
          </a:p>
          <a:p>
            <a:pPr>
              <a:defRPr/>
            </a:pPr>
            <a:r>
              <a:rPr lang="en-GB" dirty="0"/>
              <a:t>A community profile √</a:t>
            </a:r>
          </a:p>
          <a:p>
            <a:pPr>
              <a:defRPr/>
            </a:pPr>
            <a:r>
              <a:rPr lang="en-GB" dirty="0"/>
              <a:t>A summary of your own learning and development, linked to your professional development plan and underpinned with reference to examples from your practice and appropriate literature such as National Occupational Standards for Youth Work.</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a:extLst>
              <a:ext uri="{FF2B5EF4-FFF2-40B4-BE49-F238E27FC236}">
                <a16:creationId xmlns:a16="http://schemas.microsoft.com/office/drawing/2014/main" id="{B92222E9-7D23-AF8C-A8EA-4E00201E0879}"/>
              </a:ext>
            </a:extLst>
          </p:cNvPr>
          <p:cNvSpPr>
            <a:spLocks noGrp="1"/>
          </p:cNvSpPr>
          <p:nvPr>
            <p:ph type="title"/>
          </p:nvPr>
        </p:nvSpPr>
        <p:spPr/>
        <p:txBody>
          <a:bodyPr/>
          <a:lstStyle/>
          <a:p>
            <a:r>
              <a:rPr lang="en-GB" altLang="en-US"/>
              <a:t>Group Discussion</a:t>
            </a:r>
          </a:p>
        </p:txBody>
      </p:sp>
      <p:sp>
        <p:nvSpPr>
          <p:cNvPr id="11267" name="Content Placeholder 2">
            <a:extLst>
              <a:ext uri="{FF2B5EF4-FFF2-40B4-BE49-F238E27FC236}">
                <a16:creationId xmlns:a16="http://schemas.microsoft.com/office/drawing/2014/main" id="{46908A5E-64BE-1C2E-8572-C270EDA739DB}"/>
              </a:ext>
            </a:extLst>
          </p:cNvPr>
          <p:cNvSpPr>
            <a:spLocks noGrp="1"/>
          </p:cNvSpPr>
          <p:nvPr>
            <p:ph sz="quarter" idx="1"/>
          </p:nvPr>
        </p:nvSpPr>
        <p:spPr>
          <a:xfrm>
            <a:off x="306693" y="1219201"/>
            <a:ext cx="11194301" cy="4937125"/>
          </a:xfrm>
        </p:spPr>
        <p:txBody>
          <a:bodyPr/>
          <a:lstStyle/>
          <a:p>
            <a:endParaRPr lang="en-GB" altLang="en-US" dirty="0"/>
          </a:p>
          <a:p>
            <a:endParaRPr lang="en-GB" altLang="en-US" dirty="0"/>
          </a:p>
          <a:p>
            <a:r>
              <a:rPr lang="en-GB" altLang="en-US" sz="4000" dirty="0"/>
              <a:t>What is a community Profile?</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a:extLst>
              <a:ext uri="{FF2B5EF4-FFF2-40B4-BE49-F238E27FC236}">
                <a16:creationId xmlns:a16="http://schemas.microsoft.com/office/drawing/2014/main" id="{7A5F5779-C5EB-D712-1312-6A5352557459}"/>
              </a:ext>
            </a:extLst>
          </p:cNvPr>
          <p:cNvSpPr>
            <a:spLocks noGrp="1"/>
          </p:cNvSpPr>
          <p:nvPr>
            <p:ph type="title"/>
          </p:nvPr>
        </p:nvSpPr>
        <p:spPr>
          <a:xfrm>
            <a:off x="414604" y="130629"/>
            <a:ext cx="10939196" cy="982109"/>
          </a:xfrm>
        </p:spPr>
        <p:txBody>
          <a:bodyPr/>
          <a:lstStyle/>
          <a:p>
            <a:pPr eaLnBrk="1" hangingPunct="1"/>
            <a:r>
              <a:rPr lang="en-GB" altLang="en-US" dirty="0"/>
              <a:t>Community Profiling</a:t>
            </a:r>
          </a:p>
        </p:txBody>
      </p:sp>
      <p:sp>
        <p:nvSpPr>
          <p:cNvPr id="12291" name="Content Placeholder 2">
            <a:extLst>
              <a:ext uri="{FF2B5EF4-FFF2-40B4-BE49-F238E27FC236}">
                <a16:creationId xmlns:a16="http://schemas.microsoft.com/office/drawing/2014/main" id="{90155571-EF1D-6FE3-49DF-2B4AEEFFE5B0}"/>
              </a:ext>
            </a:extLst>
          </p:cNvPr>
          <p:cNvSpPr>
            <a:spLocks noGrp="1"/>
          </p:cNvSpPr>
          <p:nvPr>
            <p:ph sz="quarter" idx="1"/>
          </p:nvPr>
        </p:nvSpPr>
        <p:spPr>
          <a:xfrm>
            <a:off x="838199" y="1219201"/>
            <a:ext cx="10668473" cy="4937125"/>
          </a:xfrm>
        </p:spPr>
        <p:txBody>
          <a:bodyPr/>
          <a:lstStyle/>
          <a:p>
            <a:pPr eaLnBrk="1" hangingPunct="1"/>
            <a:r>
              <a:rPr lang="en-GB" altLang="en-US" dirty="0"/>
              <a:t>Community profiling is a social research method which involves building up a picture of the nature, needs and resources of a locality or community.</a:t>
            </a:r>
          </a:p>
          <a:p>
            <a:pPr eaLnBrk="1" hangingPunct="1"/>
            <a:r>
              <a:rPr lang="en-GB" altLang="en-US" dirty="0"/>
              <a:t>It should involve the active participation of its members with the aim being to create and implement an action plan to address the issues unearthed.</a:t>
            </a:r>
          </a:p>
        </p:txBody>
      </p:sp>
      <p:pic>
        <p:nvPicPr>
          <p:cNvPr id="12292" name="Picture 2">
            <a:extLst>
              <a:ext uri="{FF2B5EF4-FFF2-40B4-BE49-F238E27FC236}">
                <a16:creationId xmlns:a16="http://schemas.microsoft.com/office/drawing/2014/main" id="{79D16418-69CA-66C5-E2A6-AE7DDBC9C5F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46215" y="3649762"/>
            <a:ext cx="2808288" cy="18650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293" name="Picture 3">
            <a:extLst>
              <a:ext uri="{FF2B5EF4-FFF2-40B4-BE49-F238E27FC236}">
                <a16:creationId xmlns:a16="http://schemas.microsoft.com/office/drawing/2014/main" id="{3EBDB7DA-E1B9-7ADE-A5D5-B3BA663111D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68694" y="3714712"/>
            <a:ext cx="2808288" cy="173513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a:extLst>
              <a:ext uri="{FF2B5EF4-FFF2-40B4-BE49-F238E27FC236}">
                <a16:creationId xmlns:a16="http://schemas.microsoft.com/office/drawing/2014/main" id="{E0ED9365-9FAA-4293-F2F1-3500DEEEB888}"/>
              </a:ext>
            </a:extLst>
          </p:cNvPr>
          <p:cNvSpPr>
            <a:spLocks noGrp="1"/>
          </p:cNvSpPr>
          <p:nvPr>
            <p:ph type="title"/>
          </p:nvPr>
        </p:nvSpPr>
        <p:spPr>
          <a:xfrm>
            <a:off x="838200" y="365126"/>
            <a:ext cx="10515600" cy="696942"/>
          </a:xfrm>
        </p:spPr>
        <p:txBody>
          <a:bodyPr/>
          <a:lstStyle/>
          <a:p>
            <a:pPr eaLnBrk="1" hangingPunct="1"/>
            <a:r>
              <a:rPr lang="en-GB" altLang="en-US" dirty="0"/>
              <a:t>Community Profiling</a:t>
            </a:r>
          </a:p>
        </p:txBody>
      </p:sp>
      <p:sp>
        <p:nvSpPr>
          <p:cNvPr id="13315" name="Content Placeholder 2">
            <a:extLst>
              <a:ext uri="{FF2B5EF4-FFF2-40B4-BE49-F238E27FC236}">
                <a16:creationId xmlns:a16="http://schemas.microsoft.com/office/drawing/2014/main" id="{38498FB1-20FA-040C-B872-D46608BBDDC7}"/>
              </a:ext>
            </a:extLst>
          </p:cNvPr>
          <p:cNvSpPr>
            <a:spLocks noGrp="1"/>
          </p:cNvSpPr>
          <p:nvPr>
            <p:ph sz="quarter" idx="1"/>
          </p:nvPr>
        </p:nvSpPr>
        <p:spPr>
          <a:xfrm>
            <a:off x="567949" y="1414196"/>
            <a:ext cx="10603633" cy="4742130"/>
          </a:xfrm>
        </p:spPr>
        <p:txBody>
          <a:bodyPr/>
          <a:lstStyle/>
          <a:p>
            <a:pPr eaLnBrk="1" hangingPunct="1"/>
            <a:r>
              <a:rPr lang="en-GB" altLang="en-US" dirty="0"/>
              <a:t>According to Hawtin et al (1994: 5),</a:t>
            </a:r>
            <a:r>
              <a:rPr lang="en-GB" altLang="en-US" i="1" dirty="0"/>
              <a:t> </a:t>
            </a:r>
            <a:r>
              <a:rPr lang="en-GB" altLang="en-US" dirty="0"/>
              <a:t>a community profile is..</a:t>
            </a:r>
          </a:p>
          <a:p>
            <a:pPr eaLnBrk="1" hangingPunct="1"/>
            <a:r>
              <a:rPr lang="en-GB" altLang="en-US" i="1" dirty="0"/>
              <a:t>‘a comprehensive description of the needs of a population that is defined, or defines itself, as a community, and the resources that exist within that community, carried out with the active involvement of the community itself, for the purpose of developing an action plan or other means of improving the quality of life in the community’. </a:t>
            </a:r>
            <a:r>
              <a:rPr lang="en-GB" altLang="en-US" dirty="0"/>
              <a:t>(Hawtin et al, 1994, p. 5)</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a:extLst>
              <a:ext uri="{FF2B5EF4-FFF2-40B4-BE49-F238E27FC236}">
                <a16:creationId xmlns:a16="http://schemas.microsoft.com/office/drawing/2014/main" id="{1030CA2D-25C3-9F54-FEA2-EF05F9B6671B}"/>
              </a:ext>
            </a:extLst>
          </p:cNvPr>
          <p:cNvSpPr>
            <a:spLocks noGrp="1"/>
          </p:cNvSpPr>
          <p:nvPr>
            <p:ph type="title"/>
          </p:nvPr>
        </p:nvSpPr>
        <p:spPr>
          <a:xfrm>
            <a:off x="838200" y="365126"/>
            <a:ext cx="10515600" cy="854076"/>
          </a:xfrm>
        </p:spPr>
        <p:txBody>
          <a:bodyPr/>
          <a:lstStyle/>
          <a:p>
            <a:pPr eaLnBrk="1" hangingPunct="1"/>
            <a:r>
              <a:rPr lang="en-GB" altLang="en-US" dirty="0"/>
              <a:t>Community Profiling</a:t>
            </a:r>
          </a:p>
        </p:txBody>
      </p:sp>
      <p:sp>
        <p:nvSpPr>
          <p:cNvPr id="14339" name="Content Placeholder 2">
            <a:extLst>
              <a:ext uri="{FF2B5EF4-FFF2-40B4-BE49-F238E27FC236}">
                <a16:creationId xmlns:a16="http://schemas.microsoft.com/office/drawing/2014/main" id="{BC7E099E-09FD-8278-7D4A-F8177F32BD72}"/>
              </a:ext>
            </a:extLst>
          </p:cNvPr>
          <p:cNvSpPr>
            <a:spLocks noGrp="1"/>
          </p:cNvSpPr>
          <p:nvPr>
            <p:ph sz="quarter" idx="1"/>
          </p:nvPr>
        </p:nvSpPr>
        <p:spPr>
          <a:xfrm>
            <a:off x="170385" y="1219201"/>
            <a:ext cx="11040954" cy="4937125"/>
          </a:xfrm>
        </p:spPr>
        <p:txBody>
          <a:bodyPr/>
          <a:lstStyle/>
          <a:p>
            <a:pPr eaLnBrk="1" hangingPunct="1"/>
            <a:r>
              <a:rPr lang="en-GB" altLang="en-US" dirty="0"/>
              <a:t>Furthermore a community profile should go beyond just assessing community needs, to identify strengths and opportunities, and make connections between issues.</a:t>
            </a:r>
          </a:p>
          <a:p>
            <a:pPr eaLnBrk="1" hangingPunct="1"/>
            <a:endParaRPr lang="en-GB" altLang="en-US" dirty="0"/>
          </a:p>
          <a:p>
            <a:pPr eaLnBrk="1" hangingPunct="1"/>
            <a:r>
              <a:rPr lang="en-GB" altLang="en-US" dirty="0"/>
              <a:t>In the context of youth work ‘ a youth community profile is a planning tool for workers and contains descriptions of the local area, as it impacts on youth people’ (National Youth Agency, 2006 cited in Hawtin and Percy-Smith, 2007: 15).</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a:extLst>
              <a:ext uri="{FF2B5EF4-FFF2-40B4-BE49-F238E27FC236}">
                <a16:creationId xmlns:a16="http://schemas.microsoft.com/office/drawing/2014/main" id="{C3561026-D50C-86D5-3593-952743214D10}"/>
              </a:ext>
            </a:extLst>
          </p:cNvPr>
          <p:cNvSpPr>
            <a:spLocks noGrp="1"/>
          </p:cNvSpPr>
          <p:nvPr>
            <p:ph type="title"/>
          </p:nvPr>
        </p:nvSpPr>
        <p:spPr>
          <a:xfrm>
            <a:off x="838200" y="365126"/>
            <a:ext cx="10515600" cy="854076"/>
          </a:xfrm>
        </p:spPr>
        <p:txBody>
          <a:bodyPr/>
          <a:lstStyle/>
          <a:p>
            <a:pPr eaLnBrk="1" hangingPunct="1"/>
            <a:r>
              <a:rPr lang="en-GB" altLang="en-US" dirty="0"/>
              <a:t>Community Profiling</a:t>
            </a:r>
          </a:p>
        </p:txBody>
      </p:sp>
      <p:sp>
        <p:nvSpPr>
          <p:cNvPr id="15363" name="Content Placeholder 2">
            <a:extLst>
              <a:ext uri="{FF2B5EF4-FFF2-40B4-BE49-F238E27FC236}">
                <a16:creationId xmlns:a16="http://schemas.microsoft.com/office/drawing/2014/main" id="{1EA9C4B7-27D1-C202-676E-BFC1FD16290F}"/>
              </a:ext>
            </a:extLst>
          </p:cNvPr>
          <p:cNvSpPr>
            <a:spLocks noGrp="1"/>
          </p:cNvSpPr>
          <p:nvPr>
            <p:ph sz="quarter" idx="1"/>
          </p:nvPr>
        </p:nvSpPr>
        <p:spPr>
          <a:xfrm>
            <a:off x="721297" y="1219201"/>
            <a:ext cx="10421888" cy="4937125"/>
          </a:xfrm>
        </p:spPr>
        <p:txBody>
          <a:bodyPr/>
          <a:lstStyle/>
          <a:p>
            <a:pPr eaLnBrk="1" hangingPunct="1"/>
            <a:r>
              <a:rPr lang="en-GB" altLang="en-US" dirty="0"/>
              <a:t>Twelvetrees (1994) argues that the ‘purpose of a community profile is first, to gather information about the needs of a locality and the potential for action and second, to provide the basis for an analysis of possible alternative courses of action from which to chose priorities’.</a:t>
            </a:r>
          </a:p>
          <a:p>
            <a:pPr eaLnBrk="1" hangingPunct="1"/>
            <a:r>
              <a:rPr lang="en-GB" altLang="en-US" dirty="0"/>
              <a:t>A profile then is not a document that merely reports on the conditions of existence of a community, it is also part of a process which aims to move beyond identification of needs and assets to the formulation and implementation of an action plan to improve those conditions.</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a:extLst>
              <a:ext uri="{FF2B5EF4-FFF2-40B4-BE49-F238E27FC236}">
                <a16:creationId xmlns:a16="http://schemas.microsoft.com/office/drawing/2014/main" id="{0FB00FC0-E750-A871-F0F6-38C98CB33C0C}"/>
              </a:ext>
            </a:extLst>
          </p:cNvPr>
          <p:cNvSpPr>
            <a:spLocks noGrp="1"/>
          </p:cNvSpPr>
          <p:nvPr>
            <p:ph type="title"/>
          </p:nvPr>
        </p:nvSpPr>
        <p:spPr>
          <a:xfrm>
            <a:off x="838200" y="365125"/>
            <a:ext cx="10515600" cy="731019"/>
          </a:xfrm>
        </p:spPr>
        <p:txBody>
          <a:bodyPr/>
          <a:lstStyle/>
          <a:p>
            <a:pPr eaLnBrk="1" hangingPunct="1"/>
            <a:r>
              <a:rPr lang="en-GB" altLang="en-US" dirty="0"/>
              <a:t>Types of Profiling</a:t>
            </a:r>
          </a:p>
        </p:txBody>
      </p:sp>
      <p:sp>
        <p:nvSpPr>
          <p:cNvPr id="3" name="Content Placeholder 2">
            <a:extLst>
              <a:ext uri="{FF2B5EF4-FFF2-40B4-BE49-F238E27FC236}">
                <a16:creationId xmlns:a16="http://schemas.microsoft.com/office/drawing/2014/main" id="{D78845DC-8DDE-4A87-91BD-801AFCB58421}"/>
              </a:ext>
            </a:extLst>
          </p:cNvPr>
          <p:cNvSpPr>
            <a:spLocks noGrp="1"/>
          </p:cNvSpPr>
          <p:nvPr>
            <p:ph sz="quarter" idx="1"/>
          </p:nvPr>
        </p:nvSpPr>
        <p:spPr>
          <a:xfrm>
            <a:off x="443001" y="1219201"/>
            <a:ext cx="10910799" cy="4937125"/>
          </a:xfrm>
        </p:spPr>
        <p:txBody>
          <a:bodyPr>
            <a:normAutofit/>
          </a:bodyPr>
          <a:lstStyle/>
          <a:p>
            <a:pPr marL="274320" indent="-274320">
              <a:buFont typeface="Wingdings 3"/>
              <a:buChar char=""/>
              <a:defRPr/>
            </a:pPr>
            <a:r>
              <a:rPr lang="en-GB" dirty="0"/>
              <a:t>Payne and Payne (2004) outline three types of profiling. </a:t>
            </a:r>
          </a:p>
          <a:p>
            <a:pPr marL="548640" lvl="1" indent="-274320">
              <a:buFont typeface="Wingdings 3"/>
              <a:buChar char=""/>
              <a:defRPr/>
            </a:pPr>
            <a:r>
              <a:rPr lang="en-GB" b="1" dirty="0"/>
              <a:t>Rapid Appraisal</a:t>
            </a:r>
          </a:p>
          <a:p>
            <a:pPr marL="548640" lvl="1" indent="-274320">
              <a:buFont typeface="Wingdings 3"/>
              <a:buChar char=""/>
              <a:defRPr/>
            </a:pPr>
            <a:r>
              <a:rPr lang="en-GB" dirty="0"/>
              <a:t>Priority Searching – Focus Groups</a:t>
            </a:r>
          </a:p>
          <a:p>
            <a:pPr marL="548640" lvl="1" indent="-274320">
              <a:buFont typeface="Wingdings 3"/>
              <a:buChar char=""/>
              <a:defRPr/>
            </a:pPr>
            <a:r>
              <a:rPr lang="en-GB" dirty="0"/>
              <a:t>Compass – 400 item questionnaire.</a:t>
            </a:r>
          </a:p>
          <a:p>
            <a:pPr marL="274320" indent="-274320">
              <a:buFont typeface="Wingdings 3"/>
              <a:buChar char=""/>
              <a:defRPr/>
            </a:pPr>
            <a:endParaRPr lang="en-GB" dirty="0"/>
          </a:p>
          <a:p>
            <a:pPr marL="274320" indent="-274320">
              <a:buFont typeface="Wingdings 3"/>
              <a:buChar char=""/>
              <a:defRPr/>
            </a:pPr>
            <a:r>
              <a:rPr lang="en-GB" dirty="0"/>
              <a:t>The first approach, rapid appraisal, draws on existing data and uses a mixture of social research methods, including observation and discussion with key informants in the community.</a:t>
            </a:r>
          </a:p>
          <a:p>
            <a:pPr marL="274320" indent="-274320">
              <a:buFont typeface="Wingdings 3"/>
              <a:buChar char=""/>
              <a:defRPr/>
            </a:pPr>
            <a:r>
              <a:rPr lang="en-GB" dirty="0"/>
              <a:t>This is a popular method which can be carried out relatively quickly and cheaply, compared to commissioned research. </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a:extLst>
              <a:ext uri="{FF2B5EF4-FFF2-40B4-BE49-F238E27FC236}">
                <a16:creationId xmlns:a16="http://schemas.microsoft.com/office/drawing/2014/main" id="{1FDC12B2-71ED-D4A6-626A-B9DC75C9B3C0}"/>
              </a:ext>
            </a:extLst>
          </p:cNvPr>
          <p:cNvSpPr>
            <a:spLocks noGrp="1"/>
          </p:cNvSpPr>
          <p:nvPr>
            <p:ph type="title"/>
          </p:nvPr>
        </p:nvSpPr>
        <p:spPr>
          <a:xfrm>
            <a:off x="295334" y="365126"/>
            <a:ext cx="11058466" cy="725340"/>
          </a:xfrm>
        </p:spPr>
        <p:txBody>
          <a:bodyPr/>
          <a:lstStyle/>
          <a:p>
            <a:pPr eaLnBrk="1" hangingPunct="1"/>
            <a:r>
              <a:rPr lang="en-GB" altLang="en-US" dirty="0"/>
              <a:t>Community Profiling</a:t>
            </a:r>
          </a:p>
        </p:txBody>
      </p:sp>
      <p:sp>
        <p:nvSpPr>
          <p:cNvPr id="3" name="Content Placeholder 2">
            <a:extLst>
              <a:ext uri="{FF2B5EF4-FFF2-40B4-BE49-F238E27FC236}">
                <a16:creationId xmlns:a16="http://schemas.microsoft.com/office/drawing/2014/main" id="{E57ED003-C401-4308-1402-D8A98C373D21}"/>
              </a:ext>
            </a:extLst>
          </p:cNvPr>
          <p:cNvSpPr>
            <a:spLocks noGrp="1"/>
          </p:cNvSpPr>
          <p:nvPr>
            <p:ph sz="quarter" idx="1"/>
          </p:nvPr>
        </p:nvSpPr>
        <p:spPr>
          <a:xfrm>
            <a:off x="408924" y="1219201"/>
            <a:ext cx="11319250" cy="4937125"/>
          </a:xfrm>
        </p:spPr>
        <p:txBody>
          <a:bodyPr>
            <a:normAutofit/>
          </a:bodyPr>
          <a:lstStyle/>
          <a:p>
            <a:pPr marL="274320" indent="-274320">
              <a:buFont typeface="Wingdings 3"/>
              <a:buChar char=""/>
              <a:defRPr/>
            </a:pPr>
            <a:r>
              <a:rPr lang="en-GB" dirty="0"/>
              <a:t>Community profiling is essential to identifying community need and is used to inform planning, delivery, target setting and monitoring and evaluation of services.</a:t>
            </a:r>
          </a:p>
          <a:p>
            <a:pPr marL="274320" indent="-274320">
              <a:buFont typeface="Wingdings 3"/>
              <a:buChar char=""/>
              <a:defRPr/>
            </a:pPr>
            <a:r>
              <a:rPr lang="en-GB" dirty="0"/>
              <a:t>Although profiling can be initiated by an individual or group, it is a tool often employed by local authorities and their partners to identify and address need, which is seen as a legitimate basis on which to deploy statutory sector resources.</a:t>
            </a:r>
          </a:p>
          <a:p>
            <a:pPr marL="274320" indent="-274320">
              <a:buFont typeface="Wingdings 3"/>
              <a:buChar char=""/>
              <a:defRPr/>
            </a:pPr>
            <a:r>
              <a:rPr lang="en-GB" dirty="0"/>
              <a:t>Community groups and third-sector organisations also use profiling to demonstrate unmet need and campaign against developments, in order to hold policy makers accountable.</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a:extLst>
              <a:ext uri="{FF2B5EF4-FFF2-40B4-BE49-F238E27FC236}">
                <a16:creationId xmlns:a16="http://schemas.microsoft.com/office/drawing/2014/main" id="{D9944900-FA1F-BFCB-F735-C33AC1A44F1D}"/>
              </a:ext>
            </a:extLst>
          </p:cNvPr>
          <p:cNvSpPr>
            <a:spLocks noGrp="1"/>
          </p:cNvSpPr>
          <p:nvPr>
            <p:ph type="title"/>
          </p:nvPr>
        </p:nvSpPr>
        <p:spPr>
          <a:xfrm>
            <a:off x="838200" y="365125"/>
            <a:ext cx="10515600" cy="735013"/>
          </a:xfrm>
        </p:spPr>
        <p:txBody>
          <a:bodyPr/>
          <a:lstStyle/>
          <a:p>
            <a:pPr eaLnBrk="1" hangingPunct="1"/>
            <a:r>
              <a:rPr lang="en-GB" altLang="en-US" dirty="0"/>
              <a:t>Community Profiling </a:t>
            </a:r>
          </a:p>
        </p:txBody>
      </p:sp>
      <p:sp>
        <p:nvSpPr>
          <p:cNvPr id="18435" name="Content Placeholder 2">
            <a:extLst>
              <a:ext uri="{FF2B5EF4-FFF2-40B4-BE49-F238E27FC236}">
                <a16:creationId xmlns:a16="http://schemas.microsoft.com/office/drawing/2014/main" id="{63A2DCA1-58FA-CA3B-CA3B-6A43A9200A23}"/>
              </a:ext>
            </a:extLst>
          </p:cNvPr>
          <p:cNvSpPr>
            <a:spLocks noGrp="1"/>
          </p:cNvSpPr>
          <p:nvPr>
            <p:ph sz="quarter" idx="1"/>
          </p:nvPr>
        </p:nvSpPr>
        <p:spPr>
          <a:xfrm>
            <a:off x="403245" y="1152939"/>
            <a:ext cx="11228377" cy="5003387"/>
          </a:xfrm>
        </p:spPr>
        <p:txBody>
          <a:bodyPr/>
          <a:lstStyle/>
          <a:p>
            <a:pPr eaLnBrk="1" hangingPunct="1"/>
            <a:r>
              <a:rPr lang="en-GB" altLang="en-US" dirty="0"/>
              <a:t>A clear advantage of profiling is that, in addition to using community knowledge, it has the ability to flag up community assets, as opposed to portraying communities as places of deficit.  </a:t>
            </a:r>
          </a:p>
          <a:p>
            <a:pPr eaLnBrk="1" hangingPunct="1"/>
            <a:r>
              <a:rPr lang="en-GB" altLang="en-US" dirty="0"/>
              <a:t>The community, possessing local knowledge, is capable of producing a fuller profile than that which would be generated solely by practitioners, one which is more likely to aid good decision-making.</a:t>
            </a:r>
          </a:p>
        </p:txBody>
      </p:sp>
      <p:pic>
        <p:nvPicPr>
          <p:cNvPr id="18436" name="Picture 2">
            <a:extLst>
              <a:ext uri="{FF2B5EF4-FFF2-40B4-BE49-F238E27FC236}">
                <a16:creationId xmlns:a16="http://schemas.microsoft.com/office/drawing/2014/main" id="{AB696687-19EF-6A91-D422-A811CB40BF6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76470" y="3800474"/>
            <a:ext cx="2286000" cy="18383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8437" name="Picture 3">
            <a:extLst>
              <a:ext uri="{FF2B5EF4-FFF2-40B4-BE49-F238E27FC236}">
                <a16:creationId xmlns:a16="http://schemas.microsoft.com/office/drawing/2014/main" id="{9B699D31-E6A3-865B-8D90-641107CA4CA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42809" y="4219574"/>
            <a:ext cx="3219450" cy="14192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a:extLst>
              <a:ext uri="{FF2B5EF4-FFF2-40B4-BE49-F238E27FC236}">
                <a16:creationId xmlns:a16="http://schemas.microsoft.com/office/drawing/2014/main" id="{70C12161-CB2D-1525-894C-564CA8E3EAD5}"/>
              </a:ext>
            </a:extLst>
          </p:cNvPr>
          <p:cNvSpPr>
            <a:spLocks noGrp="1"/>
          </p:cNvSpPr>
          <p:nvPr>
            <p:ph type="title"/>
          </p:nvPr>
        </p:nvSpPr>
        <p:spPr/>
        <p:txBody>
          <a:bodyPr/>
          <a:lstStyle/>
          <a:p>
            <a:pPr eaLnBrk="1" hangingPunct="1"/>
            <a:r>
              <a:rPr lang="en-GB" altLang="en-US"/>
              <a:t>Community Profiling</a:t>
            </a:r>
          </a:p>
        </p:txBody>
      </p:sp>
      <p:sp>
        <p:nvSpPr>
          <p:cNvPr id="19459" name="Content Placeholder 2">
            <a:extLst>
              <a:ext uri="{FF2B5EF4-FFF2-40B4-BE49-F238E27FC236}">
                <a16:creationId xmlns:a16="http://schemas.microsoft.com/office/drawing/2014/main" id="{C5275F52-CDEA-B836-1DA7-DE4C289AB4D4}"/>
              </a:ext>
            </a:extLst>
          </p:cNvPr>
          <p:cNvSpPr>
            <a:spLocks noGrp="1"/>
          </p:cNvSpPr>
          <p:nvPr>
            <p:ph sz="quarter" idx="1"/>
          </p:nvPr>
        </p:nvSpPr>
        <p:spPr>
          <a:xfrm>
            <a:off x="425963" y="1794722"/>
            <a:ext cx="10683145" cy="4658465"/>
          </a:xfrm>
        </p:spPr>
        <p:txBody>
          <a:bodyPr/>
          <a:lstStyle/>
          <a:p>
            <a:pPr eaLnBrk="1" hangingPunct="1"/>
            <a:r>
              <a:rPr lang="en-GB" altLang="en-US" dirty="0"/>
              <a:t>If executed well, is not merely and end in itself. </a:t>
            </a:r>
          </a:p>
          <a:p>
            <a:pPr eaLnBrk="1" hangingPunct="1"/>
            <a:r>
              <a:rPr lang="en-GB" altLang="en-US" dirty="0"/>
              <a:t>Indeed, the skills community members and practitioners gain during profiling can be as important as the data generated by them.</a:t>
            </a:r>
          </a:p>
          <a:p>
            <a:pPr eaLnBrk="1" hangingPunct="1"/>
            <a:r>
              <a:rPr lang="en-GB" altLang="en-US" dirty="0"/>
              <a:t>Like other approaches to community development, profiling can be used disingenuously, or as something that in reality is not community driven, but driven by the needs of those who do the commissioning.</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a:extLst>
              <a:ext uri="{FF2B5EF4-FFF2-40B4-BE49-F238E27FC236}">
                <a16:creationId xmlns:a16="http://schemas.microsoft.com/office/drawing/2014/main" id="{8F8E955E-C102-B189-A685-04CBE41E593D}"/>
              </a:ext>
            </a:extLst>
          </p:cNvPr>
          <p:cNvSpPr>
            <a:spLocks noGrp="1"/>
          </p:cNvSpPr>
          <p:nvPr>
            <p:ph type="title"/>
          </p:nvPr>
        </p:nvSpPr>
        <p:spPr/>
        <p:txBody>
          <a:bodyPr/>
          <a:lstStyle/>
          <a:p>
            <a:pPr eaLnBrk="1" hangingPunct="1"/>
            <a:r>
              <a:rPr lang="en-GB" altLang="en-US"/>
              <a:t>Community Profiling</a:t>
            </a:r>
          </a:p>
        </p:txBody>
      </p:sp>
      <p:sp>
        <p:nvSpPr>
          <p:cNvPr id="20483" name="Content Placeholder 2">
            <a:extLst>
              <a:ext uri="{FF2B5EF4-FFF2-40B4-BE49-F238E27FC236}">
                <a16:creationId xmlns:a16="http://schemas.microsoft.com/office/drawing/2014/main" id="{76123DD2-76D8-3D3B-282C-38E23078ADC3}"/>
              </a:ext>
            </a:extLst>
          </p:cNvPr>
          <p:cNvSpPr>
            <a:spLocks noGrp="1"/>
          </p:cNvSpPr>
          <p:nvPr>
            <p:ph sz="quarter" idx="1"/>
          </p:nvPr>
        </p:nvSpPr>
        <p:spPr>
          <a:xfrm>
            <a:off x="550912" y="1993506"/>
            <a:ext cx="10399170" cy="4162820"/>
          </a:xfrm>
        </p:spPr>
        <p:txBody>
          <a:bodyPr/>
          <a:lstStyle/>
          <a:p>
            <a:pPr eaLnBrk="1" hangingPunct="1"/>
            <a:r>
              <a:rPr lang="en-GB" altLang="en-US" dirty="0"/>
              <a:t>At their best, however, community profiles can both ‘up skill’ those involved in carrying them out, and identify community needs and resources, putting in place effective mechanisms and policies that address these needs.</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a:extLst>
              <a:ext uri="{FF2B5EF4-FFF2-40B4-BE49-F238E27FC236}">
                <a16:creationId xmlns:a16="http://schemas.microsoft.com/office/drawing/2014/main" id="{5A07D913-C832-5841-4FD7-2741100347FA}"/>
              </a:ext>
            </a:extLst>
          </p:cNvPr>
          <p:cNvSpPr>
            <a:spLocks noGrp="1"/>
          </p:cNvSpPr>
          <p:nvPr>
            <p:ph type="title"/>
          </p:nvPr>
        </p:nvSpPr>
        <p:spPr/>
        <p:txBody>
          <a:bodyPr/>
          <a:lstStyle/>
          <a:p>
            <a:pPr eaLnBrk="1" hangingPunct="1"/>
            <a:r>
              <a:rPr lang="en-GB" altLang="en-US" dirty="0"/>
              <a:t>Group Task</a:t>
            </a:r>
            <a:br>
              <a:rPr lang="en-GB" altLang="en-US" dirty="0"/>
            </a:br>
            <a:endParaRPr lang="en-GB" altLang="en-US" dirty="0"/>
          </a:p>
        </p:txBody>
      </p:sp>
      <p:sp>
        <p:nvSpPr>
          <p:cNvPr id="21507" name="Content Placeholder 2">
            <a:extLst>
              <a:ext uri="{FF2B5EF4-FFF2-40B4-BE49-F238E27FC236}">
                <a16:creationId xmlns:a16="http://schemas.microsoft.com/office/drawing/2014/main" id="{A5A6F19D-63A1-F22C-C89F-7E961CB1E55F}"/>
              </a:ext>
            </a:extLst>
          </p:cNvPr>
          <p:cNvSpPr>
            <a:spLocks noGrp="1"/>
          </p:cNvSpPr>
          <p:nvPr>
            <p:ph sz="quarter" idx="1"/>
          </p:nvPr>
        </p:nvSpPr>
        <p:spPr>
          <a:xfrm>
            <a:off x="721297" y="1690688"/>
            <a:ext cx="9489503" cy="4465638"/>
          </a:xfrm>
        </p:spPr>
        <p:txBody>
          <a:bodyPr/>
          <a:lstStyle/>
          <a:p>
            <a:pPr eaLnBrk="1" hangingPunct="1"/>
            <a:r>
              <a:rPr lang="en-GB" altLang="en-US" dirty="0"/>
              <a:t>Think through some of the theory from the previous slides, and draw out the important considerations when preparing for a community profile.</a:t>
            </a:r>
          </a:p>
          <a:p>
            <a:pPr eaLnBrk="1" hangingPunct="1"/>
            <a:endParaRPr lang="en-GB" altLang="en-US" dirty="0"/>
          </a:p>
          <a:p>
            <a:pPr eaLnBrk="1" hangingPunct="1"/>
            <a:r>
              <a:rPr lang="en-GB" altLang="en-US" dirty="0"/>
              <a:t>Consider some useful heading that you could use to use in your Community Profile. Feedback your findings.</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a:extLst>
              <a:ext uri="{FF2B5EF4-FFF2-40B4-BE49-F238E27FC236}">
                <a16:creationId xmlns:a16="http://schemas.microsoft.com/office/drawing/2014/main" id="{4794F144-9F51-831E-51CA-6FA81930311E}"/>
              </a:ext>
            </a:extLst>
          </p:cNvPr>
          <p:cNvSpPr>
            <a:spLocks noGrp="1"/>
          </p:cNvSpPr>
          <p:nvPr>
            <p:ph type="title"/>
          </p:nvPr>
        </p:nvSpPr>
        <p:spPr/>
        <p:txBody>
          <a:bodyPr/>
          <a:lstStyle/>
          <a:p>
            <a:r>
              <a:rPr lang="en-GB" altLang="en-US"/>
              <a:t>Comfort Break</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6A7D721C-960E-0C36-2A13-B47559308F0A}"/>
              </a:ext>
            </a:extLst>
          </p:cNvPr>
          <p:cNvSpPr>
            <a:spLocks noGrp="1" noChangeArrowheads="1"/>
          </p:cNvSpPr>
          <p:nvPr>
            <p:ph type="ctrTitle"/>
          </p:nvPr>
        </p:nvSpPr>
        <p:spPr/>
        <p:txBody>
          <a:bodyPr>
            <a:normAutofit/>
          </a:bodyPr>
          <a:lstStyle/>
          <a:p>
            <a:pPr>
              <a:defRPr/>
            </a:pPr>
            <a:r>
              <a:rPr lang="en-GB" altLang="en-US"/>
              <a:t>Carrying out a </a:t>
            </a:r>
            <a:br>
              <a:rPr lang="en-GB" altLang="en-US"/>
            </a:br>
            <a:r>
              <a:rPr lang="en-GB" altLang="en-US"/>
              <a:t>Community Profile</a:t>
            </a:r>
          </a:p>
        </p:txBody>
      </p:sp>
      <p:sp>
        <p:nvSpPr>
          <p:cNvPr id="2051" name="Rectangle 3">
            <a:extLst>
              <a:ext uri="{FF2B5EF4-FFF2-40B4-BE49-F238E27FC236}">
                <a16:creationId xmlns:a16="http://schemas.microsoft.com/office/drawing/2014/main" id="{1B71C0EF-6D19-08F0-815F-76F3214CC4B5}"/>
              </a:ext>
            </a:extLst>
          </p:cNvPr>
          <p:cNvSpPr>
            <a:spLocks noGrp="1" noChangeArrowheads="1"/>
          </p:cNvSpPr>
          <p:nvPr>
            <p:ph type="subTitle" idx="1"/>
          </p:nvPr>
        </p:nvSpPr>
        <p:spPr/>
        <p:txBody>
          <a:bodyPr>
            <a:normAutofit/>
          </a:bodyPr>
          <a:lstStyle/>
          <a:p>
            <a:pPr>
              <a:defRPr/>
            </a:pPr>
            <a:endParaRPr lang="en-GB" altLang="en-US"/>
          </a:p>
          <a:p>
            <a:pPr>
              <a:defRPr/>
            </a:pPr>
            <a:endParaRPr lang="en-GB" altLang="en-US"/>
          </a:p>
          <a:p>
            <a:pPr>
              <a:defRPr/>
            </a:pPr>
            <a:endParaRPr lang="en-GB" altLang="en-US"/>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a:extLst>
              <a:ext uri="{FF2B5EF4-FFF2-40B4-BE49-F238E27FC236}">
                <a16:creationId xmlns:a16="http://schemas.microsoft.com/office/drawing/2014/main" id="{B3D0D479-0AAE-4E32-5E10-8E45D2CEB6C0}"/>
              </a:ext>
            </a:extLst>
          </p:cNvPr>
          <p:cNvSpPr>
            <a:spLocks noGrp="1" noChangeArrowheads="1"/>
          </p:cNvSpPr>
          <p:nvPr>
            <p:ph type="title"/>
          </p:nvPr>
        </p:nvSpPr>
        <p:spPr>
          <a:xfrm>
            <a:off x="590668" y="346449"/>
            <a:ext cx="9620132" cy="1124541"/>
          </a:xfrm>
        </p:spPr>
        <p:txBody>
          <a:bodyPr>
            <a:normAutofit fontScale="90000"/>
          </a:bodyPr>
          <a:lstStyle/>
          <a:p>
            <a:pPr>
              <a:defRPr/>
            </a:pPr>
            <a:r>
              <a:rPr lang="en-GB" altLang="en-US" dirty="0"/>
              <a:t>Important considerations when preparing writing your community profile</a:t>
            </a:r>
            <a:br>
              <a:rPr lang="en-GB" altLang="en-US" dirty="0"/>
            </a:br>
            <a:endParaRPr lang="en-GB" altLang="en-US" dirty="0"/>
          </a:p>
        </p:txBody>
      </p:sp>
      <p:sp>
        <p:nvSpPr>
          <p:cNvPr id="23555" name="Rectangle 3">
            <a:extLst>
              <a:ext uri="{FF2B5EF4-FFF2-40B4-BE49-F238E27FC236}">
                <a16:creationId xmlns:a16="http://schemas.microsoft.com/office/drawing/2014/main" id="{63EE1A4D-72DB-72ED-91BD-5921851E1E25}"/>
              </a:ext>
            </a:extLst>
          </p:cNvPr>
          <p:cNvSpPr>
            <a:spLocks noGrp="1"/>
          </p:cNvSpPr>
          <p:nvPr>
            <p:ph sz="quarter" idx="1"/>
          </p:nvPr>
        </p:nvSpPr>
        <p:spPr>
          <a:xfrm>
            <a:off x="221501" y="1789042"/>
            <a:ext cx="11160223" cy="5068957"/>
          </a:xfrm>
        </p:spPr>
        <p:txBody>
          <a:bodyPr/>
          <a:lstStyle/>
          <a:p>
            <a:pPr eaLnBrk="1" hangingPunct="1">
              <a:lnSpc>
                <a:spcPct val="80000"/>
              </a:lnSpc>
              <a:defRPr/>
            </a:pPr>
            <a:r>
              <a:rPr lang="en-GB" altLang="en-US" dirty="0"/>
              <a:t>A Community Profile should be of a specific geographical area, preferably the area where your young people are located.  It should be about 1000 words in length.</a:t>
            </a:r>
          </a:p>
          <a:p>
            <a:pPr marL="0" indent="0">
              <a:lnSpc>
                <a:spcPct val="80000"/>
              </a:lnSpc>
              <a:buNone/>
              <a:defRPr/>
            </a:pPr>
            <a:endParaRPr lang="en-GB" altLang="en-US" dirty="0"/>
          </a:p>
          <a:p>
            <a:pPr eaLnBrk="1" hangingPunct="1">
              <a:lnSpc>
                <a:spcPct val="80000"/>
              </a:lnSpc>
              <a:defRPr/>
            </a:pPr>
            <a:r>
              <a:rPr lang="en-GB" altLang="en-US" dirty="0"/>
              <a:t>You should start your community profile with a description of the area. </a:t>
            </a:r>
          </a:p>
          <a:p>
            <a:pPr eaLnBrk="1" hangingPunct="1">
              <a:lnSpc>
                <a:spcPct val="80000"/>
              </a:lnSpc>
              <a:defRPr/>
            </a:pPr>
            <a:endParaRPr lang="en-GB" altLang="en-US" dirty="0"/>
          </a:p>
          <a:p>
            <a:pPr eaLnBrk="1" hangingPunct="1">
              <a:lnSpc>
                <a:spcPct val="80000"/>
              </a:lnSpc>
              <a:defRPr/>
            </a:pPr>
            <a:r>
              <a:rPr lang="en-GB" altLang="en-US" dirty="0"/>
              <a:t>Use the theory already discussed to guide your writing and to draw out possible headings from the literature, for example: </a:t>
            </a:r>
          </a:p>
          <a:p>
            <a:pPr eaLnBrk="1" hangingPunct="1">
              <a:lnSpc>
                <a:spcPct val="80000"/>
              </a:lnSpc>
              <a:defRPr/>
            </a:pPr>
            <a:endParaRPr lang="en-GB" altLang="en-US" sz="3200"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a:extLst>
              <a:ext uri="{FF2B5EF4-FFF2-40B4-BE49-F238E27FC236}">
                <a16:creationId xmlns:a16="http://schemas.microsoft.com/office/drawing/2014/main" id="{D50D189E-160D-F00D-8006-504DC4CB0CB1}"/>
              </a:ext>
            </a:extLst>
          </p:cNvPr>
          <p:cNvSpPr>
            <a:spLocks noGrp="1"/>
          </p:cNvSpPr>
          <p:nvPr>
            <p:ph type="title"/>
          </p:nvPr>
        </p:nvSpPr>
        <p:spPr>
          <a:xfrm>
            <a:off x="1981200" y="152401"/>
            <a:ext cx="8229600" cy="1331913"/>
          </a:xfrm>
        </p:spPr>
        <p:txBody>
          <a:bodyPr/>
          <a:lstStyle/>
          <a:p>
            <a:r>
              <a:rPr lang="en-GB" altLang="en-US"/>
              <a:t>Examples of possible Headings</a:t>
            </a:r>
            <a:br>
              <a:rPr lang="en-GB" altLang="en-US"/>
            </a:br>
            <a:endParaRPr lang="en-GB" altLang="en-US"/>
          </a:p>
        </p:txBody>
      </p:sp>
      <p:sp>
        <p:nvSpPr>
          <p:cNvPr id="24579" name="Content Placeholder 2">
            <a:extLst>
              <a:ext uri="{FF2B5EF4-FFF2-40B4-BE49-F238E27FC236}">
                <a16:creationId xmlns:a16="http://schemas.microsoft.com/office/drawing/2014/main" id="{F90C7F0D-5954-CC87-1024-A0B575D2CCDE}"/>
              </a:ext>
            </a:extLst>
          </p:cNvPr>
          <p:cNvSpPr>
            <a:spLocks noGrp="1"/>
          </p:cNvSpPr>
          <p:nvPr>
            <p:ph sz="quarter" idx="1"/>
          </p:nvPr>
        </p:nvSpPr>
        <p:spPr>
          <a:xfrm>
            <a:off x="795129" y="1219200"/>
            <a:ext cx="10353735" cy="5378450"/>
          </a:xfrm>
        </p:spPr>
        <p:txBody>
          <a:bodyPr/>
          <a:lstStyle/>
          <a:p>
            <a:pPr eaLnBrk="1" hangingPunct="1">
              <a:lnSpc>
                <a:spcPct val="80000"/>
              </a:lnSpc>
              <a:defRPr/>
            </a:pPr>
            <a:r>
              <a:rPr lang="en-GB" altLang="en-US" sz="3200" dirty="0"/>
              <a:t>Introduction</a:t>
            </a:r>
          </a:p>
          <a:p>
            <a:pPr lvl="1" eaLnBrk="1" hangingPunct="1">
              <a:lnSpc>
                <a:spcPct val="80000"/>
              </a:lnSpc>
              <a:defRPr/>
            </a:pPr>
            <a:r>
              <a:rPr lang="en-GB" altLang="en-US" sz="2800" b="1" dirty="0"/>
              <a:t>Location and Environment </a:t>
            </a:r>
            <a:r>
              <a:rPr lang="en-GB" altLang="en-US" sz="2800" dirty="0"/>
              <a:t>– General observation of area physical description, for example town/village/green space/what is available halls/leisure centre/ housing. (Include Maps/diagrams and pictures?)</a:t>
            </a:r>
          </a:p>
          <a:p>
            <a:pPr marL="274638" lvl="1" indent="0">
              <a:lnSpc>
                <a:spcPct val="80000"/>
              </a:lnSpc>
              <a:buNone/>
              <a:defRPr/>
            </a:pPr>
            <a:endParaRPr lang="en-GB" altLang="en-US" sz="2800" dirty="0"/>
          </a:p>
          <a:p>
            <a:pPr lvl="1" eaLnBrk="1" hangingPunct="1">
              <a:lnSpc>
                <a:spcPct val="80000"/>
              </a:lnSpc>
              <a:defRPr/>
            </a:pPr>
            <a:r>
              <a:rPr lang="en-GB" altLang="en-US" sz="2800" b="1" dirty="0"/>
              <a:t>Population Data </a:t>
            </a:r>
            <a:r>
              <a:rPr lang="en-GB" altLang="en-US" sz="2800" dirty="0"/>
              <a:t>– Stats/ </a:t>
            </a:r>
            <a:r>
              <a:rPr lang="en-GB" altLang="en-US" sz="2800" dirty="0" err="1"/>
              <a:t>Neet</a:t>
            </a:r>
            <a:r>
              <a:rPr lang="en-GB" altLang="en-US" sz="2800" dirty="0"/>
              <a:t>/ Young People/ Number with no qualifications /lone parents etc.  You could make a link with the number of (YP) to number of (YW) in area for example (use Census information) </a:t>
            </a:r>
          </a:p>
          <a:p>
            <a:pPr>
              <a:defRPr/>
            </a:pPr>
            <a:endParaRPr lang="en-GB" altLang="en-US"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773C1F-18FD-5D1D-5612-A9C48F6A8B2E}"/>
              </a:ext>
            </a:extLst>
          </p:cNvPr>
          <p:cNvSpPr>
            <a:spLocks noGrp="1"/>
          </p:cNvSpPr>
          <p:nvPr>
            <p:ph type="title"/>
          </p:nvPr>
        </p:nvSpPr>
        <p:spPr>
          <a:xfrm>
            <a:off x="357809" y="365125"/>
            <a:ext cx="10995991" cy="1325563"/>
          </a:xfrm>
        </p:spPr>
        <p:txBody>
          <a:bodyPr>
            <a:normAutofit/>
          </a:bodyPr>
          <a:lstStyle/>
          <a:p>
            <a:pPr>
              <a:defRPr/>
            </a:pPr>
            <a:r>
              <a:rPr lang="en-GB" altLang="en-US" dirty="0"/>
              <a:t>Important considerations when preparing and writing your community profile</a:t>
            </a:r>
            <a:endParaRPr lang="en-GB" dirty="0"/>
          </a:p>
        </p:txBody>
      </p:sp>
      <p:sp>
        <p:nvSpPr>
          <p:cNvPr id="25603" name="Content Placeholder 2">
            <a:extLst>
              <a:ext uri="{FF2B5EF4-FFF2-40B4-BE49-F238E27FC236}">
                <a16:creationId xmlns:a16="http://schemas.microsoft.com/office/drawing/2014/main" id="{184B6C6E-B1D2-427B-39E1-BBF7D732990E}"/>
              </a:ext>
            </a:extLst>
          </p:cNvPr>
          <p:cNvSpPr>
            <a:spLocks noGrp="1"/>
          </p:cNvSpPr>
          <p:nvPr>
            <p:ph sz="quarter" idx="1"/>
          </p:nvPr>
        </p:nvSpPr>
        <p:spPr>
          <a:xfrm>
            <a:off x="266937" y="1840158"/>
            <a:ext cx="11086863" cy="3913179"/>
          </a:xfrm>
        </p:spPr>
        <p:txBody>
          <a:bodyPr>
            <a:normAutofit lnSpcReduction="10000"/>
          </a:bodyPr>
          <a:lstStyle/>
          <a:p>
            <a:pPr lvl="1" eaLnBrk="1" hangingPunct="1">
              <a:lnSpc>
                <a:spcPct val="80000"/>
              </a:lnSpc>
              <a:defRPr/>
            </a:pPr>
            <a:r>
              <a:rPr lang="en-GB" altLang="en-US" sz="2800" b="1" dirty="0"/>
              <a:t>Economy and Labour Market </a:t>
            </a:r>
            <a:r>
              <a:rPr lang="en-GB" altLang="en-US" sz="2800" dirty="0"/>
              <a:t>– What do people do for work/ the largest employer for example/ Average household income/ job prospects for young people?</a:t>
            </a:r>
          </a:p>
          <a:p>
            <a:pPr marL="274638" lvl="1" indent="0">
              <a:lnSpc>
                <a:spcPct val="80000"/>
              </a:lnSpc>
              <a:buNone/>
              <a:defRPr/>
            </a:pPr>
            <a:endParaRPr lang="en-GB" altLang="en-US" sz="2800" dirty="0"/>
          </a:p>
          <a:p>
            <a:pPr lvl="1" eaLnBrk="1" hangingPunct="1">
              <a:lnSpc>
                <a:spcPct val="80000"/>
              </a:lnSpc>
              <a:defRPr/>
            </a:pPr>
            <a:r>
              <a:rPr lang="en-GB" altLang="en-US" sz="2800" b="1" dirty="0"/>
              <a:t>Infrastructure</a:t>
            </a:r>
            <a:r>
              <a:rPr lang="en-GB" altLang="en-US" sz="2800" dirty="0"/>
              <a:t> – roads/transport/ housing/ local businesses, schools and facilities</a:t>
            </a:r>
          </a:p>
          <a:p>
            <a:pPr marL="274638" lvl="1" indent="0">
              <a:lnSpc>
                <a:spcPct val="80000"/>
              </a:lnSpc>
              <a:buNone/>
              <a:defRPr/>
            </a:pPr>
            <a:endParaRPr lang="en-GB" altLang="en-US" sz="2800" dirty="0"/>
          </a:p>
          <a:p>
            <a:pPr lvl="1" eaLnBrk="1" hangingPunct="1">
              <a:lnSpc>
                <a:spcPct val="80000"/>
              </a:lnSpc>
              <a:defRPr/>
            </a:pPr>
            <a:r>
              <a:rPr lang="en-GB" altLang="en-US" sz="2800" b="1" dirty="0">
                <a:highlight>
                  <a:srgbClr val="FFFF00"/>
                </a:highlight>
              </a:rPr>
              <a:t>Social Assets </a:t>
            </a:r>
            <a:r>
              <a:rPr lang="en-GB" altLang="en-US" sz="2800" dirty="0">
                <a:highlight>
                  <a:srgbClr val="FFFF00"/>
                </a:highlight>
              </a:rPr>
              <a:t>– community groups and services </a:t>
            </a:r>
            <a:r>
              <a:rPr lang="en-GB" altLang="en-US" sz="2800" dirty="0" err="1">
                <a:highlight>
                  <a:srgbClr val="FFFF00"/>
                </a:highlight>
              </a:rPr>
              <a:t>inc</a:t>
            </a:r>
            <a:r>
              <a:rPr lang="en-GB" altLang="en-US" sz="2800" dirty="0">
                <a:highlight>
                  <a:srgbClr val="FFFF00"/>
                </a:highlight>
              </a:rPr>
              <a:t> youth service/work (community social strengths as defined by young people, you could use typical statements made by young people during discussion about the area)</a:t>
            </a:r>
          </a:p>
          <a:p>
            <a:pPr lvl="1" eaLnBrk="1" hangingPunct="1">
              <a:lnSpc>
                <a:spcPct val="80000"/>
              </a:lnSpc>
              <a:defRPr/>
            </a:pPr>
            <a:endParaRPr lang="en-GB" altLang="en-US" dirty="0"/>
          </a:p>
          <a:p>
            <a:pPr eaLnBrk="1" hangingPunct="1">
              <a:defRPr/>
            </a:pPr>
            <a:endParaRPr lang="en-GB" altLang="en-US"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a:extLst>
              <a:ext uri="{FF2B5EF4-FFF2-40B4-BE49-F238E27FC236}">
                <a16:creationId xmlns:a16="http://schemas.microsoft.com/office/drawing/2014/main" id="{FA3AA6A1-A7EE-435A-3E10-BF1CC0DEEE31}"/>
              </a:ext>
            </a:extLst>
          </p:cNvPr>
          <p:cNvSpPr>
            <a:spLocks noGrp="1"/>
          </p:cNvSpPr>
          <p:nvPr>
            <p:ph type="title"/>
          </p:nvPr>
        </p:nvSpPr>
        <p:spPr/>
        <p:txBody>
          <a:bodyPr/>
          <a:lstStyle/>
          <a:p>
            <a:r>
              <a:rPr lang="en-GB" altLang="en-US"/>
              <a:t>Examples of possible Headings</a:t>
            </a:r>
          </a:p>
        </p:txBody>
      </p:sp>
      <p:sp>
        <p:nvSpPr>
          <p:cNvPr id="26627" name="Content Placeholder 2">
            <a:extLst>
              <a:ext uri="{FF2B5EF4-FFF2-40B4-BE49-F238E27FC236}">
                <a16:creationId xmlns:a16="http://schemas.microsoft.com/office/drawing/2014/main" id="{DD9FE2E2-B15D-3948-A60F-11325FE12E88}"/>
              </a:ext>
            </a:extLst>
          </p:cNvPr>
          <p:cNvSpPr>
            <a:spLocks noGrp="1"/>
          </p:cNvSpPr>
          <p:nvPr>
            <p:ph sz="quarter" idx="1"/>
          </p:nvPr>
        </p:nvSpPr>
        <p:spPr>
          <a:xfrm>
            <a:off x="363487" y="1408517"/>
            <a:ext cx="11211339" cy="4123319"/>
          </a:xfrm>
        </p:spPr>
        <p:txBody>
          <a:bodyPr>
            <a:normAutofit lnSpcReduction="10000"/>
          </a:bodyPr>
          <a:lstStyle/>
          <a:p>
            <a:pPr lvl="1" eaLnBrk="1" hangingPunct="1">
              <a:lnSpc>
                <a:spcPct val="80000"/>
              </a:lnSpc>
              <a:defRPr/>
            </a:pPr>
            <a:endParaRPr lang="en-GB" altLang="en-US" b="1" dirty="0"/>
          </a:p>
          <a:p>
            <a:pPr lvl="1" eaLnBrk="1" hangingPunct="1">
              <a:lnSpc>
                <a:spcPct val="80000"/>
              </a:lnSpc>
              <a:defRPr/>
            </a:pPr>
            <a:r>
              <a:rPr lang="en-GB" altLang="en-US" b="1" dirty="0"/>
              <a:t>Social Challenges </a:t>
            </a:r>
            <a:r>
              <a:rPr lang="en-GB" altLang="en-US" dirty="0"/>
              <a:t>–  these could be based on discussions by young people and included statements (Incidents of reported crime) What were your own observations</a:t>
            </a:r>
          </a:p>
          <a:p>
            <a:pPr marL="274638" lvl="1" indent="0">
              <a:lnSpc>
                <a:spcPct val="80000"/>
              </a:lnSpc>
              <a:buNone/>
              <a:defRPr/>
            </a:pPr>
            <a:endParaRPr lang="en-GB" altLang="en-US" dirty="0"/>
          </a:p>
          <a:p>
            <a:pPr lvl="1" eaLnBrk="1" hangingPunct="1">
              <a:lnSpc>
                <a:spcPct val="80000"/>
              </a:lnSpc>
              <a:defRPr/>
            </a:pPr>
            <a:r>
              <a:rPr lang="en-GB" altLang="en-US" b="1" dirty="0"/>
              <a:t>Summary</a:t>
            </a:r>
            <a:r>
              <a:rPr lang="en-GB" altLang="en-US" dirty="0"/>
              <a:t> – each section</a:t>
            </a:r>
          </a:p>
          <a:p>
            <a:pPr lvl="1" eaLnBrk="1" hangingPunct="1">
              <a:lnSpc>
                <a:spcPct val="80000"/>
              </a:lnSpc>
              <a:defRPr/>
            </a:pPr>
            <a:endParaRPr lang="en-GB" altLang="en-US" dirty="0"/>
          </a:p>
          <a:p>
            <a:pPr lvl="1" eaLnBrk="1" hangingPunct="1">
              <a:lnSpc>
                <a:spcPct val="80000"/>
              </a:lnSpc>
              <a:defRPr/>
            </a:pPr>
            <a:r>
              <a:rPr lang="en-GB" altLang="en-US" b="1" dirty="0"/>
              <a:t>Recommendations</a:t>
            </a:r>
            <a:r>
              <a:rPr lang="en-GB" altLang="en-US" dirty="0"/>
              <a:t> – each session</a:t>
            </a:r>
          </a:p>
          <a:p>
            <a:pPr lvl="1" eaLnBrk="1" hangingPunct="1">
              <a:lnSpc>
                <a:spcPct val="80000"/>
              </a:lnSpc>
              <a:defRPr/>
            </a:pPr>
            <a:endParaRPr lang="en-GB" altLang="en-US" dirty="0"/>
          </a:p>
          <a:p>
            <a:pPr lvl="1" eaLnBrk="1" hangingPunct="1">
              <a:lnSpc>
                <a:spcPct val="80000"/>
              </a:lnSpc>
              <a:defRPr/>
            </a:pPr>
            <a:r>
              <a:rPr lang="en-GB" altLang="en-US" b="1" dirty="0"/>
              <a:t>Conclusion - </a:t>
            </a:r>
            <a:r>
              <a:rPr lang="en-GB" altLang="en-US" sz="2800" dirty="0"/>
              <a:t> the Profile could conclude with some observations on the influence that the community has on the young people who live there, the young people’s issues and some initial suggestions for future youth work.</a:t>
            </a:r>
          </a:p>
          <a:p>
            <a:pPr>
              <a:defRPr/>
            </a:pPr>
            <a:endParaRPr lang="en-GB" altLang="en-US" sz="3200"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a:extLst>
              <a:ext uri="{FF2B5EF4-FFF2-40B4-BE49-F238E27FC236}">
                <a16:creationId xmlns:a16="http://schemas.microsoft.com/office/drawing/2014/main" id="{DD9C1418-FA77-505F-AF6C-923CA6F74769}"/>
              </a:ext>
            </a:extLst>
          </p:cNvPr>
          <p:cNvSpPr>
            <a:spLocks noGrp="1"/>
          </p:cNvSpPr>
          <p:nvPr>
            <p:ph type="title"/>
          </p:nvPr>
        </p:nvSpPr>
        <p:spPr>
          <a:xfrm>
            <a:off x="1981200" y="152400"/>
            <a:ext cx="8229600" cy="1189038"/>
          </a:xfrm>
        </p:spPr>
        <p:txBody>
          <a:bodyPr>
            <a:normAutofit fontScale="90000"/>
          </a:bodyPr>
          <a:lstStyle/>
          <a:p>
            <a:pPr eaLnBrk="1" hangingPunct="1"/>
            <a:r>
              <a:rPr lang="en-GB" altLang="en-US"/>
              <a:t>About your community</a:t>
            </a:r>
            <a:br>
              <a:rPr lang="en-GB" altLang="en-US"/>
            </a:br>
            <a:endParaRPr lang="en-US" altLang="en-US"/>
          </a:p>
        </p:txBody>
      </p:sp>
      <p:sp>
        <p:nvSpPr>
          <p:cNvPr id="28675" name="Rectangle 3">
            <a:extLst>
              <a:ext uri="{FF2B5EF4-FFF2-40B4-BE49-F238E27FC236}">
                <a16:creationId xmlns:a16="http://schemas.microsoft.com/office/drawing/2014/main" id="{2DF1A35A-343E-BEE5-548C-D2C8B9699CAB}"/>
              </a:ext>
            </a:extLst>
          </p:cNvPr>
          <p:cNvSpPr>
            <a:spLocks noGrp="1"/>
          </p:cNvSpPr>
          <p:nvPr>
            <p:ph sz="quarter" idx="1"/>
          </p:nvPr>
        </p:nvSpPr>
        <p:spPr>
          <a:xfrm>
            <a:off x="1981200" y="1484313"/>
            <a:ext cx="8229600" cy="4672012"/>
          </a:xfrm>
        </p:spPr>
        <p:txBody>
          <a:bodyPr/>
          <a:lstStyle/>
          <a:p>
            <a:pPr eaLnBrk="1" hangingPunct="1"/>
            <a:r>
              <a:rPr lang="en-GB" altLang="en-US" dirty="0"/>
              <a:t>List and </a:t>
            </a:r>
            <a:r>
              <a:rPr lang="en-GB" altLang="en-US" dirty="0" err="1"/>
              <a:t>disucss</a:t>
            </a:r>
            <a:r>
              <a:rPr lang="en-GB" altLang="en-US" dirty="0"/>
              <a:t> 3 of the best things about your own community</a:t>
            </a:r>
          </a:p>
          <a:p>
            <a:pPr eaLnBrk="1" hangingPunct="1">
              <a:buFontTx/>
              <a:buNone/>
            </a:pPr>
            <a:endParaRPr lang="en-GB" altLang="en-US" dirty="0"/>
          </a:p>
          <a:p>
            <a:pPr eaLnBrk="1" hangingPunct="1"/>
            <a:r>
              <a:rPr lang="en-GB" altLang="en-US" dirty="0"/>
              <a:t>List and discuss 3 of the worst things about your community</a:t>
            </a:r>
          </a:p>
          <a:p>
            <a:pPr eaLnBrk="1" hangingPunct="1">
              <a:buFontTx/>
              <a:buNone/>
            </a:pPr>
            <a:endParaRPr lang="en-GB" altLang="en-US" dirty="0"/>
          </a:p>
          <a:p>
            <a:pPr eaLnBrk="1" hangingPunct="1"/>
            <a:r>
              <a:rPr lang="en-GB" altLang="en-US" dirty="0"/>
              <a:t>What could you have done with some help with when you were 15?</a:t>
            </a:r>
            <a:endParaRPr lang="en-US" altLang="en-US"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a:extLst>
              <a:ext uri="{FF2B5EF4-FFF2-40B4-BE49-F238E27FC236}">
                <a16:creationId xmlns:a16="http://schemas.microsoft.com/office/drawing/2014/main" id="{A4EEB2C9-6574-741C-362B-06D6FA931764}"/>
              </a:ext>
            </a:extLst>
          </p:cNvPr>
          <p:cNvSpPr>
            <a:spLocks noGrp="1"/>
          </p:cNvSpPr>
          <p:nvPr>
            <p:ph type="title"/>
          </p:nvPr>
        </p:nvSpPr>
        <p:spPr/>
        <p:txBody>
          <a:bodyPr/>
          <a:lstStyle/>
          <a:p>
            <a:r>
              <a:rPr lang="en-GB" altLang="en-US"/>
              <a:t>How could we involve young people?</a:t>
            </a:r>
          </a:p>
        </p:txBody>
      </p:sp>
      <p:sp>
        <p:nvSpPr>
          <p:cNvPr id="29699" name="Content Placeholder 2">
            <a:extLst>
              <a:ext uri="{FF2B5EF4-FFF2-40B4-BE49-F238E27FC236}">
                <a16:creationId xmlns:a16="http://schemas.microsoft.com/office/drawing/2014/main" id="{C618D8AF-43D5-243E-DF50-5AC71E8200B2}"/>
              </a:ext>
            </a:extLst>
          </p:cNvPr>
          <p:cNvSpPr>
            <a:spLocks noGrp="1"/>
          </p:cNvSpPr>
          <p:nvPr>
            <p:ph sz="quarter" idx="1"/>
          </p:nvPr>
        </p:nvSpPr>
        <p:spPr>
          <a:xfrm>
            <a:off x="1981200" y="1628776"/>
            <a:ext cx="7570788" cy="4968875"/>
          </a:xfrm>
        </p:spPr>
        <p:txBody>
          <a:bodyPr/>
          <a:lstStyle/>
          <a:p>
            <a:r>
              <a:rPr lang="en-GB" altLang="en-US"/>
              <a:t>Consultation</a:t>
            </a:r>
          </a:p>
          <a:p>
            <a:r>
              <a:rPr lang="en-GB" altLang="en-US"/>
              <a:t>Group Work</a:t>
            </a:r>
          </a:p>
          <a:p>
            <a:r>
              <a:rPr lang="en-GB" altLang="en-US"/>
              <a:t>Video entries</a:t>
            </a:r>
          </a:p>
          <a:p>
            <a:r>
              <a:rPr lang="en-GB" altLang="en-US"/>
              <a:t>Community Walk</a:t>
            </a:r>
          </a:p>
          <a:p>
            <a:r>
              <a:rPr lang="en-GB" altLang="en-US"/>
              <a:t>Maps</a:t>
            </a:r>
          </a:p>
          <a:p>
            <a:r>
              <a:rPr lang="en-GB" altLang="en-US"/>
              <a:t>Pictures</a:t>
            </a:r>
          </a:p>
          <a:p>
            <a:r>
              <a:rPr lang="en-GB" altLang="en-US"/>
              <a:t>Draw your community</a:t>
            </a:r>
          </a:p>
          <a:p>
            <a:r>
              <a:rPr lang="en-GB" altLang="en-US"/>
              <a:t>Any more..</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a:extLst>
              <a:ext uri="{FF2B5EF4-FFF2-40B4-BE49-F238E27FC236}">
                <a16:creationId xmlns:a16="http://schemas.microsoft.com/office/drawing/2014/main" id="{873785BE-8CA8-AAD0-FA8B-E4185AC9CCB2}"/>
              </a:ext>
            </a:extLst>
          </p:cNvPr>
          <p:cNvSpPr>
            <a:spLocks noGrp="1"/>
          </p:cNvSpPr>
          <p:nvPr>
            <p:ph type="title"/>
          </p:nvPr>
        </p:nvSpPr>
        <p:spPr>
          <a:xfrm>
            <a:off x="431642" y="365125"/>
            <a:ext cx="10922158" cy="645827"/>
          </a:xfrm>
        </p:spPr>
        <p:txBody>
          <a:bodyPr>
            <a:normAutofit fontScale="90000"/>
          </a:bodyPr>
          <a:lstStyle/>
          <a:p>
            <a:pPr eaLnBrk="1" hangingPunct="1"/>
            <a:r>
              <a:rPr lang="en-GB" altLang="en-US" dirty="0"/>
              <a:t>Final Thoughts</a:t>
            </a:r>
          </a:p>
        </p:txBody>
      </p:sp>
      <p:sp>
        <p:nvSpPr>
          <p:cNvPr id="30723" name="Rectangle 3">
            <a:extLst>
              <a:ext uri="{FF2B5EF4-FFF2-40B4-BE49-F238E27FC236}">
                <a16:creationId xmlns:a16="http://schemas.microsoft.com/office/drawing/2014/main" id="{41B3E689-93F1-E044-821B-CE6527DBA483}"/>
              </a:ext>
            </a:extLst>
          </p:cNvPr>
          <p:cNvSpPr>
            <a:spLocks noGrp="1"/>
          </p:cNvSpPr>
          <p:nvPr>
            <p:ph sz="quarter" idx="1"/>
          </p:nvPr>
        </p:nvSpPr>
        <p:spPr>
          <a:xfrm>
            <a:off x="624745" y="1219202"/>
            <a:ext cx="10729055" cy="4250160"/>
          </a:xfrm>
        </p:spPr>
        <p:txBody>
          <a:bodyPr>
            <a:normAutofit/>
          </a:bodyPr>
          <a:lstStyle/>
          <a:p>
            <a:pPr eaLnBrk="1" hangingPunct="1">
              <a:lnSpc>
                <a:spcPct val="90000"/>
              </a:lnSpc>
            </a:pPr>
            <a:r>
              <a:rPr lang="en-GB" altLang="en-US" sz="2400" dirty="0"/>
              <a:t>A Community Profile should describe and make initial judgements on a specific geographical area, preferably the area where the youth work is situated.</a:t>
            </a:r>
          </a:p>
          <a:p>
            <a:pPr eaLnBrk="1" hangingPunct="1">
              <a:lnSpc>
                <a:spcPct val="90000"/>
              </a:lnSpc>
            </a:pPr>
            <a:endParaRPr lang="en-GB" altLang="en-US" sz="2400" dirty="0"/>
          </a:p>
          <a:p>
            <a:pPr eaLnBrk="1" hangingPunct="1">
              <a:lnSpc>
                <a:spcPct val="90000"/>
              </a:lnSpc>
            </a:pPr>
            <a:r>
              <a:rPr lang="en-GB" altLang="en-US" sz="2400" dirty="0"/>
              <a:t>Following a thorough description of the area the Profile should include observations and comments from young people on the influence that the community has on the young people who live there.</a:t>
            </a:r>
          </a:p>
          <a:p>
            <a:pPr eaLnBrk="1" hangingPunct="1">
              <a:lnSpc>
                <a:spcPct val="90000"/>
              </a:lnSpc>
              <a:buFontTx/>
              <a:buNone/>
            </a:pPr>
            <a:endParaRPr lang="en-GB" altLang="en-US" sz="2400" dirty="0"/>
          </a:p>
          <a:p>
            <a:pPr eaLnBrk="1" hangingPunct="1">
              <a:lnSpc>
                <a:spcPct val="90000"/>
              </a:lnSpc>
            </a:pPr>
            <a:r>
              <a:rPr lang="en-GB" altLang="en-US" sz="2400" dirty="0"/>
              <a:t>The Profile must clearly detail the issues for local young people and what this means for your youth work programmes,  action plan and wider partnerships.</a:t>
            </a:r>
          </a:p>
          <a:p>
            <a:pPr eaLnBrk="1" hangingPunct="1">
              <a:lnSpc>
                <a:spcPct val="90000"/>
              </a:lnSpc>
            </a:pPr>
            <a:endParaRPr lang="en-GB" altLang="en-US" sz="2400"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a:extLst>
              <a:ext uri="{FF2B5EF4-FFF2-40B4-BE49-F238E27FC236}">
                <a16:creationId xmlns:a16="http://schemas.microsoft.com/office/drawing/2014/main" id="{965E2633-8A34-BE02-E321-8E245B78C17C}"/>
              </a:ext>
            </a:extLst>
          </p:cNvPr>
          <p:cNvSpPr>
            <a:spLocks noGrp="1"/>
          </p:cNvSpPr>
          <p:nvPr>
            <p:ph type="title"/>
          </p:nvPr>
        </p:nvSpPr>
        <p:spPr>
          <a:xfrm>
            <a:off x="838200" y="365126"/>
            <a:ext cx="10515600" cy="696942"/>
          </a:xfrm>
        </p:spPr>
        <p:txBody>
          <a:bodyPr/>
          <a:lstStyle/>
          <a:p>
            <a:pPr eaLnBrk="1" hangingPunct="1"/>
            <a:r>
              <a:rPr lang="en-GB" altLang="en-US" dirty="0"/>
              <a:t>Elements of a Profile</a:t>
            </a:r>
          </a:p>
        </p:txBody>
      </p:sp>
      <p:sp>
        <p:nvSpPr>
          <p:cNvPr id="3" name="Content Placeholder 2">
            <a:extLst>
              <a:ext uri="{FF2B5EF4-FFF2-40B4-BE49-F238E27FC236}">
                <a16:creationId xmlns:a16="http://schemas.microsoft.com/office/drawing/2014/main" id="{9DB2B8D2-114D-6ED4-9886-F18F244DEBE3}"/>
              </a:ext>
            </a:extLst>
          </p:cNvPr>
          <p:cNvSpPr>
            <a:spLocks noGrp="1"/>
          </p:cNvSpPr>
          <p:nvPr>
            <p:ph sz="quarter" idx="1"/>
          </p:nvPr>
        </p:nvSpPr>
        <p:spPr>
          <a:xfrm>
            <a:off x="1488030" y="1351722"/>
            <a:ext cx="9484770" cy="4804604"/>
          </a:xfrm>
        </p:spPr>
        <p:txBody>
          <a:bodyPr>
            <a:normAutofit/>
          </a:bodyPr>
          <a:lstStyle/>
          <a:p>
            <a:pPr marL="274320" indent="-274320">
              <a:buFont typeface="Wingdings 3"/>
              <a:buChar char=""/>
              <a:defRPr/>
            </a:pPr>
            <a:r>
              <a:rPr lang="en-GB" dirty="0"/>
              <a:t>The area as a place to live</a:t>
            </a:r>
          </a:p>
          <a:p>
            <a:pPr marL="274320" indent="-274320">
              <a:buFont typeface="Wingdings 3"/>
              <a:buChar char=""/>
              <a:defRPr/>
            </a:pPr>
            <a:r>
              <a:rPr lang="en-GB" dirty="0"/>
              <a:t>The area as a social community</a:t>
            </a:r>
          </a:p>
          <a:p>
            <a:pPr marL="274320" indent="-274320">
              <a:buFont typeface="Wingdings 3"/>
              <a:buChar char=""/>
              <a:defRPr/>
            </a:pPr>
            <a:r>
              <a:rPr lang="en-GB" dirty="0"/>
              <a:t>The area as an economic community</a:t>
            </a:r>
          </a:p>
          <a:p>
            <a:pPr marL="274320" indent="-274320">
              <a:buFont typeface="Wingdings 3"/>
              <a:buChar char=""/>
              <a:defRPr/>
            </a:pPr>
            <a:r>
              <a:rPr lang="en-GB" dirty="0"/>
              <a:t>The area as a political community</a:t>
            </a:r>
          </a:p>
          <a:p>
            <a:pPr marL="274320" indent="-274320">
              <a:buFont typeface="Wingdings 3"/>
              <a:buChar char=""/>
              <a:defRPr/>
            </a:pPr>
            <a:r>
              <a:rPr lang="en-GB" dirty="0"/>
              <a:t>The area as a personal space</a:t>
            </a:r>
          </a:p>
          <a:p>
            <a:pPr marL="274320" indent="-274320">
              <a:buFont typeface="Wingdings 3"/>
              <a:buChar char=""/>
              <a:defRPr/>
            </a:pPr>
            <a:r>
              <a:rPr lang="en-GB" dirty="0"/>
              <a:t>The area as part of its city</a:t>
            </a:r>
          </a:p>
          <a:p>
            <a:pPr marL="274320" indent="-274320">
              <a:buFont typeface="Wingdings 3"/>
              <a:buChar char=""/>
              <a:defRPr/>
            </a:pPr>
            <a:r>
              <a:rPr lang="en-GB" dirty="0"/>
              <a:t>What are the needs and resources?</a:t>
            </a:r>
          </a:p>
          <a:p>
            <a:pPr marL="0" indent="0" algn="r">
              <a:buNone/>
              <a:defRPr/>
            </a:pPr>
            <a:endParaRPr lang="en-GB" sz="2000" dirty="0"/>
          </a:p>
          <a:p>
            <a:pPr marL="0" indent="0" algn="r">
              <a:buNone/>
              <a:defRPr/>
            </a:pPr>
            <a:r>
              <a:rPr lang="en-GB" sz="2000" dirty="0"/>
              <a:t>Hawtin and Percy-Smith, 2007, p. 6.</a:t>
            </a:r>
          </a:p>
          <a:p>
            <a:pPr marL="0" indent="0">
              <a:buNone/>
              <a:defRPr/>
            </a:pPr>
            <a:endParaRPr lang="en-GB" sz="2000"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a:extLst>
              <a:ext uri="{FF2B5EF4-FFF2-40B4-BE49-F238E27FC236}">
                <a16:creationId xmlns:a16="http://schemas.microsoft.com/office/drawing/2014/main" id="{CEE20EBA-DBBE-EA95-58A8-05369440313A}"/>
              </a:ext>
            </a:extLst>
          </p:cNvPr>
          <p:cNvSpPr>
            <a:spLocks noGrp="1" noChangeArrowheads="1"/>
          </p:cNvSpPr>
          <p:nvPr>
            <p:ph type="title"/>
          </p:nvPr>
        </p:nvSpPr>
        <p:spPr>
          <a:xfrm>
            <a:off x="838200" y="365126"/>
            <a:ext cx="10515600" cy="924122"/>
          </a:xfrm>
        </p:spPr>
        <p:txBody>
          <a:bodyPr>
            <a:normAutofit fontScale="90000"/>
          </a:bodyPr>
          <a:lstStyle/>
          <a:p>
            <a:pPr>
              <a:defRPr/>
            </a:pPr>
            <a:r>
              <a:rPr lang="en-GB" altLang="en-US" dirty="0"/>
              <a:t>Your Community Profile</a:t>
            </a:r>
            <a:br>
              <a:rPr lang="en-GB" altLang="en-US" dirty="0"/>
            </a:br>
            <a:r>
              <a:rPr lang="en-GB" altLang="en-US" dirty="0"/>
              <a:t>Some considerations</a:t>
            </a:r>
          </a:p>
        </p:txBody>
      </p:sp>
      <p:sp>
        <p:nvSpPr>
          <p:cNvPr id="32771" name="Rectangle 3">
            <a:extLst>
              <a:ext uri="{FF2B5EF4-FFF2-40B4-BE49-F238E27FC236}">
                <a16:creationId xmlns:a16="http://schemas.microsoft.com/office/drawing/2014/main" id="{EDD65737-18B5-B53C-2D7A-8F2A6F8C5EE6}"/>
              </a:ext>
            </a:extLst>
          </p:cNvPr>
          <p:cNvSpPr>
            <a:spLocks noGrp="1"/>
          </p:cNvSpPr>
          <p:nvPr>
            <p:ph sz="quarter" idx="1"/>
          </p:nvPr>
        </p:nvSpPr>
        <p:spPr>
          <a:xfrm>
            <a:off x="357809" y="1709530"/>
            <a:ext cx="10995991" cy="4446796"/>
          </a:xfrm>
        </p:spPr>
        <p:txBody>
          <a:bodyPr/>
          <a:lstStyle/>
          <a:p>
            <a:pPr eaLnBrk="1" hangingPunct="1"/>
            <a:r>
              <a:rPr lang="en-GB" altLang="en-US" dirty="0"/>
              <a:t>Methods</a:t>
            </a:r>
          </a:p>
          <a:p>
            <a:pPr eaLnBrk="1" hangingPunct="1"/>
            <a:r>
              <a:rPr lang="en-GB" altLang="en-US" dirty="0"/>
              <a:t>Content</a:t>
            </a:r>
          </a:p>
          <a:p>
            <a:pPr eaLnBrk="1" hangingPunct="1"/>
            <a:r>
              <a:rPr lang="en-GB" altLang="en-US" dirty="0"/>
              <a:t>Format</a:t>
            </a:r>
          </a:p>
          <a:p>
            <a:pPr eaLnBrk="1" hangingPunct="1"/>
            <a:r>
              <a:rPr lang="en-GB" altLang="en-US" dirty="0"/>
              <a:t>Sources of Information</a:t>
            </a:r>
          </a:p>
          <a:p>
            <a:pPr eaLnBrk="1" hangingPunct="1"/>
            <a:endParaRPr lang="en-GB" altLang="en-US" dirty="0"/>
          </a:p>
          <a:p>
            <a:pPr eaLnBrk="1" hangingPunct="1"/>
            <a:r>
              <a:rPr lang="en-GB" altLang="en-US" dirty="0"/>
              <a:t>Discuss and share ideas</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5" name="Rectangle 3">
            <a:extLst>
              <a:ext uri="{FF2B5EF4-FFF2-40B4-BE49-F238E27FC236}">
                <a16:creationId xmlns:a16="http://schemas.microsoft.com/office/drawing/2014/main" id="{6251EFDF-D470-D467-05BE-D8DC41CF910A}"/>
              </a:ext>
            </a:extLst>
          </p:cNvPr>
          <p:cNvSpPr>
            <a:spLocks noGrp="1"/>
          </p:cNvSpPr>
          <p:nvPr>
            <p:ph sz="quarter" idx="1"/>
          </p:nvPr>
        </p:nvSpPr>
        <p:spPr>
          <a:xfrm>
            <a:off x="1981200" y="1219201"/>
            <a:ext cx="8229600" cy="4937125"/>
          </a:xfrm>
        </p:spPr>
        <p:txBody>
          <a:bodyPr/>
          <a:lstStyle/>
          <a:p>
            <a:pPr marL="0" indent="0">
              <a:buNone/>
            </a:pPr>
            <a:r>
              <a:rPr lang="en-GB" altLang="en-US" sz="3600" b="1"/>
              <a:t>Why should Youth Workers carry out a community profile?</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a:extLst>
              <a:ext uri="{FF2B5EF4-FFF2-40B4-BE49-F238E27FC236}">
                <a16:creationId xmlns:a16="http://schemas.microsoft.com/office/drawing/2014/main" id="{83A2F206-9DE6-F22B-1C30-7411CE4A0794}"/>
              </a:ext>
            </a:extLst>
          </p:cNvPr>
          <p:cNvSpPr>
            <a:spLocks noGrp="1"/>
          </p:cNvSpPr>
          <p:nvPr>
            <p:ph type="title"/>
          </p:nvPr>
        </p:nvSpPr>
        <p:spPr/>
        <p:txBody>
          <a:bodyPr/>
          <a:lstStyle/>
          <a:p>
            <a:pPr eaLnBrk="1" hangingPunct="1"/>
            <a:r>
              <a:rPr lang="en-GB" altLang="en-US" dirty="0"/>
              <a:t>Impact?</a:t>
            </a:r>
            <a:br>
              <a:rPr lang="en-GB" altLang="en-US" dirty="0"/>
            </a:br>
            <a:endParaRPr lang="en-GB" altLang="en-US" dirty="0"/>
          </a:p>
        </p:txBody>
      </p:sp>
      <p:sp>
        <p:nvSpPr>
          <p:cNvPr id="3" name="Content Placeholder 2">
            <a:extLst>
              <a:ext uri="{FF2B5EF4-FFF2-40B4-BE49-F238E27FC236}">
                <a16:creationId xmlns:a16="http://schemas.microsoft.com/office/drawing/2014/main" id="{48E635E0-D99E-7051-7842-050070A9A898}"/>
              </a:ext>
            </a:extLst>
          </p:cNvPr>
          <p:cNvSpPr>
            <a:spLocks noGrp="1"/>
          </p:cNvSpPr>
          <p:nvPr>
            <p:ph sz="quarter" idx="1"/>
          </p:nvPr>
        </p:nvSpPr>
        <p:spPr>
          <a:xfrm>
            <a:off x="1147261" y="1647056"/>
            <a:ext cx="9808500" cy="4509270"/>
          </a:xfrm>
        </p:spPr>
        <p:txBody>
          <a:bodyPr>
            <a:normAutofit/>
          </a:bodyPr>
          <a:lstStyle/>
          <a:p>
            <a:pPr marL="274320" indent="-274320">
              <a:buFont typeface="Wingdings 3"/>
              <a:buChar char=""/>
              <a:defRPr/>
            </a:pPr>
            <a:r>
              <a:rPr lang="en-GB" dirty="0"/>
              <a:t>Local residents</a:t>
            </a:r>
          </a:p>
          <a:p>
            <a:pPr marL="274320" indent="-274320">
              <a:buFont typeface="Wingdings 3"/>
              <a:buChar char=""/>
              <a:defRPr/>
            </a:pPr>
            <a:r>
              <a:rPr lang="en-GB" dirty="0"/>
              <a:t>Community organisation</a:t>
            </a:r>
          </a:p>
          <a:p>
            <a:pPr marL="274320" indent="-274320">
              <a:buFont typeface="Wingdings 3"/>
              <a:buChar char=""/>
              <a:defRPr/>
            </a:pPr>
            <a:r>
              <a:rPr lang="en-GB" dirty="0"/>
              <a:t>Agencies</a:t>
            </a:r>
          </a:p>
          <a:p>
            <a:pPr marL="274320" indent="-274320">
              <a:buFont typeface="Wingdings 3"/>
              <a:buChar char=""/>
              <a:defRPr/>
            </a:pPr>
            <a:r>
              <a:rPr lang="en-GB" dirty="0"/>
              <a:t>Elected representatives</a:t>
            </a:r>
          </a:p>
          <a:p>
            <a:pPr marL="274320" indent="-274320">
              <a:buFont typeface="Wingdings 3"/>
              <a:buChar char=""/>
              <a:defRPr/>
            </a:pPr>
            <a:r>
              <a:rPr lang="en-GB" dirty="0"/>
              <a:t>Local council</a:t>
            </a:r>
          </a:p>
          <a:p>
            <a:pPr marL="274320" indent="-274320">
              <a:buFont typeface="Wingdings 3"/>
              <a:buChar char=""/>
              <a:defRPr/>
            </a:pPr>
            <a:r>
              <a:rPr lang="en-GB" dirty="0"/>
              <a:t>Other organisations with oversight for local services</a:t>
            </a:r>
          </a:p>
          <a:p>
            <a:pPr marL="0" indent="0" algn="r">
              <a:buNone/>
              <a:defRPr/>
            </a:pPr>
            <a:r>
              <a:rPr lang="en-GB" sz="2000" dirty="0" err="1"/>
              <a:t>Hawtin</a:t>
            </a:r>
            <a:r>
              <a:rPr lang="en-GB" sz="2000" dirty="0"/>
              <a:t> and Percy-Smith, 2007, </a:t>
            </a:r>
            <a:r>
              <a:rPr lang="en-GB" sz="2000" dirty="0" err="1"/>
              <a:t>pg</a:t>
            </a:r>
            <a:r>
              <a:rPr lang="en-GB" sz="2000" dirty="0"/>
              <a:t> 110 </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a:extLst>
              <a:ext uri="{FF2B5EF4-FFF2-40B4-BE49-F238E27FC236}">
                <a16:creationId xmlns:a16="http://schemas.microsoft.com/office/drawing/2014/main" id="{500D12E0-5C38-CBBC-2FDA-D30C428BA7F0}"/>
              </a:ext>
            </a:extLst>
          </p:cNvPr>
          <p:cNvSpPr>
            <a:spLocks noGrp="1"/>
          </p:cNvSpPr>
          <p:nvPr>
            <p:ph type="title"/>
          </p:nvPr>
        </p:nvSpPr>
        <p:spPr/>
        <p:txBody>
          <a:bodyPr/>
          <a:lstStyle/>
          <a:p>
            <a:pPr eaLnBrk="1" hangingPunct="1"/>
            <a:r>
              <a:rPr lang="en-GB" altLang="en-US" sz="4000"/>
              <a:t>Some sources of information</a:t>
            </a:r>
          </a:p>
        </p:txBody>
      </p:sp>
      <p:sp>
        <p:nvSpPr>
          <p:cNvPr id="24579" name="Rectangle 3">
            <a:extLst>
              <a:ext uri="{FF2B5EF4-FFF2-40B4-BE49-F238E27FC236}">
                <a16:creationId xmlns:a16="http://schemas.microsoft.com/office/drawing/2014/main" id="{C0996F76-8A35-4BF9-8CE0-6C9B1D1C2289}"/>
              </a:ext>
            </a:extLst>
          </p:cNvPr>
          <p:cNvSpPr>
            <a:spLocks noGrp="1" noChangeArrowheads="1"/>
          </p:cNvSpPr>
          <p:nvPr>
            <p:ph sz="quarter" idx="1"/>
          </p:nvPr>
        </p:nvSpPr>
        <p:spPr>
          <a:xfrm>
            <a:off x="1847850" y="1219201"/>
            <a:ext cx="8362950" cy="4937125"/>
          </a:xfrm>
        </p:spPr>
        <p:txBody>
          <a:bodyPr>
            <a:normAutofit/>
          </a:bodyPr>
          <a:lstStyle/>
          <a:p>
            <a:pPr marL="274320" indent="-274320">
              <a:buFont typeface="Wingdings 3"/>
              <a:buChar char=""/>
              <a:defRPr/>
            </a:pPr>
            <a:endParaRPr lang="en-GB" sz="2000" dirty="0">
              <a:hlinkClick r:id="rId2"/>
            </a:endParaRPr>
          </a:p>
          <a:p>
            <a:pPr marL="274320" indent="-274320">
              <a:buFont typeface="Wingdings 3"/>
              <a:buChar char=""/>
              <a:defRPr/>
            </a:pPr>
            <a:r>
              <a:rPr lang="en-GB" sz="2000" dirty="0">
                <a:hlinkClick r:id="rId2"/>
              </a:rPr>
              <a:t>http://wales.gov.uk/docs/statistics/2009/090930wimd08lapt5e.pdf</a:t>
            </a:r>
            <a:r>
              <a:rPr lang="en-GB" sz="2000" dirty="0"/>
              <a:t> </a:t>
            </a:r>
          </a:p>
          <a:p>
            <a:pPr marL="274320" indent="-274320">
              <a:buFont typeface="Wingdings 3"/>
              <a:buChar char=""/>
              <a:defRPr/>
            </a:pPr>
            <a:endParaRPr lang="en-GB" sz="1800" dirty="0"/>
          </a:p>
          <a:p>
            <a:pPr marL="274320" indent="-274320">
              <a:buFont typeface="Wingdings 3"/>
              <a:buChar char=""/>
              <a:defRPr/>
            </a:pPr>
            <a:r>
              <a:rPr lang="en-GB" sz="2000" dirty="0">
                <a:hlinkClick r:id="rId3"/>
              </a:rPr>
              <a:t>http://www.neighbourhood-statistics.gov.uk/dissemination/LeadDomainList.do?a=3&amp;c=caerau&amp;d=14&amp;i=1001x1002&amp;m=0&amp;r=1&amp;s=1257344520504&amp;enc=1&amp;areaId=6116702&amp;OAAreaId=418241</a:t>
            </a:r>
            <a:r>
              <a:rPr lang="en-GB" sz="2000" dirty="0"/>
              <a:t> </a:t>
            </a:r>
          </a:p>
          <a:p>
            <a:pPr marL="0" indent="0">
              <a:buNone/>
              <a:defRPr/>
            </a:pPr>
            <a:endParaRPr lang="en-GB" sz="1600"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1">
            <a:extLst>
              <a:ext uri="{FF2B5EF4-FFF2-40B4-BE49-F238E27FC236}">
                <a16:creationId xmlns:a16="http://schemas.microsoft.com/office/drawing/2014/main" id="{56D70AC0-82F8-1058-A7E8-2F2C21F9D13B}"/>
              </a:ext>
            </a:extLst>
          </p:cNvPr>
          <p:cNvSpPr>
            <a:spLocks noGrp="1"/>
          </p:cNvSpPr>
          <p:nvPr>
            <p:ph type="title"/>
          </p:nvPr>
        </p:nvSpPr>
        <p:spPr/>
        <p:txBody>
          <a:bodyPr/>
          <a:lstStyle/>
          <a:p>
            <a:pPr eaLnBrk="1" hangingPunct="1"/>
            <a:r>
              <a:rPr lang="en-GB" altLang="en-US" dirty="0"/>
              <a:t>Individual Task</a:t>
            </a:r>
            <a:br>
              <a:rPr lang="en-GB" altLang="en-US" dirty="0"/>
            </a:br>
            <a:endParaRPr lang="en-GB" altLang="en-US" dirty="0"/>
          </a:p>
        </p:txBody>
      </p:sp>
      <p:sp>
        <p:nvSpPr>
          <p:cNvPr id="36867" name="Content Placeholder 2">
            <a:extLst>
              <a:ext uri="{FF2B5EF4-FFF2-40B4-BE49-F238E27FC236}">
                <a16:creationId xmlns:a16="http://schemas.microsoft.com/office/drawing/2014/main" id="{B3C4C2CB-D2F6-4BE4-9D60-13665EA28104}"/>
              </a:ext>
            </a:extLst>
          </p:cNvPr>
          <p:cNvSpPr>
            <a:spLocks noGrp="1"/>
          </p:cNvSpPr>
          <p:nvPr>
            <p:ph sz="quarter" idx="1"/>
          </p:nvPr>
        </p:nvSpPr>
        <p:spPr>
          <a:xfrm>
            <a:off x="965515" y="1431235"/>
            <a:ext cx="10473003" cy="4725091"/>
          </a:xfrm>
        </p:spPr>
        <p:txBody>
          <a:bodyPr/>
          <a:lstStyle/>
          <a:p>
            <a:pPr eaLnBrk="1" hangingPunct="1"/>
            <a:r>
              <a:rPr lang="en-GB" altLang="en-US" dirty="0"/>
              <a:t>With the remainder of the lecture time you are required to work to plan and organise a community profile of a particular area.</a:t>
            </a:r>
          </a:p>
          <a:p>
            <a:pPr eaLnBrk="1" hangingPunct="1"/>
            <a:r>
              <a:rPr lang="en-GB" altLang="en-US" dirty="0"/>
              <a:t>Consider what headings you are going to use and be mindful of what is achievable.</a:t>
            </a:r>
          </a:p>
          <a:p>
            <a:pPr eaLnBrk="1" hangingPunct="1"/>
            <a:r>
              <a:rPr lang="en-GB" altLang="en-US" dirty="0"/>
              <a:t>You are required to use your observational skills, research skills and profiling skills which include gathering information electronically and physically. </a:t>
            </a:r>
          </a:p>
          <a:p>
            <a:pPr eaLnBrk="1" hangingPunct="1"/>
            <a:r>
              <a:rPr lang="en-GB" altLang="en-US" dirty="0"/>
              <a:t>Be mindful of ethical procedures.  </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a:extLst>
              <a:ext uri="{FF2B5EF4-FFF2-40B4-BE49-F238E27FC236}">
                <a16:creationId xmlns:a16="http://schemas.microsoft.com/office/drawing/2014/main" id="{75EEE75E-3470-DFDB-55CE-FC601AE46035}"/>
              </a:ext>
            </a:extLst>
          </p:cNvPr>
          <p:cNvSpPr>
            <a:spLocks noGrp="1"/>
          </p:cNvSpPr>
          <p:nvPr>
            <p:ph type="title"/>
          </p:nvPr>
        </p:nvSpPr>
        <p:spPr/>
        <p:txBody>
          <a:bodyPr/>
          <a:lstStyle/>
          <a:p>
            <a:r>
              <a:rPr lang="en-GB" altLang="en-US"/>
              <a:t>Any Questions</a:t>
            </a:r>
          </a:p>
        </p:txBody>
      </p:sp>
    </p:spTree>
  </p:cSld>
  <p:clrMapOvr>
    <a:masterClrMapping/>
  </p:clrMapOvr>
</p:sld>
</file>

<file path=ppt/theme/theme1.xml><?xml version="1.0" encoding="utf-8"?>
<a:theme xmlns:a="http://schemas.openxmlformats.org/drawingml/2006/main" name="Office Theme">
  <a:themeElements>
    <a:clrScheme name="Paper">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 PP Template (Cream background)" id="{BB6076B2-FF1D-4709-92A1-792264D08139}" vid="{8F806C6F-5FC8-492D-A124-9E21A69900A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D59205A8D1D184496904719E204B53A" ma:contentTypeVersion="16" ma:contentTypeDescription="Create a new document." ma:contentTypeScope="" ma:versionID="6e86df21b4958fa5f230638cfd0289fa">
  <xsd:schema xmlns:xsd="http://www.w3.org/2001/XMLSchema" xmlns:xs="http://www.w3.org/2001/XMLSchema" xmlns:p="http://schemas.microsoft.com/office/2006/metadata/properties" xmlns:ns2="8f3237d2-625f-43bb-8348-f3f22b69b297" xmlns:ns3="c207088d-bfeb-4b85-b1f3-57d2a57f6bae" targetNamespace="http://schemas.microsoft.com/office/2006/metadata/properties" ma:root="true" ma:fieldsID="0d08a048b3789d24c965d294cfb4583a" ns2:_="" ns3:_="">
    <xsd:import namespace="8f3237d2-625f-43bb-8348-f3f22b69b297"/>
    <xsd:import namespace="c207088d-bfeb-4b85-b1f3-57d2a57f6bae"/>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SearchPropertie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DateTaken" minOccurs="0"/>
                <xsd:element ref="ns2:MediaLengthInSecond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f3237d2-625f-43bb-8348-f3f22b69b29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SearchProperties" ma:index="14" nillable="true" ma:displayName="MediaServiceSearchProperties" ma:hidden="true" ma:internalName="MediaServiceSearchProperties" ma:readOnly="true">
      <xsd:simpleType>
        <xsd:restriction base="dms:Note"/>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e570377e-a101-46e2-9596-058a9a36ea24" ma:termSetId="09814cd3-568e-fe90-9814-8d621ff8fb84" ma:anchorId="fba54fb3-c3e1-fe81-a776-ca4b69148c4d" ma:open="true" ma:isKeyword="false">
      <xsd:complexType>
        <xsd:sequence>
          <xsd:element ref="pc:Terms" minOccurs="0" maxOccurs="1"/>
        </xsd:sequence>
      </xsd:complexType>
    </xsd:element>
    <xsd:element name="MediaServiceOCR" ma:index="18" nillable="true" ma:displayName="Extracted Text" ma:internalName="MediaServiceOCR" ma:readOnly="true">
      <xsd:simpleType>
        <xsd:restriction base="dms:Note">
          <xsd:maxLength value="255"/>
        </xsd:restriction>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DateTaken" ma:index="21" nillable="true" ma:displayName="MediaServiceDateTaken" ma:hidden="true" ma:indexed="true" ma:internalName="MediaServiceDateTaken" ma:readOnly="true">
      <xsd:simpleType>
        <xsd:restriction base="dms:Text"/>
      </xsd:simpleType>
    </xsd:element>
    <xsd:element name="MediaLengthInSeconds" ma:index="22" nillable="true" ma:displayName="MediaLengthInSeconds" ma:hidden="true" ma:internalName="MediaLengthInSeconds" ma:readOnly="true">
      <xsd:simpleType>
        <xsd:restriction base="dms:Unknown"/>
      </xsd:simple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c207088d-bfeb-4b85-b1f3-57d2a57f6bae"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17" nillable="true" ma:displayName="Taxonomy Catch All Column" ma:hidden="true" ma:list="{07d1c251-b0f0-4b80-a4ff-dc3701487768}" ma:internalName="TaxCatchAll" ma:showField="CatchAllData" ma:web="c207088d-bfeb-4b85-b1f3-57d2a57f6bae">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8f3237d2-625f-43bb-8348-f3f22b69b297">
      <Terms xmlns="http://schemas.microsoft.com/office/infopath/2007/PartnerControls"/>
    </lcf76f155ced4ddcb4097134ff3c332f>
    <TaxCatchAll xmlns="c207088d-bfeb-4b85-b1f3-57d2a57f6bae" xsi:nil="true"/>
  </documentManagement>
</p:properties>
</file>

<file path=customXml/itemProps1.xml><?xml version="1.0" encoding="utf-8"?>
<ds:datastoreItem xmlns:ds="http://schemas.openxmlformats.org/officeDocument/2006/customXml" ds:itemID="{8DDB7AF1-E1E9-47D5-9D2A-AA2426246E6A}">
  <ds:schemaRefs>
    <ds:schemaRef ds:uri="8f3237d2-625f-43bb-8348-f3f22b69b297"/>
    <ds:schemaRef ds:uri="c207088d-bfeb-4b85-b1f3-57d2a57f6ba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B04D7CDE-545D-42FB-9D8B-91B46711CAE1}">
  <ds:schemaRefs>
    <ds:schemaRef ds:uri="http://schemas.microsoft.com/sharepoint/v3/contenttype/forms"/>
  </ds:schemaRefs>
</ds:datastoreItem>
</file>

<file path=customXml/itemProps3.xml><?xml version="1.0" encoding="utf-8"?>
<ds:datastoreItem xmlns:ds="http://schemas.openxmlformats.org/officeDocument/2006/customXml" ds:itemID="{66000189-FBB6-4115-8384-F675E184D031}">
  <ds:schemaRefs>
    <ds:schemaRef ds:uri="8f3237d2-625f-43bb-8348-f3f22b69b297"/>
    <ds:schemaRef ds:uri="c207088d-bfeb-4b85-b1f3-57d2a57f6bae"/>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emplate>UWTSD PP Template (Cream background)</Template>
  <TotalTime>8</TotalTime>
  <Words>1693</Words>
  <Application>Microsoft Office PowerPoint</Application>
  <PresentationFormat>Widescreen</PresentationFormat>
  <Paragraphs>140</Paragraphs>
  <Slides>31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31</vt:i4>
      </vt:variant>
    </vt:vector>
  </HeadingPairs>
  <TitlesOfParts>
    <vt:vector size="36" baseType="lpstr">
      <vt:lpstr>GDS Transport</vt:lpstr>
      <vt:lpstr>Arial</vt:lpstr>
      <vt:lpstr>Calibri</vt:lpstr>
      <vt:lpstr>Wingdings 3</vt:lpstr>
      <vt:lpstr>Office Theme</vt:lpstr>
      <vt:lpstr>PowerPoint Presentation</vt:lpstr>
      <vt:lpstr>PowerPoint Presentation</vt:lpstr>
      <vt:lpstr>Community Profiling</vt:lpstr>
      <vt:lpstr> Assessment Component  1 – 80% Coursework: A Professional Journal (3000 words)</vt:lpstr>
      <vt:lpstr>Group Discussion</vt:lpstr>
      <vt:lpstr>Community Profiling</vt:lpstr>
      <vt:lpstr>Community Profiling</vt:lpstr>
      <vt:lpstr>Community Profiling</vt:lpstr>
      <vt:lpstr>Community Profiling</vt:lpstr>
      <vt:lpstr>Types of Profiling</vt:lpstr>
      <vt:lpstr>Community Profiling</vt:lpstr>
      <vt:lpstr>Community Profiling </vt:lpstr>
      <vt:lpstr>Community Profiling</vt:lpstr>
      <vt:lpstr>Community Profiling</vt:lpstr>
      <vt:lpstr>Group Task </vt:lpstr>
      <vt:lpstr>Comfort Break</vt:lpstr>
      <vt:lpstr>Carrying out a  Community Profile</vt:lpstr>
      <vt:lpstr>Important considerations when preparing writing your community profile </vt:lpstr>
      <vt:lpstr>Examples of possible Headings </vt:lpstr>
      <vt:lpstr>Important considerations when preparing and writing your community profile</vt:lpstr>
      <vt:lpstr>Examples of possible Headings</vt:lpstr>
      <vt:lpstr>About your community </vt:lpstr>
      <vt:lpstr>How could we involve young people?</vt:lpstr>
      <vt:lpstr>Final Thoughts</vt:lpstr>
      <vt:lpstr>Elements of a Profile</vt:lpstr>
      <vt:lpstr>Your Community Profile Some considerations</vt:lpstr>
      <vt:lpstr>PowerPoint Presentation</vt:lpstr>
      <vt:lpstr>Impact? </vt:lpstr>
      <vt:lpstr>Some sources of information</vt:lpstr>
      <vt:lpstr>Individual Task </vt:lpstr>
      <vt:lpstr>Any Questions</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Natasha Young</dc:creator>
  <cp:lastModifiedBy>Alana Enoch</cp:lastModifiedBy>
  <cp:revision>3</cp:revision>
  <dcterms:created xsi:type="dcterms:W3CDTF">2022-06-22T10:03:12Z</dcterms:created>
  <dcterms:modified xsi:type="dcterms:W3CDTF">2023-09-20T09:53:44Z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0x010100CD59205A8D1D184496904719E204B53A</vt:lpwstr>
  </property>
  <property fmtid="{D5CDD505-2E9C-101B-9397-08002B2CF9AE}" pid="3" name="MediaServiceImageTags">
    <vt:lpwstr/>
  </property>
</Properties>
</file>