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1166"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hid Rasul" userId="ce0e76584f37dcb1" providerId="LiveId" clId="{FFC45F24-57B7-4BCF-8B39-03EB4E91A52F}"/>
    <pc:docChg chg="modSld">
      <pc:chgData name="Zahid Rasul" userId="ce0e76584f37dcb1" providerId="LiveId" clId="{FFC45F24-57B7-4BCF-8B39-03EB4E91A52F}" dt="2026-02-22T18:30:04.187" v="0" actId="1076"/>
      <pc:docMkLst>
        <pc:docMk/>
      </pc:docMkLst>
      <pc:sldChg chg="modSp mod">
        <pc:chgData name="Zahid Rasul" userId="ce0e76584f37dcb1" providerId="LiveId" clId="{FFC45F24-57B7-4BCF-8B39-03EB4E91A52F}" dt="2026-02-22T18:30:04.187" v="0" actId="1076"/>
        <pc:sldMkLst>
          <pc:docMk/>
          <pc:sldMk cId="1581946960" sldId="262"/>
        </pc:sldMkLst>
        <pc:spChg chg="mod">
          <ac:chgData name="Zahid Rasul" userId="ce0e76584f37dcb1" providerId="LiveId" clId="{FFC45F24-57B7-4BCF-8B39-03EB4E91A52F}" dt="2026-02-22T18:30:04.187" v="0" actId="1076"/>
          <ac:spMkLst>
            <pc:docMk/>
            <pc:sldMk cId="1581946960" sldId="262"/>
            <ac:spMk id="3" creationId="{CB9F5C1E-1EE3-4908-0D25-C42A10ED361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5F2FA-D832-F03A-9C90-7F3023F5CB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A6782D1-B492-96EC-17E3-7A49E26D40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9AD09E-0459-0735-1684-E01CB45CF515}"/>
              </a:ext>
            </a:extLst>
          </p:cNvPr>
          <p:cNvSpPr>
            <a:spLocks noGrp="1"/>
          </p:cNvSpPr>
          <p:nvPr>
            <p:ph type="dt" sz="half" idx="10"/>
          </p:nvPr>
        </p:nvSpPr>
        <p:spPr/>
        <p:txBody>
          <a:bodyPr/>
          <a:lstStyle/>
          <a:p>
            <a:fld id="{F7EB895C-EAB1-4B3D-B108-86792735318D}" type="datetimeFigureOut">
              <a:rPr lang="en-GB" smtClean="0"/>
              <a:t>22/02/2026</a:t>
            </a:fld>
            <a:endParaRPr lang="en-GB"/>
          </a:p>
        </p:txBody>
      </p:sp>
      <p:sp>
        <p:nvSpPr>
          <p:cNvPr id="5" name="Footer Placeholder 4">
            <a:extLst>
              <a:ext uri="{FF2B5EF4-FFF2-40B4-BE49-F238E27FC236}">
                <a16:creationId xmlns:a16="http://schemas.microsoft.com/office/drawing/2014/main" id="{372E8739-4AD5-1BA1-D39F-D56EBB999A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0DAC0B-F5FB-2058-C138-524D9489D20E}"/>
              </a:ext>
            </a:extLst>
          </p:cNvPr>
          <p:cNvSpPr>
            <a:spLocks noGrp="1"/>
          </p:cNvSpPr>
          <p:nvPr>
            <p:ph type="sldNum" sz="quarter" idx="12"/>
          </p:nvPr>
        </p:nvSpPr>
        <p:spPr/>
        <p:txBody>
          <a:bodyPr/>
          <a:lstStyle/>
          <a:p>
            <a:fld id="{D9AED363-4CFE-48AF-9BB8-F33C1851A015}" type="slidenum">
              <a:rPr lang="en-GB" smtClean="0"/>
              <a:t>‹#›</a:t>
            </a:fld>
            <a:endParaRPr lang="en-GB"/>
          </a:p>
        </p:txBody>
      </p:sp>
    </p:spTree>
    <p:extLst>
      <p:ext uri="{BB962C8B-B14F-4D97-AF65-F5344CB8AC3E}">
        <p14:creationId xmlns:p14="http://schemas.microsoft.com/office/powerpoint/2010/main" val="23441585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4C629-9CF2-BCE7-6B2E-8657763510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378658-7AB4-C886-5D3F-CD52480ACC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959391-1D2C-5E63-0A16-3D162B7587FB}"/>
              </a:ext>
            </a:extLst>
          </p:cNvPr>
          <p:cNvSpPr>
            <a:spLocks noGrp="1"/>
          </p:cNvSpPr>
          <p:nvPr>
            <p:ph type="dt" sz="half" idx="10"/>
          </p:nvPr>
        </p:nvSpPr>
        <p:spPr/>
        <p:txBody>
          <a:bodyPr/>
          <a:lstStyle/>
          <a:p>
            <a:fld id="{F7EB895C-EAB1-4B3D-B108-86792735318D}" type="datetimeFigureOut">
              <a:rPr lang="en-GB" smtClean="0"/>
              <a:t>22/02/2026</a:t>
            </a:fld>
            <a:endParaRPr lang="en-GB"/>
          </a:p>
        </p:txBody>
      </p:sp>
      <p:sp>
        <p:nvSpPr>
          <p:cNvPr id="5" name="Footer Placeholder 4">
            <a:extLst>
              <a:ext uri="{FF2B5EF4-FFF2-40B4-BE49-F238E27FC236}">
                <a16:creationId xmlns:a16="http://schemas.microsoft.com/office/drawing/2014/main" id="{8E1273F6-2035-63E3-2F9A-D9F8B85467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225CE5-6612-7F22-74F3-49EA3ADE35EE}"/>
              </a:ext>
            </a:extLst>
          </p:cNvPr>
          <p:cNvSpPr>
            <a:spLocks noGrp="1"/>
          </p:cNvSpPr>
          <p:nvPr>
            <p:ph type="sldNum" sz="quarter" idx="12"/>
          </p:nvPr>
        </p:nvSpPr>
        <p:spPr/>
        <p:txBody>
          <a:bodyPr/>
          <a:lstStyle/>
          <a:p>
            <a:fld id="{D9AED363-4CFE-48AF-9BB8-F33C1851A015}" type="slidenum">
              <a:rPr lang="en-GB" smtClean="0"/>
              <a:t>‹#›</a:t>
            </a:fld>
            <a:endParaRPr lang="en-GB"/>
          </a:p>
        </p:txBody>
      </p:sp>
    </p:spTree>
    <p:extLst>
      <p:ext uri="{BB962C8B-B14F-4D97-AF65-F5344CB8AC3E}">
        <p14:creationId xmlns:p14="http://schemas.microsoft.com/office/powerpoint/2010/main" val="17076968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F19F7-C90A-2D4E-AFAE-7A99BF09919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15F32F2-D37E-272A-D97C-AD73838AFAE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95AAE9-4C3E-C5BF-974F-08BA4FB32E9F}"/>
              </a:ext>
            </a:extLst>
          </p:cNvPr>
          <p:cNvSpPr>
            <a:spLocks noGrp="1"/>
          </p:cNvSpPr>
          <p:nvPr>
            <p:ph type="dt" sz="half" idx="10"/>
          </p:nvPr>
        </p:nvSpPr>
        <p:spPr/>
        <p:txBody>
          <a:bodyPr/>
          <a:lstStyle/>
          <a:p>
            <a:fld id="{F7EB895C-EAB1-4B3D-B108-86792735318D}" type="datetimeFigureOut">
              <a:rPr lang="en-GB" smtClean="0"/>
              <a:t>22/02/2026</a:t>
            </a:fld>
            <a:endParaRPr lang="en-GB"/>
          </a:p>
        </p:txBody>
      </p:sp>
      <p:sp>
        <p:nvSpPr>
          <p:cNvPr id="5" name="Footer Placeholder 4">
            <a:extLst>
              <a:ext uri="{FF2B5EF4-FFF2-40B4-BE49-F238E27FC236}">
                <a16:creationId xmlns:a16="http://schemas.microsoft.com/office/drawing/2014/main" id="{77565552-545C-7529-1CB5-1A54956BEF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73D438-791A-C1FB-1C01-1277EF1CBD61}"/>
              </a:ext>
            </a:extLst>
          </p:cNvPr>
          <p:cNvSpPr>
            <a:spLocks noGrp="1"/>
          </p:cNvSpPr>
          <p:nvPr>
            <p:ph type="sldNum" sz="quarter" idx="12"/>
          </p:nvPr>
        </p:nvSpPr>
        <p:spPr/>
        <p:txBody>
          <a:bodyPr/>
          <a:lstStyle/>
          <a:p>
            <a:fld id="{D9AED363-4CFE-48AF-9BB8-F33C1851A015}" type="slidenum">
              <a:rPr lang="en-GB" smtClean="0"/>
              <a:t>‹#›</a:t>
            </a:fld>
            <a:endParaRPr lang="en-GB"/>
          </a:p>
        </p:txBody>
      </p:sp>
    </p:spTree>
    <p:extLst>
      <p:ext uri="{BB962C8B-B14F-4D97-AF65-F5344CB8AC3E}">
        <p14:creationId xmlns:p14="http://schemas.microsoft.com/office/powerpoint/2010/main" val="29243631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73047-8008-FD73-055F-B3CAC235C3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E9666F-C23F-C6D2-D1A2-18E9FE4468D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BC4FB87-A0EF-C83A-4D07-F793D8A4933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EF6FF4C-F7D1-21DF-E748-DF600C1C7A3E}"/>
              </a:ext>
            </a:extLst>
          </p:cNvPr>
          <p:cNvSpPr>
            <a:spLocks noGrp="1"/>
          </p:cNvSpPr>
          <p:nvPr>
            <p:ph type="dt" sz="half" idx="10"/>
          </p:nvPr>
        </p:nvSpPr>
        <p:spPr/>
        <p:txBody>
          <a:bodyPr/>
          <a:lstStyle/>
          <a:p>
            <a:fld id="{F7EB895C-EAB1-4B3D-B108-86792735318D}" type="datetimeFigureOut">
              <a:rPr lang="en-GB" smtClean="0"/>
              <a:t>22/02/2026</a:t>
            </a:fld>
            <a:endParaRPr lang="en-GB"/>
          </a:p>
        </p:txBody>
      </p:sp>
      <p:sp>
        <p:nvSpPr>
          <p:cNvPr id="6" name="Footer Placeholder 5">
            <a:extLst>
              <a:ext uri="{FF2B5EF4-FFF2-40B4-BE49-F238E27FC236}">
                <a16:creationId xmlns:a16="http://schemas.microsoft.com/office/drawing/2014/main" id="{6A54F7B7-101C-D0EA-1B3A-11BF2F0412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1450F6-8A5D-9A03-D2C6-B73F028A14E1}"/>
              </a:ext>
            </a:extLst>
          </p:cNvPr>
          <p:cNvSpPr>
            <a:spLocks noGrp="1"/>
          </p:cNvSpPr>
          <p:nvPr>
            <p:ph type="sldNum" sz="quarter" idx="12"/>
          </p:nvPr>
        </p:nvSpPr>
        <p:spPr/>
        <p:txBody>
          <a:bodyPr/>
          <a:lstStyle/>
          <a:p>
            <a:fld id="{D9AED363-4CFE-48AF-9BB8-F33C1851A015}" type="slidenum">
              <a:rPr lang="en-GB" smtClean="0"/>
              <a:t>‹#›</a:t>
            </a:fld>
            <a:endParaRPr lang="en-GB"/>
          </a:p>
        </p:txBody>
      </p:sp>
    </p:spTree>
    <p:extLst>
      <p:ext uri="{BB962C8B-B14F-4D97-AF65-F5344CB8AC3E}">
        <p14:creationId xmlns:p14="http://schemas.microsoft.com/office/powerpoint/2010/main" val="13818055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05892-5B26-E67D-CB45-C62E7F85A2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F3F723-6847-D1B9-F945-49D827D294E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C5D61C-A4FD-414C-9DBD-1A68B4A2AF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10E935E-59FC-8EC5-A20D-94715A2BDBC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5DE198-35C7-8834-719E-285E9E9EBF2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40760B-1F9E-91D3-14F5-97CCBF104F0A}"/>
              </a:ext>
            </a:extLst>
          </p:cNvPr>
          <p:cNvSpPr>
            <a:spLocks noGrp="1"/>
          </p:cNvSpPr>
          <p:nvPr>
            <p:ph type="dt" sz="half" idx="10"/>
          </p:nvPr>
        </p:nvSpPr>
        <p:spPr/>
        <p:txBody>
          <a:bodyPr/>
          <a:lstStyle/>
          <a:p>
            <a:fld id="{F7EB895C-EAB1-4B3D-B108-86792735318D}" type="datetimeFigureOut">
              <a:rPr lang="en-GB" smtClean="0"/>
              <a:t>22/02/2026</a:t>
            </a:fld>
            <a:endParaRPr lang="en-GB"/>
          </a:p>
        </p:txBody>
      </p:sp>
      <p:sp>
        <p:nvSpPr>
          <p:cNvPr id="8" name="Footer Placeholder 7">
            <a:extLst>
              <a:ext uri="{FF2B5EF4-FFF2-40B4-BE49-F238E27FC236}">
                <a16:creationId xmlns:a16="http://schemas.microsoft.com/office/drawing/2014/main" id="{7D5F03AD-FFDB-9AA1-2889-B325D723274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DE04E79-63E7-EA19-FA4A-5B5F4D260F62}"/>
              </a:ext>
            </a:extLst>
          </p:cNvPr>
          <p:cNvSpPr>
            <a:spLocks noGrp="1"/>
          </p:cNvSpPr>
          <p:nvPr>
            <p:ph type="sldNum" sz="quarter" idx="12"/>
          </p:nvPr>
        </p:nvSpPr>
        <p:spPr/>
        <p:txBody>
          <a:bodyPr/>
          <a:lstStyle/>
          <a:p>
            <a:fld id="{D9AED363-4CFE-48AF-9BB8-F33C1851A015}" type="slidenum">
              <a:rPr lang="en-GB" smtClean="0"/>
              <a:t>‹#›</a:t>
            </a:fld>
            <a:endParaRPr lang="en-GB"/>
          </a:p>
        </p:txBody>
      </p:sp>
    </p:spTree>
    <p:extLst>
      <p:ext uri="{BB962C8B-B14F-4D97-AF65-F5344CB8AC3E}">
        <p14:creationId xmlns:p14="http://schemas.microsoft.com/office/powerpoint/2010/main" val="3349696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77BBD-5825-DEAF-7B9F-BC54F6F6199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0A0F17F-9572-A4C6-E81E-2C7F7831EE6B}"/>
              </a:ext>
            </a:extLst>
          </p:cNvPr>
          <p:cNvSpPr>
            <a:spLocks noGrp="1"/>
          </p:cNvSpPr>
          <p:nvPr>
            <p:ph type="dt" sz="half" idx="10"/>
          </p:nvPr>
        </p:nvSpPr>
        <p:spPr/>
        <p:txBody>
          <a:bodyPr/>
          <a:lstStyle/>
          <a:p>
            <a:fld id="{F7EB895C-EAB1-4B3D-B108-86792735318D}" type="datetimeFigureOut">
              <a:rPr lang="en-GB" smtClean="0"/>
              <a:t>22/02/2026</a:t>
            </a:fld>
            <a:endParaRPr lang="en-GB"/>
          </a:p>
        </p:txBody>
      </p:sp>
      <p:sp>
        <p:nvSpPr>
          <p:cNvPr id="4" name="Footer Placeholder 3">
            <a:extLst>
              <a:ext uri="{FF2B5EF4-FFF2-40B4-BE49-F238E27FC236}">
                <a16:creationId xmlns:a16="http://schemas.microsoft.com/office/drawing/2014/main" id="{81F9A2E7-C1DD-CF98-566A-8530B21409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19ECA76-E04F-9105-F4C2-6872EB105FD8}"/>
              </a:ext>
            </a:extLst>
          </p:cNvPr>
          <p:cNvSpPr>
            <a:spLocks noGrp="1"/>
          </p:cNvSpPr>
          <p:nvPr>
            <p:ph type="sldNum" sz="quarter" idx="12"/>
          </p:nvPr>
        </p:nvSpPr>
        <p:spPr/>
        <p:txBody>
          <a:bodyPr/>
          <a:lstStyle/>
          <a:p>
            <a:fld id="{D9AED363-4CFE-48AF-9BB8-F33C1851A015}" type="slidenum">
              <a:rPr lang="en-GB" smtClean="0"/>
              <a:t>‹#›</a:t>
            </a:fld>
            <a:endParaRPr lang="en-GB"/>
          </a:p>
        </p:txBody>
      </p:sp>
    </p:spTree>
    <p:extLst>
      <p:ext uri="{BB962C8B-B14F-4D97-AF65-F5344CB8AC3E}">
        <p14:creationId xmlns:p14="http://schemas.microsoft.com/office/powerpoint/2010/main" val="2051314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C806D8-3A98-47DB-104E-6BD54395D026}"/>
              </a:ext>
            </a:extLst>
          </p:cNvPr>
          <p:cNvSpPr>
            <a:spLocks noGrp="1"/>
          </p:cNvSpPr>
          <p:nvPr>
            <p:ph type="dt" sz="half" idx="10"/>
          </p:nvPr>
        </p:nvSpPr>
        <p:spPr/>
        <p:txBody>
          <a:bodyPr/>
          <a:lstStyle/>
          <a:p>
            <a:fld id="{F7EB895C-EAB1-4B3D-B108-86792735318D}" type="datetimeFigureOut">
              <a:rPr lang="en-GB" smtClean="0"/>
              <a:t>22/02/2026</a:t>
            </a:fld>
            <a:endParaRPr lang="en-GB"/>
          </a:p>
        </p:txBody>
      </p:sp>
      <p:sp>
        <p:nvSpPr>
          <p:cNvPr id="3" name="Footer Placeholder 2">
            <a:extLst>
              <a:ext uri="{FF2B5EF4-FFF2-40B4-BE49-F238E27FC236}">
                <a16:creationId xmlns:a16="http://schemas.microsoft.com/office/drawing/2014/main" id="{7E839555-8350-99B1-371B-10DD8BE3E17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578EFE-CD1C-18BD-E891-148C8410F9AE}"/>
              </a:ext>
            </a:extLst>
          </p:cNvPr>
          <p:cNvSpPr>
            <a:spLocks noGrp="1"/>
          </p:cNvSpPr>
          <p:nvPr>
            <p:ph type="sldNum" sz="quarter" idx="12"/>
          </p:nvPr>
        </p:nvSpPr>
        <p:spPr/>
        <p:txBody>
          <a:bodyPr/>
          <a:lstStyle/>
          <a:p>
            <a:fld id="{D9AED363-4CFE-48AF-9BB8-F33C1851A015}" type="slidenum">
              <a:rPr lang="en-GB" smtClean="0"/>
              <a:t>‹#›</a:t>
            </a:fld>
            <a:endParaRPr lang="en-GB"/>
          </a:p>
        </p:txBody>
      </p:sp>
    </p:spTree>
    <p:extLst>
      <p:ext uri="{BB962C8B-B14F-4D97-AF65-F5344CB8AC3E}">
        <p14:creationId xmlns:p14="http://schemas.microsoft.com/office/powerpoint/2010/main" val="570829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85366-B885-2F6C-245A-FD131AB01A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A02EF8D-DB63-1C0A-D492-FDB2601CC7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7627094-7806-B0F2-9109-8B4C77FFA0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4D9F62-5FEE-8610-03C0-5456EF7D517C}"/>
              </a:ext>
            </a:extLst>
          </p:cNvPr>
          <p:cNvSpPr>
            <a:spLocks noGrp="1"/>
          </p:cNvSpPr>
          <p:nvPr>
            <p:ph type="dt" sz="half" idx="10"/>
          </p:nvPr>
        </p:nvSpPr>
        <p:spPr/>
        <p:txBody>
          <a:bodyPr/>
          <a:lstStyle/>
          <a:p>
            <a:fld id="{F7EB895C-EAB1-4B3D-B108-86792735318D}" type="datetimeFigureOut">
              <a:rPr lang="en-GB" smtClean="0"/>
              <a:t>22/02/2026</a:t>
            </a:fld>
            <a:endParaRPr lang="en-GB"/>
          </a:p>
        </p:txBody>
      </p:sp>
      <p:sp>
        <p:nvSpPr>
          <p:cNvPr id="6" name="Footer Placeholder 5">
            <a:extLst>
              <a:ext uri="{FF2B5EF4-FFF2-40B4-BE49-F238E27FC236}">
                <a16:creationId xmlns:a16="http://schemas.microsoft.com/office/drawing/2014/main" id="{14FFD6AC-F6CC-FF51-CAC0-7839871D1F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8BC6D7-1152-4E6B-9BA5-7A11C6729354}"/>
              </a:ext>
            </a:extLst>
          </p:cNvPr>
          <p:cNvSpPr>
            <a:spLocks noGrp="1"/>
          </p:cNvSpPr>
          <p:nvPr>
            <p:ph type="sldNum" sz="quarter" idx="12"/>
          </p:nvPr>
        </p:nvSpPr>
        <p:spPr/>
        <p:txBody>
          <a:bodyPr/>
          <a:lstStyle/>
          <a:p>
            <a:fld id="{D9AED363-4CFE-48AF-9BB8-F33C1851A015}" type="slidenum">
              <a:rPr lang="en-GB" smtClean="0"/>
              <a:t>‹#›</a:t>
            </a:fld>
            <a:endParaRPr lang="en-GB"/>
          </a:p>
        </p:txBody>
      </p:sp>
    </p:spTree>
    <p:extLst>
      <p:ext uri="{BB962C8B-B14F-4D97-AF65-F5344CB8AC3E}">
        <p14:creationId xmlns:p14="http://schemas.microsoft.com/office/powerpoint/2010/main" val="2626511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629FC-7435-0D2F-64E5-A2EEB95BA5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1FAF322-1A1D-216B-7920-6B202C43A9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E4C1340-DD51-96B5-36BE-FD9BF4D360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8C661D-3A91-6915-C54D-9A4B7A3A988B}"/>
              </a:ext>
            </a:extLst>
          </p:cNvPr>
          <p:cNvSpPr>
            <a:spLocks noGrp="1"/>
          </p:cNvSpPr>
          <p:nvPr>
            <p:ph type="dt" sz="half" idx="10"/>
          </p:nvPr>
        </p:nvSpPr>
        <p:spPr/>
        <p:txBody>
          <a:bodyPr/>
          <a:lstStyle/>
          <a:p>
            <a:fld id="{F7EB895C-EAB1-4B3D-B108-86792735318D}" type="datetimeFigureOut">
              <a:rPr lang="en-GB" smtClean="0"/>
              <a:t>22/02/2026</a:t>
            </a:fld>
            <a:endParaRPr lang="en-GB"/>
          </a:p>
        </p:txBody>
      </p:sp>
      <p:sp>
        <p:nvSpPr>
          <p:cNvPr id="6" name="Footer Placeholder 5">
            <a:extLst>
              <a:ext uri="{FF2B5EF4-FFF2-40B4-BE49-F238E27FC236}">
                <a16:creationId xmlns:a16="http://schemas.microsoft.com/office/drawing/2014/main" id="{4B768490-8707-8F76-CF72-8AF35D2A03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E11BD4-3047-96C0-6CAC-89414C528EDE}"/>
              </a:ext>
            </a:extLst>
          </p:cNvPr>
          <p:cNvSpPr>
            <a:spLocks noGrp="1"/>
          </p:cNvSpPr>
          <p:nvPr>
            <p:ph type="sldNum" sz="quarter" idx="12"/>
          </p:nvPr>
        </p:nvSpPr>
        <p:spPr/>
        <p:txBody>
          <a:bodyPr/>
          <a:lstStyle/>
          <a:p>
            <a:fld id="{D9AED363-4CFE-48AF-9BB8-F33C1851A015}" type="slidenum">
              <a:rPr lang="en-GB" smtClean="0"/>
              <a:t>‹#›</a:t>
            </a:fld>
            <a:endParaRPr lang="en-GB"/>
          </a:p>
        </p:txBody>
      </p:sp>
    </p:spTree>
    <p:extLst>
      <p:ext uri="{BB962C8B-B14F-4D97-AF65-F5344CB8AC3E}">
        <p14:creationId xmlns:p14="http://schemas.microsoft.com/office/powerpoint/2010/main" val="40625001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C4779-3903-66B4-8E68-D99C10DF4B9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95EB49-0D15-048F-A5B3-A840F2AADB5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D5FE3C-A8FD-5541-1A6C-B0BB387CB135}"/>
              </a:ext>
            </a:extLst>
          </p:cNvPr>
          <p:cNvSpPr>
            <a:spLocks noGrp="1"/>
          </p:cNvSpPr>
          <p:nvPr>
            <p:ph type="dt" sz="half" idx="10"/>
          </p:nvPr>
        </p:nvSpPr>
        <p:spPr/>
        <p:txBody>
          <a:bodyPr/>
          <a:lstStyle/>
          <a:p>
            <a:fld id="{F7EB895C-EAB1-4B3D-B108-86792735318D}" type="datetimeFigureOut">
              <a:rPr lang="en-GB" smtClean="0"/>
              <a:t>22/02/2026</a:t>
            </a:fld>
            <a:endParaRPr lang="en-GB"/>
          </a:p>
        </p:txBody>
      </p:sp>
      <p:sp>
        <p:nvSpPr>
          <p:cNvPr id="5" name="Footer Placeholder 4">
            <a:extLst>
              <a:ext uri="{FF2B5EF4-FFF2-40B4-BE49-F238E27FC236}">
                <a16:creationId xmlns:a16="http://schemas.microsoft.com/office/drawing/2014/main" id="{A740B8CA-5798-090F-8858-5F37BA69B0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832E43-D2CF-4BCE-F087-7AC5D94E115A}"/>
              </a:ext>
            </a:extLst>
          </p:cNvPr>
          <p:cNvSpPr>
            <a:spLocks noGrp="1"/>
          </p:cNvSpPr>
          <p:nvPr>
            <p:ph type="sldNum" sz="quarter" idx="12"/>
          </p:nvPr>
        </p:nvSpPr>
        <p:spPr/>
        <p:txBody>
          <a:bodyPr/>
          <a:lstStyle/>
          <a:p>
            <a:fld id="{D9AED363-4CFE-48AF-9BB8-F33C1851A015}" type="slidenum">
              <a:rPr lang="en-GB" smtClean="0"/>
              <a:t>‹#›</a:t>
            </a:fld>
            <a:endParaRPr lang="en-GB"/>
          </a:p>
        </p:txBody>
      </p:sp>
    </p:spTree>
    <p:extLst>
      <p:ext uri="{BB962C8B-B14F-4D97-AF65-F5344CB8AC3E}">
        <p14:creationId xmlns:p14="http://schemas.microsoft.com/office/powerpoint/2010/main" val="3473778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AE53AA-6ABF-91D0-F803-3F3462E65EB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C9906C-2186-27C0-8DE4-329A5ACA634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2EDAC3-D4E8-E70E-0917-BA67A51BA6DD}"/>
              </a:ext>
            </a:extLst>
          </p:cNvPr>
          <p:cNvSpPr>
            <a:spLocks noGrp="1"/>
          </p:cNvSpPr>
          <p:nvPr>
            <p:ph type="dt" sz="half" idx="10"/>
          </p:nvPr>
        </p:nvSpPr>
        <p:spPr/>
        <p:txBody>
          <a:bodyPr/>
          <a:lstStyle/>
          <a:p>
            <a:fld id="{F7EB895C-EAB1-4B3D-B108-86792735318D}" type="datetimeFigureOut">
              <a:rPr lang="en-GB" smtClean="0"/>
              <a:t>22/02/2026</a:t>
            </a:fld>
            <a:endParaRPr lang="en-GB"/>
          </a:p>
        </p:txBody>
      </p:sp>
      <p:sp>
        <p:nvSpPr>
          <p:cNvPr id="5" name="Footer Placeholder 4">
            <a:extLst>
              <a:ext uri="{FF2B5EF4-FFF2-40B4-BE49-F238E27FC236}">
                <a16:creationId xmlns:a16="http://schemas.microsoft.com/office/drawing/2014/main" id="{49B99FA4-0612-F8DE-7341-563236CDD8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7C4C18-F8D7-2C1B-00D6-DBBF9F8E0EBD}"/>
              </a:ext>
            </a:extLst>
          </p:cNvPr>
          <p:cNvSpPr>
            <a:spLocks noGrp="1"/>
          </p:cNvSpPr>
          <p:nvPr>
            <p:ph type="sldNum" sz="quarter" idx="12"/>
          </p:nvPr>
        </p:nvSpPr>
        <p:spPr/>
        <p:txBody>
          <a:bodyPr/>
          <a:lstStyle/>
          <a:p>
            <a:fld id="{D9AED363-4CFE-48AF-9BB8-F33C1851A015}" type="slidenum">
              <a:rPr lang="en-GB" smtClean="0"/>
              <a:t>‹#›</a:t>
            </a:fld>
            <a:endParaRPr lang="en-GB"/>
          </a:p>
        </p:txBody>
      </p:sp>
    </p:spTree>
    <p:extLst>
      <p:ext uri="{BB962C8B-B14F-4D97-AF65-F5344CB8AC3E}">
        <p14:creationId xmlns:p14="http://schemas.microsoft.com/office/powerpoint/2010/main" val="3619506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E8630B-41D9-A5B7-7C86-6CDCC08905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1B5668-7EE9-474E-7315-5FBFCD0A28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B4FBDE-F25E-F453-A956-2F3EFA96AB3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7EB895C-EAB1-4B3D-B108-86792735318D}" type="datetimeFigureOut">
              <a:rPr lang="en-GB" smtClean="0"/>
              <a:t>22/02/2026</a:t>
            </a:fld>
            <a:endParaRPr lang="en-GB"/>
          </a:p>
        </p:txBody>
      </p:sp>
      <p:sp>
        <p:nvSpPr>
          <p:cNvPr id="5" name="Footer Placeholder 4">
            <a:extLst>
              <a:ext uri="{FF2B5EF4-FFF2-40B4-BE49-F238E27FC236}">
                <a16:creationId xmlns:a16="http://schemas.microsoft.com/office/drawing/2014/main" id="{454D2F71-462B-9950-F67B-04D03EC265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B79E8EA-6080-8012-72EF-5456434FE28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9AED363-4CFE-48AF-9BB8-F33C1851A015}" type="slidenum">
              <a:rPr lang="en-GB" smtClean="0"/>
              <a:t>‹#›</a:t>
            </a:fld>
            <a:endParaRPr lang="en-GB"/>
          </a:p>
        </p:txBody>
      </p:sp>
    </p:spTree>
    <p:extLst>
      <p:ext uri="{BB962C8B-B14F-4D97-AF65-F5344CB8AC3E}">
        <p14:creationId xmlns:p14="http://schemas.microsoft.com/office/powerpoint/2010/main" val="9913784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CBD19-78A8-FC44-72B0-76AC026C6A73}"/>
              </a:ext>
            </a:extLst>
          </p:cNvPr>
          <p:cNvSpPr>
            <a:spLocks noGrp="1"/>
          </p:cNvSpPr>
          <p:nvPr>
            <p:ph type="ctrTitle"/>
          </p:nvPr>
        </p:nvSpPr>
        <p:spPr>
          <a:xfrm>
            <a:off x="1393372" y="493486"/>
            <a:ext cx="9144000" cy="1655762"/>
          </a:xfrm>
        </p:spPr>
        <p:txBody>
          <a:bodyPr>
            <a:normAutofit fontScale="90000"/>
          </a:bodyPr>
          <a:lstStyle/>
          <a:p>
            <a:r>
              <a:rPr lang="en-US" dirty="0">
                <a:latin typeface="+mn-lt"/>
              </a:rPr>
              <a:t>Critical Thinking in Health and Social Care Practice</a:t>
            </a:r>
            <a:endParaRPr lang="en-GB" dirty="0">
              <a:latin typeface="+mn-lt"/>
            </a:endParaRPr>
          </a:p>
        </p:txBody>
      </p:sp>
      <p:sp>
        <p:nvSpPr>
          <p:cNvPr id="3" name="Subtitle 2">
            <a:extLst>
              <a:ext uri="{FF2B5EF4-FFF2-40B4-BE49-F238E27FC236}">
                <a16:creationId xmlns:a16="http://schemas.microsoft.com/office/drawing/2014/main" id="{0F76539B-AC52-1476-E36B-6D7659E5DF9E}"/>
              </a:ext>
            </a:extLst>
          </p:cNvPr>
          <p:cNvSpPr>
            <a:spLocks noGrp="1"/>
          </p:cNvSpPr>
          <p:nvPr>
            <p:ph type="subTitle" idx="1"/>
          </p:nvPr>
        </p:nvSpPr>
        <p:spPr>
          <a:xfrm>
            <a:off x="1393372" y="5681211"/>
            <a:ext cx="9144000" cy="1655762"/>
          </a:xfrm>
        </p:spPr>
        <p:txBody>
          <a:bodyPr/>
          <a:lstStyle/>
          <a:p>
            <a:r>
              <a:rPr lang="en-GB" dirty="0"/>
              <a:t>Student name: Zahid rasul </a:t>
            </a:r>
          </a:p>
          <a:p>
            <a:r>
              <a:rPr lang="en-GB" dirty="0"/>
              <a:t>Student ID:2441661</a:t>
            </a:r>
          </a:p>
          <a:p>
            <a:r>
              <a:rPr lang="en-GB" dirty="0" err="1"/>
              <a:t>Tutor:Bernice</a:t>
            </a:r>
            <a:endParaRPr lang="en-GB" dirty="0"/>
          </a:p>
        </p:txBody>
      </p:sp>
      <p:pic>
        <p:nvPicPr>
          <p:cNvPr id="4" name="Picture 3">
            <a:extLst>
              <a:ext uri="{FF2B5EF4-FFF2-40B4-BE49-F238E27FC236}">
                <a16:creationId xmlns:a16="http://schemas.microsoft.com/office/drawing/2014/main" id="{409D8CA4-0827-2DE7-A7EA-AB04F8F55A24}"/>
              </a:ext>
            </a:extLst>
          </p:cNvPr>
          <p:cNvPicPr>
            <a:picLocks noChangeAspect="1"/>
          </p:cNvPicPr>
          <p:nvPr/>
        </p:nvPicPr>
        <p:blipFill>
          <a:blip r:embed="rId2"/>
          <a:stretch>
            <a:fillRect/>
          </a:stretch>
        </p:blipFill>
        <p:spPr>
          <a:xfrm>
            <a:off x="3707947" y="2410279"/>
            <a:ext cx="4514850" cy="3009900"/>
          </a:xfrm>
          <a:prstGeom prst="rect">
            <a:avLst/>
          </a:prstGeom>
        </p:spPr>
      </p:pic>
      <p:sp>
        <p:nvSpPr>
          <p:cNvPr id="6" name="TextBox 5">
            <a:extLst>
              <a:ext uri="{FF2B5EF4-FFF2-40B4-BE49-F238E27FC236}">
                <a16:creationId xmlns:a16="http://schemas.microsoft.com/office/drawing/2014/main" id="{84C20BB5-3A24-5D82-3C76-D9B1E03D515D}"/>
              </a:ext>
            </a:extLst>
          </p:cNvPr>
          <p:cNvSpPr txBox="1"/>
          <p:nvPr/>
        </p:nvSpPr>
        <p:spPr>
          <a:xfrm>
            <a:off x="8360229" y="3915229"/>
            <a:ext cx="2383971" cy="646331"/>
          </a:xfrm>
          <a:prstGeom prst="rect">
            <a:avLst/>
          </a:prstGeom>
          <a:noFill/>
        </p:spPr>
        <p:txBody>
          <a:bodyPr wrap="square" rtlCol="0">
            <a:spAutoFit/>
          </a:bodyPr>
          <a:lstStyle/>
          <a:p>
            <a:r>
              <a:rPr lang="en-GB" dirty="0"/>
              <a:t>Image found at:istockphoto.com</a:t>
            </a:r>
          </a:p>
        </p:txBody>
      </p:sp>
    </p:spTree>
    <p:extLst>
      <p:ext uri="{BB962C8B-B14F-4D97-AF65-F5344CB8AC3E}">
        <p14:creationId xmlns:p14="http://schemas.microsoft.com/office/powerpoint/2010/main" val="12404238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272EB-2CF3-468B-C647-D072B6341355}"/>
              </a:ext>
            </a:extLst>
          </p:cNvPr>
          <p:cNvSpPr>
            <a:spLocks noGrp="1"/>
          </p:cNvSpPr>
          <p:nvPr>
            <p:ph type="title"/>
          </p:nvPr>
        </p:nvSpPr>
        <p:spPr/>
        <p:txBody>
          <a:bodyPr/>
          <a:lstStyle/>
          <a:p>
            <a:r>
              <a:rPr lang="en-GB" dirty="0"/>
              <a:t>Introduction</a:t>
            </a:r>
            <a:br>
              <a:rPr lang="en-GB" dirty="0"/>
            </a:br>
            <a:endParaRPr lang="en-GB" dirty="0"/>
          </a:p>
        </p:txBody>
      </p:sp>
      <p:sp>
        <p:nvSpPr>
          <p:cNvPr id="6" name="TextBox 5">
            <a:extLst>
              <a:ext uri="{FF2B5EF4-FFF2-40B4-BE49-F238E27FC236}">
                <a16:creationId xmlns:a16="http://schemas.microsoft.com/office/drawing/2014/main" id="{D0936E52-6717-22F3-A456-0E35134F54F1}"/>
              </a:ext>
            </a:extLst>
          </p:cNvPr>
          <p:cNvSpPr txBox="1"/>
          <p:nvPr/>
        </p:nvSpPr>
        <p:spPr>
          <a:xfrm>
            <a:off x="598715" y="1839687"/>
            <a:ext cx="5638799" cy="4524315"/>
          </a:xfrm>
          <a:prstGeom prst="rect">
            <a:avLst/>
          </a:prstGeom>
          <a:noFill/>
        </p:spPr>
        <p:txBody>
          <a:bodyPr wrap="square" rtlCol="0">
            <a:spAutoFit/>
          </a:bodyPr>
          <a:lstStyle/>
          <a:p>
            <a:r>
              <a:rPr lang="en-US" dirty="0"/>
              <a:t>Critical thinking is a very important skill in health and social care. It means thinking carefully about information related to the work,  before making decisions. It involves looking at facts, considering different possibilities and making fair and sensible judgements (Facione, 1990).</a:t>
            </a:r>
          </a:p>
          <a:p>
            <a:r>
              <a:rPr lang="en-US" dirty="0"/>
              <a:t>Instead of accepting things straight away, professionals must question what they see and hear. They need to ask themselves whether there could be another explanation (Facione, 1990).</a:t>
            </a:r>
          </a:p>
          <a:p>
            <a:r>
              <a:rPr lang="en-US" dirty="0"/>
              <a:t>In health and social care, wrong decisions can affect a person’s safety, health and wellbeing. Because of this, workers must think carefully before acting. The Nursing and Midwifery Council (2018) explains that professionals must use evidence and good judgement in their practice.</a:t>
            </a:r>
          </a:p>
        </p:txBody>
      </p:sp>
      <p:pic>
        <p:nvPicPr>
          <p:cNvPr id="7" name="Picture 6">
            <a:extLst>
              <a:ext uri="{FF2B5EF4-FFF2-40B4-BE49-F238E27FC236}">
                <a16:creationId xmlns:a16="http://schemas.microsoft.com/office/drawing/2014/main" id="{C376D29A-2D75-7855-A784-B261D4C00E56}"/>
              </a:ext>
            </a:extLst>
          </p:cNvPr>
          <p:cNvPicPr>
            <a:picLocks noChangeAspect="1"/>
          </p:cNvPicPr>
          <p:nvPr/>
        </p:nvPicPr>
        <p:blipFill>
          <a:blip r:embed="rId2"/>
          <a:stretch>
            <a:fillRect/>
          </a:stretch>
        </p:blipFill>
        <p:spPr>
          <a:xfrm>
            <a:off x="6611260" y="365125"/>
            <a:ext cx="4742540" cy="3864429"/>
          </a:xfrm>
          <a:prstGeom prst="rect">
            <a:avLst/>
          </a:prstGeom>
        </p:spPr>
      </p:pic>
      <p:sp>
        <p:nvSpPr>
          <p:cNvPr id="8" name="TextBox 7">
            <a:extLst>
              <a:ext uri="{FF2B5EF4-FFF2-40B4-BE49-F238E27FC236}">
                <a16:creationId xmlns:a16="http://schemas.microsoft.com/office/drawing/2014/main" id="{4B82E3D2-CB2C-6C6A-F91A-13B50D92B367}"/>
              </a:ext>
            </a:extLst>
          </p:cNvPr>
          <p:cNvSpPr txBox="1"/>
          <p:nvPr/>
        </p:nvSpPr>
        <p:spPr>
          <a:xfrm>
            <a:off x="7064829" y="4855029"/>
            <a:ext cx="3091542" cy="646331"/>
          </a:xfrm>
          <a:prstGeom prst="rect">
            <a:avLst/>
          </a:prstGeom>
          <a:noFill/>
        </p:spPr>
        <p:txBody>
          <a:bodyPr wrap="square" rtlCol="0">
            <a:spAutoFit/>
          </a:bodyPr>
          <a:lstStyle/>
          <a:p>
            <a:r>
              <a:rPr lang="en-GB" dirty="0"/>
              <a:t>Image found at:studentthintank.org</a:t>
            </a:r>
          </a:p>
        </p:txBody>
      </p:sp>
    </p:spTree>
    <p:extLst>
      <p:ext uri="{BB962C8B-B14F-4D97-AF65-F5344CB8AC3E}">
        <p14:creationId xmlns:p14="http://schemas.microsoft.com/office/powerpoint/2010/main" val="1570390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F1D21C2-528E-C947-DF93-C3B70579F292}"/>
              </a:ext>
            </a:extLst>
          </p:cNvPr>
          <p:cNvPicPr>
            <a:picLocks noChangeAspect="1"/>
          </p:cNvPicPr>
          <p:nvPr/>
        </p:nvPicPr>
        <p:blipFill>
          <a:blip r:embed="rId2"/>
          <a:stretch>
            <a:fillRect/>
          </a:stretch>
        </p:blipFill>
        <p:spPr>
          <a:xfrm>
            <a:off x="957488" y="1593611"/>
            <a:ext cx="6695170" cy="3860131"/>
          </a:xfrm>
          <a:prstGeom prst="rect">
            <a:avLst/>
          </a:prstGeom>
        </p:spPr>
      </p:pic>
      <p:sp>
        <p:nvSpPr>
          <p:cNvPr id="7" name="TextBox 6">
            <a:extLst>
              <a:ext uri="{FF2B5EF4-FFF2-40B4-BE49-F238E27FC236}">
                <a16:creationId xmlns:a16="http://schemas.microsoft.com/office/drawing/2014/main" id="{B6040C5B-B6EC-FA96-E4EA-ADF27EA8BAFC}"/>
              </a:ext>
            </a:extLst>
          </p:cNvPr>
          <p:cNvSpPr txBox="1"/>
          <p:nvPr/>
        </p:nvSpPr>
        <p:spPr>
          <a:xfrm>
            <a:off x="576943" y="435427"/>
            <a:ext cx="5519057" cy="6309420"/>
          </a:xfrm>
          <a:prstGeom prst="rect">
            <a:avLst/>
          </a:prstGeom>
          <a:noFill/>
        </p:spPr>
        <p:txBody>
          <a:bodyPr wrap="square">
            <a:spAutoFit/>
          </a:bodyPr>
          <a:lstStyle/>
          <a:p>
            <a:pPr>
              <a:buNone/>
            </a:pPr>
            <a:r>
              <a:rPr lang="en-US" sz="4000" b="1" dirty="0"/>
              <a:t>Why Critical Thinking is Important</a:t>
            </a:r>
          </a:p>
          <a:p>
            <a:pPr>
              <a:buNone/>
            </a:pPr>
            <a:r>
              <a:rPr lang="en-US" dirty="0"/>
              <a:t>Health and social care settings can be busy and unpredictable. Service users meaning the patients  or residents often have more than one need, such as physical illness, mental health concerns or social problems (Nursing and Midwifery Council, 2018).</a:t>
            </a:r>
          </a:p>
          <a:p>
            <a:pPr>
              <a:buNone/>
            </a:pPr>
            <a:r>
              <a:rPr lang="en-US" dirty="0"/>
              <a:t>Critical thinking helps professionals look at the whole situation instead of focusing on only one problem. This is called a holistic approach.</a:t>
            </a:r>
          </a:p>
          <a:p>
            <a:pPr>
              <a:buNone/>
            </a:pPr>
            <a:r>
              <a:rPr lang="en-US" dirty="0"/>
              <a:t>This means professionals should not rely on personal opinions or assumptions.</a:t>
            </a:r>
          </a:p>
          <a:p>
            <a:pPr>
              <a:buNone/>
            </a:pPr>
            <a:r>
              <a:rPr lang="en-US" dirty="0"/>
              <a:t>When staff think carefully and review information properly, they reduce the risk of mistakes (Facione, 1990). This improves patient safety and supports high-quality care. It also ensures that professionals can explain and justify their decisions (Nursing and Midwifery Council, 2018).</a:t>
            </a:r>
          </a:p>
          <a:p>
            <a:pPr>
              <a:buNone/>
            </a:pPr>
            <a:br>
              <a:rPr lang="en-US" dirty="0"/>
            </a:br>
            <a:endParaRPr lang="en-US" dirty="0"/>
          </a:p>
        </p:txBody>
      </p:sp>
      <p:pic>
        <p:nvPicPr>
          <p:cNvPr id="8" name="Picture 7">
            <a:extLst>
              <a:ext uri="{FF2B5EF4-FFF2-40B4-BE49-F238E27FC236}">
                <a16:creationId xmlns:a16="http://schemas.microsoft.com/office/drawing/2014/main" id="{CD1C98A2-19F5-9A78-5DA1-388F571E526D}"/>
              </a:ext>
            </a:extLst>
          </p:cNvPr>
          <p:cNvPicPr>
            <a:picLocks noChangeAspect="1"/>
          </p:cNvPicPr>
          <p:nvPr/>
        </p:nvPicPr>
        <p:blipFill>
          <a:blip r:embed="rId3"/>
          <a:stretch>
            <a:fillRect/>
          </a:stretch>
        </p:blipFill>
        <p:spPr>
          <a:xfrm>
            <a:off x="6476545" y="1937658"/>
            <a:ext cx="5502366" cy="2813427"/>
          </a:xfrm>
          <a:prstGeom prst="rect">
            <a:avLst/>
          </a:prstGeom>
        </p:spPr>
      </p:pic>
      <p:sp>
        <p:nvSpPr>
          <p:cNvPr id="9" name="TextBox 8">
            <a:extLst>
              <a:ext uri="{FF2B5EF4-FFF2-40B4-BE49-F238E27FC236}">
                <a16:creationId xmlns:a16="http://schemas.microsoft.com/office/drawing/2014/main" id="{6F9262A4-E9D2-BCC2-7BCD-5517A40FF261}"/>
              </a:ext>
            </a:extLst>
          </p:cNvPr>
          <p:cNvSpPr txBox="1"/>
          <p:nvPr/>
        </p:nvSpPr>
        <p:spPr>
          <a:xfrm>
            <a:off x="7554686" y="5453742"/>
            <a:ext cx="4038600" cy="369332"/>
          </a:xfrm>
          <a:prstGeom prst="rect">
            <a:avLst/>
          </a:prstGeom>
          <a:noFill/>
        </p:spPr>
        <p:txBody>
          <a:bodyPr wrap="square" rtlCol="0">
            <a:spAutoFit/>
          </a:bodyPr>
          <a:lstStyle/>
          <a:p>
            <a:r>
              <a:rPr lang="en-GB" dirty="0"/>
              <a:t>Image found at:careers.relinns.com</a:t>
            </a:r>
          </a:p>
        </p:txBody>
      </p:sp>
    </p:spTree>
    <p:extLst>
      <p:ext uri="{BB962C8B-B14F-4D97-AF65-F5344CB8AC3E}">
        <p14:creationId xmlns:p14="http://schemas.microsoft.com/office/powerpoint/2010/main" val="281746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A7DC38C-A47F-8969-FC3A-6201E83E09CA}"/>
              </a:ext>
            </a:extLst>
          </p:cNvPr>
          <p:cNvSpPr txBox="1"/>
          <p:nvPr/>
        </p:nvSpPr>
        <p:spPr>
          <a:xfrm>
            <a:off x="359229" y="1132114"/>
            <a:ext cx="7434943" cy="4093428"/>
          </a:xfrm>
          <a:prstGeom prst="rect">
            <a:avLst/>
          </a:prstGeom>
          <a:noFill/>
        </p:spPr>
        <p:txBody>
          <a:bodyPr wrap="square" rtlCol="0">
            <a:spAutoFit/>
          </a:bodyPr>
          <a:lstStyle/>
          <a:p>
            <a:pPr>
              <a:buNone/>
            </a:pPr>
            <a:r>
              <a:rPr lang="en-US" sz="4400" b="1" dirty="0"/>
              <a:t>Developing Critical Thinking</a:t>
            </a:r>
          </a:p>
          <a:p>
            <a:pPr>
              <a:buNone/>
            </a:pPr>
            <a:r>
              <a:rPr lang="en-US" dirty="0"/>
              <a:t>Benner (1984) </a:t>
            </a:r>
            <a:endParaRPr lang="en-US" b="1" dirty="0"/>
          </a:p>
          <a:p>
            <a:pPr>
              <a:buNone/>
            </a:pPr>
            <a:r>
              <a:rPr lang="en-US" dirty="0"/>
              <a:t>Critical thinking improves with learning and experience. Health professionals move through  different stages from beginner to expert as they gain knowledge and confidence. Benner(1984)</a:t>
            </a:r>
          </a:p>
          <a:p>
            <a:pPr>
              <a:buNone/>
            </a:pPr>
            <a:r>
              <a:rPr lang="en-US" dirty="0"/>
              <a:t>At first, new workers follow rules closely because they do not yet have much experience (Benner, 1984). </a:t>
            </a:r>
          </a:p>
          <a:p>
            <a:pPr>
              <a:buNone/>
            </a:pPr>
            <a:r>
              <a:rPr lang="en-US" dirty="0"/>
              <a:t>Over time, they begin to recognize patterns and understand situations more deeply.</a:t>
            </a:r>
          </a:p>
          <a:p>
            <a:pPr>
              <a:buNone/>
            </a:pPr>
            <a:r>
              <a:rPr lang="en-US" dirty="0"/>
              <a:t>Professionals develop better judgement in the future (Benner, 1984).</a:t>
            </a:r>
          </a:p>
          <a:p>
            <a:pPr>
              <a:buNone/>
            </a:pPr>
            <a:r>
              <a:rPr lang="en-US" dirty="0"/>
              <a:t>The Nursing and Midwifery Council (2018) highlights that professionals must continue learning and improving throughout their careers. Developing critical thinking supports this ongoing growth.</a:t>
            </a:r>
          </a:p>
        </p:txBody>
      </p:sp>
      <p:pic>
        <p:nvPicPr>
          <p:cNvPr id="8" name="Picture 7">
            <a:extLst>
              <a:ext uri="{FF2B5EF4-FFF2-40B4-BE49-F238E27FC236}">
                <a16:creationId xmlns:a16="http://schemas.microsoft.com/office/drawing/2014/main" id="{1DEB30FA-A6E4-F7C8-87F5-98BAE9219138}"/>
              </a:ext>
            </a:extLst>
          </p:cNvPr>
          <p:cNvPicPr>
            <a:picLocks noChangeAspect="1"/>
          </p:cNvPicPr>
          <p:nvPr/>
        </p:nvPicPr>
        <p:blipFill>
          <a:blip r:embed="rId2"/>
          <a:stretch>
            <a:fillRect/>
          </a:stretch>
        </p:blipFill>
        <p:spPr>
          <a:xfrm>
            <a:off x="7492092" y="2188395"/>
            <a:ext cx="4340679" cy="2891831"/>
          </a:xfrm>
          <a:prstGeom prst="rect">
            <a:avLst/>
          </a:prstGeom>
        </p:spPr>
      </p:pic>
      <p:sp>
        <p:nvSpPr>
          <p:cNvPr id="9" name="TextBox 8">
            <a:extLst>
              <a:ext uri="{FF2B5EF4-FFF2-40B4-BE49-F238E27FC236}">
                <a16:creationId xmlns:a16="http://schemas.microsoft.com/office/drawing/2014/main" id="{EFA25921-BA57-BAE4-76CF-E90A0CF8B649}"/>
              </a:ext>
            </a:extLst>
          </p:cNvPr>
          <p:cNvSpPr txBox="1"/>
          <p:nvPr/>
        </p:nvSpPr>
        <p:spPr>
          <a:xfrm>
            <a:off x="7707086" y="5344886"/>
            <a:ext cx="3483428" cy="381000"/>
          </a:xfrm>
          <a:prstGeom prst="rect">
            <a:avLst/>
          </a:prstGeom>
          <a:noFill/>
        </p:spPr>
        <p:txBody>
          <a:bodyPr wrap="square" rtlCol="0">
            <a:spAutoFit/>
          </a:bodyPr>
          <a:lstStyle/>
          <a:p>
            <a:r>
              <a:rPr lang="en-GB" dirty="0"/>
              <a:t>Image available at:freepik.com</a:t>
            </a:r>
          </a:p>
        </p:txBody>
      </p:sp>
    </p:spTree>
    <p:extLst>
      <p:ext uri="{BB962C8B-B14F-4D97-AF65-F5344CB8AC3E}">
        <p14:creationId xmlns:p14="http://schemas.microsoft.com/office/powerpoint/2010/main" val="12178242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6CBB0BC2-91B8-A885-2A47-DCB59A6B92BC}"/>
              </a:ext>
            </a:extLst>
          </p:cNvPr>
          <p:cNvSpPr>
            <a:spLocks noGrp="1"/>
          </p:cNvSpPr>
          <p:nvPr>
            <p:ph idx="1"/>
          </p:nvPr>
        </p:nvSpPr>
        <p:spPr>
          <a:xfrm>
            <a:off x="304800" y="533400"/>
            <a:ext cx="6999514" cy="6324600"/>
          </a:xfrm>
        </p:spPr>
        <p:txBody>
          <a:bodyPr>
            <a:normAutofit fontScale="62500" lnSpcReduction="20000"/>
          </a:bodyPr>
          <a:lstStyle/>
          <a:p>
            <a:pPr>
              <a:buNone/>
            </a:pPr>
            <a:r>
              <a:rPr lang="en-US" sz="7000" b="1" dirty="0"/>
              <a:t>Practical Example in a Care Home</a:t>
            </a:r>
          </a:p>
          <a:p>
            <a:pPr>
              <a:buNone/>
            </a:pPr>
            <a:r>
              <a:rPr lang="en-US" dirty="0"/>
              <a:t>To show how critical thinking works in practice, imagine a care home where an older resident suddenly becomes quiet and stops eating.</a:t>
            </a:r>
          </a:p>
          <a:p>
            <a:pPr>
              <a:buNone/>
            </a:pPr>
            <a:r>
              <a:rPr lang="en-US" dirty="0"/>
              <a:t>A worker who does not think critically might assume the resident is just feeling sad or being difficult. However, a worker using critical thinking would look deeper into the situation (Facione, 1990).</a:t>
            </a:r>
          </a:p>
          <a:p>
            <a:pPr>
              <a:buNone/>
            </a:pPr>
            <a:r>
              <a:rPr lang="en-US" dirty="0"/>
              <a:t>First, they would carefully observe and record the changes in behavior. Then they would check the person’s medical history and see if there have been any recent medication changes. They would also speak to the resident to understand how they feel (Nursing and Midwifery Council, 2018).</a:t>
            </a:r>
          </a:p>
          <a:p>
            <a:pPr>
              <a:buNone/>
            </a:pPr>
            <a:r>
              <a:rPr lang="en-US" dirty="0"/>
              <a:t>Older people sometimes show confusion or loss of appetite when they have an infection, such as a urinary tract infection. By recognizing this possibility, the front worker can report concerns quickly to a nurse or doctor.</a:t>
            </a:r>
          </a:p>
          <a:p>
            <a:pPr>
              <a:buNone/>
            </a:pPr>
            <a:r>
              <a:rPr lang="en-US" dirty="0"/>
              <a:t>Early treatment can prevent the condition from becoming worse and may stop the person from needing hospital care. This example shows how thinking carefully and using evidence supports safe and person-centered care (Nursing and Midwifery Council, 2018). It also shows how analyzing information helps professionals make better decisions (Facione, 1990).</a:t>
            </a:r>
          </a:p>
          <a:p>
            <a:pPr marL="0" indent="0">
              <a:buNone/>
            </a:pPr>
            <a:endParaRPr lang="en-GB" dirty="0"/>
          </a:p>
        </p:txBody>
      </p:sp>
      <p:pic>
        <p:nvPicPr>
          <p:cNvPr id="7" name="Picture 6">
            <a:extLst>
              <a:ext uri="{FF2B5EF4-FFF2-40B4-BE49-F238E27FC236}">
                <a16:creationId xmlns:a16="http://schemas.microsoft.com/office/drawing/2014/main" id="{EF0D16FF-501D-92E8-FC83-929024411177}"/>
              </a:ext>
            </a:extLst>
          </p:cNvPr>
          <p:cNvPicPr>
            <a:picLocks noChangeAspect="1"/>
          </p:cNvPicPr>
          <p:nvPr/>
        </p:nvPicPr>
        <p:blipFill>
          <a:blip r:embed="rId2"/>
          <a:stretch>
            <a:fillRect/>
          </a:stretch>
        </p:blipFill>
        <p:spPr>
          <a:xfrm>
            <a:off x="7532914" y="1925303"/>
            <a:ext cx="4506687" cy="3007393"/>
          </a:xfrm>
          <a:prstGeom prst="rect">
            <a:avLst/>
          </a:prstGeom>
        </p:spPr>
      </p:pic>
      <p:sp>
        <p:nvSpPr>
          <p:cNvPr id="8" name="TextBox 7">
            <a:extLst>
              <a:ext uri="{FF2B5EF4-FFF2-40B4-BE49-F238E27FC236}">
                <a16:creationId xmlns:a16="http://schemas.microsoft.com/office/drawing/2014/main" id="{02B59CBA-0AF0-F66E-B0E1-27645F140A3A}"/>
              </a:ext>
            </a:extLst>
          </p:cNvPr>
          <p:cNvSpPr txBox="1"/>
          <p:nvPr/>
        </p:nvSpPr>
        <p:spPr>
          <a:xfrm>
            <a:off x="8011886" y="5323114"/>
            <a:ext cx="3559628" cy="646331"/>
          </a:xfrm>
          <a:prstGeom prst="rect">
            <a:avLst/>
          </a:prstGeom>
          <a:noFill/>
        </p:spPr>
        <p:txBody>
          <a:bodyPr wrap="square" rtlCol="0">
            <a:spAutoFit/>
          </a:bodyPr>
          <a:lstStyle/>
          <a:p>
            <a:r>
              <a:rPr lang="en-GB" dirty="0"/>
              <a:t>Image found at:runwoodhomes.co.uk</a:t>
            </a:r>
          </a:p>
        </p:txBody>
      </p:sp>
    </p:spTree>
    <p:extLst>
      <p:ext uri="{BB962C8B-B14F-4D97-AF65-F5344CB8AC3E}">
        <p14:creationId xmlns:p14="http://schemas.microsoft.com/office/powerpoint/2010/main" val="132242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7AA330BE-209B-13EA-8335-BC42BBB3E6AC}"/>
              </a:ext>
            </a:extLst>
          </p:cNvPr>
          <p:cNvPicPr>
            <a:picLocks noGrp="1" noChangeAspect="1"/>
          </p:cNvPicPr>
          <p:nvPr>
            <p:ph idx="1"/>
          </p:nvPr>
        </p:nvPicPr>
        <p:blipFill>
          <a:blip r:embed="rId2"/>
          <a:stretch>
            <a:fillRect/>
          </a:stretch>
        </p:blipFill>
        <p:spPr>
          <a:xfrm>
            <a:off x="838200" y="2111829"/>
            <a:ext cx="8501744" cy="3777342"/>
          </a:xfrm>
          <a:prstGeom prst="rect">
            <a:avLst/>
          </a:prstGeom>
        </p:spPr>
      </p:pic>
      <p:sp>
        <p:nvSpPr>
          <p:cNvPr id="6" name="TextBox 5">
            <a:extLst>
              <a:ext uri="{FF2B5EF4-FFF2-40B4-BE49-F238E27FC236}">
                <a16:creationId xmlns:a16="http://schemas.microsoft.com/office/drawing/2014/main" id="{A28FC403-9846-F575-1A9B-44A6220D60B9}"/>
              </a:ext>
            </a:extLst>
          </p:cNvPr>
          <p:cNvSpPr txBox="1"/>
          <p:nvPr/>
        </p:nvSpPr>
        <p:spPr>
          <a:xfrm>
            <a:off x="664029" y="488914"/>
            <a:ext cx="9274628" cy="3539430"/>
          </a:xfrm>
          <a:prstGeom prst="rect">
            <a:avLst/>
          </a:prstGeom>
          <a:noFill/>
        </p:spPr>
        <p:txBody>
          <a:bodyPr wrap="square">
            <a:spAutoFit/>
          </a:bodyPr>
          <a:lstStyle/>
          <a:p>
            <a:pPr>
              <a:buNone/>
            </a:pPr>
            <a:r>
              <a:rPr lang="en-US" sz="4400" b="1" dirty="0"/>
              <a:t>Conclusion</a:t>
            </a:r>
          </a:p>
          <a:p>
            <a:pPr>
              <a:buNone/>
            </a:pPr>
            <a:r>
              <a:rPr lang="en-US" dirty="0"/>
              <a:t>In conclusion, critical thinking is an essential skill in health and social care. It involves analyzing information, questioning assumptions and making informed decisions (Facione, 1990).</a:t>
            </a:r>
          </a:p>
          <a:p>
            <a:pPr>
              <a:buNone/>
            </a:pPr>
            <a:r>
              <a:rPr lang="en-US" dirty="0"/>
              <a:t>It helps professionals provide safe, effective and ethical care. The Nursing and Midwifery Council (2018) makes it clear that professional judgement and evidence-based practice are required standards.</a:t>
            </a:r>
          </a:p>
          <a:p>
            <a:pPr>
              <a:buNone/>
            </a:pPr>
            <a:r>
              <a:rPr lang="en-US" dirty="0"/>
              <a:t>Critical thinking also develops over time through experience and reflection, helping professionals move from beginner to expert levels (Benner, 1984).</a:t>
            </a:r>
          </a:p>
          <a:p>
            <a:pPr>
              <a:buNone/>
            </a:pPr>
            <a:r>
              <a:rPr lang="en-US" dirty="0"/>
              <a:t>Overall, critical thinking protects service users, improves outcomes and supports professional responsibility. For this reason, it is a key skill in health and social care practice.</a:t>
            </a:r>
          </a:p>
        </p:txBody>
      </p:sp>
    </p:spTree>
    <p:extLst>
      <p:ext uri="{BB962C8B-B14F-4D97-AF65-F5344CB8AC3E}">
        <p14:creationId xmlns:p14="http://schemas.microsoft.com/office/powerpoint/2010/main" val="2777965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9F5C1E-1EE3-4908-0D25-C42A10ED3614}"/>
              </a:ext>
            </a:extLst>
          </p:cNvPr>
          <p:cNvSpPr>
            <a:spLocks noGrp="1"/>
          </p:cNvSpPr>
          <p:nvPr>
            <p:ph idx="1"/>
          </p:nvPr>
        </p:nvSpPr>
        <p:spPr>
          <a:xfrm>
            <a:off x="315686" y="1253331"/>
            <a:ext cx="10515600" cy="4351338"/>
          </a:xfrm>
        </p:spPr>
        <p:txBody>
          <a:bodyPr/>
          <a:lstStyle/>
          <a:p>
            <a:pPr marL="0" indent="0">
              <a:buNone/>
            </a:pPr>
            <a:r>
              <a:rPr lang="en-GB" sz="4400" dirty="0"/>
              <a:t>References </a:t>
            </a:r>
          </a:p>
          <a:p>
            <a:pPr>
              <a:buNone/>
            </a:pPr>
            <a:r>
              <a:rPr lang="en-US" dirty="0"/>
              <a:t>Benner, P. (1984) </a:t>
            </a:r>
            <a:r>
              <a:rPr lang="en-US" i="1" dirty="0"/>
              <a:t>From novice to expert: Excellence and power in clinical nursing practice.</a:t>
            </a:r>
            <a:r>
              <a:rPr lang="en-US" dirty="0"/>
              <a:t> Menlo Park, CA: Addison-Wesley.</a:t>
            </a:r>
          </a:p>
          <a:p>
            <a:pPr>
              <a:buNone/>
            </a:pPr>
            <a:r>
              <a:rPr lang="en-US" dirty="0"/>
              <a:t>Facione, P.A. (1990) </a:t>
            </a:r>
            <a:r>
              <a:rPr lang="en-US" i="1" dirty="0"/>
              <a:t>Critical thinking: A statement of expert consensus for purposes of educational assessment and instruction.</a:t>
            </a:r>
            <a:r>
              <a:rPr lang="en-US" dirty="0"/>
              <a:t> Millbrae, CA: The California Academic Press.</a:t>
            </a:r>
          </a:p>
          <a:p>
            <a:pPr>
              <a:buNone/>
            </a:pPr>
            <a:r>
              <a:rPr lang="en-US" dirty="0"/>
              <a:t>Nursing and Midwifery Council (2018) </a:t>
            </a:r>
            <a:r>
              <a:rPr lang="en-US" i="1" dirty="0"/>
              <a:t>The code: Professional standards of practice and </a:t>
            </a:r>
            <a:r>
              <a:rPr lang="en-US" i="1" dirty="0" err="1"/>
              <a:t>behaviour</a:t>
            </a:r>
            <a:r>
              <a:rPr lang="en-US" i="1" dirty="0"/>
              <a:t> for nurses, midwives and nursing associates.</a:t>
            </a:r>
            <a:r>
              <a:rPr lang="en-US" dirty="0"/>
              <a:t> London: NMC.</a:t>
            </a:r>
          </a:p>
          <a:p>
            <a:pPr marL="0" indent="0">
              <a:buNone/>
            </a:pPr>
            <a:endParaRPr lang="en-GB" dirty="0"/>
          </a:p>
        </p:txBody>
      </p:sp>
    </p:spTree>
    <p:extLst>
      <p:ext uri="{BB962C8B-B14F-4D97-AF65-F5344CB8AC3E}">
        <p14:creationId xmlns:p14="http://schemas.microsoft.com/office/powerpoint/2010/main" val="15819469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71</TotalTime>
  <Words>861</Words>
  <Application>Microsoft Office PowerPoint</Application>
  <PresentationFormat>Widescreen</PresentationFormat>
  <Paragraphs>41</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Aptos Display</vt:lpstr>
      <vt:lpstr>Arial</vt:lpstr>
      <vt:lpstr>Office Theme</vt:lpstr>
      <vt:lpstr>Critical Thinking in Health and Social Care Practice</vt:lpstr>
      <vt:lpstr>Introduction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Zahid Rasul</dc:creator>
  <cp:lastModifiedBy>Zahid Rasul</cp:lastModifiedBy>
  <cp:revision>3</cp:revision>
  <dcterms:created xsi:type="dcterms:W3CDTF">2026-02-21T21:36:27Z</dcterms:created>
  <dcterms:modified xsi:type="dcterms:W3CDTF">2026-02-22T18:30:13Z</dcterms:modified>
</cp:coreProperties>
</file>