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7" r:id="rId2"/>
    <p:sldId id="321" r:id="rId3"/>
    <p:sldId id="324" r:id="rId4"/>
    <p:sldId id="309" r:id="rId5"/>
    <p:sldId id="292" r:id="rId6"/>
    <p:sldId id="303" r:id="rId7"/>
    <p:sldId id="304" r:id="rId8"/>
    <p:sldId id="313" r:id="rId9"/>
    <p:sldId id="314" r:id="rId10"/>
    <p:sldId id="315" r:id="rId11"/>
    <p:sldId id="316" r:id="rId12"/>
    <p:sldId id="317" r:id="rId13"/>
    <p:sldId id="318" r:id="rId14"/>
    <p:sldId id="320" r:id="rId15"/>
    <p:sldId id="322" r:id="rId16"/>
    <p:sldId id="323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3" d="100"/>
          <a:sy n="83" d="100"/>
        </p:scale>
        <p:origin x="658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9F291A3-CFE1-1A24-713A-6E4FAD4769B3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0C9B0E0-AA66-5EEE-93FE-D5C66E8EFE74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F7641025-D02A-43EC-9CAE-4AE0E18D2C10}" type="datetime1">
              <a:rPr lang="en-GB"/>
              <a:pPr lvl="0"/>
              <a:t>16/02/2026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F58657A4-9390-936C-145E-3466591A056E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DAB99A97-6AE2-70B3-C388-E82BDEC2D87F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439036-C09E-E973-5B7C-77FF911ED9EF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C599E5-AE41-98DA-C36A-F1408E699EE7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9570A7B3-E756-4129-A240-F111E17669B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83806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69;gcb9a0b074_1_0:notes">
            <a:extLst>
              <a:ext uri="{FF2B5EF4-FFF2-40B4-BE49-F238E27FC236}">
                <a16:creationId xmlns:a16="http://schemas.microsoft.com/office/drawing/2014/main" id="{91CD8DE0-3C99-D66C-5033-78DA19100E4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3" y="685800"/>
            <a:ext cx="6096003" cy="3429000"/>
          </a:xfrm>
        </p:spPr>
      </p:sp>
      <p:sp>
        <p:nvSpPr>
          <p:cNvPr id="3" name="Google Shape;70;gcb9a0b074_1_0:notes">
            <a:extLst>
              <a:ext uri="{FF2B5EF4-FFF2-40B4-BE49-F238E27FC236}">
                <a16:creationId xmlns:a16="http://schemas.microsoft.com/office/drawing/2014/main" id="{E2109DF5-EF2D-CCA3-B00A-4B9449724428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4114800"/>
          </a:xfrm>
        </p:spPr>
        <p:txBody>
          <a:bodyPr lIns="91421" tIns="91421" rIns="91421" bIns="91421"/>
          <a:lstStyle/>
          <a:p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82;g723630543_3_0:notes">
            <a:extLst>
              <a:ext uri="{FF2B5EF4-FFF2-40B4-BE49-F238E27FC236}">
                <a16:creationId xmlns:a16="http://schemas.microsoft.com/office/drawing/2014/main" id="{E30B7016-1E1A-C7C1-6680-C8F5A5AB219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3" y="685800"/>
            <a:ext cx="6096003" cy="3429000"/>
          </a:xfrm>
        </p:spPr>
      </p:sp>
      <p:sp>
        <p:nvSpPr>
          <p:cNvPr id="3" name="Google Shape;83;g723630543_3_0:notes">
            <a:extLst>
              <a:ext uri="{FF2B5EF4-FFF2-40B4-BE49-F238E27FC236}">
                <a16:creationId xmlns:a16="http://schemas.microsoft.com/office/drawing/2014/main" id="{F5D1C1C7-8BC0-EBE6-33AC-47BAA4D126EE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4114800"/>
          </a:xfrm>
        </p:spPr>
        <p:txBody>
          <a:bodyPr lIns="91421" tIns="91421" rIns="91421" bIns="91421"/>
          <a:lstStyle/>
          <a:p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82;g723630543_3_0:notes">
            <a:extLst>
              <a:ext uri="{FF2B5EF4-FFF2-40B4-BE49-F238E27FC236}">
                <a16:creationId xmlns:a16="http://schemas.microsoft.com/office/drawing/2014/main" id="{819D4BE3-33C0-667F-6183-7369FAF4CAB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3" y="685800"/>
            <a:ext cx="6096003" cy="3429000"/>
          </a:xfrm>
        </p:spPr>
      </p:sp>
      <p:sp>
        <p:nvSpPr>
          <p:cNvPr id="3" name="Google Shape;83;g723630543_3_0:notes">
            <a:extLst>
              <a:ext uri="{FF2B5EF4-FFF2-40B4-BE49-F238E27FC236}">
                <a16:creationId xmlns:a16="http://schemas.microsoft.com/office/drawing/2014/main" id="{30B71E73-46CE-8F15-7FC3-F3F7D31997D0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4114800"/>
          </a:xfrm>
        </p:spPr>
        <p:txBody>
          <a:bodyPr lIns="91421" tIns="91421" rIns="91421" bIns="91421"/>
          <a:lstStyle/>
          <a:p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82;g723630543_3_0:notes">
            <a:extLst>
              <a:ext uri="{FF2B5EF4-FFF2-40B4-BE49-F238E27FC236}">
                <a16:creationId xmlns:a16="http://schemas.microsoft.com/office/drawing/2014/main" id="{C45B9DE3-B0F8-8721-6D19-5E45F19D8DA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3" y="685800"/>
            <a:ext cx="6096003" cy="3429000"/>
          </a:xfrm>
        </p:spPr>
      </p:sp>
      <p:sp>
        <p:nvSpPr>
          <p:cNvPr id="3" name="Google Shape;83;g723630543_3_0:notes">
            <a:extLst>
              <a:ext uri="{FF2B5EF4-FFF2-40B4-BE49-F238E27FC236}">
                <a16:creationId xmlns:a16="http://schemas.microsoft.com/office/drawing/2014/main" id="{1A5BB539-12E6-F504-B383-BBE9EEA38525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4114800"/>
          </a:xfrm>
        </p:spPr>
        <p:txBody>
          <a:bodyPr lIns="91421" tIns="91421" rIns="91421" bIns="91421"/>
          <a:lstStyle/>
          <a:p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82;g723630543_3_0:notes">
            <a:extLst>
              <a:ext uri="{FF2B5EF4-FFF2-40B4-BE49-F238E27FC236}">
                <a16:creationId xmlns:a16="http://schemas.microsoft.com/office/drawing/2014/main" id="{5DB9DA52-4A2A-FC79-0662-D08A4D5DA53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3" y="685800"/>
            <a:ext cx="6096003" cy="3429000"/>
          </a:xfrm>
        </p:spPr>
      </p:sp>
      <p:sp>
        <p:nvSpPr>
          <p:cNvPr id="3" name="Google Shape;83;g723630543_3_0:notes">
            <a:extLst>
              <a:ext uri="{FF2B5EF4-FFF2-40B4-BE49-F238E27FC236}">
                <a16:creationId xmlns:a16="http://schemas.microsoft.com/office/drawing/2014/main" id="{33050584-9DEB-B463-7FF2-F9BD3294DC5C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4114800"/>
          </a:xfrm>
        </p:spPr>
        <p:txBody>
          <a:bodyPr lIns="91421" tIns="91421" rIns="91421" bIns="91421"/>
          <a:lstStyle/>
          <a:p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82;g723630543_3_0:notes">
            <a:extLst>
              <a:ext uri="{FF2B5EF4-FFF2-40B4-BE49-F238E27FC236}">
                <a16:creationId xmlns:a16="http://schemas.microsoft.com/office/drawing/2014/main" id="{52023690-A578-D936-89D1-7FDFF582CE3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3" y="685800"/>
            <a:ext cx="6096003" cy="3429000"/>
          </a:xfrm>
        </p:spPr>
      </p:sp>
      <p:sp>
        <p:nvSpPr>
          <p:cNvPr id="3" name="Google Shape;83;g723630543_3_0:notes">
            <a:extLst>
              <a:ext uri="{FF2B5EF4-FFF2-40B4-BE49-F238E27FC236}">
                <a16:creationId xmlns:a16="http://schemas.microsoft.com/office/drawing/2014/main" id="{A4FB3488-AA57-A98D-E960-6D570D6F8469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4114800"/>
          </a:xfrm>
        </p:spPr>
        <p:txBody>
          <a:bodyPr lIns="91421" tIns="91421" rIns="91421" bIns="91421"/>
          <a:lstStyle/>
          <a:p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82;g723630543_3_0:notes">
            <a:extLst>
              <a:ext uri="{FF2B5EF4-FFF2-40B4-BE49-F238E27FC236}">
                <a16:creationId xmlns:a16="http://schemas.microsoft.com/office/drawing/2014/main" id="{07FFD1A8-884C-D1BB-CE8A-BA23CFE15AE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3" y="685800"/>
            <a:ext cx="6096003" cy="3429000"/>
          </a:xfrm>
        </p:spPr>
      </p:sp>
      <p:sp>
        <p:nvSpPr>
          <p:cNvPr id="3" name="Google Shape;83;g723630543_3_0:notes">
            <a:extLst>
              <a:ext uri="{FF2B5EF4-FFF2-40B4-BE49-F238E27FC236}">
                <a16:creationId xmlns:a16="http://schemas.microsoft.com/office/drawing/2014/main" id="{BB846FEE-5363-F3D4-EC4B-6C6AFB78D2B4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4114800"/>
          </a:xfrm>
        </p:spPr>
        <p:txBody>
          <a:bodyPr lIns="91421" tIns="91421" rIns="91421" bIns="91421"/>
          <a:lstStyle/>
          <a:p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188;g31141bb81fd_0_61:notes">
            <a:extLst>
              <a:ext uri="{FF2B5EF4-FFF2-40B4-BE49-F238E27FC236}">
                <a16:creationId xmlns:a16="http://schemas.microsoft.com/office/drawing/2014/main" id="{23241751-634B-9AA2-F05B-83482025C87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3" y="685800"/>
            <a:ext cx="6096003" cy="3429000"/>
          </a:xfrm>
        </p:spPr>
      </p:sp>
      <p:sp>
        <p:nvSpPr>
          <p:cNvPr id="3" name="Google Shape;189;g31141bb81fd_0_61:notes">
            <a:extLst>
              <a:ext uri="{FF2B5EF4-FFF2-40B4-BE49-F238E27FC236}">
                <a16:creationId xmlns:a16="http://schemas.microsoft.com/office/drawing/2014/main" id="{0F0D145E-82B1-8D45-CD56-8ECF7D5E91BF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4114800"/>
          </a:xfrm>
        </p:spPr>
        <p:txBody>
          <a:bodyPr lIns="91421" tIns="91421" rIns="91421" bIns="91421"/>
          <a:lstStyle/>
          <a:p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188;g31141bb81fd_0_61:notes">
            <a:extLst>
              <a:ext uri="{FF2B5EF4-FFF2-40B4-BE49-F238E27FC236}">
                <a16:creationId xmlns:a16="http://schemas.microsoft.com/office/drawing/2014/main" id="{361DCE99-5861-65E3-D668-9561D3E7D1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3" y="685800"/>
            <a:ext cx="6096003" cy="3429000"/>
          </a:xfrm>
        </p:spPr>
      </p:sp>
      <p:sp>
        <p:nvSpPr>
          <p:cNvPr id="3" name="Google Shape;189;g31141bb81fd_0_61:notes">
            <a:extLst>
              <a:ext uri="{FF2B5EF4-FFF2-40B4-BE49-F238E27FC236}">
                <a16:creationId xmlns:a16="http://schemas.microsoft.com/office/drawing/2014/main" id="{85674203-9BCE-03CC-5AF4-6EDC8EE29E6F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4114800"/>
          </a:xfrm>
        </p:spPr>
        <p:txBody>
          <a:bodyPr lIns="91421" tIns="91421" rIns="91421" bIns="91421"/>
          <a:lstStyle/>
          <a:p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188;g31141bb81fd_0_61:notes">
            <a:extLst>
              <a:ext uri="{FF2B5EF4-FFF2-40B4-BE49-F238E27FC236}">
                <a16:creationId xmlns:a16="http://schemas.microsoft.com/office/drawing/2014/main" id="{42D7DDA2-3707-CE9D-37FB-40AF7F3F5A2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3" y="685800"/>
            <a:ext cx="6096003" cy="3429000"/>
          </a:xfrm>
        </p:spPr>
      </p:sp>
      <p:sp>
        <p:nvSpPr>
          <p:cNvPr id="3" name="Google Shape;189;g31141bb81fd_0_61:notes">
            <a:extLst>
              <a:ext uri="{FF2B5EF4-FFF2-40B4-BE49-F238E27FC236}">
                <a16:creationId xmlns:a16="http://schemas.microsoft.com/office/drawing/2014/main" id="{DD71812E-F3EE-9FC5-6382-167098D0C227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4114800"/>
          </a:xfrm>
        </p:spPr>
        <p:txBody>
          <a:bodyPr lIns="91421" tIns="91421" rIns="91421" bIns="91421"/>
          <a:lstStyle/>
          <a:p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188;g31141bb81fd_0_61:notes">
            <a:extLst>
              <a:ext uri="{FF2B5EF4-FFF2-40B4-BE49-F238E27FC236}">
                <a16:creationId xmlns:a16="http://schemas.microsoft.com/office/drawing/2014/main" id="{1DC6036D-DAE1-7B25-B8F2-5558C09B3DE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3" y="685800"/>
            <a:ext cx="6096003" cy="3429000"/>
          </a:xfrm>
        </p:spPr>
      </p:sp>
      <p:sp>
        <p:nvSpPr>
          <p:cNvPr id="3" name="Google Shape;189;g31141bb81fd_0_61:notes">
            <a:extLst>
              <a:ext uri="{FF2B5EF4-FFF2-40B4-BE49-F238E27FC236}">
                <a16:creationId xmlns:a16="http://schemas.microsoft.com/office/drawing/2014/main" id="{74E704BD-0D36-3AFB-6F33-3B9259588FBD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4114800"/>
          </a:xfrm>
        </p:spPr>
        <p:txBody>
          <a:bodyPr lIns="91421" tIns="91421" rIns="91421" bIns="91421"/>
          <a:lstStyle/>
          <a:p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188;g31141bb81fd_0_61:notes">
            <a:extLst>
              <a:ext uri="{FF2B5EF4-FFF2-40B4-BE49-F238E27FC236}">
                <a16:creationId xmlns:a16="http://schemas.microsoft.com/office/drawing/2014/main" id="{A07D4DAD-4068-E2B0-C297-953540D0217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3" y="685800"/>
            <a:ext cx="6096003" cy="3429000"/>
          </a:xfrm>
        </p:spPr>
      </p:sp>
      <p:sp>
        <p:nvSpPr>
          <p:cNvPr id="3" name="Google Shape;189;g31141bb81fd_0_61:notes">
            <a:extLst>
              <a:ext uri="{FF2B5EF4-FFF2-40B4-BE49-F238E27FC236}">
                <a16:creationId xmlns:a16="http://schemas.microsoft.com/office/drawing/2014/main" id="{86B45134-0AE3-7546-5D08-582E206C0910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4114800"/>
          </a:xfrm>
        </p:spPr>
        <p:txBody>
          <a:bodyPr lIns="91421" tIns="91421" rIns="91421" bIns="91421"/>
          <a:lstStyle/>
          <a:p>
            <a:endParaRPr lang="en-GB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188;g31141bb81fd_0_61:notes">
            <a:extLst>
              <a:ext uri="{FF2B5EF4-FFF2-40B4-BE49-F238E27FC236}">
                <a16:creationId xmlns:a16="http://schemas.microsoft.com/office/drawing/2014/main" id="{A6FE25BF-7642-E30E-BB74-2B751C2C805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3" y="685800"/>
            <a:ext cx="6096003" cy="3429000"/>
          </a:xfrm>
        </p:spPr>
      </p:sp>
      <p:sp>
        <p:nvSpPr>
          <p:cNvPr id="3" name="Google Shape;189;g31141bb81fd_0_61:notes">
            <a:extLst>
              <a:ext uri="{FF2B5EF4-FFF2-40B4-BE49-F238E27FC236}">
                <a16:creationId xmlns:a16="http://schemas.microsoft.com/office/drawing/2014/main" id="{F2F82FE5-3463-A284-D00A-3800774E9255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4114800"/>
          </a:xfrm>
        </p:spPr>
        <p:txBody>
          <a:bodyPr lIns="91421" tIns="91421" rIns="91421" bIns="91421"/>
          <a:lstStyle/>
          <a:p>
            <a:endParaRPr lang="en-GB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188;g31141bb81fd_0_61:notes">
            <a:extLst>
              <a:ext uri="{FF2B5EF4-FFF2-40B4-BE49-F238E27FC236}">
                <a16:creationId xmlns:a16="http://schemas.microsoft.com/office/drawing/2014/main" id="{FD4D6FAB-69E2-96BB-7C5F-A2E8564EA3F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3" y="685800"/>
            <a:ext cx="6096003" cy="3429000"/>
          </a:xfrm>
        </p:spPr>
      </p:sp>
      <p:sp>
        <p:nvSpPr>
          <p:cNvPr id="3" name="Google Shape;189;g31141bb81fd_0_61:notes">
            <a:extLst>
              <a:ext uri="{FF2B5EF4-FFF2-40B4-BE49-F238E27FC236}">
                <a16:creationId xmlns:a16="http://schemas.microsoft.com/office/drawing/2014/main" id="{7A625F6E-3034-D921-3D0C-2DCFF4EB0EB9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4114800"/>
          </a:xfrm>
        </p:spPr>
        <p:txBody>
          <a:bodyPr lIns="91421" tIns="91421" rIns="91421" bIns="91421"/>
          <a:lstStyle/>
          <a:p>
            <a:pPr marL="457200" lvl="0" indent="-317497">
              <a:buSzPct val="100000"/>
              <a:buFont typeface="Wingdings" pitchFamily="2"/>
              <a:buChar char="Ø"/>
            </a:pPr>
            <a:endParaRPr lang="en-US"/>
          </a:p>
          <a:p>
            <a:pPr marL="457200" lvl="0" indent="-317497">
              <a:buSzPct val="100000"/>
              <a:buFont typeface="Wingdings" pitchFamily="2"/>
              <a:buChar char="Ø"/>
            </a:pPr>
            <a:endParaRPr lang="en-US"/>
          </a:p>
          <a:p>
            <a:pPr marL="457200" lvl="0" indent="-317497">
              <a:buSzPct val="100000"/>
              <a:buFont typeface="Wingdings" pitchFamily="2"/>
              <a:buChar char="Ø"/>
            </a:pPr>
            <a:r>
              <a:rPr lang="en-US"/>
              <a:t>‌</a:t>
            </a: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188;g31141bb81fd_0_61:notes">
            <a:extLst>
              <a:ext uri="{FF2B5EF4-FFF2-40B4-BE49-F238E27FC236}">
                <a16:creationId xmlns:a16="http://schemas.microsoft.com/office/drawing/2014/main" id="{04DD3453-CAEE-2D4C-B616-757B9F013A8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3" y="685800"/>
            <a:ext cx="6096003" cy="3429000"/>
          </a:xfrm>
        </p:spPr>
      </p:sp>
      <p:sp>
        <p:nvSpPr>
          <p:cNvPr id="3" name="Google Shape;189;g31141bb81fd_0_61:notes">
            <a:extLst>
              <a:ext uri="{FF2B5EF4-FFF2-40B4-BE49-F238E27FC236}">
                <a16:creationId xmlns:a16="http://schemas.microsoft.com/office/drawing/2014/main" id="{BB902952-ECAD-B015-151E-2C797D1DC746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4114800"/>
          </a:xfrm>
        </p:spPr>
        <p:txBody>
          <a:bodyPr lIns="91421" tIns="91421" rIns="91421" bIns="91421"/>
          <a:lstStyle/>
          <a:p>
            <a:pPr marL="457200" lvl="0" indent="-317497">
              <a:buSzPct val="100000"/>
              <a:buFont typeface="Wingdings" pitchFamily="2"/>
              <a:buChar char="Ø"/>
            </a:pPr>
            <a:endParaRPr lang="en-US"/>
          </a:p>
          <a:p>
            <a:pPr marL="457200" lvl="0" indent="-317497">
              <a:buSzPct val="100000"/>
              <a:buFont typeface="Wingdings" pitchFamily="2"/>
              <a:buChar char="Ø"/>
            </a:pPr>
            <a:endParaRPr lang="en-US"/>
          </a:p>
          <a:p>
            <a:pPr marL="457200" lvl="0" indent="-317497">
              <a:buSzPct val="100000"/>
              <a:buFont typeface="Wingdings" pitchFamily="2"/>
              <a:buChar char="Ø"/>
            </a:pPr>
            <a:r>
              <a:rPr lang="en-US"/>
              <a:t>‌</a:t>
            </a: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188;g31141bb81fd_0_61:notes">
            <a:extLst>
              <a:ext uri="{FF2B5EF4-FFF2-40B4-BE49-F238E27FC236}">
                <a16:creationId xmlns:a16="http://schemas.microsoft.com/office/drawing/2014/main" id="{23699E60-DFE7-01F7-603D-E0D1E86C74D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3" y="685800"/>
            <a:ext cx="6096003" cy="3429000"/>
          </a:xfrm>
        </p:spPr>
      </p:sp>
      <p:sp>
        <p:nvSpPr>
          <p:cNvPr id="3" name="Google Shape;189;g31141bb81fd_0_61:notes">
            <a:extLst>
              <a:ext uri="{FF2B5EF4-FFF2-40B4-BE49-F238E27FC236}">
                <a16:creationId xmlns:a16="http://schemas.microsoft.com/office/drawing/2014/main" id="{A0C80A2E-B03F-940B-1A9F-EDCEABBB8221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4114800"/>
          </a:xfrm>
        </p:spPr>
        <p:txBody>
          <a:bodyPr lIns="91421" tIns="91421" rIns="91421" bIns="91421"/>
          <a:lstStyle/>
          <a:p>
            <a:pPr marL="457200" lvl="0" indent="-317497">
              <a:buSzPct val="100000"/>
              <a:buFont typeface="Wingdings" pitchFamily="2"/>
              <a:buChar char="Ø"/>
            </a:pPr>
            <a:endParaRPr lang="en-US"/>
          </a:p>
          <a:p>
            <a:pPr marL="457200" lvl="0" indent="-317497">
              <a:buSzPct val="100000"/>
              <a:buFont typeface="Wingdings" pitchFamily="2"/>
              <a:buChar char="Ø"/>
            </a:pPr>
            <a:endParaRPr lang="en-US"/>
          </a:p>
          <a:p>
            <a:pPr marL="457200" lvl="0" indent="-317497">
              <a:buSzPct val="100000"/>
              <a:buFont typeface="Wingdings" pitchFamily="2"/>
              <a:buChar char="Ø"/>
            </a:pPr>
            <a:r>
              <a:rPr lang="en-US"/>
              <a:t>‌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D287F2-F7F8-0BD6-5868-DDC5E36E4094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EB8EEA-3A8D-0636-6FD2-0D5A376BD848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541760-F5AD-731F-7E41-F589D6F18A1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274FAC1-DC2D-4789-A792-3CF4D15CBE69}" type="datetime1">
              <a:rPr lang="en-GB"/>
              <a:pPr lvl="0"/>
              <a:t>16/02/2026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A3729C-15B7-269D-3CBB-39252F66B84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BF334A-1AD4-7484-5AA6-B6DD2760FF6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CAE3884-6142-490F-8E86-16D03D2EB9F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3583509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CD6546-B9B2-303D-1CE9-A0BAAA93CCB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9C571E-497A-1F3D-3D15-214738DA1A06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A0202D-C540-DBB6-1A36-549AD2E8755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D7BC13C-B4C7-4348-9635-FB0699FA2F57}" type="datetime1">
              <a:rPr lang="en-GB"/>
              <a:pPr lvl="0"/>
              <a:t>16/02/2026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BAEF60-F741-EE0F-8FBC-467C7B295DF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F2A160-B09B-1E1B-3556-1AFD40FD820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9B88545-C14B-45F5-9DC3-EE71D6D1F48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87274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33F40A-89B1-118D-C1FC-45712150E01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32EB15-A847-84A2-0EBF-71548ECCE51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767676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274292-6793-A73C-3BD0-8F83D9F9CD2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440A399-62AA-4B7C-A812-784D5481DB97}" type="datetime1">
              <a:rPr lang="en-GB"/>
              <a:pPr lvl="0"/>
              <a:t>16/02/2026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E071E3-E2C7-1EAA-5B98-5E27B58412A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3D1F83-449E-04C7-9B70-073D13FC652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E3D2151-EC34-4D40-829C-37DBB806200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45804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FFFEEF-8C75-0790-ADE6-250E1A954F9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B35491-BF6B-04A8-3511-3ADD860AB6D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18C4AE-690F-8F57-3B4C-E622564BDE2E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EBE871-6666-FA76-61A0-E5E1D9E48D7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DB61C52-1C82-40D5-858C-2F08ED68C1EC}" type="datetime1">
              <a:rPr lang="en-GB"/>
              <a:pPr lvl="0"/>
              <a:t>16/02/2026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3671C5-490B-51F3-A831-D3B531749C3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BF1D535-0AF2-0769-2188-966A74938FA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2D10F2E-9CB7-48A2-BC93-5BD4E1D86CA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54513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A00331-302F-0CA9-03B6-2728B155AF4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BAEED5-1084-2AB1-448C-2D511A19391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AA3685-89EB-1A77-0311-2BF81ED8DAC0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85BD34E-2804-0FCA-C9EA-1D264F3CAC8B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B2B876B-FEF0-3214-F49B-0AE4C7FAB672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91F303B-F63D-013F-1CFE-6029830D95C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05E0A6F-BB90-4FF4-8B6A-40F7C817CD0B}" type="datetime1">
              <a:rPr lang="en-GB"/>
              <a:pPr lvl="0"/>
              <a:t>16/02/2026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683D234-9688-BE59-44FF-7B50F205D07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009F38B-281B-7C08-90B7-AC620BBBD9C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871D247-87B4-4C4D-BBF5-CD898B459B9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0030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BEFB6-0C37-558E-CC35-2C8B0A5C39D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7F40AB7-AC4D-9CBE-EAE8-C8CFAFDCCC5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804AD7B-21D2-4137-A6D6-11384AD1D6D4}" type="datetime1">
              <a:rPr lang="en-GB"/>
              <a:pPr lvl="0"/>
              <a:t>16/02/2026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E7E2242-2A51-709D-C919-88FE159F759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A08EE5-C7B9-FB3D-C9D5-8D5A7A8CB50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BB651CE-354D-43E1-B988-82310FBADCE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57764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C68E28F-E9EF-0653-9BBD-5888E8A6ED0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A7E39FF-A8BA-4861-92AE-70FD476D6490}" type="datetime1">
              <a:rPr lang="en-GB"/>
              <a:pPr lvl="0"/>
              <a:t>16/02/2026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88A3C5-0F92-BFDE-C9D7-34DAFA05E59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FD36F0-0AAB-2913-42BA-F0EC255E918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537817A-0E73-4430-A284-B079E86B274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7715989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1B607C-4B22-F8A8-FD0C-0BAD071C938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7CD293-7D82-E82E-B82A-61E0E9858EC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ADF1F95-5F65-A074-E3A3-CF3B72480613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0A7375-B39F-84DA-B964-8A21A946184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73AD3D3-B08F-498D-825E-F086088C2150}" type="datetime1">
              <a:rPr lang="en-GB"/>
              <a:pPr lvl="0"/>
              <a:t>16/02/2026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3B82EE-AF21-AE03-BD6D-262C5BE9A80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1BB745-6D92-7115-329B-1C1555FDF88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8FF9AE6-EF67-41F7-A783-38543690DE0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42485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E2952E-D5C0-F830-F5AF-EA6E12B42B5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B34F73D-6BFC-1BD3-6667-E80CD565CF8B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BDD34BA-1F47-0FA8-B535-301C124DEA1D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1DBE3F-152A-9D87-9F5C-7278ED27820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F3242F7-709F-4860-8D8C-A31516B71BD5}" type="datetime1">
              <a:rPr lang="en-GB"/>
              <a:pPr lvl="0"/>
              <a:t>16/02/2026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C9EF1A-4973-E09D-0A45-4A84BD9F35A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097E69-B11A-25EC-1F8F-24A698473F7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117E2B1-DCEF-423B-856D-47C6281E7E8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2111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168CD3-C277-65F3-923B-D6E4CA93CF3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BBFA9C-8445-03E3-440F-AFCA85B22DBF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E7ABDC-421E-6F71-F0DE-18E2684C325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0D6A5BF-149F-4B17-9A4C-2B7701D9F360}" type="datetime1">
              <a:rPr lang="en-GB"/>
              <a:pPr lvl="0"/>
              <a:t>16/02/2026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757276-05C8-DF50-7FF9-4A3CE426E7A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295830-34C0-BDD4-0D11-01FA25AF85F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810C691-5593-4B93-B79D-3E230AAC64A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49360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4859785-E0CC-7E37-03B9-4E5BF35321E3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8FF5C2F-E6A0-5797-CCA9-D8B5EA37BA56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0D06D9-E5F5-B2B2-C26D-049DF3D5B51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FA85C32-E8ED-455C-8859-5601111E4B45}" type="datetime1">
              <a:rPr lang="en-GB"/>
              <a:pPr lvl="0"/>
              <a:t>16/02/2026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C4A45D-9E8C-802D-B9A1-76E0CB4C03F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7D793C-4B37-55DE-C103-56596A90D5B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18C7246-26C8-4139-A8F0-157FDE02B5C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31534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85B67EC-3249-070A-5AFB-15C950708B9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AF1031-D21A-AADA-E575-4CE33C1034E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8BB47F-D686-80E5-E041-D974021C1ED0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B014B2D2-981A-4DEB-9408-85E37F06BC52}" type="datetime1">
              <a:rPr lang="en-GB"/>
              <a:pPr lvl="0"/>
              <a:t>16/02/2026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05FBD-DA71-C7AE-5D7D-36A82B9A8A42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76C1BE-C79D-E270-E057-571E1BFC09A8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F99775B2-20CD-426E-AE4D-03AD3818C1D3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GB" sz="4400" b="0" i="0" u="none" strike="noStrike" kern="1200" cap="none" spc="0" baseline="0">
          <a:solidFill>
            <a:srgbClr val="000000"/>
          </a:solidFill>
          <a:uFillTx/>
          <a:latin typeface="Aptos Display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GB" sz="2800" b="0" i="0" u="none" strike="noStrike" kern="1200" cap="none" spc="0" baseline="0">
          <a:solidFill>
            <a:srgbClr val="000000"/>
          </a:solidFill>
          <a:uFillTx/>
          <a:latin typeface="Aptos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2400" b="0" i="0" u="none" strike="noStrike" kern="1200" cap="none" spc="0" baseline="0">
          <a:solidFill>
            <a:srgbClr val="000000"/>
          </a:solidFill>
          <a:uFillTx/>
          <a:latin typeface="Aptos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2000" b="0" i="0" u="none" strike="noStrike" kern="1200" cap="none" spc="0" baseline="0">
          <a:solidFill>
            <a:srgbClr val="000000"/>
          </a:solidFill>
          <a:uFillTx/>
          <a:latin typeface="Aptos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1800" b="0" i="0" u="none" strike="noStrike" kern="1200" cap="none" spc="0" baseline="0">
          <a:solidFill>
            <a:srgbClr val="000000"/>
          </a:solidFill>
          <a:uFillTx/>
          <a:latin typeface="Aptos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1800" b="0" i="0" u="none" strike="noStrike" kern="1200" cap="none" spc="0" baseline="0">
          <a:solidFill>
            <a:srgbClr val="000000"/>
          </a:solidFill>
          <a:uFillTx/>
          <a:latin typeface="Apto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premierscience.com/pjph-25-726/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fullfact.org/health/nhs-waiting-times-one-three-18-week-targets-has-been-missed-10-12-months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freepik.com/premium-vector/people-sitting-queue-patients-waiting-appointment-with-doctor-reception-hospital-men-women-wait-consultations-clinic-inside-vector-concept_19304749.htm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venngage.com/templates/diagrams/patient-waiting-time-cause-and-effect-diagram-1fc0dbdf-b797-4706-b5ba-96a942a1f3d0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dpi.com/1660-4601/21/10/1318" TargetMode="External"/><Relationship Id="rId3" Type="http://schemas.openxmlformats.org/officeDocument/2006/relationships/hyperlink" Target="https://www.sciencedirect.com/science/article/pii/S0010440X20300547?utm_source%3Dchatgpt.com%26via%3Dihub" TargetMode="External"/><Relationship Id="rId7" Type="http://schemas.openxmlformats.org/officeDocument/2006/relationships/hyperlink" Target="https://www.england.nhs.uk/mental-health/adults/nhs-talking-therapies/service-standards/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mdpi.com/1660-4601/22/11/1638" TargetMode="External"/><Relationship Id="rId5" Type="http://schemas.openxmlformats.org/officeDocument/2006/relationships/hyperlink" Target="https://www.annualreviews.org/content/journals/10.1146/annurev-clinpsy-050817-084833" TargetMode="External"/><Relationship Id="rId4" Type="http://schemas.openxmlformats.org/officeDocument/2006/relationships/hyperlink" Target="https://www.thelancet.com/journals/lanpsy/article/PIIS2215-0366(23)00291-2/fulltext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ciencedirect.com/science/article/pii/S0272735824000382?utm_source%3Dchatgpt.com%26via%3Dihub" TargetMode="External"/><Relationship Id="rId3" Type="http://schemas.openxmlformats.org/officeDocument/2006/relationships/hyperlink" Target="https://www.sciencedirect.com/science/article/pii/S2666142X24000092?utm_source%3Dchatgpt.com%26via%3Dihub" TargetMode="External"/><Relationship Id="rId7" Type="http://schemas.openxmlformats.org/officeDocument/2006/relationships/hyperlink" Target="https://onlinelibrary.wiley.com/doi/full/10.1002/hec.3800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sciencedirect.com/science/article/pii/S0163834313003691?utm_source%3Dchatgpt.com%26via%3Dihub" TargetMode="External"/><Relationship Id="rId5" Type="http://schemas.openxmlformats.org/officeDocument/2006/relationships/hyperlink" Target="https://pmc.ncbi.nlm.nih.gov/articles/PMC8932552/" TargetMode="External"/><Relationship Id="rId4" Type="http://schemas.openxmlformats.org/officeDocument/2006/relationships/hyperlink" Target="https://www.thelancet.com/journals/lanpsy/article/PIIS2215-0366(17)30002-0/fulltext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dpi.com/1660-4601/20/3/2636" TargetMode="External"/><Relationship Id="rId7" Type="http://schemas.openxmlformats.org/officeDocument/2006/relationships/hyperlink" Target="https://www.sciencedirect.com/science/article/pii/S2666560324000252?utm_source%3Dchatgpt.com%26via%3Dihub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sciencedirect.com/science/article/pii/S2211883725000565?utm_source%3Dchatgpt.com%26via%3Dihub" TargetMode="External"/><Relationship Id="rId5" Type="http://schemas.openxmlformats.org/officeDocument/2006/relationships/hyperlink" Target="https://www.mdpi.com/1660-4601/21/6/784" TargetMode="External"/><Relationship Id="rId4" Type="http://schemas.openxmlformats.org/officeDocument/2006/relationships/hyperlink" Target="https://www.mdpi.com/1660-4601/17/1/24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>
            <a:extLst>
              <a:ext uri="{FF2B5EF4-FFF2-40B4-BE49-F238E27FC236}">
                <a16:creationId xmlns:a16="http://schemas.microsoft.com/office/drawing/2014/main" id="{ADFDFBF7-59A9-CCE1-DAD3-DB274602F4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943182"/>
            <a:ext cx="12191996" cy="4914817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Google Shape;72;p13">
            <a:extLst>
              <a:ext uri="{FF2B5EF4-FFF2-40B4-BE49-F238E27FC236}">
                <a16:creationId xmlns:a16="http://schemas.microsoft.com/office/drawing/2014/main" id="{774C762A-A683-49D1-3FEF-B75B73AA4472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0" y="0"/>
            <a:ext cx="12191996" cy="1943182"/>
          </a:xfrm>
          <a:solidFill>
            <a:srgbClr val="0F9ED5"/>
          </a:solidFill>
        </p:spPr>
        <p:txBody>
          <a:bodyPr lIns="121898" tIns="121898" rIns="121898" bIns="121898" anchor="t">
            <a:noAutofit/>
          </a:bodyPr>
          <a:lstStyle/>
          <a:p>
            <a:pPr lvl="0">
              <a:lnSpc>
                <a:spcPct val="115000"/>
              </a:lnSpc>
              <a:spcAft>
                <a:spcPts val="1065"/>
              </a:spcAft>
            </a:pPr>
            <a:r>
              <a:rPr lang="en-KE" sz="2400" b="1">
                <a:latin typeface="Times New Roman" pitchFamily="18"/>
                <a:ea typeface="Calibri" pitchFamily="34"/>
                <a:cs typeface="Times New Roman" pitchFamily="18"/>
              </a:rPr>
              <a:t>Waiting times and access to NHS mental health services for anxiety and depression among adults in the UK</a:t>
            </a:r>
            <a:br>
              <a:rPr lang="en-KE" sz="2400">
                <a:latin typeface="Calibri" pitchFamily="34"/>
                <a:ea typeface="Calibri" pitchFamily="34"/>
                <a:cs typeface="Times New Roman" pitchFamily="18"/>
              </a:rPr>
            </a:br>
            <a:r>
              <a:rPr lang="en-KE" sz="2400">
                <a:latin typeface="Calibri" pitchFamily="34"/>
                <a:ea typeface="Calibri" pitchFamily="34"/>
                <a:cs typeface="Times New Roman" pitchFamily="18"/>
              </a:rPr>
              <a:t> </a:t>
            </a:r>
          </a:p>
        </p:txBody>
      </p:sp>
      <p:sp>
        <p:nvSpPr>
          <p:cNvPr id="4" name="Google Shape;73;p13">
            <a:extLst>
              <a:ext uri="{FF2B5EF4-FFF2-40B4-BE49-F238E27FC236}">
                <a16:creationId xmlns:a16="http://schemas.microsoft.com/office/drawing/2014/main" id="{B86D327E-2CE1-04C3-30ED-D750528ADF04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3196202" y="2692030"/>
            <a:ext cx="5268151" cy="3064794"/>
          </a:xfrm>
        </p:spPr>
        <p:txBody>
          <a:bodyPr lIns="121898" tIns="121898" rIns="121898" bIns="121898" anchor="b">
            <a:noAutofit/>
          </a:bodyPr>
          <a:lstStyle/>
          <a:p>
            <a:pPr lvl="0">
              <a:spcBef>
                <a:spcPts val="1600"/>
              </a:spcBef>
            </a:pPr>
            <a:r>
              <a:rPr lang="en-US" b="1">
                <a:latin typeface="Arial" pitchFamily="34"/>
                <a:cs typeface="Arial" pitchFamily="34"/>
              </a:rPr>
              <a:t>Student’s Name: Gita Dasa </a:t>
            </a:r>
          </a:p>
          <a:p>
            <a:pPr lvl="0">
              <a:spcBef>
                <a:spcPts val="1600"/>
              </a:spcBef>
            </a:pPr>
            <a:r>
              <a:rPr lang="en-US" b="1">
                <a:latin typeface="Arial" pitchFamily="34"/>
                <a:cs typeface="Arial" pitchFamily="34"/>
              </a:rPr>
              <a:t>Student Number: 2506059</a:t>
            </a:r>
          </a:p>
          <a:p>
            <a:pPr lvl="0">
              <a:spcBef>
                <a:spcPts val="1600"/>
              </a:spcBef>
            </a:pPr>
            <a:r>
              <a:rPr lang="en-US" b="1">
                <a:latin typeface="Arial" pitchFamily="34"/>
                <a:cs typeface="Arial" pitchFamily="34"/>
              </a:rPr>
              <a:t>Program: Public health</a:t>
            </a:r>
          </a:p>
          <a:p>
            <a:pPr lvl="0">
              <a:spcBef>
                <a:spcPts val="1600"/>
              </a:spcBef>
            </a:pPr>
            <a:r>
              <a:rPr lang="en-US" b="1">
                <a:latin typeface="Arial" pitchFamily="34"/>
                <a:cs typeface="Arial" pitchFamily="34"/>
              </a:rPr>
              <a:t>Supervisor’ Name: Dr Zeno Leung</a:t>
            </a:r>
          </a:p>
        </p:txBody>
      </p:sp>
    </p:spTree>
  </p:cSld>
  <p:clrMapOvr>
    <a:masterClrMapping/>
  </p:clrMapOvr>
  <p:transition spd="slow"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87;p15">
            <a:extLst>
              <a:ext uri="{FF2B5EF4-FFF2-40B4-BE49-F238E27FC236}">
                <a16:creationId xmlns:a16="http://schemas.microsoft.com/office/drawing/2014/main" id="{0DF59FC1-2F98-640B-5D67-97E2516EECB2}"/>
              </a:ext>
            </a:extLst>
          </p:cNvPr>
          <p:cNvSpPr txBox="1"/>
          <p:nvPr/>
        </p:nvSpPr>
        <p:spPr>
          <a:xfrm>
            <a:off x="633743" y="283381"/>
            <a:ext cx="10518114" cy="1370731"/>
          </a:xfrm>
          <a:prstGeom prst="rect">
            <a:avLst/>
          </a:prstGeom>
          <a:solidFill>
            <a:srgbClr val="404040"/>
          </a:solidFill>
          <a:ln cap="flat">
            <a:noFill/>
          </a:ln>
        </p:spPr>
        <p:txBody>
          <a:bodyPr vert="horz" wrap="square" lIns="121916" tIns="60963" rIns="121916" bIns="60963" anchor="b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7000"/>
              </a:lnSpc>
              <a:spcBef>
                <a:spcPts val="0"/>
              </a:spcBef>
              <a:spcAft>
                <a:spcPts val="1065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5333" b="1" i="0" u="none" strike="noStrike" kern="1200" cap="none" spc="0" baseline="0">
                <a:solidFill>
                  <a:srgbClr val="FF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INTRODUCTION</a:t>
            </a:r>
            <a:endParaRPr lang="en-US" sz="15333" b="1" i="0" u="none" strike="noStrike" kern="1200" cap="none" spc="0" baseline="0">
              <a:solidFill>
                <a:srgbClr val="FF0000"/>
              </a:solidFill>
              <a:uFillTx/>
              <a:latin typeface="Arial" pitchFamily="34"/>
              <a:ea typeface="Calibri" pitchFamily="34"/>
              <a:cs typeface="Arial" pitchFamily="34"/>
            </a:endParaRPr>
          </a:p>
        </p:txBody>
      </p:sp>
      <p:sp>
        <p:nvSpPr>
          <p:cNvPr id="3" name="Google Shape;88;p15">
            <a:extLst>
              <a:ext uri="{FF2B5EF4-FFF2-40B4-BE49-F238E27FC236}">
                <a16:creationId xmlns:a16="http://schemas.microsoft.com/office/drawing/2014/main" id="{B7BCF888-6D1C-F358-9D49-90C782BEDDE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0" y="1937494"/>
            <a:ext cx="7237046" cy="4902217"/>
          </a:xfrm>
        </p:spPr>
        <p:txBody>
          <a:bodyPr lIns="121916" tIns="60963" rIns="121916" bIns="60963">
            <a:noAutofit/>
          </a:bodyPr>
          <a:lstStyle/>
          <a:p>
            <a:pPr lvl="0">
              <a:lnSpc>
                <a:spcPct val="115000"/>
              </a:lnSpc>
              <a:spcAft>
                <a:spcPts val="1065"/>
              </a:spcAft>
              <a:buSzPts val="1000"/>
              <a:buFont typeface="Wingdings" pitchFamily="2"/>
              <a:buChar char="q"/>
              <a:tabLst>
                <a:tab pos="609584" algn="l"/>
              </a:tabLst>
            </a:pPr>
            <a:r>
              <a:rPr lang="en-KE" sz="1600" b="1">
                <a:latin typeface="Arial" pitchFamily="34"/>
                <a:ea typeface="Calibri" pitchFamily="34"/>
                <a:cs typeface="Arial" pitchFamily="34"/>
              </a:rPr>
              <a:t>Common conditions: </a:t>
            </a: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~22.6% of UK adults have anxiety or depression (Clark, 2018; Robinson et al. 2023; Robinson et al. 2023).</a:t>
            </a:r>
          </a:p>
          <a:p>
            <a:pPr lvl="0">
              <a:lnSpc>
                <a:spcPct val="115000"/>
              </a:lnSpc>
              <a:spcAft>
                <a:spcPts val="1065"/>
              </a:spcAft>
              <a:buSzPts val="1000"/>
              <a:buFont typeface="Wingdings" pitchFamily="2"/>
              <a:buChar char="q"/>
              <a:tabLst>
                <a:tab pos="609584" algn="l"/>
              </a:tabLst>
            </a:pPr>
            <a:r>
              <a:rPr lang="en-KE" sz="1600" b="1">
                <a:latin typeface="Arial" pitchFamily="34"/>
                <a:ea typeface="Calibri" pitchFamily="34"/>
                <a:cs typeface="Arial" pitchFamily="34"/>
              </a:rPr>
              <a:t>Impact on daily life: </a:t>
            </a: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1 in 4 men and 1 in 3 women report anxiety; 1 in 10 report moderate/severe depression (Clark, 2018; Mind, 2024).</a:t>
            </a:r>
          </a:p>
          <a:p>
            <a:pPr lvl="0">
              <a:lnSpc>
                <a:spcPct val="115000"/>
              </a:lnSpc>
              <a:spcAft>
                <a:spcPts val="1065"/>
              </a:spcAft>
              <a:buSzPts val="1000"/>
              <a:buFont typeface="Wingdings" pitchFamily="2"/>
              <a:buChar char="q"/>
              <a:tabLst>
                <a:tab pos="609584" algn="l"/>
              </a:tabLst>
            </a:pPr>
            <a:r>
              <a:rPr lang="en-KE" sz="1600" b="1">
                <a:latin typeface="Arial" pitchFamily="34"/>
                <a:ea typeface="Calibri" pitchFamily="34"/>
                <a:cs typeface="Arial" pitchFamily="34"/>
              </a:rPr>
              <a:t>Rising demand: </a:t>
            </a: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1.76 million referrals to NHS Talking Therapies in 2022/23 (NHS Digital, 2024; Clark, 2018).</a:t>
            </a:r>
          </a:p>
          <a:p>
            <a:pPr lvl="0">
              <a:lnSpc>
                <a:spcPct val="115000"/>
              </a:lnSpc>
              <a:spcAft>
                <a:spcPts val="1065"/>
              </a:spcAft>
              <a:buSzPts val="1000"/>
              <a:buFont typeface="Wingdings" pitchFamily="2"/>
              <a:buChar char="q"/>
              <a:tabLst>
                <a:tab pos="609584" algn="l"/>
              </a:tabLst>
            </a:pPr>
            <a:r>
              <a:rPr lang="en-KE" sz="1600" b="1">
                <a:latin typeface="Arial" pitchFamily="34"/>
                <a:ea typeface="Calibri" pitchFamily="34"/>
                <a:cs typeface="Arial" pitchFamily="34"/>
              </a:rPr>
              <a:t>Recovery importance: </a:t>
            </a: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Only ~50.9% recover after treatment, showing timely care is crucial (Clark, 2018; NHS Digital, 2024).</a:t>
            </a:r>
          </a:p>
          <a:p>
            <a:pPr lvl="0">
              <a:lnSpc>
                <a:spcPct val="115000"/>
              </a:lnSpc>
              <a:spcAft>
                <a:spcPts val="1065"/>
              </a:spcAft>
              <a:buSzPts val="1000"/>
              <a:buFont typeface="Wingdings" pitchFamily="2"/>
              <a:buChar char="q"/>
              <a:tabLst>
                <a:tab pos="609584" algn="l"/>
              </a:tabLst>
            </a:pPr>
            <a:r>
              <a:rPr lang="en-KE" sz="1600" b="1">
                <a:latin typeface="Arial" pitchFamily="34"/>
                <a:ea typeface="Calibri" pitchFamily="34"/>
                <a:cs typeface="Arial" pitchFamily="34"/>
              </a:rPr>
              <a:t>Delays worsen outcomes: </a:t>
            </a: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80% of patients waiting for support report worsening mental health (Reichert &amp; Jacobs, 2018; Santa et al., 2024).</a:t>
            </a:r>
          </a:p>
        </p:txBody>
      </p:sp>
      <p:sp>
        <p:nvSpPr>
          <p:cNvPr id="4" name="AutoShape 2" descr="Pharmacokinetics: Absorption, Distribution, Metabolism, Excretion">
            <a:extLst>
              <a:ext uri="{FF2B5EF4-FFF2-40B4-BE49-F238E27FC236}">
                <a16:creationId xmlns:a16="http://schemas.microsoft.com/office/drawing/2014/main" id="{D7257153-5528-505F-4834-D5D7453F1147}"/>
              </a:ext>
            </a:extLst>
          </p:cNvPr>
          <p:cNvSpPr/>
          <p:nvPr/>
        </p:nvSpPr>
        <p:spPr>
          <a:xfrm>
            <a:off x="5892795" y="3225802"/>
            <a:ext cx="406395" cy="406395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121916" tIns="60963" rIns="121916" bIns="60963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KE" sz="24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E11D7424-9D6B-44BE-14C3-93A47DA19F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7046" y="1919206"/>
            <a:ext cx="4954950" cy="439937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32F139C-CA5C-024C-B848-E0631A6AD1F5}"/>
              </a:ext>
            </a:extLst>
          </p:cNvPr>
          <p:cNvSpPr txBox="1"/>
          <p:nvPr/>
        </p:nvSpPr>
        <p:spPr>
          <a:xfrm>
            <a:off x="7234001" y="6318586"/>
            <a:ext cx="4954950" cy="37965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KE" sz="1867" b="0" i="0" u="sng" strike="noStrike" kern="1200" cap="none" spc="0" baseline="0">
                <a:solidFill>
                  <a:srgbClr val="0563C1"/>
                </a:solidFill>
                <a:uFillTx/>
                <a:latin typeface="Arial" pitchFamily="34"/>
                <a:ea typeface="Calibri" pitchFamily="34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https://premierscience.com/pjph-25-726/</a:t>
            </a:r>
            <a:r>
              <a:rPr lang="en-KE" sz="1867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Calibri" pitchFamily="34"/>
              </a:rPr>
              <a:t>.</a:t>
            </a:r>
            <a:endParaRPr lang="en-KE" sz="1867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  <p:transition spd="slow"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87;p15">
            <a:extLst>
              <a:ext uri="{FF2B5EF4-FFF2-40B4-BE49-F238E27FC236}">
                <a16:creationId xmlns:a16="http://schemas.microsoft.com/office/drawing/2014/main" id="{1EDBA1FF-6AE2-D06D-05D6-AA6454A4C6EE}"/>
              </a:ext>
            </a:extLst>
          </p:cNvPr>
          <p:cNvSpPr txBox="1"/>
          <p:nvPr/>
        </p:nvSpPr>
        <p:spPr>
          <a:xfrm>
            <a:off x="633743" y="283381"/>
            <a:ext cx="10518114" cy="137073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21916" tIns="60963" rIns="121916" bIns="60963" anchor="b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7000"/>
              </a:lnSpc>
              <a:spcBef>
                <a:spcPts val="0"/>
              </a:spcBef>
              <a:spcAft>
                <a:spcPts val="1065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KE" sz="5333" b="1" i="0" u="none" strike="noStrike" kern="1200" cap="none" spc="0" baseline="0">
                <a:solidFill>
                  <a:srgbClr val="FF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BACKGROUND / CONTEXT</a:t>
            </a:r>
            <a:endParaRPr lang="en-US" sz="15333" b="1" i="0" u="none" strike="noStrike" kern="1200" cap="none" spc="0" baseline="0">
              <a:solidFill>
                <a:srgbClr val="FF0000"/>
              </a:solidFill>
              <a:uFillTx/>
              <a:latin typeface="Arial" pitchFamily="34"/>
              <a:ea typeface="Calibri" pitchFamily="34"/>
              <a:cs typeface="Arial" pitchFamily="34"/>
            </a:endParaRPr>
          </a:p>
        </p:txBody>
      </p:sp>
      <p:sp>
        <p:nvSpPr>
          <p:cNvPr id="3" name="Google Shape;88;p15">
            <a:extLst>
              <a:ext uri="{FF2B5EF4-FFF2-40B4-BE49-F238E27FC236}">
                <a16:creationId xmlns:a16="http://schemas.microsoft.com/office/drawing/2014/main" id="{73E3548F-5A21-F9A0-863A-684C219A1B5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0" y="1772939"/>
            <a:ext cx="12188952" cy="5066772"/>
          </a:xfrm>
        </p:spPr>
        <p:txBody>
          <a:bodyPr lIns="121916" tIns="60963" rIns="121916" bIns="60963">
            <a:noAutofit/>
          </a:bodyPr>
          <a:lstStyle/>
          <a:p>
            <a:pPr lvl="0">
              <a:lnSpc>
                <a:spcPct val="150000"/>
              </a:lnSpc>
              <a:spcBef>
                <a:spcPts val="0"/>
              </a:spcBef>
              <a:buFont typeface="Wingdings" pitchFamily="2"/>
              <a:buChar char="q"/>
            </a:pP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NHS Talking Therapies are the main treatment pathway for anxiety and depression, with over 1.2 million adults entering treatment and around 672,000 completing therapy in 2022/23, reflecting the central role of these services in mental health care provision (Clark, 2018; NHS Digital, 2024).</a:t>
            </a:r>
          </a:p>
          <a:p>
            <a:pPr lvl="0">
              <a:lnSpc>
                <a:spcPct val="150000"/>
              </a:lnSpc>
              <a:spcBef>
                <a:spcPts val="0"/>
              </a:spcBef>
              <a:buFont typeface="Wingdings" pitchFamily="2"/>
              <a:buChar char="q"/>
            </a:pP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Demand for services has increased significantly, with referrals rising from approximately 1.1 million in 2013/14 to 1.8 million in 2023/24, further intensified by post-COVID pressures including 148,668 new referrals recorded in March 2025 (Clark, 2018; NHS Digital, 2024; Santa et al., 2024).</a:t>
            </a:r>
          </a:p>
          <a:p>
            <a:pPr lvl="0">
              <a:lnSpc>
                <a:spcPct val="150000"/>
              </a:lnSpc>
              <a:spcBef>
                <a:spcPts val="0"/>
              </a:spcBef>
              <a:buFont typeface="Wingdings" pitchFamily="2"/>
              <a:buChar char="q"/>
            </a:pP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Workforce shortages continue to limit service capacity, with vacancy rates of 12.5% in medical roles and 13.7% in nursing roles, alongside over 10,000 unfilled mental health nursing posts nationally (Santa et al., 2024; Care Quality Commission, 2025).</a:t>
            </a:r>
          </a:p>
          <a:p>
            <a:pPr lvl="0">
              <a:lnSpc>
                <a:spcPct val="150000"/>
              </a:lnSpc>
              <a:spcBef>
                <a:spcPts val="0"/>
              </a:spcBef>
              <a:buFont typeface="Wingdings" pitchFamily="2"/>
              <a:buChar char="q"/>
            </a:pP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Although 90.5% of patients were seen within six weeks and 98.4% within 18 weeks in March 2025  meeting national waiting time standards — patient-reported experiences suggest ongoing access challenges (Santa et al., 2024).</a:t>
            </a:r>
          </a:p>
          <a:p>
            <a:pPr lvl="0">
              <a:lnSpc>
                <a:spcPct val="150000"/>
              </a:lnSpc>
              <a:spcBef>
                <a:spcPts val="0"/>
              </a:spcBef>
              <a:buFont typeface="Wingdings" pitchFamily="2"/>
              <a:buChar char="q"/>
            </a:pP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A national survey of over 14,000 service users found that 40% waited too long for care and 33% waited three months or more for treatment, with 40% receiving no support while waiting (Care Quality Commission, 2025).</a:t>
            </a:r>
          </a:p>
          <a:p>
            <a:pPr lvl="0">
              <a:lnSpc>
                <a:spcPct val="150000"/>
              </a:lnSpc>
              <a:spcBef>
                <a:spcPts val="0"/>
              </a:spcBef>
              <a:buFont typeface="Wingdings" pitchFamily="2"/>
              <a:buChar char="q"/>
            </a:pP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Delays were associated with negative clinical outcomes, with 42% reporting worsening mental health while waiting, increasing to 71% among those waiting longer than six months, highlighting the impact of waiting times despite formal target compliance (Care Quality Commission, 2025).</a:t>
            </a:r>
          </a:p>
        </p:txBody>
      </p:sp>
      <p:sp>
        <p:nvSpPr>
          <p:cNvPr id="4" name="AutoShape 2" descr="Pharmacokinetics: Absorption, Distribution, Metabolism, Excretion">
            <a:extLst>
              <a:ext uri="{FF2B5EF4-FFF2-40B4-BE49-F238E27FC236}">
                <a16:creationId xmlns:a16="http://schemas.microsoft.com/office/drawing/2014/main" id="{ACB9CAED-ABF1-083A-9A81-542FE7BA9ED6}"/>
              </a:ext>
            </a:extLst>
          </p:cNvPr>
          <p:cNvSpPr/>
          <p:nvPr/>
        </p:nvSpPr>
        <p:spPr>
          <a:xfrm>
            <a:off x="5892795" y="3225802"/>
            <a:ext cx="406395" cy="406395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121916" tIns="60963" rIns="121916" bIns="60963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KE" sz="24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  <p:transition spd="slow"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87;p15">
            <a:extLst>
              <a:ext uri="{FF2B5EF4-FFF2-40B4-BE49-F238E27FC236}">
                <a16:creationId xmlns:a16="http://schemas.microsoft.com/office/drawing/2014/main" id="{3DDF0D8A-A58D-6515-B9DF-777EB6D55D7D}"/>
              </a:ext>
            </a:extLst>
          </p:cNvPr>
          <p:cNvSpPr txBox="1"/>
          <p:nvPr/>
        </p:nvSpPr>
        <p:spPr>
          <a:xfrm>
            <a:off x="572487" y="265413"/>
            <a:ext cx="11018520" cy="143441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21916" tIns="60963" rIns="121916" bIns="60963" anchor="b" anchorCtr="1" compatLnSpc="1">
            <a:normAutofit/>
          </a:bodyPr>
          <a:lstStyle/>
          <a:p>
            <a:pPr marL="0" marR="0" lvl="0" indent="0" algn="ctr" defTabSz="914400" rtl="0" fontAlgn="auto" hangingPunct="1">
              <a:lnSpc>
                <a:spcPct val="115000"/>
              </a:lnSpc>
              <a:spcBef>
                <a:spcPts val="0"/>
              </a:spcBef>
              <a:spcAft>
                <a:spcPts val="1065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KE" sz="5333" b="1" i="0" u="none" strike="noStrike" kern="1200" cap="none" spc="0" baseline="0">
                <a:solidFill>
                  <a:srgbClr val="FF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PREVALENCE</a:t>
            </a:r>
            <a:endParaRPr lang="en-KE" sz="5333" b="0" i="0" u="none" strike="noStrike" kern="1200" cap="none" spc="0" baseline="0">
              <a:solidFill>
                <a:srgbClr val="FF0000"/>
              </a:solidFill>
              <a:uFillTx/>
              <a:latin typeface="Arial" pitchFamily="34"/>
              <a:ea typeface="Calibri" pitchFamily="34"/>
              <a:cs typeface="Arial" pitchFamily="34"/>
            </a:endParaRPr>
          </a:p>
        </p:txBody>
      </p:sp>
      <p:sp>
        <p:nvSpPr>
          <p:cNvPr id="3" name="Google Shape;88;p15">
            <a:extLst>
              <a:ext uri="{FF2B5EF4-FFF2-40B4-BE49-F238E27FC236}">
                <a16:creationId xmlns:a16="http://schemas.microsoft.com/office/drawing/2014/main" id="{FC28B903-3C18-7A2F-C76C-086C485E969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0" y="1681545"/>
            <a:ext cx="12188952" cy="5441877"/>
          </a:xfrm>
        </p:spPr>
        <p:txBody>
          <a:bodyPr lIns="121916" tIns="60963" rIns="121916" bIns="60963">
            <a:noAutofit/>
          </a:bodyPr>
          <a:lstStyle/>
          <a:p>
            <a:pPr lvl="0">
              <a:lnSpc>
                <a:spcPct val="115000"/>
              </a:lnSpc>
              <a:spcAft>
                <a:spcPts val="1065"/>
              </a:spcAft>
              <a:buSzPts val="1000"/>
              <a:buFont typeface="Wingdings" pitchFamily="2"/>
              <a:buChar char="q"/>
              <a:tabLst>
                <a:tab pos="609584" algn="l"/>
              </a:tabLst>
            </a:pP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Anxiety and depression affect approximately 16–22% of adults in the UK (Clark, 2018; Robinson et al. 2023).</a:t>
            </a:r>
          </a:p>
          <a:p>
            <a:pPr lvl="0">
              <a:lnSpc>
                <a:spcPct val="115000"/>
              </a:lnSpc>
              <a:spcAft>
                <a:spcPts val="1065"/>
              </a:spcAft>
              <a:buSzPts val="1000"/>
              <a:buFont typeface="Wingdings" pitchFamily="2"/>
              <a:buChar char="q"/>
              <a:tabLst>
                <a:tab pos="609584" algn="l"/>
              </a:tabLst>
            </a:pP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Prevalence has risen from around 17% in 2007 to over 22% recently (Clark, 2018).</a:t>
            </a:r>
          </a:p>
          <a:p>
            <a:pPr lvl="0">
              <a:lnSpc>
                <a:spcPct val="115000"/>
              </a:lnSpc>
              <a:spcAft>
                <a:spcPts val="1065"/>
              </a:spcAft>
              <a:buSzPts val="1000"/>
              <a:buFont typeface="Wingdings" pitchFamily="2"/>
              <a:buChar char="q"/>
              <a:tabLst>
                <a:tab pos="609584" algn="l"/>
              </a:tabLst>
            </a:pP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Anxiety disorders are more common than depression among adults (Clark, 2018).</a:t>
            </a:r>
          </a:p>
          <a:p>
            <a:pPr lvl="0">
              <a:lnSpc>
                <a:spcPct val="115000"/>
              </a:lnSpc>
              <a:spcAft>
                <a:spcPts val="1065"/>
              </a:spcAft>
              <a:buSzPts val="1000"/>
              <a:buFont typeface="Wingdings" pitchFamily="2"/>
              <a:buChar char="q"/>
              <a:tabLst>
                <a:tab pos="609584" algn="l"/>
              </a:tabLst>
            </a:pP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Significant treatment gaps continue to exist (Santa et al., 2024).</a:t>
            </a:r>
          </a:p>
          <a:p>
            <a:pPr lvl="0">
              <a:lnSpc>
                <a:spcPct val="115000"/>
              </a:lnSpc>
              <a:spcAft>
                <a:spcPts val="1065"/>
              </a:spcAft>
              <a:buSzPts val="1000"/>
              <a:buFont typeface="Wingdings" pitchFamily="2"/>
              <a:buChar char="q"/>
              <a:tabLst>
                <a:tab pos="609584" algn="l"/>
              </a:tabLst>
            </a:pP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High prevalence increases pressure on NHS services (Reichert &amp; Jacobs, 2018).</a:t>
            </a:r>
            <a:endParaRPr lang="en-US" sz="1467">
              <a:latin typeface="Arial" pitchFamily="34"/>
              <a:ea typeface="Calibri" pitchFamily="34"/>
              <a:cs typeface="Arial" pitchFamily="34"/>
            </a:endParaRPr>
          </a:p>
          <a:p>
            <a:pPr lvl="0">
              <a:lnSpc>
                <a:spcPct val="115000"/>
              </a:lnSpc>
              <a:spcAft>
                <a:spcPts val="1065"/>
              </a:spcAft>
              <a:buFont typeface="Wingdings" pitchFamily="2"/>
              <a:buChar char="q"/>
            </a:pP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75% of referrals to NHS Talking Therapies in England are expected to receive a first appointment within 6 weeks, and 95% within 18 weeks; however, many patients experience longer waits, delaying access to care (NHS England, 2023).</a:t>
            </a:r>
          </a:p>
          <a:p>
            <a:pPr lvl="0">
              <a:lnSpc>
                <a:spcPct val="115000"/>
              </a:lnSpc>
              <a:spcAft>
                <a:spcPts val="1065"/>
              </a:spcAft>
              <a:buFont typeface="Wingdings" pitchFamily="2"/>
              <a:buChar char="q"/>
            </a:pP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Long waits are associated with worsening mental health: Punton, Dodd and McNeill (2022) report that young adults on mental health waiting lists in the UK frequently experience symptom deterioration and increased anxiety while waiting for treatment.</a:t>
            </a:r>
          </a:p>
          <a:p>
            <a:pPr lvl="0">
              <a:lnSpc>
                <a:spcPct val="115000"/>
              </a:lnSpc>
              <a:spcAft>
                <a:spcPts val="1065"/>
              </a:spcAft>
              <a:buFont typeface="Wingdings" pitchFamily="2"/>
              <a:buChar char="q"/>
            </a:pP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 Surveys indicate that delays beyond recommended waiting times contribute to negative outcomes, with 71% of individuals waiting more than six months reporting that their mental health worsened during the wait (NHS England, 2023; Punton, Dodd &amp; McNeill, 2022).</a:t>
            </a:r>
          </a:p>
          <a:p>
            <a:pPr lvl="0">
              <a:lnSpc>
                <a:spcPct val="115000"/>
              </a:lnSpc>
              <a:spcAft>
                <a:spcPts val="1065"/>
              </a:spcAft>
              <a:buSzPts val="1000"/>
              <a:buFont typeface="Wingdings" pitchFamily="2"/>
              <a:buChar char="q"/>
              <a:tabLst>
                <a:tab pos="609584" algn="l"/>
              </a:tabLst>
            </a:pPr>
            <a:endParaRPr lang="en-KE" sz="1467">
              <a:latin typeface="Arial" pitchFamily="34"/>
              <a:ea typeface="Calibri" pitchFamily="34"/>
              <a:cs typeface="Arial" pitchFamily="34"/>
            </a:endParaRPr>
          </a:p>
        </p:txBody>
      </p:sp>
    </p:spTree>
  </p:cSld>
  <p:clrMapOvr>
    <a:masterClrMapping/>
  </p:clrMapOvr>
  <p:transition spd="slow"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87;p15">
            <a:extLst>
              <a:ext uri="{FF2B5EF4-FFF2-40B4-BE49-F238E27FC236}">
                <a16:creationId xmlns:a16="http://schemas.microsoft.com/office/drawing/2014/main" id="{F49995FE-0C5A-69C0-491D-FA4E5B74CFD5}"/>
              </a:ext>
            </a:extLst>
          </p:cNvPr>
          <p:cNvSpPr txBox="1"/>
          <p:nvPr/>
        </p:nvSpPr>
        <p:spPr>
          <a:xfrm>
            <a:off x="827852" y="338026"/>
            <a:ext cx="11289932" cy="143441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21916" tIns="60963" rIns="121916" bIns="60963" anchor="b" anchorCtr="1" compatLnSpc="1">
            <a:normAutofit/>
          </a:bodyPr>
          <a:lstStyle/>
          <a:p>
            <a:pPr marL="0" marR="0" lvl="0" indent="0" algn="ctr" defTabSz="914400" rtl="0" fontAlgn="auto" hangingPunct="1">
              <a:lnSpc>
                <a:spcPct val="115000"/>
              </a:lnSpc>
              <a:spcBef>
                <a:spcPts val="0"/>
              </a:spcBef>
              <a:spcAft>
                <a:spcPts val="1065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KE" sz="5333" b="1" i="0" u="none" strike="noStrike" kern="1200" cap="none" spc="0" baseline="0">
                <a:solidFill>
                  <a:srgbClr val="FF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Literature Review</a:t>
            </a:r>
            <a:endParaRPr lang="en-KE" sz="5333" b="0" i="0" u="none" strike="noStrike" kern="1200" cap="none" spc="0" baseline="0">
              <a:solidFill>
                <a:srgbClr val="FF0000"/>
              </a:solidFill>
              <a:uFillTx/>
              <a:latin typeface="Arial" pitchFamily="34"/>
              <a:ea typeface="Calibri" pitchFamily="34"/>
              <a:cs typeface="Arial" pitchFamily="34"/>
            </a:endParaRPr>
          </a:p>
        </p:txBody>
      </p:sp>
      <p:sp>
        <p:nvSpPr>
          <p:cNvPr id="3" name="TextBox 22">
            <a:extLst>
              <a:ext uri="{FF2B5EF4-FFF2-40B4-BE49-F238E27FC236}">
                <a16:creationId xmlns:a16="http://schemas.microsoft.com/office/drawing/2014/main" id="{3AD1D642-17A3-8C46-3F48-A0CD05645A4C}"/>
              </a:ext>
            </a:extLst>
          </p:cNvPr>
          <p:cNvSpPr txBox="1"/>
          <p:nvPr/>
        </p:nvSpPr>
        <p:spPr>
          <a:xfrm>
            <a:off x="0" y="1772436"/>
            <a:ext cx="11997366" cy="486774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457190" marR="0" lvl="0" indent="-457190" algn="l" defTabSz="914400" rtl="0" fontAlgn="auto" hangingPunct="1">
              <a:lnSpc>
                <a:spcPct val="115000"/>
              </a:lnSpc>
              <a:spcBef>
                <a:spcPts val="0"/>
              </a:spcBef>
              <a:spcAft>
                <a:spcPts val="1065"/>
              </a:spcAft>
              <a:buSzPts val="1000"/>
              <a:buFont typeface="Wingdings" pitchFamily="2"/>
              <a:buChar char="q"/>
              <a:tabLst>
                <a:tab pos="609583" algn="l"/>
              </a:tabLs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KE" sz="2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Extensive literature exists on prevalence and burden of mental health conditions (Clark, 2018; Robinson et al. 2023).</a:t>
            </a:r>
          </a:p>
          <a:p>
            <a:pPr marL="457190" marR="0" lvl="0" indent="-457190" algn="l" defTabSz="914400" rtl="0" fontAlgn="auto" hangingPunct="1">
              <a:lnSpc>
                <a:spcPct val="115000"/>
              </a:lnSpc>
              <a:spcBef>
                <a:spcPts val="0"/>
              </a:spcBef>
              <a:spcAft>
                <a:spcPts val="1065"/>
              </a:spcAft>
              <a:buSzPts val="1000"/>
              <a:buFont typeface="Wingdings" pitchFamily="2"/>
              <a:buChar char="q"/>
              <a:tabLst>
                <a:tab pos="609583" algn="l"/>
              </a:tabLs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KE" sz="2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Strong evidence is available on service access and referral patterns (Santa et al., 2024; Ganga et al., 2024).</a:t>
            </a:r>
          </a:p>
          <a:p>
            <a:pPr marL="457190" marR="0" lvl="0" indent="-457190" algn="l" defTabSz="914400" rtl="0" fontAlgn="auto" hangingPunct="1">
              <a:lnSpc>
                <a:spcPct val="115000"/>
              </a:lnSpc>
              <a:spcBef>
                <a:spcPts val="0"/>
              </a:spcBef>
              <a:spcAft>
                <a:spcPts val="1065"/>
              </a:spcAft>
              <a:buSzPts val="1000"/>
              <a:buFont typeface="Wingdings" pitchFamily="2"/>
              <a:buChar char="q"/>
              <a:tabLst>
                <a:tab pos="609583" algn="l"/>
              </a:tabLs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KE" sz="2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Limited synthesis exists connecting waiting times to patient outcomes (Reichert &amp; Jacobs, 2018; Clark, 2018).</a:t>
            </a:r>
          </a:p>
          <a:p>
            <a:pPr marL="457190" marR="0" lvl="0" indent="-457190" algn="l" defTabSz="914400" rtl="0" fontAlgn="auto" hangingPunct="1">
              <a:lnSpc>
                <a:spcPct val="115000"/>
              </a:lnSpc>
              <a:spcBef>
                <a:spcPts val="0"/>
              </a:spcBef>
              <a:spcAft>
                <a:spcPts val="1065"/>
              </a:spcAft>
              <a:buSzPts val="1000"/>
              <a:buFont typeface="Wingdings" pitchFamily="2"/>
              <a:buChar char="q"/>
              <a:tabLst>
                <a:tab pos="609583" algn="l"/>
              </a:tabLs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KE" sz="2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Research shows mixed findings on engagement and recovery (Connor Heapy et al., 2025; Robinson et al., 2023).</a:t>
            </a:r>
          </a:p>
          <a:p>
            <a:pPr marL="457190" marR="0" lvl="0" indent="-457190" algn="l" defTabSz="914400" rtl="0" fontAlgn="auto" hangingPunct="1">
              <a:lnSpc>
                <a:spcPct val="115000"/>
              </a:lnSpc>
              <a:spcBef>
                <a:spcPts val="0"/>
              </a:spcBef>
              <a:spcAft>
                <a:spcPts val="1065"/>
              </a:spcAft>
              <a:buSzPts val="1000"/>
              <a:buFont typeface="Wingdings" pitchFamily="2"/>
              <a:buChar char="q"/>
              <a:tabLst>
                <a:tab pos="609583" algn="l"/>
              </a:tabLs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KE" sz="2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Integrated secondary analyses are needed to better understand these issues (Santa et al., 2024).</a:t>
            </a:r>
          </a:p>
        </p:txBody>
      </p:sp>
    </p:spTree>
  </p:cSld>
  <p:clrMapOvr>
    <a:masterClrMapping/>
  </p:clrMapOvr>
  <p:transition spd="slow"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87;p15">
            <a:extLst>
              <a:ext uri="{FF2B5EF4-FFF2-40B4-BE49-F238E27FC236}">
                <a16:creationId xmlns:a16="http://schemas.microsoft.com/office/drawing/2014/main" id="{D3B90958-D1AF-6FD7-BBE8-4A284BE1383E}"/>
              </a:ext>
            </a:extLst>
          </p:cNvPr>
          <p:cNvSpPr txBox="1"/>
          <p:nvPr/>
        </p:nvSpPr>
        <p:spPr>
          <a:xfrm>
            <a:off x="250097" y="265413"/>
            <a:ext cx="11867695" cy="1434419"/>
          </a:xfrm>
          <a:prstGeom prst="rect">
            <a:avLst/>
          </a:prstGeom>
          <a:solidFill>
            <a:srgbClr val="47D45A"/>
          </a:solidFill>
          <a:ln cap="flat">
            <a:noFill/>
          </a:ln>
        </p:spPr>
        <p:txBody>
          <a:bodyPr vert="horz" wrap="square" lIns="121916" tIns="60963" rIns="121916" bIns="60963" anchor="b" anchorCtr="1" compatLnSpc="1">
            <a:normAutofit/>
          </a:bodyPr>
          <a:lstStyle/>
          <a:p>
            <a:pPr marL="0" marR="0" lvl="0" indent="0" algn="ctr" defTabSz="914400" rtl="0" fontAlgn="auto" hangingPunct="1">
              <a:lnSpc>
                <a:spcPct val="115000"/>
              </a:lnSpc>
              <a:spcBef>
                <a:spcPts val="0"/>
              </a:spcBef>
              <a:spcAft>
                <a:spcPts val="1065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KE" sz="5333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NHS WAITING TIME STANDARDS</a:t>
            </a:r>
            <a:endParaRPr lang="en-KE" sz="5333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ea typeface="Calibri" pitchFamily="34"/>
              <a:cs typeface="Arial" pitchFamily="34"/>
            </a:endParaRPr>
          </a:p>
        </p:txBody>
      </p:sp>
      <p:sp>
        <p:nvSpPr>
          <p:cNvPr id="3" name="Google Shape;88;p15">
            <a:extLst>
              <a:ext uri="{FF2B5EF4-FFF2-40B4-BE49-F238E27FC236}">
                <a16:creationId xmlns:a16="http://schemas.microsoft.com/office/drawing/2014/main" id="{9C22662D-C0C3-E778-7760-703FC39F573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001478" y="1681545"/>
            <a:ext cx="8190518" cy="5158166"/>
          </a:xfrm>
        </p:spPr>
        <p:txBody>
          <a:bodyPr lIns="121916" tIns="60963" rIns="121916" bIns="60963">
            <a:noAutofit/>
          </a:bodyPr>
          <a:lstStyle/>
          <a:p>
            <a:pPr lvl="0">
              <a:lnSpc>
                <a:spcPct val="115000"/>
              </a:lnSpc>
              <a:spcAft>
                <a:spcPts val="1065"/>
              </a:spcAft>
              <a:buFont typeface="Wingdings" pitchFamily="2"/>
              <a:buChar char="q"/>
            </a:pPr>
            <a:r>
              <a:rPr lang="en-KE" sz="1867">
                <a:latin typeface="Arial" pitchFamily="34"/>
                <a:ea typeface="Calibri" pitchFamily="34"/>
                <a:cs typeface="Arial" pitchFamily="34"/>
              </a:rPr>
              <a:t>The UK implemented waiting time standards to improve access to mental health services for adults with anxiety and depression.</a:t>
            </a:r>
          </a:p>
          <a:p>
            <a:pPr lvl="0">
              <a:lnSpc>
                <a:spcPct val="115000"/>
              </a:lnSpc>
              <a:spcAft>
                <a:spcPts val="1065"/>
              </a:spcAft>
              <a:buFont typeface="Wingdings" pitchFamily="2"/>
              <a:buChar char="q"/>
            </a:pPr>
            <a:r>
              <a:rPr lang="en-KE" sz="1867">
                <a:latin typeface="Arial" pitchFamily="34"/>
                <a:ea typeface="Calibri" pitchFamily="34"/>
                <a:cs typeface="Arial" pitchFamily="34"/>
              </a:rPr>
              <a:t>Under these standards, 75% of patients should start treatment within six weeks.</a:t>
            </a:r>
          </a:p>
          <a:p>
            <a:pPr lvl="0">
              <a:lnSpc>
                <a:spcPct val="115000"/>
              </a:lnSpc>
              <a:spcAft>
                <a:spcPts val="1065"/>
              </a:spcAft>
              <a:buFont typeface="Wingdings" pitchFamily="2"/>
              <a:buChar char="q"/>
            </a:pPr>
            <a:r>
              <a:rPr lang="en-KE" sz="1867">
                <a:latin typeface="Arial" pitchFamily="34"/>
                <a:ea typeface="Calibri" pitchFamily="34"/>
                <a:cs typeface="Arial" pitchFamily="34"/>
              </a:rPr>
              <a:t>Furthermore, 95% of patients are expected to begin treatment within 18 weeks (NHS England, 2015).</a:t>
            </a:r>
          </a:p>
          <a:p>
            <a:pPr lvl="0">
              <a:lnSpc>
                <a:spcPct val="115000"/>
              </a:lnSpc>
              <a:spcAft>
                <a:spcPts val="1065"/>
              </a:spcAft>
              <a:buFont typeface="Wingdings" pitchFamily="2"/>
              <a:buChar char="q"/>
            </a:pPr>
            <a:r>
              <a:rPr lang="en-KE" sz="1867">
                <a:latin typeface="Arial" pitchFamily="34"/>
                <a:ea typeface="Calibri" pitchFamily="34"/>
                <a:cs typeface="Arial" pitchFamily="34"/>
              </a:rPr>
              <a:t>These targets aim to prevent the worsening of symptoms among adults with anxiety and depression.</a:t>
            </a:r>
          </a:p>
          <a:p>
            <a:pPr lvl="0">
              <a:lnSpc>
                <a:spcPct val="115000"/>
              </a:lnSpc>
              <a:spcAft>
                <a:spcPts val="1065"/>
              </a:spcAft>
              <a:buFont typeface="Wingdings" pitchFamily="2"/>
              <a:buChar char="q"/>
            </a:pPr>
            <a:r>
              <a:rPr lang="en-KE" sz="1867">
                <a:latin typeface="Arial" pitchFamily="34"/>
                <a:ea typeface="Calibri" pitchFamily="34"/>
                <a:cs typeface="Arial" pitchFamily="34"/>
              </a:rPr>
              <a:t>Waiting time standards are also used to monitor the overall performance of mental health services across the UK (NHS England, 2015).</a:t>
            </a:r>
          </a:p>
        </p:txBody>
      </p:sp>
      <p:sp>
        <p:nvSpPr>
          <p:cNvPr id="4" name="AutoShape 2" descr="Meloxicam, History, Action, best Uses, Dosage, Side effects, &amp; 15 bands in  Pakistan - smarthealer.pk">
            <a:extLst>
              <a:ext uri="{FF2B5EF4-FFF2-40B4-BE49-F238E27FC236}">
                <a16:creationId xmlns:a16="http://schemas.microsoft.com/office/drawing/2014/main" id="{6A6F6C5D-C30F-7BDE-5B3E-D8DD5C4E345E}"/>
              </a:ext>
            </a:extLst>
          </p:cNvPr>
          <p:cNvSpPr/>
          <p:nvPr/>
        </p:nvSpPr>
        <p:spPr>
          <a:xfrm>
            <a:off x="5892795" y="3225802"/>
            <a:ext cx="406395" cy="406395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121916" tIns="60963" rIns="121916" bIns="60963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KE" sz="24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72A3F6C-0984-AE6E-143E-3C45BB8D97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965246"/>
            <a:ext cx="4001478" cy="438595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TextBox 6">
            <a:extLst>
              <a:ext uri="{FF2B5EF4-FFF2-40B4-BE49-F238E27FC236}">
                <a16:creationId xmlns:a16="http://schemas.microsoft.com/office/drawing/2014/main" id="{166DF8D3-ADDB-4E65-E80A-D2956E98799D}"/>
              </a:ext>
            </a:extLst>
          </p:cNvPr>
          <p:cNvSpPr txBox="1"/>
          <p:nvPr/>
        </p:nvSpPr>
        <p:spPr>
          <a:xfrm>
            <a:off x="0" y="6369490"/>
            <a:ext cx="3930310" cy="45788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15000"/>
              </a:lnSpc>
              <a:spcBef>
                <a:spcPts val="0"/>
              </a:spcBef>
              <a:spcAft>
                <a:spcPts val="1065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KE" sz="1067" b="0" i="0" u="sng" strike="noStrike" kern="1200" cap="none" spc="0" baseline="0">
                <a:solidFill>
                  <a:srgbClr val="0563C1"/>
                </a:solidFill>
                <a:uFillTx/>
                <a:latin typeface="Arial" pitchFamily="34"/>
                <a:ea typeface="Calibri" pitchFamily="34"/>
                <a:cs typeface="Times New Roman" pitchFamily="18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https://fullfact.org/health/nhs-waiting-times-one-three-18-week-targets-has-been-missed-10-12-months/</a:t>
            </a:r>
            <a:r>
              <a:rPr lang="en-KE" sz="1067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Times New Roman" pitchFamily="18"/>
              </a:rPr>
              <a:t>.</a:t>
            </a:r>
            <a:endParaRPr lang="en-KE" sz="1067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ea typeface="Calibri" pitchFamily="34"/>
              <a:cs typeface="Times New Roman" pitchFamily="18"/>
            </a:endParaRPr>
          </a:p>
        </p:txBody>
      </p:sp>
    </p:spTree>
  </p:cSld>
  <p:clrMapOvr>
    <a:masterClrMapping/>
  </p:clrMapOvr>
  <p:transition spd="slow"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87;p15">
            <a:extLst>
              <a:ext uri="{FF2B5EF4-FFF2-40B4-BE49-F238E27FC236}">
                <a16:creationId xmlns:a16="http://schemas.microsoft.com/office/drawing/2014/main" id="{C8D88CDA-CD4F-28F9-C62D-D281CE3D76C5}"/>
              </a:ext>
            </a:extLst>
          </p:cNvPr>
          <p:cNvSpPr txBox="1"/>
          <p:nvPr/>
        </p:nvSpPr>
        <p:spPr>
          <a:xfrm>
            <a:off x="0" y="169090"/>
            <a:ext cx="12191996" cy="1434419"/>
          </a:xfrm>
          <a:prstGeom prst="rect">
            <a:avLst/>
          </a:prstGeom>
          <a:solidFill>
            <a:srgbClr val="47D45A"/>
          </a:solidFill>
          <a:ln cap="flat">
            <a:noFill/>
          </a:ln>
        </p:spPr>
        <p:txBody>
          <a:bodyPr vert="horz" wrap="square" lIns="121916" tIns="60963" rIns="121916" bIns="60963" anchor="b" anchorCtr="1" compatLnSpc="1">
            <a:normAutofit/>
          </a:bodyPr>
          <a:lstStyle/>
          <a:p>
            <a:pPr marL="0" marR="0" lvl="0" indent="0" algn="ctr" defTabSz="914400" rtl="0" fontAlgn="auto" hangingPunct="1">
              <a:lnSpc>
                <a:spcPct val="115000"/>
              </a:lnSpc>
              <a:spcBef>
                <a:spcPts val="0"/>
              </a:spcBef>
              <a:spcAft>
                <a:spcPts val="1065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KE" sz="5867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RATIONALE</a:t>
            </a:r>
            <a:endParaRPr lang="en-KE" sz="5867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ea typeface="Calibri" pitchFamily="34"/>
              <a:cs typeface="Arial" pitchFamily="34"/>
            </a:endParaRPr>
          </a:p>
        </p:txBody>
      </p:sp>
      <p:sp>
        <p:nvSpPr>
          <p:cNvPr id="3" name="Google Shape;88;p15">
            <a:extLst>
              <a:ext uri="{FF2B5EF4-FFF2-40B4-BE49-F238E27FC236}">
                <a16:creationId xmlns:a16="http://schemas.microsoft.com/office/drawing/2014/main" id="{DE3EEED4-62A9-93F4-96D2-3C3C7A783CA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611081" y="1772600"/>
            <a:ext cx="7577870" cy="5085399"/>
          </a:xfrm>
        </p:spPr>
        <p:txBody>
          <a:bodyPr lIns="121916" tIns="60963" rIns="121916" bIns="60963">
            <a:noAutofit/>
          </a:bodyPr>
          <a:lstStyle/>
          <a:p>
            <a:pPr lvl="0">
              <a:lnSpc>
                <a:spcPct val="115000"/>
              </a:lnSpc>
              <a:spcAft>
                <a:spcPts val="1065"/>
              </a:spcAft>
              <a:buSzPts val="1000"/>
              <a:buFont typeface="Wingdings" pitchFamily="2"/>
              <a:buChar char="q"/>
              <a:tabLst>
                <a:tab pos="609584" algn="l"/>
              </a:tabLst>
            </a:pPr>
            <a:r>
              <a:rPr lang="en-KE" sz="1867">
                <a:latin typeface="Arial" pitchFamily="34"/>
                <a:ea typeface="Calibri" pitchFamily="34"/>
                <a:cs typeface="Arial" pitchFamily="34"/>
              </a:rPr>
              <a:t>Rising prevalence of anxiety and depression increases pressure on mental health services (Rayner et al., 2014; Rief et al., 2024).</a:t>
            </a:r>
          </a:p>
          <a:p>
            <a:pPr lvl="0">
              <a:lnSpc>
                <a:spcPct val="115000"/>
              </a:lnSpc>
              <a:spcAft>
                <a:spcPts val="1065"/>
              </a:spcAft>
              <a:buSzPts val="1000"/>
              <a:buFont typeface="Wingdings" pitchFamily="2"/>
              <a:buChar char="q"/>
              <a:tabLst>
                <a:tab pos="609584" algn="l"/>
              </a:tabLst>
            </a:pPr>
            <a:r>
              <a:rPr lang="en-KE" sz="1867">
                <a:latin typeface="Arial" pitchFamily="34"/>
                <a:ea typeface="Calibri" pitchFamily="34"/>
                <a:cs typeface="Arial" pitchFamily="34"/>
              </a:rPr>
              <a:t>Delays in treatment may worsen symptoms for affected adults (Reichert &amp; Jacobs, 2018).</a:t>
            </a:r>
          </a:p>
          <a:p>
            <a:pPr lvl="0">
              <a:lnSpc>
                <a:spcPct val="115000"/>
              </a:lnSpc>
              <a:spcAft>
                <a:spcPts val="1065"/>
              </a:spcAft>
              <a:buSzPts val="1000"/>
              <a:buFont typeface="Wingdings" pitchFamily="2"/>
              <a:buChar char="q"/>
              <a:tabLst>
                <a:tab pos="609584" algn="l"/>
              </a:tabLst>
            </a:pPr>
            <a:r>
              <a:rPr lang="en-KE" sz="1867">
                <a:latin typeface="Arial" pitchFamily="34"/>
                <a:ea typeface="Calibri" pitchFamily="34"/>
                <a:cs typeface="Arial" pitchFamily="34"/>
              </a:rPr>
              <a:t>Understanding waiting times is highly relevant for public health and policy (Thomas et al., 2024).</a:t>
            </a:r>
          </a:p>
          <a:p>
            <a:pPr lvl="0">
              <a:lnSpc>
                <a:spcPct val="115000"/>
              </a:lnSpc>
              <a:spcAft>
                <a:spcPts val="1065"/>
              </a:spcAft>
              <a:buSzPts val="1000"/>
              <a:buFont typeface="Wingdings" pitchFamily="2"/>
              <a:buChar char="q"/>
              <a:tabLst>
                <a:tab pos="609584" algn="l"/>
              </a:tabLst>
            </a:pPr>
            <a:r>
              <a:rPr lang="en-KE" sz="1867">
                <a:latin typeface="Arial" pitchFamily="34"/>
                <a:ea typeface="Calibri" pitchFamily="34"/>
                <a:cs typeface="Arial" pitchFamily="34"/>
              </a:rPr>
              <a:t>Research can support improvements in mental health service delivery (Baldwin et al., 2021).</a:t>
            </a:r>
          </a:p>
          <a:p>
            <a:pPr lvl="0">
              <a:lnSpc>
                <a:spcPct val="115000"/>
              </a:lnSpc>
              <a:spcAft>
                <a:spcPts val="1065"/>
              </a:spcAft>
              <a:buSzPts val="1000"/>
              <a:buFont typeface="Wingdings" pitchFamily="2"/>
              <a:buChar char="q"/>
              <a:tabLst>
                <a:tab pos="609584" algn="l"/>
              </a:tabLst>
            </a:pPr>
            <a:r>
              <a:rPr lang="en-KE" sz="1867">
                <a:latin typeface="Arial" pitchFamily="34"/>
                <a:ea typeface="Calibri" pitchFamily="34"/>
                <a:cs typeface="Arial" pitchFamily="34"/>
              </a:rPr>
              <a:t>Topic aligns with NHS mental health service priorities (Samartzis &amp; Talias, 2019).</a:t>
            </a:r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C48C2879-F01D-86DF-47E0-447DDC4904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850635"/>
            <a:ext cx="4611081" cy="4275844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3">
            <a:extLst>
              <a:ext uri="{FF2B5EF4-FFF2-40B4-BE49-F238E27FC236}">
                <a16:creationId xmlns:a16="http://schemas.microsoft.com/office/drawing/2014/main" id="{3AB9D851-668F-A33A-601F-CF82FEAB9FD9}"/>
              </a:ext>
            </a:extLst>
          </p:cNvPr>
          <p:cNvSpPr txBox="1"/>
          <p:nvPr/>
        </p:nvSpPr>
        <p:spPr>
          <a:xfrm>
            <a:off x="0" y="6103967"/>
            <a:ext cx="4608027" cy="57701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15000"/>
              </a:lnSpc>
              <a:spcBef>
                <a:spcPts val="0"/>
              </a:spcBef>
              <a:spcAft>
                <a:spcPts val="1065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KE" sz="933" b="0" i="0" u="none" strike="noStrike" kern="1200" cap="none" spc="0" baseline="0">
                <a:solidFill>
                  <a:srgbClr val="0563C1"/>
                </a:solidFill>
                <a:uFillTx/>
                <a:latin typeface="Arial" pitchFamily="34"/>
                <a:ea typeface="Calibri" pitchFamily="34"/>
                <a:cs typeface="Times New Roman" pitchFamily="18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https://www.freepik.com/premium-vector/people-sitting-queue-patients-waiting-appointment-with-doctor-reception-hospital-men-women-wait-consultations-clinic-inside-vector-concept_19304749.htm</a:t>
            </a:r>
            <a:endParaRPr lang="en-KE" sz="933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ea typeface="Calibri" pitchFamily="34"/>
              <a:cs typeface="Times New Roman" pitchFamily="18"/>
            </a:endParaRPr>
          </a:p>
        </p:txBody>
      </p:sp>
    </p:spTree>
  </p:cSld>
  <p:clrMapOvr>
    <a:masterClrMapping/>
  </p:clrMapOvr>
  <p:transition spd="slow"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193;p28">
            <a:extLst>
              <a:ext uri="{FF2B5EF4-FFF2-40B4-BE49-F238E27FC236}">
                <a16:creationId xmlns:a16="http://schemas.microsoft.com/office/drawing/2014/main" id="{932D0FFB-52C9-3D1C-B392-BA1265DA0CC3}"/>
              </a:ext>
            </a:extLst>
          </p:cNvPr>
          <p:cNvSpPr txBox="1"/>
          <p:nvPr/>
        </p:nvSpPr>
        <p:spPr>
          <a:xfrm>
            <a:off x="572487" y="238539"/>
            <a:ext cx="11018520" cy="1434419"/>
          </a:xfrm>
          <a:prstGeom prst="rect">
            <a:avLst/>
          </a:prstGeom>
          <a:solidFill>
            <a:srgbClr val="83CBEB"/>
          </a:solidFill>
          <a:ln cap="flat">
            <a:noFill/>
          </a:ln>
        </p:spPr>
        <p:txBody>
          <a:bodyPr vert="horz" wrap="square" lIns="121916" tIns="60963" rIns="121916" bIns="60963" anchor="b" anchorCtr="1" compatLnSpc="1">
            <a:normAutofit/>
          </a:bodyPr>
          <a:lstStyle/>
          <a:p>
            <a:pPr marL="0" marR="0" lvl="0" indent="0" algn="ctr" defTabSz="914400" rtl="0" fontAlgn="auto" hangingPunct="1">
              <a:lnSpc>
                <a:spcPct val="115000"/>
              </a:lnSpc>
              <a:spcBef>
                <a:spcPts val="0"/>
              </a:spcBef>
              <a:spcAft>
                <a:spcPts val="1065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KE" sz="49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IMPACT ON CLINICAL OUTCOMES</a:t>
            </a:r>
            <a:endParaRPr lang="en-KE" sz="49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ea typeface="Calibri" pitchFamily="34"/>
              <a:cs typeface="Arial" pitchFamily="34"/>
            </a:endParaRPr>
          </a:p>
        </p:txBody>
      </p:sp>
      <p:sp>
        <p:nvSpPr>
          <p:cNvPr id="3" name="Google Shape;194;p28">
            <a:extLst>
              <a:ext uri="{FF2B5EF4-FFF2-40B4-BE49-F238E27FC236}">
                <a16:creationId xmlns:a16="http://schemas.microsoft.com/office/drawing/2014/main" id="{F7497436-B517-4FD1-9026-62DC8416857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0" y="1843457"/>
            <a:ext cx="7315200" cy="4977966"/>
          </a:xfrm>
        </p:spPr>
        <p:txBody>
          <a:bodyPr lIns="121916" tIns="60963" rIns="121916" bIns="60963">
            <a:noAutofit/>
          </a:bodyPr>
          <a:lstStyle/>
          <a:p>
            <a:pPr lvl="0">
              <a:lnSpc>
                <a:spcPct val="115000"/>
              </a:lnSpc>
              <a:spcAft>
                <a:spcPts val="1065"/>
              </a:spcAft>
              <a:buSzPts val="1000"/>
              <a:buFont typeface="Wingdings" pitchFamily="2"/>
              <a:buChar char="q"/>
              <a:tabLst>
                <a:tab pos="609584" algn="l"/>
              </a:tabLst>
            </a:pPr>
            <a:r>
              <a:rPr lang="en-KE" sz="2133">
                <a:latin typeface="Arial" pitchFamily="34"/>
                <a:ea typeface="Calibri" pitchFamily="34"/>
                <a:cs typeface="Arial" pitchFamily="34"/>
              </a:rPr>
              <a:t>Longer waits linked to increased symptom severity</a:t>
            </a:r>
            <a:r>
              <a:rPr lang="en-US" sz="2133">
                <a:latin typeface="Arial" pitchFamily="34"/>
                <a:ea typeface="Calibri" pitchFamily="34"/>
                <a:cs typeface="Arial" pitchFamily="34"/>
              </a:rPr>
              <a:t>.</a:t>
            </a:r>
            <a:endParaRPr lang="en-KE" sz="2133">
              <a:latin typeface="Arial" pitchFamily="34"/>
              <a:ea typeface="Calibri" pitchFamily="34"/>
              <a:cs typeface="Arial" pitchFamily="34"/>
            </a:endParaRPr>
          </a:p>
          <a:p>
            <a:pPr lvl="0">
              <a:lnSpc>
                <a:spcPct val="115000"/>
              </a:lnSpc>
              <a:spcAft>
                <a:spcPts val="1065"/>
              </a:spcAft>
              <a:buSzPts val="1000"/>
              <a:buFont typeface="Wingdings" pitchFamily="2"/>
              <a:buChar char="q"/>
              <a:tabLst>
                <a:tab pos="609584" algn="l"/>
              </a:tabLst>
            </a:pPr>
            <a:r>
              <a:rPr lang="en-KE" sz="2133">
                <a:latin typeface="Arial" pitchFamily="34"/>
                <a:ea typeface="Calibri" pitchFamily="34"/>
                <a:cs typeface="Arial" pitchFamily="34"/>
              </a:rPr>
              <a:t>Delayed access may reduce treatment</a:t>
            </a:r>
            <a:r>
              <a:rPr lang="en-US" sz="2133">
                <a:latin typeface="Arial" pitchFamily="34"/>
                <a:ea typeface="Calibri" pitchFamily="34"/>
                <a:cs typeface="Arial" pitchFamily="34"/>
              </a:rPr>
              <a:t>.</a:t>
            </a:r>
            <a:r>
              <a:rPr lang="en-KE" sz="2133">
                <a:latin typeface="Arial" pitchFamily="34"/>
                <a:ea typeface="Calibri" pitchFamily="34"/>
                <a:cs typeface="Arial" pitchFamily="34"/>
              </a:rPr>
              <a:t> effectiveness</a:t>
            </a:r>
            <a:r>
              <a:rPr lang="en-US" sz="2133">
                <a:latin typeface="Arial" pitchFamily="34"/>
                <a:cs typeface="Arial" pitchFamily="34"/>
              </a:rPr>
              <a:t>(Neufeld et al. 2017)</a:t>
            </a:r>
            <a:r>
              <a:rPr lang="en-US" sz="2133">
                <a:latin typeface="Arial" pitchFamily="34"/>
                <a:ea typeface="Calibri" pitchFamily="34"/>
                <a:cs typeface="Arial" pitchFamily="34"/>
              </a:rPr>
              <a:t>.</a:t>
            </a:r>
            <a:endParaRPr lang="en-KE" sz="2133">
              <a:latin typeface="Arial" pitchFamily="34"/>
              <a:ea typeface="Calibri" pitchFamily="34"/>
              <a:cs typeface="Arial" pitchFamily="34"/>
            </a:endParaRPr>
          </a:p>
          <a:p>
            <a:pPr lvl="0">
              <a:lnSpc>
                <a:spcPct val="115000"/>
              </a:lnSpc>
              <a:spcAft>
                <a:spcPts val="1065"/>
              </a:spcAft>
              <a:buSzPts val="1000"/>
              <a:buFont typeface="Wingdings" pitchFamily="2"/>
              <a:buChar char="q"/>
              <a:tabLst>
                <a:tab pos="609584" algn="l"/>
              </a:tabLst>
            </a:pPr>
            <a:r>
              <a:rPr lang="en-KE" sz="2133">
                <a:latin typeface="Arial" pitchFamily="34"/>
                <a:ea typeface="Calibri" pitchFamily="34"/>
                <a:cs typeface="Arial" pitchFamily="34"/>
              </a:rPr>
              <a:t>Higher risk of incomplete recovery</a:t>
            </a:r>
            <a:r>
              <a:rPr lang="en-US" sz="2133">
                <a:latin typeface="Arial" pitchFamily="34"/>
                <a:cs typeface="Arial" pitchFamily="34"/>
              </a:rPr>
              <a:t>(Rayner et al. 2013)</a:t>
            </a:r>
            <a:r>
              <a:rPr lang="en-US" sz="2133">
                <a:latin typeface="Arial" pitchFamily="34"/>
                <a:ea typeface="Calibri" pitchFamily="34"/>
                <a:cs typeface="Arial" pitchFamily="34"/>
              </a:rPr>
              <a:t>.</a:t>
            </a:r>
            <a:endParaRPr lang="en-KE" sz="2133">
              <a:latin typeface="Arial" pitchFamily="34"/>
              <a:ea typeface="Calibri" pitchFamily="34"/>
              <a:cs typeface="Arial" pitchFamily="34"/>
            </a:endParaRPr>
          </a:p>
          <a:p>
            <a:pPr lvl="0">
              <a:lnSpc>
                <a:spcPct val="115000"/>
              </a:lnSpc>
              <a:spcAft>
                <a:spcPts val="1065"/>
              </a:spcAft>
              <a:buSzPts val="1000"/>
              <a:buFont typeface="Wingdings" pitchFamily="2"/>
              <a:buChar char="q"/>
              <a:tabLst>
                <a:tab pos="609584" algn="l"/>
              </a:tabLst>
            </a:pPr>
            <a:r>
              <a:rPr lang="en-KE" sz="2133">
                <a:latin typeface="Arial" pitchFamily="34"/>
                <a:ea typeface="Calibri" pitchFamily="34"/>
                <a:cs typeface="Arial" pitchFamily="34"/>
              </a:rPr>
              <a:t>Increased distress while awaiting treatment</a:t>
            </a:r>
            <a:r>
              <a:rPr lang="en-KE" sz="2133" i="1">
                <a:latin typeface="Arial" pitchFamily="34"/>
                <a:ea typeface="Calibri" pitchFamily="34"/>
                <a:cs typeface="Arial" pitchFamily="34"/>
              </a:rPr>
              <a:t> </a:t>
            </a:r>
            <a:r>
              <a:rPr lang="en-KE" sz="2133">
                <a:latin typeface="Arial" pitchFamily="34"/>
                <a:ea typeface="Calibri" pitchFamily="34"/>
                <a:cs typeface="Arial" pitchFamily="34"/>
              </a:rPr>
              <a:t>(Ganga et al., 2024)</a:t>
            </a:r>
            <a:r>
              <a:rPr lang="en-US" sz="2133">
                <a:latin typeface="Arial" pitchFamily="34"/>
                <a:ea typeface="Calibri" pitchFamily="34"/>
                <a:cs typeface="Arial" pitchFamily="34"/>
              </a:rPr>
              <a:t>.</a:t>
            </a:r>
            <a:endParaRPr lang="en-KE" sz="2133">
              <a:latin typeface="Arial" pitchFamily="34"/>
              <a:ea typeface="Calibri" pitchFamily="34"/>
              <a:cs typeface="Arial" pitchFamily="34"/>
            </a:endParaRPr>
          </a:p>
          <a:p>
            <a:pPr lvl="0">
              <a:lnSpc>
                <a:spcPct val="115000"/>
              </a:lnSpc>
              <a:spcAft>
                <a:spcPts val="1065"/>
              </a:spcAft>
              <a:buSzPts val="1000"/>
              <a:buFont typeface="Wingdings" pitchFamily="2"/>
              <a:buChar char="q"/>
              <a:tabLst>
                <a:tab pos="609584" algn="l"/>
              </a:tabLst>
            </a:pPr>
            <a:r>
              <a:rPr lang="en-KE" sz="2133">
                <a:latin typeface="Arial" pitchFamily="34"/>
                <a:ea typeface="Calibri" pitchFamily="34"/>
                <a:cs typeface="Arial" pitchFamily="34"/>
              </a:rPr>
              <a:t>Negative effect on patient wellbeing</a:t>
            </a:r>
            <a:r>
              <a:rPr lang="en-KE" sz="2133" i="1">
                <a:latin typeface="Arial" pitchFamily="34"/>
                <a:ea typeface="Calibri" pitchFamily="34"/>
                <a:cs typeface="Arial" pitchFamily="34"/>
              </a:rPr>
              <a:t> </a:t>
            </a:r>
            <a:r>
              <a:rPr lang="en-US" sz="2133">
                <a:latin typeface="Arial" pitchFamily="34"/>
                <a:ea typeface="Calibri" pitchFamily="34"/>
                <a:cs typeface="Arial" pitchFamily="34"/>
              </a:rPr>
              <a:t>(</a:t>
            </a:r>
            <a:r>
              <a:rPr lang="en-KE" sz="2133">
                <a:latin typeface="Arial" pitchFamily="34"/>
                <a:ea typeface="Calibri" pitchFamily="34"/>
                <a:cs typeface="Arial" pitchFamily="34"/>
              </a:rPr>
              <a:t>Reichert &amp; Jacobs, 2018</a:t>
            </a:r>
            <a:r>
              <a:rPr lang="en-US" sz="2133">
                <a:latin typeface="Arial" pitchFamily="34"/>
                <a:ea typeface="Calibri" pitchFamily="34"/>
                <a:cs typeface="Arial" pitchFamily="34"/>
              </a:rPr>
              <a:t>).</a:t>
            </a:r>
            <a:br>
              <a:rPr lang="en-KE" sz="2133">
                <a:latin typeface="Arial" pitchFamily="34"/>
                <a:ea typeface="Calibri" pitchFamily="34"/>
                <a:cs typeface="Arial" pitchFamily="34"/>
              </a:rPr>
            </a:br>
            <a:endParaRPr lang="en-KE" sz="2133">
              <a:latin typeface="Arial" pitchFamily="34"/>
              <a:ea typeface="Calibri" pitchFamily="34"/>
              <a:cs typeface="Arial" pitchFamily="34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F08E2E1-101A-8DF1-C2E2-178BF4728A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5200" y="1843457"/>
            <a:ext cx="4873752" cy="456563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5">
            <a:extLst>
              <a:ext uri="{FF2B5EF4-FFF2-40B4-BE49-F238E27FC236}">
                <a16:creationId xmlns:a16="http://schemas.microsoft.com/office/drawing/2014/main" id="{3C414E5C-5A73-78FF-0CA2-18CB39765828}"/>
              </a:ext>
            </a:extLst>
          </p:cNvPr>
          <p:cNvSpPr txBox="1"/>
          <p:nvPr/>
        </p:nvSpPr>
        <p:spPr>
          <a:xfrm>
            <a:off x="7315200" y="6409093"/>
            <a:ext cx="4873752" cy="50340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15000"/>
              </a:lnSpc>
              <a:spcBef>
                <a:spcPts val="0"/>
              </a:spcBef>
              <a:spcAft>
                <a:spcPts val="1065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KE" sz="1200" b="0" i="1" u="sng" strike="noStrike" kern="1200" cap="none" spc="0" baseline="0">
                <a:solidFill>
                  <a:srgbClr val="0563C1"/>
                </a:solidFill>
                <a:uFillTx/>
                <a:latin typeface="Arial" pitchFamily="34"/>
                <a:ea typeface="Calibri" pitchFamily="34"/>
                <a:cs typeface="Times New Roman" pitchFamily="18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https://venngage.com/templates/diagrams/patient-waiting-time-cause-and-effect-diagram-1fc0dbdf-b797-4706-b5ba-96a942a1f3d0</a:t>
            </a:r>
            <a:endParaRPr lang="en-KE" sz="12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ea typeface="Calibri" pitchFamily="34"/>
              <a:cs typeface="Times New Roman" pitchFamily="18"/>
            </a:endParaRPr>
          </a:p>
        </p:txBody>
      </p:sp>
    </p:spTree>
  </p:cSld>
  <p:clrMapOvr>
    <a:masterClrMapping/>
  </p:clrMapOvr>
  <p:transition spd="slow">
    <p:fad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193;p28">
            <a:extLst>
              <a:ext uri="{FF2B5EF4-FFF2-40B4-BE49-F238E27FC236}">
                <a16:creationId xmlns:a16="http://schemas.microsoft.com/office/drawing/2014/main" id="{7506EBFE-8B89-0887-81D5-F95BFE9AF6E9}"/>
              </a:ext>
            </a:extLst>
          </p:cNvPr>
          <p:cNvSpPr txBox="1"/>
          <p:nvPr/>
        </p:nvSpPr>
        <p:spPr>
          <a:xfrm>
            <a:off x="572487" y="238539"/>
            <a:ext cx="11018520" cy="1434419"/>
          </a:xfrm>
          <a:prstGeom prst="rect">
            <a:avLst/>
          </a:prstGeom>
          <a:solidFill>
            <a:srgbClr val="83CBEB"/>
          </a:solidFill>
          <a:ln cap="flat">
            <a:noFill/>
          </a:ln>
        </p:spPr>
        <p:txBody>
          <a:bodyPr vert="horz" wrap="square" lIns="121916" tIns="60963" rIns="121916" bIns="60963" anchor="b" anchorCtr="1" compatLnSpc="1">
            <a:normAutofit/>
          </a:bodyPr>
          <a:lstStyle/>
          <a:p>
            <a:pPr marL="0" marR="0" lvl="0" indent="0" algn="ctr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1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KE" sz="5333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RESEARCH GAP</a:t>
            </a:r>
            <a:endParaRPr lang="en-US" sz="11733" b="1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</p:txBody>
      </p:sp>
      <p:sp>
        <p:nvSpPr>
          <p:cNvPr id="3" name="Google Shape;194;p28">
            <a:extLst>
              <a:ext uri="{FF2B5EF4-FFF2-40B4-BE49-F238E27FC236}">
                <a16:creationId xmlns:a16="http://schemas.microsoft.com/office/drawing/2014/main" id="{016B5B32-B33C-74DA-681D-47CB561D809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0" y="1950515"/>
            <a:ext cx="12188952" cy="4668944"/>
          </a:xfrm>
        </p:spPr>
        <p:txBody>
          <a:bodyPr lIns="121916" tIns="60963" rIns="121916" bIns="60963">
            <a:noAutofit/>
          </a:bodyPr>
          <a:lstStyle/>
          <a:p>
            <a:pPr lvl="0">
              <a:lnSpc>
                <a:spcPct val="115000"/>
              </a:lnSpc>
              <a:spcAft>
                <a:spcPts val="1065"/>
              </a:spcAft>
              <a:buSzPts val="1000"/>
              <a:buFont typeface="Wingdings" pitchFamily="2"/>
              <a:buChar char="q"/>
              <a:tabLst>
                <a:tab pos="609584" algn="l"/>
              </a:tabLst>
            </a:pPr>
            <a:r>
              <a:rPr lang="en-KE" sz="2400">
                <a:latin typeface="Arial" pitchFamily="34"/>
                <a:ea typeface="Calibri" pitchFamily="34"/>
                <a:cs typeface="Arial" pitchFamily="34"/>
              </a:rPr>
              <a:t>Access to mental health services has been widely studied (Baldwin et al., 2021).</a:t>
            </a:r>
          </a:p>
          <a:p>
            <a:pPr lvl="0">
              <a:lnSpc>
                <a:spcPct val="115000"/>
              </a:lnSpc>
              <a:spcAft>
                <a:spcPts val="1065"/>
              </a:spcAft>
              <a:buSzPts val="1000"/>
              <a:buFont typeface="Wingdings" pitchFamily="2"/>
              <a:buChar char="q"/>
              <a:tabLst>
                <a:tab pos="609584" algn="l"/>
              </a:tabLst>
            </a:pPr>
            <a:r>
              <a:rPr lang="en-KE" sz="2400">
                <a:latin typeface="Arial" pitchFamily="34"/>
                <a:ea typeface="Calibri" pitchFamily="34"/>
                <a:cs typeface="Arial" pitchFamily="34"/>
              </a:rPr>
              <a:t>Waiting times are less consistently integrated into research (Samartzis &amp; Talias, 2019).</a:t>
            </a:r>
          </a:p>
          <a:p>
            <a:pPr lvl="0">
              <a:lnSpc>
                <a:spcPct val="115000"/>
              </a:lnSpc>
              <a:spcAft>
                <a:spcPts val="1065"/>
              </a:spcAft>
              <a:buSzPts val="1000"/>
              <a:buFont typeface="Wingdings" pitchFamily="2"/>
              <a:buChar char="q"/>
              <a:tabLst>
                <a:tab pos="609584" algn="l"/>
              </a:tabLst>
            </a:pPr>
            <a:r>
              <a:rPr lang="en-KE" sz="2400">
                <a:latin typeface="Arial" pitchFamily="34"/>
                <a:ea typeface="Calibri" pitchFamily="34"/>
                <a:cs typeface="Arial" pitchFamily="34"/>
              </a:rPr>
              <a:t>Limited synthesis exists linking delays to patient outcomes (Reichert &amp; Jacobs, 2018).</a:t>
            </a:r>
          </a:p>
          <a:p>
            <a:pPr lvl="0">
              <a:lnSpc>
                <a:spcPct val="115000"/>
              </a:lnSpc>
              <a:spcAft>
                <a:spcPts val="1065"/>
              </a:spcAft>
              <a:buSzPts val="1000"/>
              <a:buFont typeface="Wingdings" pitchFamily="2"/>
              <a:buChar char="q"/>
              <a:tabLst>
                <a:tab pos="609584" algn="l"/>
              </a:tabLst>
            </a:pPr>
            <a:r>
              <a:rPr lang="en-KE" sz="2400">
                <a:latin typeface="Arial" pitchFamily="34"/>
                <a:ea typeface="Calibri" pitchFamily="34"/>
                <a:cs typeface="Arial" pitchFamily="34"/>
              </a:rPr>
              <a:t>UK-focused research on adults is needed for policy relevance (Rayner et al., 2014).</a:t>
            </a:r>
          </a:p>
          <a:p>
            <a:pPr lvl="0">
              <a:lnSpc>
                <a:spcPct val="115000"/>
              </a:lnSpc>
              <a:spcAft>
                <a:spcPts val="1065"/>
              </a:spcAft>
              <a:buSzPts val="1000"/>
              <a:buFont typeface="Wingdings" pitchFamily="2"/>
              <a:buChar char="q"/>
              <a:tabLst>
                <a:tab pos="609584" algn="l"/>
              </a:tabLst>
            </a:pPr>
            <a:r>
              <a:rPr lang="en-KE" sz="2400">
                <a:latin typeface="Arial" pitchFamily="34"/>
                <a:ea typeface="Calibri" pitchFamily="34"/>
                <a:cs typeface="Arial" pitchFamily="34"/>
              </a:rPr>
              <a:t>A secondary literature review is justified to consolidate evidence and identify gaps (Thomas et al., 2024).</a:t>
            </a:r>
          </a:p>
        </p:txBody>
      </p:sp>
    </p:spTree>
  </p:cSld>
  <p:clrMapOvr>
    <a:masterClrMapping/>
  </p:clrMapOvr>
  <p:transition spd="slow">
    <p:fad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193;p28">
            <a:extLst>
              <a:ext uri="{FF2B5EF4-FFF2-40B4-BE49-F238E27FC236}">
                <a16:creationId xmlns:a16="http://schemas.microsoft.com/office/drawing/2014/main" id="{0B81BF7F-8D8D-7671-5015-99AEE63FEB46}"/>
              </a:ext>
            </a:extLst>
          </p:cNvPr>
          <p:cNvSpPr txBox="1"/>
          <p:nvPr/>
        </p:nvSpPr>
        <p:spPr>
          <a:xfrm>
            <a:off x="572487" y="238539"/>
            <a:ext cx="11018520" cy="1434419"/>
          </a:xfrm>
          <a:prstGeom prst="rect">
            <a:avLst/>
          </a:prstGeom>
          <a:solidFill>
            <a:srgbClr val="C2F1C8"/>
          </a:solidFill>
          <a:ln cap="flat">
            <a:noFill/>
          </a:ln>
        </p:spPr>
        <p:txBody>
          <a:bodyPr vert="horz" wrap="square" lIns="121916" tIns="60963" rIns="121916" bIns="60963" anchor="b" anchorCtr="1" compatLnSpc="1">
            <a:normAutofit/>
          </a:bodyPr>
          <a:lstStyle/>
          <a:p>
            <a:pPr marL="0" marR="0" lvl="0" indent="0" algn="ctr" defTabSz="914400" rtl="0" fontAlgn="auto" hangingPunct="1">
              <a:lnSpc>
                <a:spcPct val="115000"/>
              </a:lnSpc>
              <a:spcBef>
                <a:spcPts val="0"/>
              </a:spcBef>
              <a:spcAft>
                <a:spcPts val="1065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KE" sz="5333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RESEARCH QUESTION</a:t>
            </a:r>
            <a:endParaRPr lang="en-KE" sz="5333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ea typeface="Calibri" pitchFamily="34"/>
              <a:cs typeface="Arial" pitchFamily="34"/>
            </a:endParaRPr>
          </a:p>
        </p:txBody>
      </p:sp>
      <p:sp>
        <p:nvSpPr>
          <p:cNvPr id="3" name="Google Shape;194;p28">
            <a:extLst>
              <a:ext uri="{FF2B5EF4-FFF2-40B4-BE49-F238E27FC236}">
                <a16:creationId xmlns:a16="http://schemas.microsoft.com/office/drawing/2014/main" id="{8982861D-4F16-7A42-962A-187E9D130C67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0" y="1950515"/>
            <a:ext cx="12188952" cy="4668944"/>
          </a:xfrm>
        </p:spPr>
        <p:txBody>
          <a:bodyPr lIns="121916" tIns="60963" rIns="121916" bIns="60963">
            <a:noAutofit/>
          </a:bodyPr>
          <a:lstStyle/>
          <a:p>
            <a:pPr marL="0" lvl="0" indent="0">
              <a:lnSpc>
                <a:spcPct val="115000"/>
              </a:lnSpc>
              <a:spcAft>
                <a:spcPts val="1065"/>
              </a:spcAft>
              <a:buNone/>
            </a:pPr>
            <a:r>
              <a:rPr lang="en-US" sz="3733">
                <a:latin typeface="Arial" pitchFamily="34"/>
                <a:cs typeface="Arial" pitchFamily="34"/>
              </a:rPr>
              <a:t>How do extended NHS waiting times affect the mental health outcomes of adults with anxiety and depression in the UK?</a:t>
            </a:r>
            <a:endParaRPr lang="en-KE" sz="4800">
              <a:latin typeface="Arial" pitchFamily="34"/>
              <a:ea typeface="Calibri" pitchFamily="34"/>
              <a:cs typeface="Arial" pitchFamily="34"/>
            </a:endParaRPr>
          </a:p>
        </p:txBody>
      </p:sp>
    </p:spTree>
  </p:cSld>
  <p:clrMapOvr>
    <a:masterClrMapping/>
  </p:clrMapOvr>
  <p:transition spd="slow">
    <p:fad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193;p28">
            <a:extLst>
              <a:ext uri="{FF2B5EF4-FFF2-40B4-BE49-F238E27FC236}">
                <a16:creationId xmlns:a16="http://schemas.microsoft.com/office/drawing/2014/main" id="{7F101E71-FA4C-DD0D-DF1B-02F18185D539}"/>
              </a:ext>
            </a:extLst>
          </p:cNvPr>
          <p:cNvSpPr txBox="1"/>
          <p:nvPr/>
        </p:nvSpPr>
        <p:spPr>
          <a:xfrm>
            <a:off x="572487" y="238539"/>
            <a:ext cx="11018520" cy="1434419"/>
          </a:xfrm>
          <a:prstGeom prst="rect">
            <a:avLst/>
          </a:prstGeom>
          <a:solidFill>
            <a:srgbClr val="C2F1C8"/>
          </a:solidFill>
          <a:ln cap="flat">
            <a:noFill/>
          </a:ln>
        </p:spPr>
        <p:txBody>
          <a:bodyPr vert="horz" wrap="square" lIns="121916" tIns="60963" rIns="121916" bIns="60963" anchor="b" anchorCtr="1" compatLnSpc="1">
            <a:normAutofit/>
          </a:bodyPr>
          <a:lstStyle/>
          <a:p>
            <a:pPr marL="0" marR="0" lvl="0" indent="0" algn="ctr" defTabSz="914400" rtl="0" fontAlgn="auto" hangingPunct="1">
              <a:lnSpc>
                <a:spcPct val="115000"/>
              </a:lnSpc>
              <a:spcBef>
                <a:spcPts val="0"/>
              </a:spcBef>
              <a:spcAft>
                <a:spcPts val="1065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KE" sz="5333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RESEARCH AIM</a:t>
            </a:r>
            <a:endParaRPr lang="en-KE" sz="5333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ea typeface="Calibri" pitchFamily="34"/>
              <a:cs typeface="Arial" pitchFamily="34"/>
            </a:endParaRPr>
          </a:p>
        </p:txBody>
      </p:sp>
      <p:sp>
        <p:nvSpPr>
          <p:cNvPr id="3" name="Google Shape;194;p28">
            <a:extLst>
              <a:ext uri="{FF2B5EF4-FFF2-40B4-BE49-F238E27FC236}">
                <a16:creationId xmlns:a16="http://schemas.microsoft.com/office/drawing/2014/main" id="{0F6A2A33-5FE6-40E6-3260-675C9565B25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0" y="1950515"/>
            <a:ext cx="12188952" cy="4907484"/>
          </a:xfrm>
        </p:spPr>
        <p:txBody>
          <a:bodyPr lIns="121916" tIns="60963" rIns="121916" bIns="60963">
            <a:noAutofit/>
          </a:bodyPr>
          <a:lstStyle/>
          <a:p>
            <a:pPr marL="0" lvl="0" indent="0">
              <a:lnSpc>
                <a:spcPct val="115000"/>
              </a:lnSpc>
              <a:spcAft>
                <a:spcPts val="1065"/>
              </a:spcAft>
              <a:buNone/>
            </a:pPr>
            <a:r>
              <a:rPr lang="en-US" sz="2667">
                <a:latin typeface="Arial" pitchFamily="34"/>
                <a:cs typeface="Arial" pitchFamily="34"/>
              </a:rPr>
              <a:t>The study aims to explore the impact of NHS waiting times on access to mental health services and subsequent outcomes for adults with anxiety and depression in the UK, using a secondary literature review approach.</a:t>
            </a:r>
            <a:endParaRPr lang="en-KE" sz="3733">
              <a:latin typeface="Arial" pitchFamily="34"/>
              <a:ea typeface="Calibri" pitchFamily="34"/>
              <a:cs typeface="Arial" pitchFamily="34"/>
            </a:endParaRPr>
          </a:p>
        </p:txBody>
      </p:sp>
    </p:spTree>
  </p:cSld>
  <p:clrMapOvr>
    <a:masterClrMapping/>
  </p:clrMapOvr>
  <p:transition spd="slow">
    <p:fad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193;p28">
            <a:extLst>
              <a:ext uri="{FF2B5EF4-FFF2-40B4-BE49-F238E27FC236}">
                <a16:creationId xmlns:a16="http://schemas.microsoft.com/office/drawing/2014/main" id="{3265688E-9841-544F-D26C-214CEAAE2894}"/>
              </a:ext>
            </a:extLst>
          </p:cNvPr>
          <p:cNvSpPr txBox="1"/>
          <p:nvPr/>
        </p:nvSpPr>
        <p:spPr>
          <a:xfrm>
            <a:off x="572487" y="238539"/>
            <a:ext cx="11018520" cy="1434419"/>
          </a:xfrm>
          <a:prstGeom prst="rect">
            <a:avLst/>
          </a:prstGeom>
          <a:solidFill>
            <a:srgbClr val="E97132"/>
          </a:solidFill>
          <a:ln cap="flat">
            <a:noFill/>
          </a:ln>
        </p:spPr>
        <p:txBody>
          <a:bodyPr vert="horz" wrap="square" lIns="121916" tIns="60963" rIns="121916" bIns="60963" anchor="b" anchorCtr="1" compatLnSpc="1">
            <a:normAutofit/>
          </a:bodyPr>
          <a:lstStyle/>
          <a:p>
            <a:pPr marL="0" marR="0" lvl="0" indent="0" algn="ctr" defTabSz="914400" rtl="0" fontAlgn="auto" hangingPunct="1">
              <a:lnSpc>
                <a:spcPct val="115000"/>
              </a:lnSpc>
              <a:spcBef>
                <a:spcPts val="0"/>
              </a:spcBef>
              <a:spcAft>
                <a:spcPts val="1065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KE" sz="5333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RESEARCH OBJECTIVES</a:t>
            </a:r>
            <a:endParaRPr lang="en-KE" sz="5333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ea typeface="Calibri" pitchFamily="34"/>
              <a:cs typeface="Arial" pitchFamily="34"/>
            </a:endParaRPr>
          </a:p>
        </p:txBody>
      </p:sp>
      <p:sp>
        <p:nvSpPr>
          <p:cNvPr id="3" name="Google Shape;194;p28">
            <a:extLst>
              <a:ext uri="{FF2B5EF4-FFF2-40B4-BE49-F238E27FC236}">
                <a16:creationId xmlns:a16="http://schemas.microsoft.com/office/drawing/2014/main" id="{3372EBBC-7403-4092-1DE9-88E44137C70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0" y="1950515"/>
            <a:ext cx="12188952" cy="4916079"/>
          </a:xfrm>
        </p:spPr>
        <p:txBody>
          <a:bodyPr lIns="121916" tIns="60963" rIns="121916" bIns="60963">
            <a:noAutofit/>
          </a:bodyPr>
          <a:lstStyle/>
          <a:p>
            <a:pPr marL="457190" lvl="0" indent="-457190">
              <a:lnSpc>
                <a:spcPct val="115000"/>
              </a:lnSpc>
              <a:spcAft>
                <a:spcPts val="1065"/>
              </a:spcAft>
              <a:buFont typeface="Aptos Display"/>
              <a:buAutoNum type="arabicPeriod"/>
            </a:pPr>
            <a:r>
              <a:rPr lang="en-KE" sz="2400">
                <a:latin typeface="Arial" pitchFamily="34"/>
                <a:ea typeface="Calibri" pitchFamily="34"/>
                <a:cs typeface="Arial" pitchFamily="34"/>
              </a:rPr>
              <a:t>To examine the extent and duration of waiting periods for adults with anxiety and depression in accessing mental health services across the UK.</a:t>
            </a:r>
          </a:p>
          <a:p>
            <a:pPr marL="457190" lvl="0" indent="-457190">
              <a:lnSpc>
                <a:spcPct val="115000"/>
              </a:lnSpc>
              <a:spcAft>
                <a:spcPts val="1065"/>
              </a:spcAft>
              <a:buFont typeface="Aptos Display"/>
              <a:buAutoNum type="arabicPeriod"/>
            </a:pPr>
            <a:r>
              <a:rPr lang="en-KE" sz="2400">
                <a:latin typeface="Arial" pitchFamily="34"/>
                <a:ea typeface="Calibri" pitchFamily="34"/>
                <a:cs typeface="Arial" pitchFamily="34"/>
              </a:rPr>
              <a:t>To investigate how prolonged waiting times influence symptom severity, treatment engagement, and recovery among adults with anxiety and depression.</a:t>
            </a:r>
          </a:p>
          <a:p>
            <a:pPr marL="457190" lvl="0" indent="-457190">
              <a:lnSpc>
                <a:spcPct val="115000"/>
              </a:lnSpc>
              <a:spcAft>
                <a:spcPts val="1065"/>
              </a:spcAft>
              <a:buFont typeface="Aptos Display"/>
              <a:buAutoNum type="arabicPeriod"/>
            </a:pPr>
            <a:r>
              <a:rPr lang="en-KE" sz="2400">
                <a:latin typeface="Arial" pitchFamily="34"/>
                <a:ea typeface="Calibri" pitchFamily="34"/>
                <a:cs typeface="Arial" pitchFamily="34"/>
              </a:rPr>
              <a:t> To explore the implications of waiting times on mental health service delivery and NHS policy, providing evidence to support improvements in access and patient outcomes.</a:t>
            </a:r>
          </a:p>
        </p:txBody>
      </p:sp>
    </p:spTree>
  </p:cSld>
  <p:clrMapOvr>
    <a:masterClrMapping/>
  </p:clrMapOvr>
  <p:transition spd="slow">
    <p:fad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193;p28">
            <a:extLst>
              <a:ext uri="{FF2B5EF4-FFF2-40B4-BE49-F238E27FC236}">
                <a16:creationId xmlns:a16="http://schemas.microsoft.com/office/drawing/2014/main" id="{F6430000-7179-9EAD-6939-2051C02370BC}"/>
              </a:ext>
            </a:extLst>
          </p:cNvPr>
          <p:cNvSpPr txBox="1"/>
          <p:nvPr/>
        </p:nvSpPr>
        <p:spPr>
          <a:xfrm>
            <a:off x="572487" y="238539"/>
            <a:ext cx="11018520" cy="1434419"/>
          </a:xfrm>
          <a:prstGeom prst="rect">
            <a:avLst/>
          </a:prstGeom>
          <a:solidFill>
            <a:srgbClr val="E97132"/>
          </a:solidFill>
          <a:ln cap="flat">
            <a:noFill/>
          </a:ln>
        </p:spPr>
        <p:txBody>
          <a:bodyPr vert="horz" wrap="square" lIns="121916" tIns="60963" rIns="121916" bIns="60963" anchor="b" anchorCtr="1" compatLnSpc="1">
            <a:normAutofit/>
          </a:bodyPr>
          <a:lstStyle/>
          <a:p>
            <a:pPr marL="0" marR="0" lvl="0" indent="0" algn="ctr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1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KE" sz="5333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RESEARCH IMPACT</a:t>
            </a:r>
            <a:endParaRPr lang="en-US" sz="12800" b="1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</p:txBody>
      </p:sp>
      <p:sp>
        <p:nvSpPr>
          <p:cNvPr id="3" name="Google Shape;194;p28">
            <a:extLst>
              <a:ext uri="{FF2B5EF4-FFF2-40B4-BE49-F238E27FC236}">
                <a16:creationId xmlns:a16="http://schemas.microsoft.com/office/drawing/2014/main" id="{C3BE0251-B965-9E7F-5BE8-11A8C27D6C1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0" y="1950515"/>
            <a:ext cx="12188952" cy="4907484"/>
          </a:xfrm>
        </p:spPr>
        <p:txBody>
          <a:bodyPr lIns="121916" tIns="60963" rIns="121916" bIns="60963">
            <a:noAutofit/>
          </a:bodyPr>
          <a:lstStyle/>
          <a:p>
            <a:pPr lvl="0">
              <a:lnSpc>
                <a:spcPct val="115000"/>
              </a:lnSpc>
              <a:spcAft>
                <a:spcPts val="1065"/>
              </a:spcAft>
              <a:buSzPts val="1000"/>
              <a:buFont typeface="Wingdings" pitchFamily="2"/>
              <a:buChar char="q"/>
              <a:tabLst>
                <a:tab pos="609584" algn="l"/>
              </a:tabLst>
            </a:pPr>
            <a:r>
              <a:rPr lang="en-KE" sz="3200">
                <a:latin typeface="Arial" pitchFamily="34"/>
                <a:ea typeface="Calibri" pitchFamily="34"/>
                <a:cs typeface="Arial" pitchFamily="34"/>
              </a:rPr>
              <a:t>Improved understanding of patient outcomes</a:t>
            </a:r>
            <a:r>
              <a:rPr lang="en-US" sz="3200">
                <a:latin typeface="Arial" pitchFamily="34"/>
                <a:cs typeface="Arial" pitchFamily="34"/>
              </a:rPr>
              <a:t>(Rief et al. 2024)</a:t>
            </a:r>
            <a:r>
              <a:rPr lang="en-US" sz="3200">
                <a:latin typeface="Arial" pitchFamily="34"/>
                <a:ea typeface="Calibri" pitchFamily="34"/>
                <a:cs typeface="Arial" pitchFamily="34"/>
              </a:rPr>
              <a:t>.</a:t>
            </a:r>
            <a:endParaRPr lang="en-KE" sz="3200">
              <a:latin typeface="Arial" pitchFamily="34"/>
              <a:ea typeface="Calibri" pitchFamily="34"/>
              <a:cs typeface="Arial" pitchFamily="34"/>
            </a:endParaRPr>
          </a:p>
          <a:p>
            <a:pPr lvl="0">
              <a:lnSpc>
                <a:spcPct val="115000"/>
              </a:lnSpc>
              <a:spcAft>
                <a:spcPts val="1065"/>
              </a:spcAft>
              <a:buSzPts val="1000"/>
              <a:buFont typeface="Wingdings" pitchFamily="2"/>
              <a:buChar char="q"/>
              <a:tabLst>
                <a:tab pos="609584" algn="l"/>
              </a:tabLst>
            </a:pPr>
            <a:r>
              <a:rPr lang="en-KE" sz="3200">
                <a:latin typeface="Arial" pitchFamily="34"/>
                <a:ea typeface="Calibri" pitchFamily="34"/>
                <a:cs typeface="Arial" pitchFamily="34"/>
              </a:rPr>
              <a:t>Evidence to support earlier access to care</a:t>
            </a:r>
            <a:r>
              <a:rPr lang="en-US" sz="3200">
                <a:latin typeface="Arial" pitchFamily="34"/>
                <a:cs typeface="Arial" pitchFamily="34"/>
              </a:rPr>
              <a:t>(Thomas et al. 2024)</a:t>
            </a:r>
            <a:r>
              <a:rPr lang="en-US" sz="3200">
                <a:latin typeface="Arial" pitchFamily="34"/>
                <a:ea typeface="Calibri" pitchFamily="34"/>
                <a:cs typeface="Arial" pitchFamily="34"/>
              </a:rPr>
              <a:t>.</a:t>
            </a:r>
            <a:endParaRPr lang="en-KE" sz="3200">
              <a:latin typeface="Arial" pitchFamily="34"/>
              <a:ea typeface="Calibri" pitchFamily="34"/>
              <a:cs typeface="Arial" pitchFamily="34"/>
            </a:endParaRPr>
          </a:p>
          <a:p>
            <a:pPr lvl="0">
              <a:lnSpc>
                <a:spcPct val="115000"/>
              </a:lnSpc>
              <a:spcAft>
                <a:spcPts val="1065"/>
              </a:spcAft>
              <a:buSzPts val="1000"/>
              <a:buFont typeface="Wingdings" pitchFamily="2"/>
              <a:buChar char="q"/>
              <a:tabLst>
                <a:tab pos="609584" algn="l"/>
              </a:tabLst>
            </a:pPr>
            <a:r>
              <a:rPr lang="en-KE" sz="3200">
                <a:latin typeface="Arial" pitchFamily="34"/>
                <a:ea typeface="Calibri" pitchFamily="34"/>
                <a:cs typeface="Arial" pitchFamily="34"/>
              </a:rPr>
              <a:t>Inform NHS service redesign</a:t>
            </a:r>
            <a:r>
              <a:rPr lang="en-US" sz="3200" i="1">
                <a:latin typeface="Arial" pitchFamily="34"/>
                <a:ea typeface="Calibri" pitchFamily="34"/>
                <a:cs typeface="Arial" pitchFamily="34"/>
              </a:rPr>
              <a:t> </a:t>
            </a:r>
            <a:r>
              <a:rPr lang="en-US" sz="3200">
                <a:latin typeface="Arial" pitchFamily="34"/>
                <a:ea typeface="Calibri" pitchFamily="34"/>
                <a:cs typeface="Arial" pitchFamily="34"/>
              </a:rPr>
              <a:t>(</a:t>
            </a:r>
            <a:r>
              <a:rPr lang="en-KE" sz="3200">
                <a:latin typeface="Arial" pitchFamily="34"/>
                <a:ea typeface="Calibri" pitchFamily="34"/>
                <a:cs typeface="Arial" pitchFamily="34"/>
              </a:rPr>
              <a:t>NHS England, 2015</a:t>
            </a:r>
            <a:r>
              <a:rPr lang="en-US" sz="3200">
                <a:latin typeface="Arial" pitchFamily="34"/>
                <a:ea typeface="Calibri" pitchFamily="34"/>
                <a:cs typeface="Arial" pitchFamily="34"/>
              </a:rPr>
              <a:t>).</a:t>
            </a:r>
            <a:endParaRPr lang="en-KE" sz="3200">
              <a:latin typeface="Arial" pitchFamily="34"/>
              <a:ea typeface="Calibri" pitchFamily="34"/>
              <a:cs typeface="Arial" pitchFamily="34"/>
            </a:endParaRPr>
          </a:p>
          <a:p>
            <a:pPr lvl="0">
              <a:lnSpc>
                <a:spcPct val="115000"/>
              </a:lnSpc>
              <a:spcAft>
                <a:spcPts val="1065"/>
              </a:spcAft>
              <a:buSzPts val="1000"/>
              <a:buFont typeface="Wingdings" pitchFamily="2"/>
              <a:buChar char="q"/>
              <a:tabLst>
                <a:tab pos="609584" algn="l"/>
              </a:tabLst>
            </a:pPr>
            <a:r>
              <a:rPr lang="en-KE" sz="3200">
                <a:latin typeface="Arial" pitchFamily="34"/>
                <a:ea typeface="Calibri" pitchFamily="34"/>
                <a:cs typeface="Arial" pitchFamily="34"/>
              </a:rPr>
              <a:t>Support workforce planning</a:t>
            </a:r>
            <a:r>
              <a:rPr lang="en-KE" sz="3200" i="1">
                <a:latin typeface="Arial" pitchFamily="34"/>
                <a:ea typeface="Calibri" pitchFamily="34"/>
                <a:cs typeface="Arial" pitchFamily="34"/>
              </a:rPr>
              <a:t> </a:t>
            </a:r>
            <a:r>
              <a:rPr lang="en-KE" sz="3200">
                <a:latin typeface="Arial" pitchFamily="34"/>
                <a:ea typeface="Calibri" pitchFamily="34"/>
                <a:cs typeface="Arial" pitchFamily="34"/>
              </a:rPr>
              <a:t>(Clark, 2018</a:t>
            </a:r>
            <a:r>
              <a:rPr lang="en-US" sz="3200">
                <a:latin typeface="Arial" pitchFamily="34"/>
                <a:ea typeface="Calibri" pitchFamily="34"/>
                <a:cs typeface="Arial" pitchFamily="34"/>
              </a:rPr>
              <a:t>;</a:t>
            </a:r>
            <a:r>
              <a:rPr lang="en-KE" sz="3200">
                <a:latin typeface="Arial" pitchFamily="34"/>
                <a:ea typeface="Calibri" pitchFamily="34"/>
                <a:cs typeface="Arial" pitchFamily="34"/>
              </a:rPr>
              <a:t> Thomas et al., 2024</a:t>
            </a:r>
            <a:r>
              <a:rPr lang="en-US" sz="3200">
                <a:latin typeface="Arial" pitchFamily="34"/>
                <a:ea typeface="Calibri" pitchFamily="34"/>
                <a:cs typeface="Arial" pitchFamily="34"/>
              </a:rPr>
              <a:t>).</a:t>
            </a:r>
            <a:endParaRPr lang="en-KE" sz="3200">
              <a:latin typeface="Arial" pitchFamily="34"/>
              <a:ea typeface="Calibri" pitchFamily="34"/>
              <a:cs typeface="Arial" pitchFamily="34"/>
            </a:endParaRPr>
          </a:p>
          <a:p>
            <a:pPr lvl="0">
              <a:lnSpc>
                <a:spcPct val="115000"/>
              </a:lnSpc>
              <a:spcAft>
                <a:spcPts val="1065"/>
              </a:spcAft>
              <a:buSzPts val="1000"/>
              <a:buFont typeface="Wingdings" pitchFamily="2"/>
              <a:buChar char="q"/>
              <a:tabLst>
                <a:tab pos="609584" algn="l"/>
              </a:tabLst>
            </a:pPr>
            <a:r>
              <a:rPr lang="en-KE" sz="3200">
                <a:latin typeface="Arial" pitchFamily="34"/>
                <a:ea typeface="Calibri" pitchFamily="34"/>
                <a:cs typeface="Arial" pitchFamily="34"/>
              </a:rPr>
              <a:t>Contribute to mental health policy development</a:t>
            </a:r>
            <a:r>
              <a:rPr lang="en-US" sz="3200">
                <a:latin typeface="Arial" pitchFamily="34"/>
                <a:ea typeface="Calibri" pitchFamily="34"/>
                <a:cs typeface="Arial" pitchFamily="34"/>
              </a:rPr>
              <a:t>.</a:t>
            </a:r>
            <a:br>
              <a:rPr lang="en-KE" sz="3200">
                <a:latin typeface="Arial" pitchFamily="34"/>
                <a:ea typeface="Calibri" pitchFamily="34"/>
                <a:cs typeface="Arial" pitchFamily="34"/>
              </a:rPr>
            </a:br>
            <a:endParaRPr lang="en-KE" sz="3200">
              <a:latin typeface="Arial" pitchFamily="34"/>
              <a:ea typeface="Calibri" pitchFamily="34"/>
              <a:cs typeface="Arial" pitchFamily="34"/>
            </a:endParaRPr>
          </a:p>
        </p:txBody>
      </p:sp>
    </p:spTree>
  </p:cSld>
  <p:clrMapOvr>
    <a:masterClrMapping/>
  </p:clrMapOvr>
  <p:transition spd="slow">
    <p:fad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193;p28">
            <a:extLst>
              <a:ext uri="{FF2B5EF4-FFF2-40B4-BE49-F238E27FC236}">
                <a16:creationId xmlns:a16="http://schemas.microsoft.com/office/drawing/2014/main" id="{C81120C4-9633-9A2A-94AA-96A06E7C1143}"/>
              </a:ext>
            </a:extLst>
          </p:cNvPr>
          <p:cNvSpPr txBox="1"/>
          <p:nvPr/>
        </p:nvSpPr>
        <p:spPr>
          <a:xfrm>
            <a:off x="572487" y="238539"/>
            <a:ext cx="11018520" cy="1434419"/>
          </a:xfrm>
          <a:prstGeom prst="rect">
            <a:avLst/>
          </a:prstGeom>
          <a:solidFill>
            <a:srgbClr val="D86ECC"/>
          </a:solidFill>
          <a:ln cap="flat">
            <a:noFill/>
          </a:ln>
        </p:spPr>
        <p:txBody>
          <a:bodyPr vert="horz" wrap="square" lIns="121916" tIns="60963" rIns="121916" bIns="60963" anchor="b" anchorCtr="1" compatLnSpc="1">
            <a:normAutofit/>
          </a:bodyPr>
          <a:lstStyle/>
          <a:p>
            <a:pPr marL="0" marR="0" lvl="0" indent="0" algn="ctr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1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5333" b="1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References list</a:t>
            </a:r>
          </a:p>
        </p:txBody>
      </p:sp>
      <p:sp>
        <p:nvSpPr>
          <p:cNvPr id="3" name="Google Shape;194;p28">
            <a:extLst>
              <a:ext uri="{FF2B5EF4-FFF2-40B4-BE49-F238E27FC236}">
                <a16:creationId xmlns:a16="http://schemas.microsoft.com/office/drawing/2014/main" id="{98E1A432-5A66-CC2E-F9CA-42242998DA5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0" y="1672949"/>
            <a:ext cx="12188952" cy="5148474"/>
          </a:xfrm>
        </p:spPr>
        <p:txBody>
          <a:bodyPr lIns="121916" tIns="60963" rIns="121916" bIns="60963">
            <a:noAutofit/>
          </a:bodyPr>
          <a:lstStyle/>
          <a:p>
            <a:pPr lvl="0" indent="-609584">
              <a:buFont typeface="Wingdings" pitchFamily="2"/>
              <a:buChar char="q"/>
            </a:pP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 Baldwin, DS, Dang, M, Farquharson, L, Fitzpatrick, N, Lindsay, N, Quirk, A, Rhodes, E, Shah, P, Williams, R &amp; Crawford, MJ 2021, ‘Quality of English inpatient mental health services for people with anxiety or depressive disorders: Findings and recommendations from the core audit of the National Clinical Audit of Anxiety and Depression’, </a:t>
            </a:r>
            <a:r>
              <a:rPr lang="en-KE" sz="1467" i="1">
                <a:latin typeface="Arial" pitchFamily="34"/>
                <a:ea typeface="Calibri" pitchFamily="34"/>
                <a:cs typeface="Arial" pitchFamily="34"/>
              </a:rPr>
              <a:t>Comprehensive Psychiatry</a:t>
            </a: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, vol. 104, Elsevier BV, p. 152212, viewed 30 January 2026, </a:t>
            </a:r>
            <a:r>
              <a:rPr lang="en-KE" sz="1467" u="sng">
                <a:solidFill>
                  <a:srgbClr val="0563C1"/>
                </a:solidFill>
                <a:latin typeface="Arial" pitchFamily="34"/>
                <a:ea typeface="Calibri" pitchFamily="34"/>
                <a:cs typeface="Arial" pitchFamily="34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https://www.sciencedirect.com/science/article/pii/S0010440X20300547?utm_source%3Dchatgpt.com%26via%3Dihub</a:t>
            </a: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.</a:t>
            </a:r>
          </a:p>
          <a:p>
            <a:pPr lvl="0" indent="-609584">
              <a:buFont typeface="Wingdings" pitchFamily="2"/>
              <a:buChar char="q"/>
            </a:pP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Céline El Baou, Bell, G, Saunders, R, Buckman, JEJ, Mandy, W, Dagnan, D, O’Nions, E, Pender, R, Clements, H, Pilling, S, Richards, M, John, A &amp; Stott, J 2023, ‘Effectiveness of primary care psychological therapy services for treating depression and anxiety in autistic adults in England: a retrospective, matched, observational cohort study of national health-care records’, </a:t>
            </a:r>
            <a:r>
              <a:rPr lang="en-KE" sz="1467" i="1">
                <a:latin typeface="Arial" pitchFamily="34"/>
                <a:ea typeface="Calibri" pitchFamily="34"/>
                <a:cs typeface="Arial" pitchFamily="34"/>
              </a:rPr>
              <a:t>The Lancet Psychiatry</a:t>
            </a: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, vol. 10, Elsevier BV, no. 12, pp. 944–954, viewed 30 January 2026, </a:t>
            </a:r>
            <a:r>
              <a:rPr lang="en-KE" sz="1467" u="sng">
                <a:solidFill>
                  <a:srgbClr val="0563C1"/>
                </a:solidFill>
                <a:latin typeface="Arial" pitchFamily="34"/>
                <a:ea typeface="Calibri" pitchFamily="34"/>
                <a:cs typeface="Arial" pitchFamily="34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https://www.thelancet.com/journals/lanpsy/article/PIIS2215-0366(23)00291-2/fulltext</a:t>
            </a: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.</a:t>
            </a:r>
          </a:p>
          <a:p>
            <a:pPr lvl="0" indent="-609584">
              <a:buFont typeface="Wingdings" pitchFamily="2"/>
              <a:buChar char="q"/>
            </a:pP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Clark, DM 2018, ‘Realizing the Mass Public Benefit of Evidence-Based Psychological Therapies: The IAPT Program’, </a:t>
            </a:r>
            <a:r>
              <a:rPr lang="en-KE" sz="1467" i="1">
                <a:latin typeface="Arial" pitchFamily="34"/>
                <a:ea typeface="Calibri" pitchFamily="34"/>
                <a:cs typeface="Arial" pitchFamily="34"/>
              </a:rPr>
              <a:t>Annual Review of Clinical Psychology</a:t>
            </a: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, vol. 14, Annual Reviews, no. 1, pp. 159–183, viewed 30 January 2026, </a:t>
            </a:r>
            <a:r>
              <a:rPr lang="en-KE" sz="1467" u="sng">
                <a:solidFill>
                  <a:srgbClr val="0563C1"/>
                </a:solidFill>
                <a:latin typeface="Arial" pitchFamily="34"/>
                <a:ea typeface="Calibri" pitchFamily="34"/>
                <a:cs typeface="Arial" pitchFamily="34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https://www.annualreviews.org/content/journals/10.1146/annurev-clinpsy-050817-084833</a:t>
            </a: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.</a:t>
            </a:r>
          </a:p>
          <a:p>
            <a:pPr lvl="0" indent="-609584">
              <a:buFont typeface="Wingdings" pitchFamily="2"/>
              <a:buChar char="q"/>
            </a:pP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Connor Heapy, Marshall, P, Glossop, Z, Suman Prinjha &amp; Lobban, F 2025, ‘Factors Influencing Online Mental Health Forum Use for People from Ethnic Minority Backgrounds in the United Kingdom: A Mixed Methods Study’, </a:t>
            </a:r>
            <a:r>
              <a:rPr lang="en-KE" sz="1467" i="1">
                <a:latin typeface="Arial" pitchFamily="34"/>
                <a:ea typeface="Calibri" pitchFamily="34"/>
                <a:cs typeface="Arial" pitchFamily="34"/>
              </a:rPr>
              <a:t>International Journal of Environmental Research and Public Health</a:t>
            </a: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, vol. 22, Multidisciplinary Digital Publishing Institute, no. 11, pp. 1638–1638, viewed 30 January 2026, </a:t>
            </a:r>
            <a:r>
              <a:rPr lang="en-KE" sz="1467" u="sng">
                <a:solidFill>
                  <a:srgbClr val="0563C1"/>
                </a:solidFill>
                <a:latin typeface="Arial" pitchFamily="34"/>
                <a:ea typeface="Calibri" pitchFamily="34"/>
                <a:cs typeface="Arial" pitchFamily="34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https://www.mdpi.com/1660-4601/22/11/1638</a:t>
            </a: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.</a:t>
            </a:r>
            <a:endParaRPr lang="en-US" sz="1467">
              <a:latin typeface="Arial" pitchFamily="34"/>
              <a:ea typeface="Calibri" pitchFamily="34"/>
              <a:cs typeface="Arial" pitchFamily="34"/>
            </a:endParaRPr>
          </a:p>
          <a:p>
            <a:pPr lvl="0" indent="-609584">
              <a:buFont typeface="Wingdings" pitchFamily="2"/>
              <a:buChar char="q"/>
            </a:pPr>
            <a:r>
              <a:rPr lang="en-KE" sz="1467">
                <a:latin typeface="Arial" pitchFamily="34"/>
                <a:ea typeface="Calibri" pitchFamily="34"/>
                <a:cs typeface="Times New Roman" pitchFamily="18"/>
              </a:rPr>
              <a:t>England, N 2023, </a:t>
            </a:r>
            <a:r>
              <a:rPr lang="en-KE" sz="1467" i="1">
                <a:latin typeface="Arial" pitchFamily="34"/>
                <a:ea typeface="Calibri" pitchFamily="34"/>
                <a:cs typeface="Times New Roman" pitchFamily="18"/>
              </a:rPr>
              <a:t>NHS England» Service standards</a:t>
            </a:r>
            <a:r>
              <a:rPr lang="en-KE" sz="1467">
                <a:latin typeface="Arial" pitchFamily="34"/>
                <a:ea typeface="Calibri" pitchFamily="34"/>
                <a:cs typeface="Times New Roman" pitchFamily="18"/>
              </a:rPr>
              <a:t>, England.nhs.uk, viewed 13 February 2026, </a:t>
            </a:r>
            <a:r>
              <a:rPr lang="en-KE" sz="1467" u="sng">
                <a:solidFill>
                  <a:srgbClr val="0563C1"/>
                </a:solidFill>
                <a:latin typeface="Arial" pitchFamily="34"/>
                <a:ea typeface="Calibri" pitchFamily="34"/>
                <a:cs typeface="Times New Roman" pitchFamily="18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https://www.england.nhs.uk/mental-health/adults/nhs-talking-therapies/service-standards/</a:t>
            </a:r>
            <a:r>
              <a:rPr lang="en-KE" sz="1467">
                <a:latin typeface="Arial" pitchFamily="34"/>
                <a:ea typeface="Calibri" pitchFamily="34"/>
                <a:cs typeface="Times New Roman" pitchFamily="18"/>
              </a:rPr>
              <a:t>.</a:t>
            </a:r>
            <a:endParaRPr lang="en-KE" sz="1467">
              <a:latin typeface="Arial" pitchFamily="34"/>
              <a:ea typeface="Calibri" pitchFamily="34"/>
              <a:cs typeface="Arial" pitchFamily="34"/>
            </a:endParaRPr>
          </a:p>
          <a:p>
            <a:pPr lvl="0" indent="-609584">
              <a:buFont typeface="Wingdings" pitchFamily="2"/>
              <a:buChar char="q"/>
            </a:pP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Ganga, RN, Santa, K, Ali, M &amp; Smith, G 2024, ‘The Impact of a Digital Referral Platform to Improve Access to Child and Adolescent Mental Health Services: A Prospective Observational Study with Real-World Data’, </a:t>
            </a:r>
            <a:r>
              <a:rPr lang="en-KE" sz="1467" i="1">
                <a:latin typeface="Arial" pitchFamily="34"/>
                <a:ea typeface="Calibri" pitchFamily="34"/>
                <a:cs typeface="Arial" pitchFamily="34"/>
              </a:rPr>
              <a:t>International Journal of Environmental Research and Public Health</a:t>
            </a: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, vol. 21, Multidisciplinary Digital Publishing Institute, no. 10, pp. 1318–1318, viewed 30 January 2026, </a:t>
            </a:r>
            <a:r>
              <a:rPr lang="en-KE" sz="1467" u="sng">
                <a:solidFill>
                  <a:srgbClr val="0563C1"/>
                </a:solidFill>
                <a:latin typeface="Arial" pitchFamily="34"/>
                <a:ea typeface="Calibri" pitchFamily="34"/>
                <a:cs typeface="Arial" pitchFamily="34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https://www.mdpi.com/1660-4601/21/10/1318</a:t>
            </a: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.</a:t>
            </a:r>
          </a:p>
          <a:p>
            <a:pPr lvl="0" indent="-609584">
              <a:buFont typeface="Wingdings" pitchFamily="2"/>
              <a:buChar char="q"/>
            </a:pPr>
            <a:endParaRPr lang="en-KE" sz="1467">
              <a:latin typeface="Arial" pitchFamily="34"/>
              <a:ea typeface="Calibri" pitchFamily="34"/>
              <a:cs typeface="Arial" pitchFamily="34"/>
            </a:endParaRPr>
          </a:p>
          <a:p>
            <a:pPr marL="365750" lvl="0">
              <a:spcBef>
                <a:spcPts val="1600"/>
              </a:spcBef>
              <a:buFont typeface="Wingdings" pitchFamily="2"/>
              <a:buChar char="q"/>
            </a:pPr>
            <a:endParaRPr lang="en-US" sz="1467"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  <p:transition spd="slow">
    <p:fad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193;p28">
            <a:extLst>
              <a:ext uri="{FF2B5EF4-FFF2-40B4-BE49-F238E27FC236}">
                <a16:creationId xmlns:a16="http://schemas.microsoft.com/office/drawing/2014/main" id="{AEC9F90C-6FC6-F214-242A-C9B998B34CF9}"/>
              </a:ext>
            </a:extLst>
          </p:cNvPr>
          <p:cNvSpPr txBox="1"/>
          <p:nvPr/>
        </p:nvSpPr>
        <p:spPr>
          <a:xfrm>
            <a:off x="572487" y="238539"/>
            <a:ext cx="11018520" cy="1434419"/>
          </a:xfrm>
          <a:prstGeom prst="rect">
            <a:avLst/>
          </a:prstGeom>
          <a:solidFill>
            <a:srgbClr val="D86ECC"/>
          </a:solidFill>
          <a:ln cap="flat">
            <a:noFill/>
          </a:ln>
        </p:spPr>
        <p:txBody>
          <a:bodyPr vert="horz" wrap="square" lIns="121916" tIns="60963" rIns="121916" bIns="60963" anchor="b" anchorCtr="1" compatLnSpc="1">
            <a:normAutofit/>
          </a:bodyPr>
          <a:lstStyle/>
          <a:p>
            <a:pPr marL="0" marR="0" lvl="0" indent="0" algn="ctr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1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5333" b="1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References list</a:t>
            </a:r>
          </a:p>
        </p:txBody>
      </p:sp>
      <p:sp>
        <p:nvSpPr>
          <p:cNvPr id="3" name="Google Shape;194;p28">
            <a:extLst>
              <a:ext uri="{FF2B5EF4-FFF2-40B4-BE49-F238E27FC236}">
                <a16:creationId xmlns:a16="http://schemas.microsoft.com/office/drawing/2014/main" id="{BC8505DA-5C5C-A5EA-CE0A-214FE7E8328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0" y="1699833"/>
            <a:ext cx="12188952" cy="5158166"/>
          </a:xfrm>
        </p:spPr>
        <p:txBody>
          <a:bodyPr lIns="121916" tIns="60963" rIns="121916" bIns="60963">
            <a:noAutofit/>
          </a:bodyPr>
          <a:lstStyle/>
          <a:p>
            <a:pPr lvl="0" indent="-609584">
              <a:buFont typeface="Wingdings" pitchFamily="2"/>
              <a:buChar char="q"/>
            </a:pP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Kenwright, M, Fairclough, P, McDonald, J &amp; Pickford, L 2024, ‘Effectiveness of community mental health nurses in an integrated primary care service: An observational cohort study’, </a:t>
            </a:r>
            <a:r>
              <a:rPr lang="en-KE" sz="1467" i="1">
                <a:latin typeface="Arial" pitchFamily="34"/>
                <a:ea typeface="Calibri" pitchFamily="34"/>
                <a:cs typeface="Arial" pitchFamily="34"/>
              </a:rPr>
              <a:t>International Journal of Nursing Studies Advances</a:t>
            </a: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, vol. 6, Elsevier BV, pp. 100182–100182, viewed 30 January 2026, </a:t>
            </a:r>
            <a:r>
              <a:rPr lang="en-KE" sz="1467" u="sng">
                <a:solidFill>
                  <a:srgbClr val="0563C1"/>
                </a:solidFill>
                <a:latin typeface="Arial" pitchFamily="34"/>
                <a:ea typeface="Calibri" pitchFamily="34"/>
                <a:cs typeface="Arial" pitchFamily="34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https://www.sciencedirect.com/science/article/pii/S2666142X24000092?utm_source%3Dchatgpt.com%26via%3Dihub</a:t>
            </a: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.</a:t>
            </a:r>
          </a:p>
          <a:p>
            <a:pPr lvl="0" indent="-609584">
              <a:buFont typeface="Wingdings" pitchFamily="2"/>
              <a:buChar char="q"/>
            </a:pP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Neufeld, SAS, Dunn, VJ, Jones, PB, Croudace, TJ &amp; Goodyer, IM 2017, ‘Reduction in adolescent depression after contact with mental health services: a longitudinal cohort study in the UK’, </a:t>
            </a:r>
            <a:r>
              <a:rPr lang="en-KE" sz="1467" i="1">
                <a:latin typeface="Arial" pitchFamily="34"/>
                <a:ea typeface="Calibri" pitchFamily="34"/>
                <a:cs typeface="Arial" pitchFamily="34"/>
              </a:rPr>
              <a:t>The Lancet Psychiatry</a:t>
            </a: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, vol. 4, Elsevier BV, no. 2, pp. 120–127, viewed 30 January 2026, </a:t>
            </a:r>
            <a:r>
              <a:rPr lang="en-KE" sz="1467" u="sng">
                <a:solidFill>
                  <a:srgbClr val="0563C1"/>
                </a:solidFill>
                <a:latin typeface="Arial" pitchFamily="34"/>
                <a:ea typeface="Calibri" pitchFamily="34"/>
                <a:cs typeface="Arial" pitchFamily="34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https://www.thelancet.com/journals/lanpsy/article/PIIS2215-0366(17)30002-0/fulltext</a:t>
            </a: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.</a:t>
            </a:r>
            <a:endParaRPr lang="en-US" sz="1467">
              <a:latin typeface="Arial" pitchFamily="34"/>
              <a:ea typeface="Calibri" pitchFamily="34"/>
              <a:cs typeface="Arial" pitchFamily="34"/>
            </a:endParaRPr>
          </a:p>
          <a:p>
            <a:pPr lvl="0" indent="-609584">
              <a:buFont typeface="Wingdings" pitchFamily="2"/>
              <a:buChar char="q"/>
            </a:pP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Punton, G, Dodd, AL &amp; McNeill, A 2022, ‘“You’re on the waiting list”: An interpretive phenomenological analysis of young adults’ experiences of waiting lists within mental health services in the UK’, in S Scott (ed.), </a:t>
            </a:r>
            <a:r>
              <a:rPr lang="en-KE" sz="1467" i="1">
                <a:latin typeface="Arial" pitchFamily="34"/>
                <a:ea typeface="Calibri" pitchFamily="34"/>
                <a:cs typeface="Arial" pitchFamily="34"/>
              </a:rPr>
              <a:t>PLOS ONE</a:t>
            </a: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, vol. 17, Public Library of Science (PLoS), no. 3, p. e0265542, viewed 13 February 2026, </a:t>
            </a:r>
            <a:r>
              <a:rPr lang="en-KE" sz="1467" u="sng">
                <a:solidFill>
                  <a:srgbClr val="0563C1"/>
                </a:solidFill>
                <a:latin typeface="Arial" pitchFamily="34"/>
                <a:ea typeface="Calibri" pitchFamily="34"/>
                <a:cs typeface="Arial" pitchFamily="34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https://pmc.ncbi.nlm.nih.gov/articles/PMC8932552/</a:t>
            </a:r>
            <a:endParaRPr lang="en-KE" sz="1467">
              <a:latin typeface="Arial" pitchFamily="34"/>
              <a:ea typeface="Calibri" pitchFamily="34"/>
              <a:cs typeface="Arial" pitchFamily="34"/>
            </a:endParaRPr>
          </a:p>
          <a:p>
            <a:pPr lvl="0" indent="-609584">
              <a:buFont typeface="Wingdings" pitchFamily="2"/>
              <a:buChar char="q"/>
            </a:pP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Rayner, L, Matcham, F, Hutton, J, Stringer, C, Dobson, J, Steer, S &amp; Hotopf, M 2014, ‘Embedding integrated mental health assessment and management in general hospital settings: feasibility, acceptability and the prevalence of common mental disorder’, </a:t>
            </a:r>
            <a:r>
              <a:rPr lang="en-KE" sz="1467" i="1">
                <a:latin typeface="Arial" pitchFamily="34"/>
                <a:ea typeface="Calibri" pitchFamily="34"/>
                <a:cs typeface="Arial" pitchFamily="34"/>
              </a:rPr>
              <a:t>General Hospital Psychiatry</a:t>
            </a: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, vol. 36, Elsevier BV, no. 3, pp. 318–324, viewed 30 January 2026, </a:t>
            </a:r>
            <a:r>
              <a:rPr lang="en-KE" sz="1467" u="sng">
                <a:solidFill>
                  <a:srgbClr val="0563C1"/>
                </a:solidFill>
                <a:latin typeface="Arial" pitchFamily="34"/>
                <a:ea typeface="Calibri" pitchFamily="34"/>
                <a:cs typeface="Arial" pitchFamily="34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https://www.sciencedirect.com/science/article/pii/S0163834313003691?utm_source%3Dchatgpt.com%26via%3Dihub</a:t>
            </a: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.</a:t>
            </a:r>
          </a:p>
          <a:p>
            <a:pPr lvl="0" indent="-609584">
              <a:buFont typeface="Wingdings" pitchFamily="2"/>
              <a:buChar char="q"/>
            </a:pP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Reichert, A &amp; Jacobs, R 2018, ‘The impact of waiting time on patient outcomes: Evidence from early intervention in psychosis services in England’, </a:t>
            </a:r>
            <a:r>
              <a:rPr lang="en-KE" sz="1467" i="1">
                <a:latin typeface="Arial" pitchFamily="34"/>
                <a:ea typeface="Calibri" pitchFamily="34"/>
                <a:cs typeface="Arial" pitchFamily="34"/>
              </a:rPr>
              <a:t>Health Economics</a:t>
            </a: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, vol. 27, Wiley, no. 11, pp. 1772–1787, viewed 30 January 2026, </a:t>
            </a:r>
            <a:r>
              <a:rPr lang="en-KE" sz="1467" u="sng">
                <a:solidFill>
                  <a:srgbClr val="0563C1"/>
                </a:solidFill>
                <a:latin typeface="Arial" pitchFamily="34"/>
                <a:ea typeface="Calibri" pitchFamily="34"/>
                <a:cs typeface="Arial" pitchFamily="34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https://onlinelibrary.wiley.com/doi/full/10.1002/hec.3800</a:t>
            </a: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.</a:t>
            </a:r>
          </a:p>
          <a:p>
            <a:pPr lvl="0" indent="-609584">
              <a:buFont typeface="Wingdings" pitchFamily="2"/>
              <a:buChar char="q"/>
            </a:pP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Rief, W, Rief, W, Asmundson, GJG, Bryant, RA, Clark, DM, Ehlers, A, Holmes, EA, McNally, RJ, Neufeld, CB, Wilhelm, S, Jaroszewski, AC, Berg, M, Haberkamp, A &amp; Hofmann, SG 2024, ‘The future of psychological treatments: The Marburg Declaration’, </a:t>
            </a:r>
            <a:r>
              <a:rPr lang="en-KE" sz="1467" i="1">
                <a:latin typeface="Arial" pitchFamily="34"/>
                <a:ea typeface="Calibri" pitchFamily="34"/>
                <a:cs typeface="Arial" pitchFamily="34"/>
              </a:rPr>
              <a:t>Clinical Psychology Review</a:t>
            </a: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, vol. 110, Elsevier BV, pp. 102417–102417, viewed 30 January 2026, </a:t>
            </a:r>
            <a:r>
              <a:rPr lang="en-KE" sz="1467" u="sng">
                <a:solidFill>
                  <a:srgbClr val="0563C1"/>
                </a:solidFill>
                <a:latin typeface="Arial" pitchFamily="34"/>
                <a:ea typeface="Calibri" pitchFamily="34"/>
                <a:cs typeface="Arial" pitchFamily="34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https://www.sciencedirect.com/science/article/pii/S0272735824000382?utm_source%3Dchatgpt.com%26via%3Dihub</a:t>
            </a: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.</a:t>
            </a:r>
          </a:p>
        </p:txBody>
      </p:sp>
    </p:spTree>
  </p:cSld>
  <p:clrMapOvr>
    <a:masterClrMapping/>
  </p:clrMapOvr>
  <p:transition spd="slow">
    <p:fad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193;p28">
            <a:extLst>
              <a:ext uri="{FF2B5EF4-FFF2-40B4-BE49-F238E27FC236}">
                <a16:creationId xmlns:a16="http://schemas.microsoft.com/office/drawing/2014/main" id="{3CAE3603-2A20-E8A3-BF5E-A1A5258AA8BF}"/>
              </a:ext>
            </a:extLst>
          </p:cNvPr>
          <p:cNvSpPr txBox="1"/>
          <p:nvPr/>
        </p:nvSpPr>
        <p:spPr>
          <a:xfrm>
            <a:off x="572487" y="238539"/>
            <a:ext cx="11018520" cy="1434419"/>
          </a:xfrm>
          <a:prstGeom prst="rect">
            <a:avLst/>
          </a:prstGeom>
          <a:solidFill>
            <a:srgbClr val="D86ECC"/>
          </a:solidFill>
          <a:ln cap="flat">
            <a:noFill/>
          </a:ln>
        </p:spPr>
        <p:txBody>
          <a:bodyPr vert="horz" wrap="square" lIns="121916" tIns="60963" rIns="121916" bIns="60963" anchor="b" anchorCtr="1" compatLnSpc="1">
            <a:normAutofit/>
          </a:bodyPr>
          <a:lstStyle/>
          <a:p>
            <a:pPr marL="0" marR="0" lvl="0" indent="0" algn="ctr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1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5333" b="1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References list</a:t>
            </a:r>
          </a:p>
        </p:txBody>
      </p:sp>
      <p:sp>
        <p:nvSpPr>
          <p:cNvPr id="3" name="Google Shape;194;p28">
            <a:extLst>
              <a:ext uri="{FF2B5EF4-FFF2-40B4-BE49-F238E27FC236}">
                <a16:creationId xmlns:a16="http://schemas.microsoft.com/office/drawing/2014/main" id="{DA747631-7BA0-4C69-4136-56E745CFF91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0" y="1950515"/>
            <a:ext cx="12188952" cy="4907484"/>
          </a:xfrm>
        </p:spPr>
        <p:txBody>
          <a:bodyPr lIns="121916" tIns="60963" rIns="121916" bIns="60963">
            <a:noAutofit/>
          </a:bodyPr>
          <a:lstStyle/>
          <a:p>
            <a:pPr lvl="0" indent="-609584">
              <a:buFont typeface="Wingdings" pitchFamily="2"/>
              <a:buChar char="q"/>
            </a:pP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Robinson, T, Condell, J, Ramsey, E &amp; Leavey, G 2023, ‘Self-Management of Subclinical Common Mental Health Disorders (Anxiety, Depression and Sleep Disorders) Using Wearable Devices’, </a:t>
            </a:r>
            <a:r>
              <a:rPr lang="en-KE" sz="1600" i="1">
                <a:latin typeface="Arial" pitchFamily="34"/>
                <a:ea typeface="Calibri" pitchFamily="34"/>
                <a:cs typeface="Arial" pitchFamily="34"/>
              </a:rPr>
              <a:t>International Journal of Environmental Research and Public Health</a:t>
            </a: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, vol. 20, Multidisciplinary Digital Publishing Institute, no. 3, pp. 2636–2636, viewed 30 January 2026, </a:t>
            </a:r>
            <a:r>
              <a:rPr lang="en-KE" sz="1600" u="sng">
                <a:solidFill>
                  <a:srgbClr val="0563C1"/>
                </a:solidFill>
                <a:latin typeface="Arial" pitchFamily="34"/>
                <a:ea typeface="Calibri" pitchFamily="34"/>
                <a:cs typeface="Arial" pitchFamily="34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https://www.mdpi.com/1660-4601/20/3/2636</a:t>
            </a: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.</a:t>
            </a:r>
          </a:p>
          <a:p>
            <a:pPr lvl="0" indent="-609584">
              <a:buFont typeface="Wingdings" pitchFamily="2"/>
              <a:buChar char="q"/>
            </a:pP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Samartzis, L &amp; Talias, MA 2019, ‘Assessing and Improving the Quality in Mental Health Services’, </a:t>
            </a:r>
            <a:r>
              <a:rPr lang="en-KE" sz="1600" i="1">
                <a:latin typeface="Arial" pitchFamily="34"/>
                <a:ea typeface="Calibri" pitchFamily="34"/>
                <a:cs typeface="Arial" pitchFamily="34"/>
              </a:rPr>
              <a:t>International Journal of Environmental Research and Public Health</a:t>
            </a: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, vol. 17, MDPI AG, no. 1, p. 249, viewed 30 January 2026, </a:t>
            </a:r>
            <a:r>
              <a:rPr lang="en-KE" sz="1600" u="sng">
                <a:solidFill>
                  <a:srgbClr val="0563C1"/>
                </a:solidFill>
                <a:latin typeface="Arial" pitchFamily="34"/>
                <a:ea typeface="Calibri" pitchFamily="34"/>
                <a:cs typeface="Arial" pitchFamily="34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https://www.mdpi.com/1660-4601/17/1/249</a:t>
            </a: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.</a:t>
            </a:r>
          </a:p>
          <a:p>
            <a:pPr lvl="0" indent="-609584">
              <a:buFont typeface="Wingdings" pitchFamily="2"/>
              <a:buChar char="q"/>
            </a:pP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Santa, K, Dixon, C, Ganga, RN, Trainor, G, Smith, G, Furfie, V &amp; Brown, H 2024, ‘Facilitating Access to Mental Health Services: A Stakeholder-Driven Improvement of the Children and Young People (CYP) as One Referral Platform’, </a:t>
            </a:r>
            <a:r>
              <a:rPr lang="en-KE" sz="1600" i="1">
                <a:latin typeface="Arial" pitchFamily="34"/>
                <a:ea typeface="Calibri" pitchFamily="34"/>
                <a:cs typeface="Arial" pitchFamily="34"/>
              </a:rPr>
              <a:t>International Journal of Environmental Research and Public Health</a:t>
            </a: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, vol. 21, MDPI AG, no. 6, p. 784, viewed 30 January 2026, </a:t>
            </a:r>
            <a:r>
              <a:rPr lang="en-KE" sz="1600" u="sng">
                <a:solidFill>
                  <a:srgbClr val="0563C1"/>
                </a:solidFill>
                <a:latin typeface="Arial" pitchFamily="34"/>
                <a:ea typeface="Calibri" pitchFamily="34"/>
                <a:cs typeface="Arial" pitchFamily="34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https://www.mdpi.com/1660-4601/21/6/784</a:t>
            </a: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.</a:t>
            </a:r>
          </a:p>
          <a:p>
            <a:pPr lvl="0" indent="-609584">
              <a:buFont typeface="Wingdings" pitchFamily="2"/>
              <a:buChar char="q"/>
            </a:pP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Sawrikar, V, Buchan, K &amp; Gillespie-Smith, K 2025, ‘Young people’s perspective on technology-enabled personalised youth mental health care for depression in the UK’, </a:t>
            </a:r>
            <a:r>
              <a:rPr lang="en-KE" sz="1600" i="1">
                <a:latin typeface="Arial" pitchFamily="34"/>
                <a:ea typeface="Calibri" pitchFamily="34"/>
                <a:cs typeface="Arial" pitchFamily="34"/>
              </a:rPr>
              <a:t>Health Policy and Technology</a:t>
            </a: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, vol. 14, Elsevier BV, no. 3, p. 101028, viewed 30 January 2026, </a:t>
            </a:r>
            <a:r>
              <a:rPr lang="en-KE" sz="1600" u="sng">
                <a:solidFill>
                  <a:srgbClr val="0563C1"/>
                </a:solidFill>
                <a:latin typeface="Arial" pitchFamily="34"/>
                <a:ea typeface="Calibri" pitchFamily="34"/>
                <a:cs typeface="Arial" pitchFamily="34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https://www.sciencedirect.com/science/article/pii/S2211883725000565?utm_source%3Dchatgpt.com%26via%3Dihub</a:t>
            </a: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.</a:t>
            </a:r>
          </a:p>
          <a:p>
            <a:pPr lvl="0" indent="-609584">
              <a:buFont typeface="Wingdings" pitchFamily="2"/>
              <a:buChar char="q"/>
            </a:pP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Thomas, F, Wyatt, K, Berzins, K, Lee, I, Horrell, J, McLoughlin, A, Hamer, O &amp; Hughes, S 2024, ‘Supporting patients experiencing poverty-related mental distress: Development and evaluation of a training resource in general practices in eleven regions of England’, </a:t>
            </a:r>
            <a:r>
              <a:rPr lang="en-KE" sz="1600" i="1">
                <a:latin typeface="Arial" pitchFamily="34"/>
                <a:ea typeface="Calibri" pitchFamily="34"/>
                <a:cs typeface="Arial" pitchFamily="34"/>
              </a:rPr>
              <a:t>SSM - Mental Health</a:t>
            </a: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, vol. 5, Elsevier BV, pp. 100320–100320, viewed 30 January 2026, </a:t>
            </a:r>
            <a:r>
              <a:rPr lang="en-KE" sz="1600" u="sng">
                <a:solidFill>
                  <a:srgbClr val="0563C1"/>
                </a:solidFill>
                <a:latin typeface="Arial" pitchFamily="34"/>
                <a:ea typeface="Calibri" pitchFamily="34"/>
                <a:cs typeface="Arial" pitchFamily="34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https://www.sciencedirect.com/science/article/pii/S2666560324000252?utm_source%3Dchatgpt.com%26via%3Dihub</a:t>
            </a: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.</a:t>
            </a:r>
            <a:endParaRPr lang="en-US" sz="1600">
              <a:latin typeface="Arial" pitchFamily="34"/>
              <a:ea typeface="Calibri" pitchFamily="34"/>
              <a:cs typeface="Arial" pitchFamily="34"/>
            </a:endParaRPr>
          </a:p>
          <a:p>
            <a:pPr marL="0" lvl="0" indent="0">
              <a:buNone/>
            </a:pPr>
            <a:endParaRPr lang="en-KE" sz="1600">
              <a:latin typeface="Arial" pitchFamily="34"/>
              <a:ea typeface="Calibri" pitchFamily="34"/>
              <a:cs typeface="Arial" pitchFamily="34"/>
            </a:endParaRPr>
          </a:p>
        </p:txBody>
      </p:sp>
    </p:spTree>
  </p:cSld>
  <p:clrMapOvr>
    <a:masterClrMapping/>
  </p:clrMapOvr>
  <p:transition spd="slow">
    <p:fade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2858</Words>
  <Application>Microsoft Office PowerPoint</Application>
  <PresentationFormat>Widescreen</PresentationFormat>
  <Paragraphs>104</Paragraphs>
  <Slides>16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Aptos</vt:lpstr>
      <vt:lpstr>Aptos Display</vt:lpstr>
      <vt:lpstr>Arial</vt:lpstr>
      <vt:lpstr>Calibri</vt:lpstr>
      <vt:lpstr>Times New Roman</vt:lpstr>
      <vt:lpstr>Wingdings</vt:lpstr>
      <vt:lpstr>Office Theme</vt:lpstr>
      <vt:lpstr>Waiting times and access to NHS mental health services for anxiety and depression among adults in the UK 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geeta Dasa</dc:creator>
  <cp:lastModifiedBy>geeta Dasa</cp:lastModifiedBy>
  <cp:revision>1</cp:revision>
  <dcterms:created xsi:type="dcterms:W3CDTF">2026-02-15T21:19:04Z</dcterms:created>
  <dcterms:modified xsi:type="dcterms:W3CDTF">2026-02-16T09:53:23Z</dcterms:modified>
</cp:coreProperties>
</file>