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1" r:id="rId3"/>
    <p:sldId id="258" r:id="rId4"/>
    <p:sldId id="260"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3" autoAdjust="0"/>
    <p:restoredTop sz="94660"/>
  </p:normalViewPr>
  <p:slideViewPr>
    <p:cSldViewPr snapToGrid="0">
      <p:cViewPr varScale="1">
        <p:scale>
          <a:sx n="77" d="100"/>
          <a:sy n="77" d="100"/>
        </p:scale>
        <p:origin x="34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720A0-FF18-4421-8C18-FB712EFBE2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897AAF8-0453-4D37-8153-08E0FACF49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E0D64A7-0079-4A74-A588-E68E05041B88}"/>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5" name="Footer Placeholder 4">
            <a:extLst>
              <a:ext uri="{FF2B5EF4-FFF2-40B4-BE49-F238E27FC236}">
                <a16:creationId xmlns:a16="http://schemas.microsoft.com/office/drawing/2014/main" id="{1FFC4A20-0C09-410D-8635-28E6B7305D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D71BCB-E0BD-4D80-BFC2-7221E61483B8}"/>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3128514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36DF1-6E4B-4C79-A229-906B0C1B29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63C58B-71D7-48CF-9956-5AB043ADAB0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BCA8E275-1B1E-40E1-91B8-4F0DD9646853}"/>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5" name="Footer Placeholder 4">
            <a:extLst>
              <a:ext uri="{FF2B5EF4-FFF2-40B4-BE49-F238E27FC236}">
                <a16:creationId xmlns:a16="http://schemas.microsoft.com/office/drawing/2014/main" id="{95D211AF-8A88-485A-B3E0-84DA2291D8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973359-F297-4821-B266-CA7AC00494A1}"/>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1025116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8759D-947C-4936-8AC7-5A6451EC143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7D68929-D663-474E-9C8D-DA7C3DAC94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661E09-42A7-43B5-A421-2D02EE6A44C1}"/>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5" name="Footer Placeholder 4">
            <a:extLst>
              <a:ext uri="{FF2B5EF4-FFF2-40B4-BE49-F238E27FC236}">
                <a16:creationId xmlns:a16="http://schemas.microsoft.com/office/drawing/2014/main" id="{74B42F4B-2A87-465A-B9DC-86B26D7D97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9AEC4A-6904-4D9B-B061-21A16A0AD78D}"/>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273387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3F01C-EE0E-4375-85E8-B7611D3693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91BD5B-FC39-40FD-86E4-6AC0492F559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68AE7C0-7CC6-4547-9AA8-FA66E2CF06E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D462FE-9F58-4053-9998-66137743CF90}"/>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6" name="Footer Placeholder 5">
            <a:extLst>
              <a:ext uri="{FF2B5EF4-FFF2-40B4-BE49-F238E27FC236}">
                <a16:creationId xmlns:a16="http://schemas.microsoft.com/office/drawing/2014/main" id="{C1937712-E464-42A4-BC85-AAF6D267EA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697B1D-A0DC-4D59-8A4E-EB56DF791435}"/>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124606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B8D6A-EC56-490D-AFB6-08C723D137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3B9308-6C2F-49CB-BA02-A34CC56BA2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4E6EBFE-3DFC-4449-8A4B-6B6F5F5771D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F1EF31F-A8DE-4E5D-A7AA-3ADDB41E2F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F2B774-F5FB-4D13-B7C5-C68A9622B1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5C3E4F-A294-4C6E-8A88-12B9B414967D}"/>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8" name="Footer Placeholder 7">
            <a:extLst>
              <a:ext uri="{FF2B5EF4-FFF2-40B4-BE49-F238E27FC236}">
                <a16:creationId xmlns:a16="http://schemas.microsoft.com/office/drawing/2014/main" id="{E9777AFC-17AD-4004-8F91-295CB90FCB1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472924-7355-41FF-AA3F-46AE653F3045}"/>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1403786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72229-5934-4E95-8969-53086C20B2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2AA735-B43B-40B1-967B-03B56369CC6C}"/>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4" name="Footer Placeholder 3">
            <a:extLst>
              <a:ext uri="{FF2B5EF4-FFF2-40B4-BE49-F238E27FC236}">
                <a16:creationId xmlns:a16="http://schemas.microsoft.com/office/drawing/2014/main" id="{0E2EED81-0E77-4D72-AAB4-BA6A91BD029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5A3E065-3154-420C-9C74-82D98E8CC234}"/>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3164342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EFBEE1-A87D-41BF-8A63-D7B3C0F1869A}"/>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3" name="Footer Placeholder 2">
            <a:extLst>
              <a:ext uri="{FF2B5EF4-FFF2-40B4-BE49-F238E27FC236}">
                <a16:creationId xmlns:a16="http://schemas.microsoft.com/office/drawing/2014/main" id="{C01E863F-9C29-4962-B7FD-D274E64F465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C79883-8AA1-4D2F-8EB2-8AA8CA80BDA7}"/>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18337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B6772-E7AE-49F0-8FA4-8C726E5F67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4E78C12-3F3A-48FD-9CF5-04EE074F75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36285E5-2D96-4ACB-861F-0712B7634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963511-F1EF-444F-832A-5D216B32F703}"/>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6" name="Footer Placeholder 5">
            <a:extLst>
              <a:ext uri="{FF2B5EF4-FFF2-40B4-BE49-F238E27FC236}">
                <a16:creationId xmlns:a16="http://schemas.microsoft.com/office/drawing/2014/main" id="{107D7875-72E2-4CBC-BAD4-EAA2688DB4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872088-E5EA-4486-93F9-7B72519BEB81}"/>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2749841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AE4E9-528A-44F5-94DE-AE5930D5C3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E17DFBF-AE26-48D6-BD68-32152039B3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DCEDA5-347B-48AC-8EC7-2FB64E0734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35F854-1454-453D-99CD-BA8FBAD42C54}"/>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6" name="Footer Placeholder 5">
            <a:extLst>
              <a:ext uri="{FF2B5EF4-FFF2-40B4-BE49-F238E27FC236}">
                <a16:creationId xmlns:a16="http://schemas.microsoft.com/office/drawing/2014/main" id="{AEE6567A-D1E2-43EF-B575-172A9B89D4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CE5EFA-E43A-4187-B45A-F5A5BC78ECA3}"/>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3326834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68BA3-2CEB-416A-84D5-285513226D1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E032C4-3282-4E4F-8C25-7B750D7355A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B238FD-23A4-4B70-8FBF-0917163B1F18}"/>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5" name="Footer Placeholder 4">
            <a:extLst>
              <a:ext uri="{FF2B5EF4-FFF2-40B4-BE49-F238E27FC236}">
                <a16:creationId xmlns:a16="http://schemas.microsoft.com/office/drawing/2014/main" id="{CEA78AAE-2222-4012-B831-E9B1FAE1C0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B35499-D9BF-478B-BEA1-D34D38A0170D}"/>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2252482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9BC26A-7158-44BA-AB9B-125AD1F0401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DF77D5-C6F2-4399-88A3-11467DA7359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EFC745-EA67-4B6C-822C-CBDEEB69E6C4}"/>
              </a:ext>
            </a:extLst>
          </p:cNvPr>
          <p:cNvSpPr>
            <a:spLocks noGrp="1"/>
          </p:cNvSpPr>
          <p:nvPr>
            <p:ph type="dt" sz="half" idx="10"/>
          </p:nvPr>
        </p:nvSpPr>
        <p:spPr/>
        <p:txBody>
          <a:bodyPr/>
          <a:lstStyle/>
          <a:p>
            <a:fld id="{BD2F6E9E-6ACC-4A0E-B492-22BCEF0411DC}" type="datetimeFigureOut">
              <a:rPr lang="en-GB" smtClean="0"/>
              <a:t>19/12/2020</a:t>
            </a:fld>
            <a:endParaRPr lang="en-GB"/>
          </a:p>
        </p:txBody>
      </p:sp>
      <p:sp>
        <p:nvSpPr>
          <p:cNvPr id="5" name="Footer Placeholder 4">
            <a:extLst>
              <a:ext uri="{FF2B5EF4-FFF2-40B4-BE49-F238E27FC236}">
                <a16:creationId xmlns:a16="http://schemas.microsoft.com/office/drawing/2014/main" id="{C1208AC5-E601-4D9E-9218-811FD85642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2101FB-8C68-4D8E-BD80-CF04541765EC}"/>
              </a:ext>
            </a:extLst>
          </p:cNvPr>
          <p:cNvSpPr>
            <a:spLocks noGrp="1"/>
          </p:cNvSpPr>
          <p:nvPr>
            <p:ph type="sldNum" sz="quarter" idx="12"/>
          </p:nvPr>
        </p:nvSpPr>
        <p:spPr/>
        <p:txBody>
          <a:bodyPr/>
          <a:lstStyle/>
          <a:p>
            <a:fld id="{7A8685ED-66C8-4928-9C25-F32041161B6F}" type="slidenum">
              <a:rPr lang="en-GB" smtClean="0"/>
              <a:t>‹#›</a:t>
            </a:fld>
            <a:endParaRPr lang="en-GB"/>
          </a:p>
        </p:txBody>
      </p:sp>
    </p:spTree>
    <p:extLst>
      <p:ext uri="{BB962C8B-B14F-4D97-AF65-F5344CB8AC3E}">
        <p14:creationId xmlns:p14="http://schemas.microsoft.com/office/powerpoint/2010/main" val="2504506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6DDB2A0-B10F-48E4-9B1B-1599CCDD76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FF73D86-C6A1-489C-B9BA-7403A8AB5A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C965AF0A-6A42-407D-9B50-52C6EF3F52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2F6E9E-6ACC-4A0E-B492-22BCEF0411DC}" type="datetimeFigureOut">
              <a:rPr lang="en-GB" smtClean="0"/>
              <a:t>19/12/2020</a:t>
            </a:fld>
            <a:endParaRPr lang="en-GB"/>
          </a:p>
        </p:txBody>
      </p:sp>
      <p:sp>
        <p:nvSpPr>
          <p:cNvPr id="5" name="Footer Placeholder 4">
            <a:extLst>
              <a:ext uri="{FF2B5EF4-FFF2-40B4-BE49-F238E27FC236}">
                <a16:creationId xmlns:a16="http://schemas.microsoft.com/office/drawing/2014/main" id="{79E56032-7C86-4455-8B89-89A3E2DD62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F340F3B-97BB-40CB-8E44-4030146DD1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8685ED-66C8-4928-9C25-F32041161B6F}" type="slidenum">
              <a:rPr lang="en-GB" smtClean="0"/>
              <a:t>‹#›</a:t>
            </a:fld>
            <a:endParaRPr lang="en-GB"/>
          </a:p>
        </p:txBody>
      </p:sp>
    </p:spTree>
    <p:extLst>
      <p:ext uri="{BB962C8B-B14F-4D97-AF65-F5344CB8AC3E}">
        <p14:creationId xmlns:p14="http://schemas.microsoft.com/office/powerpoint/2010/main" val="36185177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3.pn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3.pn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3.pn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3.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3.pn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3.pn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3.png"/><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3.pn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3.png"/><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3.png"/><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3.png"/><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3.png"/><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5" Type="http://schemas.openxmlformats.org/officeDocument/2006/relationships/image" Target="../media/image3.png"/><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3.png"/><Relationship Id="rId4" Type="http://schemas.openxmlformats.org/officeDocument/2006/relationships/image" Target="../media/image24.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3.png"/><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3.png"/><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3.png"/><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5" Type="http://schemas.openxmlformats.org/officeDocument/2006/relationships/image" Target="../media/image3.png"/><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5" Type="http://schemas.openxmlformats.org/officeDocument/2006/relationships/image" Target="../media/image3.png"/><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3.png"/><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hyperlink" Target="https://coadb.com/" TargetMode="External"/><Relationship Id="rId7" Type="http://schemas.openxmlformats.org/officeDocument/2006/relationships/hyperlink" Target="http://uis.unesco.org/node/3079775" TargetMode="External"/><Relationship Id="rId2" Type="http://schemas.openxmlformats.org/officeDocument/2006/relationships/hyperlink" Target="https://www.hallofnames.org.uk/" TargetMode="External"/><Relationship Id="rId1" Type="http://schemas.openxmlformats.org/officeDocument/2006/relationships/slideLayout" Target="../slideLayouts/slideLayout2.xml"/><Relationship Id="rId6" Type="http://schemas.openxmlformats.org/officeDocument/2006/relationships/hyperlink" Target="http://www.shropshiresgreatoutdoors.co.uk/wp-content/uploads/2015/06/EA-Battlefield.pdf" TargetMode="External"/><Relationship Id="rId5" Type="http://schemas.openxmlformats.org/officeDocument/2006/relationships/hyperlink" Target="http://bcheritagefairs.ca/2017/08/history-and-heritage-whats-the-difference/" TargetMode="External"/><Relationship Id="rId4" Type="http://schemas.openxmlformats.org/officeDocument/2006/relationships/hyperlink" Target="https://www.bosworthbattlefield.org.uk/learning/key-stage-1-learning-se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ECDCE-9BDB-483B-9FE5-FEF56C147033}"/>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7AC0150-372A-4B81-8B3E-F94C53BB98A2}"/>
              </a:ext>
            </a:extLst>
          </p:cNvPr>
          <p:cNvSpPr>
            <a:spLocks noGrp="1"/>
          </p:cNvSpPr>
          <p:nvPr>
            <p:ph type="subTitle" idx="1"/>
          </p:nvPr>
        </p:nvSpPr>
        <p:spPr/>
        <p:txBody>
          <a:bodyPr/>
          <a:lstStyle/>
          <a:p>
            <a:endParaRPr lang="en-GB"/>
          </a:p>
        </p:txBody>
      </p:sp>
      <p:pic>
        <p:nvPicPr>
          <p:cNvPr id="7" name="Picture 6" descr="Shape&#10;&#10;Description automatically generated">
            <a:extLst>
              <a:ext uri="{FF2B5EF4-FFF2-40B4-BE49-F238E27FC236}">
                <a16:creationId xmlns:a16="http://schemas.microsoft.com/office/drawing/2014/main" id="{2DEAC3FA-7AA9-4B1A-88A6-C8C06240C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2667000" y="857250"/>
            <a:ext cx="6858000" cy="5143500"/>
          </a:xfrm>
          <a:prstGeom prst="rect">
            <a:avLst/>
          </a:prstGeom>
        </p:spPr>
      </p:pic>
    </p:spTree>
    <p:extLst>
      <p:ext uri="{BB962C8B-B14F-4D97-AF65-F5344CB8AC3E}">
        <p14:creationId xmlns:p14="http://schemas.microsoft.com/office/powerpoint/2010/main" val="1069464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408419" y="640082"/>
            <a:ext cx="5143500" cy="4470538"/>
          </a:xfrm>
          <a:noFill/>
        </p:spPr>
        <p:txBody>
          <a:bodyPr vert="horz" lIns="91440" tIns="45720" rIns="91440" bIns="45720" rtlCol="0" anchor="b">
            <a:normAutofit/>
          </a:bodyPr>
          <a:lstStyle/>
          <a:p>
            <a:r>
              <a:rPr lang="en-GB" sz="2000" dirty="0">
                <a:solidFill>
                  <a:schemeClr val="bg1"/>
                </a:solidFill>
              </a:rPr>
              <a:t>Heritage, our focus, is a most varied field </a:t>
            </a:r>
            <a:br>
              <a:rPr lang="en-GB" sz="2000" dirty="0">
                <a:solidFill>
                  <a:schemeClr val="bg1"/>
                </a:solidFill>
              </a:rPr>
            </a:br>
            <a:r>
              <a:rPr lang="en-GB" sz="2000" dirty="0">
                <a:solidFill>
                  <a:schemeClr val="bg1"/>
                </a:solidFill>
              </a:rPr>
              <a:t>unhiding the hidden, revealing concealed,</a:t>
            </a:r>
            <a:br>
              <a:rPr lang="en-GB" sz="2000" dirty="0">
                <a:solidFill>
                  <a:schemeClr val="bg1"/>
                </a:solidFill>
              </a:rPr>
            </a:br>
            <a:r>
              <a:rPr lang="en-GB" sz="2000" dirty="0">
                <a:solidFill>
                  <a:schemeClr val="bg1"/>
                </a:solidFill>
              </a:rPr>
              <a:t>of unearthing roots in time and in space</a:t>
            </a:r>
            <a:br>
              <a:rPr lang="en-GB" sz="2000" dirty="0">
                <a:solidFill>
                  <a:schemeClr val="bg1"/>
                </a:solidFill>
              </a:rPr>
            </a:br>
            <a:r>
              <a:rPr lang="en-GB" sz="2000" dirty="0">
                <a:solidFill>
                  <a:schemeClr val="bg1"/>
                </a:solidFill>
              </a:rPr>
              <a:t>and linking us thus to contemporary place</a:t>
            </a:r>
            <a:br>
              <a:rPr lang="en-GB" sz="2000" dirty="0">
                <a:solidFill>
                  <a:schemeClr val="bg1"/>
                </a:solidFill>
              </a:rPr>
            </a:br>
            <a:r>
              <a:rPr lang="en-GB" sz="2000" dirty="0">
                <a:solidFill>
                  <a:schemeClr val="bg1"/>
                </a:solidFill>
              </a:rPr>
              <a:t>our home in the cosmos and aeons of time</a:t>
            </a:r>
            <a:br>
              <a:rPr lang="en-GB" sz="2000" dirty="0">
                <a:solidFill>
                  <a:schemeClr val="bg1"/>
                </a:solidFill>
              </a:rPr>
            </a:br>
            <a:r>
              <a:rPr lang="en-GB" sz="2000" dirty="0">
                <a:solidFill>
                  <a:schemeClr val="bg1"/>
                </a:solidFill>
              </a:rPr>
              <a:t>elucidate now, with some rhythm and rhyme.</a:t>
            </a:r>
            <a:br>
              <a:rPr lang="en-GB" sz="2000" dirty="0">
                <a:solidFill>
                  <a:schemeClr val="bg1"/>
                </a:solidFill>
              </a:rPr>
            </a:br>
            <a:r>
              <a:rPr lang="en-GB" sz="2000" dirty="0">
                <a:solidFill>
                  <a:schemeClr val="bg1"/>
                </a:solidFill>
              </a:rPr>
              <a:t>Come with me now, as I sift through the pages,</a:t>
            </a:r>
            <a:br>
              <a:rPr lang="en-GB" sz="2000" dirty="0">
                <a:solidFill>
                  <a:schemeClr val="bg1"/>
                </a:solidFill>
              </a:rPr>
            </a:br>
            <a:r>
              <a:rPr lang="en-GB" sz="2000" dirty="0">
                <a:solidFill>
                  <a:schemeClr val="bg1"/>
                </a:solidFill>
              </a:rPr>
              <a:t>of ages of heritage unlocking cages</a:t>
            </a:r>
            <a:br>
              <a:rPr lang="en-GB" sz="2000" dirty="0">
                <a:solidFill>
                  <a:schemeClr val="bg1"/>
                </a:solidFill>
              </a:rPr>
            </a:br>
            <a:r>
              <a:rPr lang="en-GB" sz="2000" dirty="0">
                <a:solidFill>
                  <a:schemeClr val="bg1"/>
                </a:solidFill>
              </a:rPr>
              <a:t>of thought, or perhaps, imprisoning more -</a:t>
            </a:r>
            <a:br>
              <a:rPr lang="en-GB" sz="2000" dirty="0">
                <a:solidFill>
                  <a:schemeClr val="bg1"/>
                </a:solidFill>
              </a:rPr>
            </a:br>
            <a:r>
              <a:rPr lang="en-GB" sz="2000" dirty="0">
                <a:solidFill>
                  <a:schemeClr val="bg1"/>
                </a:solidFill>
              </a:rPr>
              <a:t>lets see what our A  B Cs here have in store!</a:t>
            </a:r>
            <a:br>
              <a:rPr lang="en-GB" dirty="0"/>
            </a:br>
            <a:endParaRPr lang="en-US" sz="24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4" name="Slide 2">
            <a:hlinkClick r:id="" action="ppaction://media"/>
            <a:extLst>
              <a:ext uri="{FF2B5EF4-FFF2-40B4-BE49-F238E27FC236}">
                <a16:creationId xmlns:a16="http://schemas.microsoft.com/office/drawing/2014/main" id="{AC062336-950C-4A1C-84C4-B3230714E79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75369" y="335282"/>
            <a:ext cx="609600" cy="609600"/>
          </a:xfrm>
          <a:prstGeom prst="rect">
            <a:avLst/>
          </a:prstGeom>
        </p:spPr>
      </p:pic>
    </p:spTree>
    <p:extLst>
      <p:ext uri="{BB962C8B-B14F-4D97-AF65-F5344CB8AC3E}">
        <p14:creationId xmlns:p14="http://schemas.microsoft.com/office/powerpoint/2010/main" val="355915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09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400800" y="1434947"/>
            <a:ext cx="5791200" cy="3637373"/>
          </a:xfrm>
          <a:noFill/>
        </p:spPr>
        <p:txBody>
          <a:bodyPr vert="horz" lIns="91440" tIns="45720" rIns="91440" bIns="45720" rtlCol="0" anchor="b">
            <a:noAutofit/>
          </a:bodyPr>
          <a:lstStyle/>
          <a:p>
            <a:r>
              <a:rPr lang="en-GB" sz="1800" dirty="0">
                <a:solidFill>
                  <a:schemeClr val="bg1"/>
                </a:solidFill>
              </a:rPr>
              <a:t>A’s for Authority – the start of the course,</a:t>
            </a:r>
            <a:br>
              <a:rPr lang="en-GB" sz="1800" dirty="0">
                <a:solidFill>
                  <a:schemeClr val="bg1"/>
                </a:solidFill>
              </a:rPr>
            </a:br>
            <a:r>
              <a:rPr lang="en-GB" sz="1800" dirty="0">
                <a:solidFill>
                  <a:schemeClr val="bg1"/>
                </a:solidFill>
              </a:rPr>
              <a:t>consider the source, and the race and their horse,</a:t>
            </a:r>
            <a:br>
              <a:rPr lang="en-GB" sz="1800" dirty="0">
                <a:solidFill>
                  <a:schemeClr val="bg1"/>
                </a:solidFill>
              </a:rPr>
            </a:br>
            <a:r>
              <a:rPr lang="en-GB" sz="1800" dirty="0">
                <a:solidFill>
                  <a:schemeClr val="bg1"/>
                </a:solidFill>
              </a:rPr>
              <a:t>Prince’s Trust might be great but their royal decree</a:t>
            </a:r>
            <a:br>
              <a:rPr lang="en-GB" sz="1800" dirty="0">
                <a:solidFill>
                  <a:schemeClr val="bg1"/>
                </a:solidFill>
              </a:rPr>
            </a:br>
            <a:r>
              <a:rPr lang="en-GB" sz="1800" dirty="0">
                <a:solidFill>
                  <a:schemeClr val="bg1"/>
                </a:solidFill>
              </a:rPr>
              <a:t>implies cultural superiority.</a:t>
            </a:r>
            <a:br>
              <a:rPr lang="en-GB" sz="1800" dirty="0">
                <a:solidFill>
                  <a:schemeClr val="bg1"/>
                </a:solidFill>
              </a:rPr>
            </a:br>
            <a:r>
              <a:rPr lang="en-GB" sz="1800" dirty="0">
                <a:solidFill>
                  <a:schemeClr val="bg1"/>
                </a:solidFill>
              </a:rPr>
              <a:t>The heritage bodies have their plans and their schemes,</a:t>
            </a:r>
            <a:br>
              <a:rPr lang="en-GB" sz="1800" dirty="0">
                <a:solidFill>
                  <a:schemeClr val="bg1"/>
                </a:solidFill>
              </a:rPr>
            </a:br>
            <a:r>
              <a:rPr lang="en-GB" sz="1800" dirty="0">
                <a:solidFill>
                  <a:schemeClr val="bg1"/>
                </a:solidFill>
              </a:rPr>
              <a:t> their mission might be stated but their slates are unclean,</a:t>
            </a:r>
            <a:br>
              <a:rPr lang="en-GB" sz="1800" dirty="0">
                <a:solidFill>
                  <a:schemeClr val="bg1"/>
                </a:solidFill>
              </a:rPr>
            </a:br>
            <a:r>
              <a:rPr lang="en-GB" sz="1800" dirty="0">
                <a:solidFill>
                  <a:schemeClr val="bg1"/>
                </a:solidFill>
              </a:rPr>
              <a:t>Even this book can’t escape that fact,</a:t>
            </a:r>
            <a:br>
              <a:rPr lang="en-GB" sz="1800" dirty="0">
                <a:solidFill>
                  <a:schemeClr val="bg1"/>
                </a:solidFill>
              </a:rPr>
            </a:br>
            <a:r>
              <a:rPr lang="en-GB" sz="1800" dirty="0">
                <a:solidFill>
                  <a:schemeClr val="bg1"/>
                </a:solidFill>
              </a:rPr>
              <a:t>Authority controls narrative – yet, an act!</a:t>
            </a:r>
            <a:br>
              <a:rPr lang="en-GB" sz="1800" dirty="0">
                <a:solidFill>
                  <a:schemeClr val="bg1"/>
                </a:solidFill>
              </a:rPr>
            </a:br>
            <a:r>
              <a:rPr lang="en-GB" sz="1800" dirty="0">
                <a:solidFill>
                  <a:schemeClr val="bg1"/>
                </a:solidFill>
              </a:rPr>
              <a:t>Be critical of authority, reject its control,</a:t>
            </a:r>
            <a:br>
              <a:rPr lang="en-GB" sz="1800" dirty="0">
                <a:solidFill>
                  <a:schemeClr val="bg1"/>
                </a:solidFill>
              </a:rPr>
            </a:br>
            <a:r>
              <a:rPr lang="en-GB" sz="1800" dirty="0">
                <a:solidFill>
                  <a:schemeClr val="bg1"/>
                </a:solidFill>
              </a:rPr>
              <a:t>of the heritage narratives close to your soul.</a:t>
            </a:r>
            <a:br>
              <a:rPr lang="en-GB" sz="2000" dirty="0">
                <a:solidFill>
                  <a:schemeClr val="bg1"/>
                </a:solidFill>
              </a:rPr>
            </a:br>
            <a:endParaRPr lang="en-US" sz="20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rotWithShape="1">
          <a:blip r:embed="rId4">
            <a:extLst>
              <a:ext uri="{28A0092B-C50C-407E-A947-70E740481C1C}">
                <a14:useLocalDpi xmlns:a14="http://schemas.microsoft.com/office/drawing/2010/main" val="0"/>
              </a:ext>
            </a:extLst>
          </a:blip>
          <a:srcRect r="15758" b="-1"/>
          <a:stretch/>
        </p:blipFill>
        <p:spPr>
          <a:xfrm rot="5400000">
            <a:off x="-376172" y="376172"/>
            <a:ext cx="6858000" cy="6105655"/>
          </a:xfrm>
          <a:prstGeom prst="rect">
            <a:avLst/>
          </a:prstGeom>
        </p:spPr>
      </p:pic>
      <p:pic>
        <p:nvPicPr>
          <p:cNvPr id="6" name="Authority">
            <a:hlinkClick r:id="" action="ppaction://media"/>
            <a:extLst>
              <a:ext uri="{FF2B5EF4-FFF2-40B4-BE49-F238E27FC236}">
                <a16:creationId xmlns:a16="http://schemas.microsoft.com/office/drawing/2014/main" id="{3C1EBD07-4EDF-4DD3-B7C9-1018849B56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91600" y="456156"/>
            <a:ext cx="609600" cy="609600"/>
          </a:xfrm>
          <a:prstGeom prst="rect">
            <a:avLst/>
          </a:prstGeom>
        </p:spPr>
      </p:pic>
    </p:spTree>
    <p:extLst>
      <p:ext uri="{BB962C8B-B14F-4D97-AF65-F5344CB8AC3E}">
        <p14:creationId xmlns:p14="http://schemas.microsoft.com/office/powerpoint/2010/main" val="107379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0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567424" y="1128596"/>
            <a:ext cx="4806184" cy="3637373"/>
          </a:xfrm>
          <a:noFill/>
        </p:spPr>
        <p:txBody>
          <a:bodyPr vert="horz" lIns="91440" tIns="45720" rIns="91440" bIns="45720" rtlCol="0" anchor="b">
            <a:normAutofit/>
          </a:bodyPr>
          <a:lstStyle/>
          <a:p>
            <a:r>
              <a:rPr lang="en-GB" sz="1800" dirty="0">
                <a:solidFill>
                  <a:schemeClr val="bg1"/>
                </a:solidFill>
              </a:rPr>
              <a:t>B is for Battlegrounds – these places of pain,</a:t>
            </a:r>
            <a:br>
              <a:rPr lang="en-GB" sz="1800" dirty="0">
                <a:solidFill>
                  <a:schemeClr val="bg1"/>
                </a:solidFill>
              </a:rPr>
            </a:br>
            <a:r>
              <a:rPr lang="en-GB" sz="1800" dirty="0">
                <a:solidFill>
                  <a:schemeClr val="bg1"/>
                </a:solidFill>
              </a:rPr>
              <a:t>attract thousands of visitors again and again,</a:t>
            </a:r>
            <a:br>
              <a:rPr lang="en-GB" sz="1800" dirty="0">
                <a:solidFill>
                  <a:schemeClr val="bg1"/>
                </a:solidFill>
              </a:rPr>
            </a:br>
            <a:r>
              <a:rPr lang="en-GB" sz="1800" dirty="0">
                <a:solidFill>
                  <a:schemeClr val="bg1"/>
                </a:solidFill>
              </a:rPr>
              <a:t>Book Bosworth for John, the Archer’s history talks,</a:t>
            </a:r>
            <a:br>
              <a:rPr lang="en-GB" sz="1800" dirty="0">
                <a:solidFill>
                  <a:schemeClr val="bg1"/>
                </a:solidFill>
              </a:rPr>
            </a:br>
            <a:r>
              <a:rPr lang="en-GB" sz="1800" dirty="0">
                <a:solidFill>
                  <a:schemeClr val="bg1"/>
                </a:solidFill>
              </a:rPr>
              <a:t>Battlefield reduced to quick country walks,</a:t>
            </a:r>
            <a:br>
              <a:rPr lang="en-GB" sz="1800" dirty="0">
                <a:solidFill>
                  <a:schemeClr val="bg1"/>
                </a:solidFill>
              </a:rPr>
            </a:br>
            <a:r>
              <a:rPr lang="en-GB" sz="1800" dirty="0">
                <a:solidFill>
                  <a:schemeClr val="bg1"/>
                </a:solidFill>
              </a:rPr>
              <a:t>We’re quick to accept that these fields of death</a:t>
            </a:r>
            <a:br>
              <a:rPr lang="en-GB" sz="1800" dirty="0">
                <a:solidFill>
                  <a:schemeClr val="bg1"/>
                </a:solidFill>
              </a:rPr>
            </a:br>
            <a:r>
              <a:rPr lang="en-GB" sz="1800" dirty="0">
                <a:solidFill>
                  <a:schemeClr val="bg1"/>
                </a:solidFill>
              </a:rPr>
              <a:t>become fields of leisure, without skipping breath!</a:t>
            </a:r>
            <a:br>
              <a:rPr lang="en-GB" sz="1800" dirty="0">
                <a:solidFill>
                  <a:schemeClr val="bg1"/>
                </a:solidFill>
              </a:rPr>
            </a:br>
            <a:r>
              <a:rPr lang="en-GB" sz="1800" dirty="0">
                <a:solidFill>
                  <a:schemeClr val="bg1"/>
                </a:solidFill>
              </a:rPr>
              <a:t>Consider the extent of changed local cultures,</a:t>
            </a:r>
            <a:br>
              <a:rPr lang="en-GB" sz="1800" dirty="0">
                <a:solidFill>
                  <a:schemeClr val="bg1"/>
                </a:solidFill>
              </a:rPr>
            </a:br>
            <a:r>
              <a:rPr lang="en-GB" sz="1800" dirty="0">
                <a:solidFill>
                  <a:schemeClr val="bg1"/>
                </a:solidFill>
              </a:rPr>
              <a:t>consider unscrupulous scrap-dealing vultures,</a:t>
            </a:r>
            <a:br>
              <a:rPr lang="en-GB" sz="1800" dirty="0">
                <a:solidFill>
                  <a:schemeClr val="bg1"/>
                </a:solidFill>
              </a:rPr>
            </a:br>
            <a:r>
              <a:rPr lang="en-GB" sz="1800" dirty="0">
                <a:solidFill>
                  <a:schemeClr val="bg1"/>
                </a:solidFill>
              </a:rPr>
              <a:t>the normalisation of violence sneaks</a:t>
            </a:r>
            <a:br>
              <a:rPr lang="en-GB" sz="1800" dirty="0">
                <a:solidFill>
                  <a:schemeClr val="bg1"/>
                </a:solidFill>
              </a:rPr>
            </a:br>
            <a:r>
              <a:rPr lang="en-GB" sz="1800" dirty="0">
                <a:solidFill>
                  <a:schemeClr val="bg1"/>
                </a:solidFill>
              </a:rPr>
              <a:t>through unwitting combat re-enacting geeks.</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Battlegrounds">
            <a:hlinkClick r:id="" action="ppaction://media"/>
            <a:extLst>
              <a:ext uri="{FF2B5EF4-FFF2-40B4-BE49-F238E27FC236}">
                <a16:creationId xmlns:a16="http://schemas.microsoft.com/office/drawing/2014/main" id="{5595A98B-71B4-4583-B465-01A1C5E86E2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65716" y="518996"/>
            <a:ext cx="609600" cy="609600"/>
          </a:xfrm>
          <a:prstGeom prst="rect">
            <a:avLst/>
          </a:prstGeom>
        </p:spPr>
      </p:pic>
    </p:spTree>
    <p:extLst>
      <p:ext uri="{BB962C8B-B14F-4D97-AF65-F5344CB8AC3E}">
        <p14:creationId xmlns:p14="http://schemas.microsoft.com/office/powerpoint/2010/main" val="2859480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26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567424" y="1015862"/>
            <a:ext cx="4806184" cy="3637373"/>
          </a:xfrm>
          <a:noFill/>
        </p:spPr>
        <p:txBody>
          <a:bodyPr vert="horz" lIns="91440" tIns="45720" rIns="91440" bIns="45720" rtlCol="0" anchor="b">
            <a:normAutofit/>
          </a:bodyPr>
          <a:lstStyle/>
          <a:p>
            <a:r>
              <a:rPr lang="en-GB" sz="1800" dirty="0">
                <a:solidFill>
                  <a:schemeClr val="bg1"/>
                </a:solidFill>
              </a:rPr>
              <a:t>C is for Curation – the museum vocation,</a:t>
            </a:r>
            <a:br>
              <a:rPr lang="en-GB" sz="1800" dirty="0">
                <a:solidFill>
                  <a:schemeClr val="bg1"/>
                </a:solidFill>
              </a:rPr>
            </a:br>
            <a:r>
              <a:rPr lang="en-GB" sz="1800" dirty="0">
                <a:solidFill>
                  <a:schemeClr val="bg1"/>
                </a:solidFill>
              </a:rPr>
              <a:t>the location of items is story creation.</a:t>
            </a:r>
            <a:br>
              <a:rPr lang="en-GB" sz="1800" dirty="0">
                <a:solidFill>
                  <a:schemeClr val="bg1"/>
                </a:solidFill>
              </a:rPr>
            </a:br>
            <a:r>
              <a:rPr lang="en-GB" sz="1800" dirty="0">
                <a:solidFill>
                  <a:schemeClr val="bg1"/>
                </a:solidFill>
              </a:rPr>
              <a:t>A gun and a sword, or shovel and spade,</a:t>
            </a:r>
            <a:br>
              <a:rPr lang="en-GB" sz="1800" dirty="0">
                <a:solidFill>
                  <a:schemeClr val="bg1"/>
                </a:solidFill>
              </a:rPr>
            </a:br>
            <a:r>
              <a:rPr lang="en-GB" sz="1800" dirty="0">
                <a:solidFill>
                  <a:schemeClr val="bg1"/>
                </a:solidFill>
              </a:rPr>
              <a:t>whatever’s displayed is a message conveyed.</a:t>
            </a:r>
            <a:br>
              <a:rPr lang="en-GB" sz="1800" dirty="0">
                <a:solidFill>
                  <a:schemeClr val="bg1"/>
                </a:solidFill>
              </a:rPr>
            </a:br>
            <a:r>
              <a:rPr lang="en-GB" sz="1800" dirty="0">
                <a:solidFill>
                  <a:schemeClr val="bg1"/>
                </a:solidFill>
              </a:rPr>
              <a:t>Deborah </a:t>
            </a:r>
            <a:r>
              <a:rPr lang="en-GB" sz="1800" dirty="0" err="1">
                <a:solidFill>
                  <a:schemeClr val="bg1"/>
                </a:solidFill>
              </a:rPr>
              <a:t>Whithers</a:t>
            </a:r>
            <a:r>
              <a:rPr lang="en-GB" sz="1800" dirty="0">
                <a:solidFill>
                  <a:schemeClr val="bg1"/>
                </a:solidFill>
              </a:rPr>
              <a:t> shows the extent</a:t>
            </a:r>
            <a:br>
              <a:rPr lang="en-GB" sz="1800" dirty="0">
                <a:solidFill>
                  <a:schemeClr val="bg1"/>
                </a:solidFill>
              </a:rPr>
            </a:br>
            <a:r>
              <a:rPr lang="en-GB" sz="1800" dirty="0">
                <a:solidFill>
                  <a:schemeClr val="bg1"/>
                </a:solidFill>
              </a:rPr>
              <a:t>of the payoff received when the effort is spent</a:t>
            </a:r>
            <a:br>
              <a:rPr lang="en-GB" sz="1800" dirty="0">
                <a:solidFill>
                  <a:schemeClr val="bg1"/>
                </a:solidFill>
              </a:rPr>
            </a:br>
            <a:r>
              <a:rPr lang="en-GB" sz="1800" dirty="0">
                <a:solidFill>
                  <a:schemeClr val="bg1"/>
                </a:solidFill>
              </a:rPr>
              <a:t>in careful curation – you see activation</a:t>
            </a:r>
            <a:br>
              <a:rPr lang="en-GB" sz="1800" dirty="0">
                <a:solidFill>
                  <a:schemeClr val="bg1"/>
                </a:solidFill>
              </a:rPr>
            </a:br>
            <a:r>
              <a:rPr lang="en-GB" sz="1800" dirty="0">
                <a:solidFill>
                  <a:schemeClr val="bg1"/>
                </a:solidFill>
              </a:rPr>
              <a:t>of  lost feminist archival information!</a:t>
            </a:r>
            <a:br>
              <a:rPr lang="en-GB" sz="1800" dirty="0">
                <a:solidFill>
                  <a:schemeClr val="bg1"/>
                </a:solidFill>
              </a:rPr>
            </a:br>
            <a:r>
              <a:rPr lang="en-GB" sz="1800" dirty="0">
                <a:solidFill>
                  <a:schemeClr val="bg1"/>
                </a:solidFill>
              </a:rPr>
              <a:t>Think of the curator and the message they seek</a:t>
            </a:r>
            <a:br>
              <a:rPr lang="en-GB" sz="1800" dirty="0">
                <a:solidFill>
                  <a:schemeClr val="bg1"/>
                </a:solidFill>
              </a:rPr>
            </a:br>
            <a:r>
              <a:rPr lang="en-GB" sz="1800" dirty="0">
                <a:solidFill>
                  <a:schemeClr val="bg1"/>
                </a:solidFill>
              </a:rPr>
              <a:t>by letting – if done well – materials speak.</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Curation">
            <a:hlinkClick r:id="" action="ppaction://media"/>
            <a:extLst>
              <a:ext uri="{FF2B5EF4-FFF2-40B4-BE49-F238E27FC236}">
                <a16:creationId xmlns:a16="http://schemas.microsoft.com/office/drawing/2014/main" id="{BC4AB171-EB8E-4F40-B851-07A759ACF13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65716" y="581416"/>
            <a:ext cx="609600" cy="609600"/>
          </a:xfrm>
          <a:prstGeom prst="rect">
            <a:avLst/>
          </a:prstGeom>
        </p:spPr>
      </p:pic>
    </p:spTree>
    <p:extLst>
      <p:ext uri="{BB962C8B-B14F-4D97-AF65-F5344CB8AC3E}">
        <p14:creationId xmlns:p14="http://schemas.microsoft.com/office/powerpoint/2010/main" val="612570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38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408419" y="1141122"/>
            <a:ext cx="5143500" cy="3637373"/>
          </a:xfrm>
          <a:noFill/>
        </p:spPr>
        <p:txBody>
          <a:bodyPr vert="horz" lIns="91440" tIns="45720" rIns="91440" bIns="45720" rtlCol="0" anchor="b">
            <a:normAutofit/>
          </a:bodyPr>
          <a:lstStyle/>
          <a:p>
            <a:r>
              <a:rPr lang="en-GB" sz="1800" dirty="0">
                <a:solidFill>
                  <a:schemeClr val="bg1"/>
                </a:solidFill>
              </a:rPr>
              <a:t>D is for Dominance – yes, who’s in charge!</a:t>
            </a:r>
            <a:br>
              <a:rPr lang="en-GB" sz="1800" dirty="0">
                <a:solidFill>
                  <a:schemeClr val="bg1"/>
                </a:solidFill>
              </a:rPr>
            </a:br>
            <a:r>
              <a:rPr lang="en-GB" sz="1800" dirty="0">
                <a:solidFill>
                  <a:schemeClr val="bg1"/>
                </a:solidFill>
              </a:rPr>
              <a:t>Heritage small vs heritage large!</a:t>
            </a:r>
            <a:br>
              <a:rPr lang="en-GB" sz="1800" dirty="0">
                <a:solidFill>
                  <a:schemeClr val="bg1"/>
                </a:solidFill>
              </a:rPr>
            </a:br>
            <a:r>
              <a:rPr lang="en-GB" sz="1800" dirty="0">
                <a:solidFill>
                  <a:schemeClr val="bg1"/>
                </a:solidFill>
              </a:rPr>
              <a:t>To idolize Churchill is to be English as sin,</a:t>
            </a:r>
            <a:br>
              <a:rPr lang="en-GB" sz="1800" dirty="0">
                <a:solidFill>
                  <a:schemeClr val="bg1"/>
                </a:solidFill>
              </a:rPr>
            </a:br>
            <a:r>
              <a:rPr lang="en-GB" sz="1800" dirty="0">
                <a:solidFill>
                  <a:schemeClr val="bg1"/>
                </a:solidFill>
              </a:rPr>
              <a:t>to be English is to idolize monsters that win.</a:t>
            </a:r>
            <a:br>
              <a:rPr lang="en-GB" sz="1800" dirty="0">
                <a:solidFill>
                  <a:schemeClr val="bg1"/>
                </a:solidFill>
              </a:rPr>
            </a:br>
            <a:r>
              <a:rPr lang="en-GB" sz="1800" dirty="0">
                <a:solidFill>
                  <a:schemeClr val="bg1"/>
                </a:solidFill>
              </a:rPr>
              <a:t>Little is talked of the famine that he</a:t>
            </a:r>
            <a:br>
              <a:rPr lang="en-GB" sz="1800" dirty="0">
                <a:solidFill>
                  <a:schemeClr val="bg1"/>
                </a:solidFill>
              </a:rPr>
            </a:br>
            <a:r>
              <a:rPr lang="en-GB" sz="1800" dirty="0">
                <a:solidFill>
                  <a:schemeClr val="bg1"/>
                </a:solidFill>
              </a:rPr>
              <a:t>contributed to, because it’s not </a:t>
            </a:r>
            <a:r>
              <a:rPr lang="en-GB" sz="1800" i="1" dirty="0">
                <a:solidFill>
                  <a:schemeClr val="bg1"/>
                </a:solidFill>
              </a:rPr>
              <a:t>winning</a:t>
            </a:r>
            <a:r>
              <a:rPr lang="en-GB" sz="1800" dirty="0">
                <a:solidFill>
                  <a:schemeClr val="bg1"/>
                </a:solidFill>
              </a:rPr>
              <a:t>, you see?</a:t>
            </a:r>
            <a:br>
              <a:rPr lang="en-GB" sz="1800" dirty="0">
                <a:solidFill>
                  <a:schemeClr val="bg1"/>
                </a:solidFill>
              </a:rPr>
            </a:br>
            <a:r>
              <a:rPr lang="en-GB" sz="1800" dirty="0">
                <a:solidFill>
                  <a:schemeClr val="bg1"/>
                </a:solidFill>
              </a:rPr>
              <a:t>Now consider Bristol, 2020, and Ed,</a:t>
            </a:r>
            <a:br>
              <a:rPr lang="en-GB" sz="1800" dirty="0">
                <a:solidFill>
                  <a:schemeClr val="bg1"/>
                </a:solidFill>
              </a:rPr>
            </a:br>
            <a:r>
              <a:rPr lang="en-GB" sz="1800" dirty="0">
                <a:solidFill>
                  <a:schemeClr val="bg1"/>
                </a:solidFill>
              </a:rPr>
              <a:t>On the bed of the Avon, buried and dead,</a:t>
            </a:r>
            <a:br>
              <a:rPr lang="en-GB" sz="1800" dirty="0">
                <a:solidFill>
                  <a:schemeClr val="bg1"/>
                </a:solidFill>
              </a:rPr>
            </a:br>
            <a:r>
              <a:rPr lang="en-GB" sz="1800" dirty="0">
                <a:solidFill>
                  <a:schemeClr val="bg1"/>
                </a:solidFill>
              </a:rPr>
              <a:t>dictators can topple – the dominant slain,</a:t>
            </a:r>
            <a:br>
              <a:rPr lang="en-GB" sz="1800" dirty="0">
                <a:solidFill>
                  <a:schemeClr val="bg1"/>
                </a:solidFill>
              </a:rPr>
            </a:br>
            <a:r>
              <a:rPr lang="en-GB" sz="1800" dirty="0">
                <a:solidFill>
                  <a:schemeClr val="bg1"/>
                </a:solidFill>
              </a:rPr>
              <a:t>and what the dominant lose is for dominated gain.</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Dominance">
            <a:hlinkClick r:id="" action="ppaction://media"/>
            <a:extLst>
              <a:ext uri="{FF2B5EF4-FFF2-40B4-BE49-F238E27FC236}">
                <a16:creationId xmlns:a16="http://schemas.microsoft.com/office/drawing/2014/main" id="{20769177-AF33-47BB-9819-ADBED649C3D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71770" y="531522"/>
            <a:ext cx="609600" cy="609600"/>
          </a:xfrm>
          <a:prstGeom prst="rect">
            <a:avLst/>
          </a:prstGeom>
        </p:spPr>
      </p:pic>
    </p:spTree>
    <p:extLst>
      <p:ext uri="{BB962C8B-B14F-4D97-AF65-F5344CB8AC3E}">
        <p14:creationId xmlns:p14="http://schemas.microsoft.com/office/powerpoint/2010/main" val="1606267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02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395893" y="1329014"/>
            <a:ext cx="5143500" cy="3637373"/>
          </a:xfrm>
          <a:noFill/>
        </p:spPr>
        <p:txBody>
          <a:bodyPr vert="horz" lIns="91440" tIns="45720" rIns="91440" bIns="45720" rtlCol="0" anchor="b">
            <a:normAutofit/>
          </a:bodyPr>
          <a:lstStyle/>
          <a:p>
            <a:r>
              <a:rPr lang="en-GB" sz="1800" dirty="0">
                <a:solidFill>
                  <a:schemeClr val="bg1"/>
                </a:solidFill>
              </a:rPr>
              <a:t>E is for everything – really, that much!</a:t>
            </a:r>
            <a:br>
              <a:rPr lang="en-GB" sz="1800" dirty="0">
                <a:solidFill>
                  <a:schemeClr val="bg1"/>
                </a:solidFill>
              </a:rPr>
            </a:br>
            <a:r>
              <a:rPr lang="en-GB" sz="1800" dirty="0">
                <a:solidFill>
                  <a:schemeClr val="bg1"/>
                </a:solidFill>
              </a:rPr>
              <a:t>Everything’s heritage if you think of it such -</a:t>
            </a:r>
            <a:br>
              <a:rPr lang="en-GB" sz="1800" dirty="0">
                <a:solidFill>
                  <a:schemeClr val="bg1"/>
                </a:solidFill>
              </a:rPr>
            </a:br>
            <a:r>
              <a:rPr lang="en-GB" sz="1800" dirty="0">
                <a:solidFill>
                  <a:schemeClr val="bg1"/>
                </a:solidFill>
              </a:rPr>
              <a:t>in all interactions with the world that’s around,</a:t>
            </a:r>
            <a:br>
              <a:rPr lang="en-GB" sz="1800" dirty="0">
                <a:solidFill>
                  <a:schemeClr val="bg1"/>
                </a:solidFill>
              </a:rPr>
            </a:br>
            <a:r>
              <a:rPr lang="en-GB" sz="1800" dirty="0">
                <a:solidFill>
                  <a:schemeClr val="bg1"/>
                </a:solidFill>
              </a:rPr>
              <a:t>human experience is heritage found.</a:t>
            </a:r>
            <a:br>
              <a:rPr lang="en-GB" sz="1800" dirty="0">
                <a:solidFill>
                  <a:schemeClr val="bg1"/>
                </a:solidFill>
              </a:rPr>
            </a:br>
            <a:r>
              <a:rPr lang="en-GB" sz="1800" dirty="0">
                <a:solidFill>
                  <a:schemeClr val="bg1"/>
                </a:solidFill>
              </a:rPr>
              <a:t>Your history is heritage, and culture is too,</a:t>
            </a:r>
            <a:br>
              <a:rPr lang="en-GB" sz="1800" dirty="0">
                <a:solidFill>
                  <a:schemeClr val="bg1"/>
                </a:solidFill>
              </a:rPr>
            </a:br>
            <a:r>
              <a:rPr lang="en-GB" sz="1800" dirty="0">
                <a:solidFill>
                  <a:schemeClr val="bg1"/>
                </a:solidFill>
              </a:rPr>
              <a:t>language and lifestyles, heritage through and through.</a:t>
            </a:r>
            <a:br>
              <a:rPr lang="en-GB" sz="1800" dirty="0">
                <a:solidFill>
                  <a:schemeClr val="bg1"/>
                </a:solidFill>
              </a:rPr>
            </a:br>
            <a:r>
              <a:rPr lang="en-GB" sz="1800" dirty="0">
                <a:solidFill>
                  <a:schemeClr val="bg1"/>
                </a:solidFill>
              </a:rPr>
              <a:t>Academia might seem lofty, but it stands to be said:</a:t>
            </a:r>
            <a:br>
              <a:rPr lang="en-GB" sz="1800" dirty="0">
                <a:solidFill>
                  <a:schemeClr val="bg1"/>
                </a:solidFill>
              </a:rPr>
            </a:br>
            <a:r>
              <a:rPr lang="en-GB" sz="1800" dirty="0">
                <a:solidFill>
                  <a:schemeClr val="bg1"/>
                </a:solidFill>
              </a:rPr>
              <a:t>heritage needn’t go over your head!</a:t>
            </a:r>
            <a:br>
              <a:rPr lang="en-GB" sz="1800" dirty="0">
                <a:solidFill>
                  <a:schemeClr val="bg1"/>
                </a:solidFill>
              </a:rPr>
            </a:br>
            <a:r>
              <a:rPr lang="en-GB" sz="1800" dirty="0">
                <a:solidFill>
                  <a:schemeClr val="bg1"/>
                </a:solidFill>
              </a:rPr>
              <a:t>Consider your roots: reach out for your past</a:t>
            </a:r>
            <a:br>
              <a:rPr lang="en-GB" sz="1800" dirty="0">
                <a:solidFill>
                  <a:schemeClr val="bg1"/>
                </a:solidFill>
              </a:rPr>
            </a:br>
            <a:r>
              <a:rPr lang="en-GB" sz="1800" dirty="0">
                <a:solidFill>
                  <a:schemeClr val="bg1"/>
                </a:solidFill>
              </a:rPr>
              <a:t>and grasp at its vastness for identity to last.</a:t>
            </a:r>
            <a:br>
              <a:rPr lang="en-GB" sz="1800" dirty="0">
                <a:solidFill>
                  <a:schemeClr val="bg1"/>
                </a:solidFill>
              </a:rPr>
            </a:b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Everything">
            <a:hlinkClick r:id="" action="ppaction://media"/>
            <a:extLst>
              <a:ext uri="{FF2B5EF4-FFF2-40B4-BE49-F238E27FC236}">
                <a16:creationId xmlns:a16="http://schemas.microsoft.com/office/drawing/2014/main" id="{1FF29D15-5020-47F2-987C-4ECEEAE3D2B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62843" y="653652"/>
            <a:ext cx="609600" cy="609600"/>
          </a:xfrm>
          <a:prstGeom prst="rect">
            <a:avLst/>
          </a:prstGeom>
        </p:spPr>
      </p:pic>
    </p:spTree>
    <p:extLst>
      <p:ext uri="{BB962C8B-B14F-4D97-AF65-F5344CB8AC3E}">
        <p14:creationId xmlns:p14="http://schemas.microsoft.com/office/powerpoint/2010/main" val="2686831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40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408419" y="1291435"/>
            <a:ext cx="5143500" cy="3637373"/>
          </a:xfrm>
          <a:noFill/>
        </p:spPr>
        <p:txBody>
          <a:bodyPr vert="horz" lIns="91440" tIns="45720" rIns="91440" bIns="45720" rtlCol="0" anchor="b">
            <a:normAutofit/>
          </a:bodyPr>
          <a:lstStyle/>
          <a:p>
            <a:r>
              <a:rPr lang="en-GB" sz="1800" dirty="0">
                <a:solidFill>
                  <a:schemeClr val="bg1"/>
                </a:solidFill>
              </a:rPr>
              <a:t>F is for family – from the lowliest Nan</a:t>
            </a:r>
            <a:br>
              <a:rPr lang="en-GB" sz="1800" dirty="0">
                <a:solidFill>
                  <a:schemeClr val="bg1"/>
                </a:solidFill>
              </a:rPr>
            </a:br>
            <a:r>
              <a:rPr lang="en-GB" sz="1800" dirty="0">
                <a:solidFill>
                  <a:schemeClr val="bg1"/>
                </a:solidFill>
              </a:rPr>
              <a:t>to the fanciest crest of the most ancient clan,</a:t>
            </a:r>
            <a:br>
              <a:rPr lang="en-GB" sz="1800" dirty="0">
                <a:solidFill>
                  <a:schemeClr val="bg1"/>
                </a:solidFill>
              </a:rPr>
            </a:br>
            <a:r>
              <a:rPr lang="en-GB" sz="1800" dirty="0">
                <a:solidFill>
                  <a:schemeClr val="bg1"/>
                </a:solidFill>
              </a:rPr>
              <a:t>the most obvious roots are your family tree,</a:t>
            </a:r>
            <a:br>
              <a:rPr lang="en-GB" sz="1800" dirty="0">
                <a:solidFill>
                  <a:schemeClr val="bg1"/>
                </a:solidFill>
              </a:rPr>
            </a:br>
            <a:r>
              <a:rPr lang="en-GB" sz="1800" dirty="0">
                <a:solidFill>
                  <a:schemeClr val="bg1"/>
                </a:solidFill>
              </a:rPr>
              <a:t>but beholden to them is a bad way to be.</a:t>
            </a:r>
            <a:br>
              <a:rPr lang="en-GB" sz="1800" dirty="0">
                <a:solidFill>
                  <a:schemeClr val="bg1"/>
                </a:solidFill>
              </a:rPr>
            </a:br>
            <a:r>
              <a:rPr lang="en-GB" sz="1800" dirty="0">
                <a:solidFill>
                  <a:schemeClr val="bg1"/>
                </a:solidFill>
              </a:rPr>
              <a:t>hallofnames.org or COADB,</a:t>
            </a:r>
            <a:br>
              <a:rPr lang="en-GB" sz="1800" dirty="0">
                <a:solidFill>
                  <a:schemeClr val="bg1"/>
                </a:solidFill>
              </a:rPr>
            </a:br>
            <a:r>
              <a:rPr lang="en-GB" sz="1800" dirty="0">
                <a:solidFill>
                  <a:schemeClr val="bg1"/>
                </a:solidFill>
              </a:rPr>
              <a:t>will sell you YOUR heritage, for smallest of fees.</a:t>
            </a:r>
            <a:br>
              <a:rPr lang="en-GB" sz="1800" dirty="0">
                <a:solidFill>
                  <a:schemeClr val="bg1"/>
                </a:solidFill>
              </a:rPr>
            </a:br>
            <a:r>
              <a:rPr lang="en-GB" sz="1800" dirty="0">
                <a:solidFill>
                  <a:schemeClr val="bg1"/>
                </a:solidFill>
              </a:rPr>
              <a:t>Here is the problem – you’re lacking your voice</a:t>
            </a:r>
            <a:br>
              <a:rPr lang="en-GB" sz="1800" dirty="0">
                <a:solidFill>
                  <a:schemeClr val="bg1"/>
                </a:solidFill>
              </a:rPr>
            </a:br>
            <a:r>
              <a:rPr lang="en-GB" sz="1800" dirty="0">
                <a:solidFill>
                  <a:schemeClr val="bg1"/>
                </a:solidFill>
              </a:rPr>
              <a:t>for family is hoisted upon you without choice.</a:t>
            </a:r>
            <a:br>
              <a:rPr lang="en-GB" sz="1800" dirty="0">
                <a:solidFill>
                  <a:schemeClr val="bg1"/>
                </a:solidFill>
              </a:rPr>
            </a:br>
            <a:r>
              <a:rPr lang="en-GB" sz="1800" dirty="0">
                <a:solidFill>
                  <a:schemeClr val="bg1"/>
                </a:solidFill>
              </a:rPr>
              <a:t>You CAN love your parents, and your siblings too,</a:t>
            </a:r>
            <a:br>
              <a:rPr lang="en-GB" sz="1800" dirty="0">
                <a:solidFill>
                  <a:schemeClr val="bg1"/>
                </a:solidFill>
              </a:rPr>
            </a:br>
            <a:r>
              <a:rPr lang="en-GB" sz="1800" dirty="0">
                <a:solidFill>
                  <a:schemeClr val="bg1"/>
                </a:solidFill>
              </a:rPr>
              <a:t>but the depth of engagement is best left up to you.</a:t>
            </a:r>
            <a:br>
              <a:rPr lang="en-GB" sz="1800" dirty="0">
                <a:solidFill>
                  <a:schemeClr val="bg1"/>
                </a:solidFill>
              </a:rPr>
            </a:b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Family">
            <a:hlinkClick r:id="" action="ppaction://media"/>
            <a:extLst>
              <a:ext uri="{FF2B5EF4-FFF2-40B4-BE49-F238E27FC236}">
                <a16:creationId xmlns:a16="http://schemas.microsoft.com/office/drawing/2014/main" id="{0B527544-5932-40A6-AFF6-11B995C5CDA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75369" y="193109"/>
            <a:ext cx="609600" cy="609600"/>
          </a:xfrm>
          <a:prstGeom prst="rect">
            <a:avLst/>
          </a:prstGeom>
        </p:spPr>
      </p:pic>
    </p:spTree>
    <p:extLst>
      <p:ext uri="{BB962C8B-B14F-4D97-AF65-F5344CB8AC3E}">
        <p14:creationId xmlns:p14="http://schemas.microsoft.com/office/powerpoint/2010/main" val="143371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04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567424" y="1597786"/>
            <a:ext cx="4806184" cy="3637373"/>
          </a:xfrm>
          <a:noFill/>
        </p:spPr>
        <p:txBody>
          <a:bodyPr vert="horz" lIns="91440" tIns="45720" rIns="91440" bIns="45720" rtlCol="0" anchor="b">
            <a:normAutofit/>
          </a:bodyPr>
          <a:lstStyle/>
          <a:p>
            <a:r>
              <a:rPr lang="en-GB" sz="1800" dirty="0">
                <a:solidFill>
                  <a:schemeClr val="bg1"/>
                </a:solidFill>
              </a:rPr>
              <a:t>G is for generation, decades between,</a:t>
            </a:r>
            <a:br>
              <a:rPr lang="en-GB" sz="1800" dirty="0">
                <a:solidFill>
                  <a:schemeClr val="bg1"/>
                </a:solidFill>
              </a:rPr>
            </a:br>
            <a:r>
              <a:rPr lang="en-GB" sz="1800" dirty="0">
                <a:solidFill>
                  <a:schemeClr val="bg1"/>
                </a:solidFill>
              </a:rPr>
              <a:t>the year you start being belies the cultural scene.</a:t>
            </a:r>
            <a:br>
              <a:rPr lang="en-GB" sz="1800" dirty="0">
                <a:solidFill>
                  <a:schemeClr val="bg1"/>
                </a:solidFill>
              </a:rPr>
            </a:br>
            <a:r>
              <a:rPr lang="en-GB" sz="1800" dirty="0">
                <a:solidFill>
                  <a:schemeClr val="bg1"/>
                </a:solidFill>
              </a:rPr>
              <a:t>By no means totality, but you are informed</a:t>
            </a:r>
            <a:br>
              <a:rPr lang="en-GB" sz="1800" dirty="0">
                <a:solidFill>
                  <a:schemeClr val="bg1"/>
                </a:solidFill>
              </a:rPr>
            </a:br>
            <a:r>
              <a:rPr lang="en-GB" sz="1800" dirty="0">
                <a:solidFill>
                  <a:schemeClr val="bg1"/>
                </a:solidFill>
              </a:rPr>
              <a:t>by events of the years in the time you are formed.</a:t>
            </a:r>
            <a:br>
              <a:rPr lang="en-GB" sz="1800" dirty="0">
                <a:solidFill>
                  <a:schemeClr val="bg1"/>
                </a:solidFill>
              </a:rPr>
            </a:br>
            <a:r>
              <a:rPr lang="en-GB" sz="1800" dirty="0">
                <a:solidFill>
                  <a:schemeClr val="bg1"/>
                </a:solidFill>
              </a:rPr>
              <a:t>Trade centre attacks – millennials, scarred.</a:t>
            </a:r>
            <a:br>
              <a:rPr lang="en-GB" sz="1800" dirty="0">
                <a:solidFill>
                  <a:schemeClr val="bg1"/>
                </a:solidFill>
              </a:rPr>
            </a:br>
            <a:r>
              <a:rPr lang="en-GB" sz="1800" dirty="0">
                <a:solidFill>
                  <a:schemeClr val="bg1"/>
                </a:solidFill>
              </a:rPr>
              <a:t>Boomers from babies in the post-world war yard.</a:t>
            </a:r>
            <a:br>
              <a:rPr lang="en-GB" sz="1800" dirty="0">
                <a:solidFill>
                  <a:schemeClr val="bg1"/>
                </a:solidFill>
              </a:rPr>
            </a:br>
            <a:r>
              <a:rPr lang="en-GB" sz="1800" dirty="0">
                <a:solidFill>
                  <a:schemeClr val="bg1"/>
                </a:solidFill>
              </a:rPr>
              <a:t>Find comfort in cohort’s comparative age,</a:t>
            </a:r>
            <a:br>
              <a:rPr lang="en-GB" sz="1800" dirty="0">
                <a:solidFill>
                  <a:schemeClr val="bg1"/>
                </a:solidFill>
              </a:rPr>
            </a:br>
            <a:r>
              <a:rPr lang="en-GB" sz="1800" dirty="0">
                <a:solidFill>
                  <a:schemeClr val="bg1"/>
                </a:solidFill>
              </a:rPr>
              <a:t>they probably act on a similar stage,</a:t>
            </a:r>
            <a:br>
              <a:rPr lang="en-GB" sz="1800" dirty="0">
                <a:solidFill>
                  <a:schemeClr val="bg1"/>
                </a:solidFill>
              </a:rPr>
            </a:br>
            <a:r>
              <a:rPr lang="en-GB" sz="1800" dirty="0">
                <a:solidFill>
                  <a:schemeClr val="bg1"/>
                </a:solidFill>
              </a:rPr>
              <a:t>not in totality but probably in part</a:t>
            </a:r>
            <a:br>
              <a:rPr lang="en-GB" sz="1800" dirty="0">
                <a:solidFill>
                  <a:schemeClr val="bg1"/>
                </a:solidFill>
              </a:rPr>
            </a:br>
            <a:r>
              <a:rPr lang="en-GB" sz="1800" dirty="0">
                <a:solidFill>
                  <a:schemeClr val="bg1"/>
                </a:solidFill>
              </a:rPr>
              <a:t>and finding your friends is sometimes an art.</a:t>
            </a:r>
            <a:br>
              <a:rPr lang="en-GB" sz="1800" dirty="0">
                <a:solidFill>
                  <a:schemeClr val="bg1"/>
                </a:solidFill>
              </a:rPr>
            </a:b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44723"/>
            <a:ext cx="6858000" cy="5143500"/>
          </a:xfrm>
          <a:prstGeom prst="rect">
            <a:avLst/>
          </a:prstGeom>
        </p:spPr>
      </p:pic>
      <p:pic>
        <p:nvPicPr>
          <p:cNvPr id="3" name="Generation">
            <a:hlinkClick r:id="" action="ppaction://media"/>
            <a:extLst>
              <a:ext uri="{FF2B5EF4-FFF2-40B4-BE49-F238E27FC236}">
                <a16:creationId xmlns:a16="http://schemas.microsoft.com/office/drawing/2014/main" id="{F8170C7F-B2BA-4AA6-8E15-F39F6A31DBD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65716" y="431104"/>
            <a:ext cx="609600" cy="609600"/>
          </a:xfrm>
          <a:prstGeom prst="rect">
            <a:avLst/>
          </a:prstGeom>
        </p:spPr>
      </p:pic>
    </p:spTree>
    <p:extLst>
      <p:ext uri="{BB962C8B-B14F-4D97-AF65-F5344CB8AC3E}">
        <p14:creationId xmlns:p14="http://schemas.microsoft.com/office/powerpoint/2010/main" val="3529764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7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408419" y="1416695"/>
            <a:ext cx="5143500" cy="3637373"/>
          </a:xfrm>
          <a:noFill/>
        </p:spPr>
        <p:txBody>
          <a:bodyPr vert="horz" lIns="91440" tIns="45720" rIns="91440" bIns="45720" rtlCol="0" anchor="b">
            <a:normAutofit/>
          </a:bodyPr>
          <a:lstStyle/>
          <a:p>
            <a:r>
              <a:rPr lang="en-GB" sz="1800" dirty="0">
                <a:solidFill>
                  <a:schemeClr val="bg1"/>
                </a:solidFill>
              </a:rPr>
              <a:t>H is for History – generally entwined,</a:t>
            </a:r>
            <a:br>
              <a:rPr lang="en-GB" sz="1800" dirty="0">
                <a:solidFill>
                  <a:schemeClr val="bg1"/>
                </a:solidFill>
              </a:rPr>
            </a:br>
            <a:r>
              <a:rPr lang="en-GB" sz="1800" dirty="0">
                <a:solidFill>
                  <a:schemeClr val="bg1"/>
                </a:solidFill>
              </a:rPr>
              <a:t>history and heritage, but you should bear in mind</a:t>
            </a:r>
            <a:br>
              <a:rPr lang="en-GB" sz="1800" dirty="0">
                <a:solidFill>
                  <a:schemeClr val="bg1"/>
                </a:solidFill>
              </a:rPr>
            </a:br>
            <a:r>
              <a:rPr lang="en-GB" sz="1800" dirty="0">
                <a:solidFill>
                  <a:schemeClr val="bg1"/>
                </a:solidFill>
              </a:rPr>
              <a:t>that history and heritage are not one and the same –</a:t>
            </a:r>
            <a:br>
              <a:rPr lang="en-GB" sz="1800" dirty="0">
                <a:solidFill>
                  <a:schemeClr val="bg1"/>
                </a:solidFill>
              </a:rPr>
            </a:br>
            <a:r>
              <a:rPr lang="en-GB" sz="1800" dirty="0">
                <a:solidFill>
                  <a:schemeClr val="bg1"/>
                </a:solidFill>
              </a:rPr>
              <a:t>the name of our game: untangle the claim.</a:t>
            </a:r>
            <a:br>
              <a:rPr lang="en-GB" sz="1800" dirty="0">
                <a:solidFill>
                  <a:schemeClr val="bg1"/>
                </a:solidFill>
              </a:rPr>
            </a:br>
            <a:r>
              <a:rPr lang="en-GB" sz="1800" dirty="0">
                <a:solidFill>
                  <a:schemeClr val="bg1"/>
                </a:solidFill>
              </a:rPr>
              <a:t>Lowenthal calls history accessible to all,</a:t>
            </a:r>
            <a:br>
              <a:rPr lang="en-GB" sz="1800" dirty="0">
                <a:solidFill>
                  <a:schemeClr val="bg1"/>
                </a:solidFill>
              </a:rPr>
            </a:br>
            <a:r>
              <a:rPr lang="en-GB" sz="1800" dirty="0">
                <a:solidFill>
                  <a:schemeClr val="bg1"/>
                </a:solidFill>
              </a:rPr>
              <a:t>and heritage exclusive, patriotic, tribal.</a:t>
            </a:r>
            <a:br>
              <a:rPr lang="en-GB" sz="1800" dirty="0">
                <a:solidFill>
                  <a:schemeClr val="bg1"/>
                </a:solidFill>
              </a:rPr>
            </a:br>
            <a:r>
              <a:rPr lang="en-GB" sz="1800" dirty="0" err="1">
                <a:solidFill>
                  <a:schemeClr val="bg1"/>
                </a:solidFill>
              </a:rPr>
              <a:t>Seixas</a:t>
            </a:r>
            <a:r>
              <a:rPr lang="en-GB" sz="1800" dirty="0">
                <a:solidFill>
                  <a:schemeClr val="bg1"/>
                </a:solidFill>
              </a:rPr>
              <a:t> rebukes: the need for the self</a:t>
            </a:r>
            <a:br>
              <a:rPr lang="en-GB" sz="1800" dirty="0">
                <a:solidFill>
                  <a:schemeClr val="bg1"/>
                </a:solidFill>
              </a:rPr>
            </a:br>
            <a:r>
              <a:rPr lang="en-GB" sz="1800" dirty="0">
                <a:solidFill>
                  <a:schemeClr val="bg1"/>
                </a:solidFill>
              </a:rPr>
              <a:t>cements heritage value in cultural health.</a:t>
            </a:r>
            <a:br>
              <a:rPr lang="en-GB" sz="1800" dirty="0">
                <a:solidFill>
                  <a:schemeClr val="bg1"/>
                </a:solidFill>
              </a:rPr>
            </a:br>
            <a:r>
              <a:rPr lang="en-GB" sz="1800" dirty="0">
                <a:solidFill>
                  <a:schemeClr val="bg1"/>
                </a:solidFill>
              </a:rPr>
              <a:t>History’s mission – approach objective truth</a:t>
            </a:r>
            <a:br>
              <a:rPr lang="en-GB" sz="1800" dirty="0">
                <a:solidFill>
                  <a:schemeClr val="bg1"/>
                </a:solidFill>
              </a:rPr>
            </a:br>
            <a:r>
              <a:rPr lang="en-GB" sz="1800" dirty="0">
                <a:solidFill>
                  <a:schemeClr val="bg1"/>
                </a:solidFill>
              </a:rPr>
              <a:t>but for heritage: history is something of use.</a:t>
            </a:r>
            <a:br>
              <a:rPr lang="en-GB" sz="1800" dirty="0">
                <a:solidFill>
                  <a:schemeClr val="bg1"/>
                </a:solidFill>
              </a:rPr>
            </a:b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History">
            <a:hlinkClick r:id="" action="ppaction://media"/>
            <a:extLst>
              <a:ext uri="{FF2B5EF4-FFF2-40B4-BE49-F238E27FC236}">
                <a16:creationId xmlns:a16="http://schemas.microsoft.com/office/drawing/2014/main" id="{B639DB4D-8F55-4C5B-A391-FE782FFA4E4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75369" y="456157"/>
            <a:ext cx="609600" cy="609600"/>
          </a:xfrm>
          <a:prstGeom prst="rect">
            <a:avLst/>
          </a:prstGeom>
        </p:spPr>
      </p:pic>
    </p:spTree>
    <p:extLst>
      <p:ext uri="{BB962C8B-B14F-4D97-AF65-F5344CB8AC3E}">
        <p14:creationId xmlns:p14="http://schemas.microsoft.com/office/powerpoint/2010/main" val="366268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10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567424" y="1379117"/>
            <a:ext cx="4984495" cy="3637373"/>
          </a:xfrm>
          <a:noFill/>
        </p:spPr>
        <p:txBody>
          <a:bodyPr vert="horz" lIns="91440" tIns="45720" rIns="91440" bIns="45720" rtlCol="0" anchor="b">
            <a:normAutofit/>
          </a:bodyPr>
          <a:lstStyle/>
          <a:p>
            <a:r>
              <a:rPr lang="en-GB" sz="1800" dirty="0">
                <a:solidFill>
                  <a:schemeClr val="bg1"/>
                </a:solidFill>
              </a:rPr>
              <a:t>I is Identity, and it is key,</a:t>
            </a:r>
            <a:br>
              <a:rPr lang="en-GB" sz="1800" dirty="0">
                <a:solidFill>
                  <a:schemeClr val="bg1"/>
                </a:solidFill>
              </a:rPr>
            </a:br>
            <a:r>
              <a:rPr lang="en-GB" sz="1800" dirty="0">
                <a:solidFill>
                  <a:schemeClr val="bg1"/>
                </a:solidFill>
              </a:rPr>
              <a:t>if heritage has purpose, then here it would be,</a:t>
            </a:r>
            <a:br>
              <a:rPr lang="en-GB" sz="1800" dirty="0">
                <a:solidFill>
                  <a:schemeClr val="bg1"/>
                </a:solidFill>
              </a:rPr>
            </a:br>
            <a:r>
              <a:rPr lang="en-GB" sz="1800" dirty="0">
                <a:solidFill>
                  <a:schemeClr val="bg1"/>
                </a:solidFill>
              </a:rPr>
              <a:t>gathering roots to enable formation</a:t>
            </a:r>
            <a:br>
              <a:rPr lang="en-GB" sz="1800" dirty="0">
                <a:solidFill>
                  <a:schemeClr val="bg1"/>
                </a:solidFill>
              </a:rPr>
            </a:br>
            <a:r>
              <a:rPr lang="en-GB" sz="1800" dirty="0">
                <a:solidFill>
                  <a:schemeClr val="bg1"/>
                </a:solidFill>
              </a:rPr>
              <a:t>of greater identity, no matter location</a:t>
            </a:r>
            <a:br>
              <a:rPr lang="en-GB" sz="1800" dirty="0">
                <a:solidFill>
                  <a:schemeClr val="bg1"/>
                </a:solidFill>
              </a:rPr>
            </a:br>
            <a:r>
              <a:rPr lang="en-GB" sz="1800" dirty="0">
                <a:solidFill>
                  <a:schemeClr val="bg1"/>
                </a:solidFill>
              </a:rPr>
              <a:t>or form, of groupings of many or one,</a:t>
            </a:r>
            <a:br>
              <a:rPr lang="en-GB" sz="1800" dirty="0">
                <a:solidFill>
                  <a:schemeClr val="bg1"/>
                </a:solidFill>
              </a:rPr>
            </a:br>
            <a:r>
              <a:rPr lang="en-GB" sz="1800" dirty="0">
                <a:solidFill>
                  <a:schemeClr val="bg1"/>
                </a:solidFill>
              </a:rPr>
              <a:t>of every subculture under the sun!</a:t>
            </a:r>
            <a:br>
              <a:rPr lang="en-GB" sz="1800" dirty="0">
                <a:solidFill>
                  <a:schemeClr val="bg1"/>
                </a:solidFill>
              </a:rPr>
            </a:br>
            <a:r>
              <a:rPr lang="en-GB" sz="1800" dirty="0">
                <a:solidFill>
                  <a:schemeClr val="bg1"/>
                </a:solidFill>
              </a:rPr>
              <a:t>Moore and Whelan edit a tome,</a:t>
            </a:r>
            <a:br>
              <a:rPr lang="en-GB" sz="1800" dirty="0">
                <a:solidFill>
                  <a:schemeClr val="bg1"/>
                </a:solidFill>
              </a:rPr>
            </a:br>
            <a:r>
              <a:rPr lang="en-GB" sz="1800" dirty="0">
                <a:solidFill>
                  <a:schemeClr val="bg1"/>
                </a:solidFill>
              </a:rPr>
              <a:t>demonstrating identity’s heritage home</a:t>
            </a:r>
            <a:br>
              <a:rPr lang="en-GB" sz="1800" dirty="0">
                <a:solidFill>
                  <a:schemeClr val="bg1"/>
                </a:solidFill>
              </a:rPr>
            </a:br>
            <a:r>
              <a:rPr lang="en-GB" sz="1800" dirty="0">
                <a:solidFill>
                  <a:schemeClr val="bg1"/>
                </a:solidFill>
              </a:rPr>
              <a:t>by connecting identity to past and to place.</a:t>
            </a:r>
            <a:br>
              <a:rPr lang="en-GB" sz="1800" dirty="0">
                <a:solidFill>
                  <a:schemeClr val="bg1"/>
                </a:solidFill>
              </a:rPr>
            </a:br>
            <a:r>
              <a:rPr lang="en-GB" sz="1800" dirty="0">
                <a:solidFill>
                  <a:schemeClr val="bg1"/>
                </a:solidFill>
              </a:rPr>
              <a:t>If heritage has body, then identity is face.</a:t>
            </a:r>
            <a:br>
              <a:rPr lang="en-GB" sz="1800" dirty="0">
                <a:solidFill>
                  <a:schemeClr val="bg1"/>
                </a:solidFill>
              </a:rPr>
            </a:b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Identity">
            <a:hlinkClick r:id="" action="ppaction://media"/>
            <a:extLst>
              <a:ext uri="{FF2B5EF4-FFF2-40B4-BE49-F238E27FC236}">
                <a16:creationId xmlns:a16="http://schemas.microsoft.com/office/drawing/2014/main" id="{6025D61B-B7CF-44F3-8C4B-A94A0A7FA9E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052" y="543838"/>
            <a:ext cx="609600" cy="609600"/>
          </a:xfrm>
          <a:prstGeom prst="rect">
            <a:avLst/>
          </a:prstGeom>
        </p:spPr>
      </p:pic>
    </p:spTree>
    <p:extLst>
      <p:ext uri="{BB962C8B-B14F-4D97-AF65-F5344CB8AC3E}">
        <p14:creationId xmlns:p14="http://schemas.microsoft.com/office/powerpoint/2010/main" val="19954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4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567424" y="1441747"/>
            <a:ext cx="4806184" cy="3637373"/>
          </a:xfrm>
          <a:noFill/>
        </p:spPr>
        <p:txBody>
          <a:bodyPr vert="horz" lIns="91440" tIns="45720" rIns="91440" bIns="45720" rtlCol="0" anchor="b">
            <a:normAutofit/>
          </a:bodyPr>
          <a:lstStyle/>
          <a:p>
            <a:r>
              <a:rPr lang="en-GB" sz="1800" dirty="0">
                <a:solidFill>
                  <a:schemeClr val="bg1"/>
                </a:solidFill>
              </a:rPr>
              <a:t>J is for Jerusalem – a case study here</a:t>
            </a:r>
            <a:br>
              <a:rPr lang="en-GB" sz="1800" dirty="0">
                <a:solidFill>
                  <a:schemeClr val="bg1"/>
                </a:solidFill>
              </a:rPr>
            </a:br>
            <a:r>
              <a:rPr lang="en-GB" sz="1800" dirty="0">
                <a:solidFill>
                  <a:schemeClr val="bg1"/>
                </a:solidFill>
              </a:rPr>
              <a:t>where competing heritages interfere.</a:t>
            </a:r>
            <a:br>
              <a:rPr lang="en-GB" sz="1800" dirty="0">
                <a:solidFill>
                  <a:schemeClr val="bg1"/>
                </a:solidFill>
              </a:rPr>
            </a:br>
            <a:r>
              <a:rPr lang="en-GB" sz="1800" dirty="0">
                <a:solidFill>
                  <a:schemeClr val="bg1"/>
                </a:solidFill>
              </a:rPr>
              <a:t>Ricca recounts heritage national</a:t>
            </a:r>
            <a:br>
              <a:rPr lang="en-GB" sz="1800" dirty="0">
                <a:solidFill>
                  <a:schemeClr val="bg1"/>
                </a:solidFill>
              </a:rPr>
            </a:br>
            <a:r>
              <a:rPr lang="en-GB" sz="1800" dirty="0">
                <a:solidFill>
                  <a:schemeClr val="bg1"/>
                </a:solidFill>
              </a:rPr>
              <a:t>and the ‘Shifting Symbolism’ of the Wailing Wall.</a:t>
            </a:r>
            <a:br>
              <a:rPr lang="en-GB" sz="1800" dirty="0">
                <a:solidFill>
                  <a:schemeClr val="bg1"/>
                </a:solidFill>
              </a:rPr>
            </a:br>
            <a:r>
              <a:rPr lang="en-GB" sz="1800" dirty="0">
                <a:solidFill>
                  <a:schemeClr val="bg1"/>
                </a:solidFill>
              </a:rPr>
              <a:t>Ricca takes theories of symbolism and</a:t>
            </a:r>
            <a:br>
              <a:rPr lang="en-GB" sz="1800" dirty="0">
                <a:solidFill>
                  <a:schemeClr val="bg1"/>
                </a:solidFill>
              </a:rPr>
            </a:br>
            <a:r>
              <a:rPr lang="en-GB" sz="1800" dirty="0">
                <a:solidFill>
                  <a:schemeClr val="bg1"/>
                </a:solidFill>
              </a:rPr>
              <a:t>applies them to new architectural land.</a:t>
            </a:r>
            <a:br>
              <a:rPr lang="en-GB" sz="1800" dirty="0">
                <a:solidFill>
                  <a:schemeClr val="bg1"/>
                </a:solidFill>
              </a:rPr>
            </a:br>
            <a:r>
              <a:rPr lang="en-GB" sz="1800" dirty="0">
                <a:solidFill>
                  <a:schemeClr val="bg1"/>
                </a:solidFill>
              </a:rPr>
              <a:t>Take just a moment, considering trust</a:t>
            </a:r>
            <a:br>
              <a:rPr lang="en-GB" sz="1800" dirty="0">
                <a:solidFill>
                  <a:schemeClr val="bg1"/>
                </a:solidFill>
              </a:rPr>
            </a:br>
            <a:r>
              <a:rPr lang="en-GB" sz="1800" dirty="0">
                <a:solidFill>
                  <a:schemeClr val="bg1"/>
                </a:solidFill>
              </a:rPr>
              <a:t>of comments on controversial sources: a must.</a:t>
            </a:r>
            <a:br>
              <a:rPr lang="en-GB" sz="1800" dirty="0">
                <a:solidFill>
                  <a:schemeClr val="bg1"/>
                </a:solidFill>
              </a:rPr>
            </a:br>
            <a:r>
              <a:rPr lang="en-GB" sz="1800" dirty="0">
                <a:solidFill>
                  <a:schemeClr val="bg1"/>
                </a:solidFill>
              </a:rPr>
              <a:t>If the conflict ‘tween Israel and Palestine</a:t>
            </a:r>
            <a:br>
              <a:rPr lang="en-GB" sz="1800" dirty="0">
                <a:solidFill>
                  <a:schemeClr val="bg1"/>
                </a:solidFill>
              </a:rPr>
            </a:br>
            <a:r>
              <a:rPr lang="en-GB" sz="1800" dirty="0">
                <a:solidFill>
                  <a:schemeClr val="bg1"/>
                </a:solidFill>
              </a:rPr>
              <a:t>intimidates, then moving to K is just fine!</a:t>
            </a:r>
            <a:br>
              <a:rPr lang="en-GB" sz="1800" dirty="0">
                <a:solidFill>
                  <a:schemeClr val="bg1"/>
                </a:solidFill>
              </a:rPr>
            </a:b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Jerusalem">
            <a:hlinkClick r:id="" action="ppaction://media"/>
            <a:extLst>
              <a:ext uri="{FF2B5EF4-FFF2-40B4-BE49-F238E27FC236}">
                <a16:creationId xmlns:a16="http://schemas.microsoft.com/office/drawing/2014/main" id="{347FF81A-9170-45B5-AE7D-6C2E4ED6FCB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65716" y="418578"/>
            <a:ext cx="609600" cy="609600"/>
          </a:xfrm>
          <a:prstGeom prst="rect">
            <a:avLst/>
          </a:prstGeom>
        </p:spPr>
      </p:pic>
    </p:spTree>
    <p:extLst>
      <p:ext uri="{BB962C8B-B14F-4D97-AF65-F5344CB8AC3E}">
        <p14:creationId xmlns:p14="http://schemas.microsoft.com/office/powerpoint/2010/main" val="468657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27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278909"/>
            <a:ext cx="5326483" cy="3637373"/>
          </a:xfrm>
          <a:noFill/>
        </p:spPr>
        <p:txBody>
          <a:bodyPr vert="horz" lIns="91440" tIns="45720" rIns="91440" bIns="45720" rtlCol="0" anchor="b">
            <a:normAutofit/>
          </a:bodyPr>
          <a:lstStyle/>
          <a:p>
            <a:r>
              <a:rPr lang="en-GB" sz="1800" dirty="0">
                <a:solidFill>
                  <a:schemeClr val="bg1"/>
                </a:solidFill>
              </a:rPr>
              <a:t>K is for Kreative (a bit of a stretch!)</a:t>
            </a:r>
            <a:br>
              <a:rPr lang="en-GB" sz="1800" dirty="0">
                <a:solidFill>
                  <a:schemeClr val="bg1"/>
                </a:solidFill>
              </a:rPr>
            </a:br>
            <a:r>
              <a:rPr lang="en-GB" sz="1800" dirty="0">
                <a:solidFill>
                  <a:schemeClr val="bg1"/>
                </a:solidFill>
              </a:rPr>
              <a:t>but look outside boxes when you’re seeking to etch</a:t>
            </a:r>
            <a:br>
              <a:rPr lang="en-GB" sz="1800" dirty="0">
                <a:solidFill>
                  <a:schemeClr val="bg1"/>
                </a:solidFill>
              </a:rPr>
            </a:br>
            <a:r>
              <a:rPr lang="en-GB" sz="1800" dirty="0">
                <a:solidFill>
                  <a:schemeClr val="bg1"/>
                </a:solidFill>
              </a:rPr>
              <a:t>into minds of the people the info you know -</a:t>
            </a:r>
            <a:br>
              <a:rPr lang="en-GB" sz="1800" dirty="0">
                <a:solidFill>
                  <a:schemeClr val="bg1"/>
                </a:solidFill>
              </a:rPr>
            </a:br>
            <a:r>
              <a:rPr lang="en-GB" sz="1800" dirty="0">
                <a:solidFill>
                  <a:schemeClr val="bg1"/>
                </a:solidFill>
              </a:rPr>
              <a:t>to bore Average Joe is the final death blow!</a:t>
            </a:r>
            <a:br>
              <a:rPr lang="en-GB" sz="1800" dirty="0">
                <a:solidFill>
                  <a:schemeClr val="bg1"/>
                </a:solidFill>
              </a:rPr>
            </a:br>
            <a:r>
              <a:rPr lang="en-GB" sz="1800" dirty="0">
                <a:solidFill>
                  <a:schemeClr val="bg1"/>
                </a:solidFill>
              </a:rPr>
              <a:t>People have seen museums, and read essays too -</a:t>
            </a:r>
            <a:br>
              <a:rPr lang="en-GB" sz="1800" dirty="0">
                <a:solidFill>
                  <a:schemeClr val="bg1"/>
                </a:solidFill>
              </a:rPr>
            </a:br>
            <a:r>
              <a:rPr lang="en-GB" sz="1800" dirty="0">
                <a:solidFill>
                  <a:schemeClr val="bg1"/>
                </a:solidFill>
              </a:rPr>
              <a:t>These things aren’t exciting, some things we might do -</a:t>
            </a:r>
            <a:br>
              <a:rPr lang="en-GB" sz="1800" dirty="0">
                <a:solidFill>
                  <a:schemeClr val="bg1"/>
                </a:solidFill>
              </a:rPr>
            </a:br>
            <a:r>
              <a:rPr lang="en-GB" sz="1800" dirty="0">
                <a:solidFill>
                  <a:schemeClr val="bg1"/>
                </a:solidFill>
              </a:rPr>
              <a:t>Add flourish and fancy when we try to describe</a:t>
            </a:r>
            <a:br>
              <a:rPr lang="en-GB" sz="1800" dirty="0">
                <a:solidFill>
                  <a:schemeClr val="bg1"/>
                </a:solidFill>
              </a:rPr>
            </a:br>
            <a:r>
              <a:rPr lang="en-GB" sz="1800" dirty="0">
                <a:solidFill>
                  <a:schemeClr val="bg1"/>
                </a:solidFill>
              </a:rPr>
              <a:t>the context of lives of our </a:t>
            </a:r>
            <a:r>
              <a:rPr lang="en-GB" sz="1800" dirty="0" err="1">
                <a:solidFill>
                  <a:schemeClr val="bg1"/>
                </a:solidFill>
              </a:rPr>
              <a:t>sapien</a:t>
            </a:r>
            <a:r>
              <a:rPr lang="en-GB" sz="1800" dirty="0">
                <a:solidFill>
                  <a:schemeClr val="bg1"/>
                </a:solidFill>
              </a:rPr>
              <a:t> tribe.</a:t>
            </a:r>
            <a:br>
              <a:rPr lang="en-GB" sz="1800" dirty="0">
                <a:solidFill>
                  <a:schemeClr val="bg1"/>
                </a:solidFill>
              </a:rPr>
            </a:br>
            <a:r>
              <a:rPr lang="en-GB" sz="1800" dirty="0">
                <a:solidFill>
                  <a:schemeClr val="bg1"/>
                </a:solidFill>
              </a:rPr>
              <a:t>Some glitter and glitz to capture the eye</a:t>
            </a:r>
            <a:br>
              <a:rPr lang="en-GB" sz="1800" dirty="0">
                <a:solidFill>
                  <a:schemeClr val="bg1"/>
                </a:solidFill>
              </a:rPr>
            </a:br>
            <a:r>
              <a:rPr lang="en-GB" sz="1800" dirty="0">
                <a:solidFill>
                  <a:schemeClr val="bg1"/>
                </a:solidFill>
              </a:rPr>
              <a:t>enrapture the soul (and lord knows, I’ve tried!)</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Kreative">
            <a:hlinkClick r:id="" action="ppaction://media"/>
            <a:extLst>
              <a:ext uri="{FF2B5EF4-FFF2-40B4-BE49-F238E27FC236}">
                <a16:creationId xmlns:a16="http://schemas.microsoft.com/office/drawing/2014/main" id="{BA67CA0E-6369-494D-8D41-ACD0E79B504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54441" y="406053"/>
            <a:ext cx="609600" cy="609600"/>
          </a:xfrm>
          <a:prstGeom prst="rect">
            <a:avLst/>
          </a:prstGeom>
        </p:spPr>
      </p:pic>
    </p:spTree>
    <p:extLst>
      <p:ext uri="{BB962C8B-B14F-4D97-AF65-F5344CB8AC3E}">
        <p14:creationId xmlns:p14="http://schemas.microsoft.com/office/powerpoint/2010/main" val="67621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67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404170"/>
            <a:ext cx="6004142" cy="3631294"/>
          </a:xfrm>
          <a:noFill/>
        </p:spPr>
        <p:txBody>
          <a:bodyPr vert="horz" lIns="91440" tIns="45720" rIns="91440" bIns="45720" rtlCol="0" anchor="b">
            <a:normAutofit/>
          </a:bodyPr>
          <a:lstStyle/>
          <a:p>
            <a:r>
              <a:rPr lang="en-GB" sz="1800" dirty="0">
                <a:solidFill>
                  <a:schemeClr val="bg1"/>
                </a:solidFill>
              </a:rPr>
              <a:t>L is for Language, meaning from sound,</a:t>
            </a:r>
            <a:br>
              <a:rPr lang="en-GB" sz="1800" dirty="0">
                <a:solidFill>
                  <a:schemeClr val="bg1"/>
                </a:solidFill>
              </a:rPr>
            </a:br>
            <a:r>
              <a:rPr lang="en-GB" sz="1800" dirty="0">
                <a:solidFill>
                  <a:schemeClr val="bg1"/>
                </a:solidFill>
              </a:rPr>
              <a:t>in jumbles of shapes, information is found.</a:t>
            </a:r>
            <a:br>
              <a:rPr lang="en-GB" sz="1800" dirty="0">
                <a:solidFill>
                  <a:schemeClr val="bg1"/>
                </a:solidFill>
              </a:rPr>
            </a:br>
            <a:r>
              <a:rPr lang="en-GB" sz="1800" dirty="0">
                <a:solidFill>
                  <a:schemeClr val="bg1"/>
                </a:solidFill>
              </a:rPr>
              <a:t>Letters beget words, words beget lines,</a:t>
            </a:r>
            <a:br>
              <a:rPr lang="en-GB" sz="1800" dirty="0">
                <a:solidFill>
                  <a:schemeClr val="bg1"/>
                </a:solidFill>
              </a:rPr>
            </a:br>
            <a:r>
              <a:rPr lang="en-GB" sz="1800" dirty="0">
                <a:solidFill>
                  <a:schemeClr val="bg1"/>
                </a:solidFill>
              </a:rPr>
              <a:t>transmission’s the mission of symbols and signs.</a:t>
            </a:r>
            <a:br>
              <a:rPr lang="en-GB" sz="1800" dirty="0">
                <a:solidFill>
                  <a:schemeClr val="bg1"/>
                </a:solidFill>
              </a:rPr>
            </a:br>
            <a:r>
              <a:rPr lang="en-GB" sz="1800" dirty="0">
                <a:solidFill>
                  <a:schemeClr val="bg1"/>
                </a:solidFill>
              </a:rPr>
              <a:t>‘Chat’ is to talk but ‘chat’ is a cat,</a:t>
            </a:r>
            <a:br>
              <a:rPr lang="en-GB" sz="1800" dirty="0">
                <a:solidFill>
                  <a:schemeClr val="bg1"/>
                </a:solidFill>
              </a:rPr>
            </a:br>
            <a:r>
              <a:rPr lang="en-GB" sz="1800" dirty="0">
                <a:solidFill>
                  <a:schemeClr val="bg1"/>
                </a:solidFill>
              </a:rPr>
              <a:t>the symbols remain but it’s the culture here that</a:t>
            </a:r>
            <a:br>
              <a:rPr lang="en-GB" sz="1800" dirty="0">
                <a:solidFill>
                  <a:schemeClr val="bg1"/>
                </a:solidFill>
              </a:rPr>
            </a:br>
            <a:r>
              <a:rPr lang="en-GB" sz="1800" dirty="0">
                <a:solidFill>
                  <a:schemeClr val="bg1"/>
                </a:solidFill>
              </a:rPr>
              <a:t>changes and thus new meaning arises.</a:t>
            </a:r>
            <a:br>
              <a:rPr lang="en-GB" sz="1800" dirty="0">
                <a:solidFill>
                  <a:schemeClr val="bg1"/>
                </a:solidFill>
              </a:rPr>
            </a:br>
            <a:r>
              <a:rPr lang="en-GB" sz="1800" dirty="0">
                <a:solidFill>
                  <a:schemeClr val="bg1"/>
                </a:solidFill>
              </a:rPr>
              <a:t>Linguistics is a force that equalises -</a:t>
            </a:r>
            <a:br>
              <a:rPr lang="en-GB" sz="1800" dirty="0">
                <a:solidFill>
                  <a:schemeClr val="bg1"/>
                </a:solidFill>
              </a:rPr>
            </a:br>
            <a:r>
              <a:rPr lang="en-GB" sz="1800" dirty="0">
                <a:solidFill>
                  <a:schemeClr val="bg1"/>
                </a:solidFill>
              </a:rPr>
              <a:t>shared language, shared culture, shared culture, shared heart?</a:t>
            </a:r>
            <a:br>
              <a:rPr lang="en-GB" sz="1800" dirty="0">
                <a:solidFill>
                  <a:schemeClr val="bg1"/>
                </a:solidFill>
              </a:rPr>
            </a:br>
            <a:r>
              <a:rPr lang="en-GB" sz="1800" dirty="0">
                <a:solidFill>
                  <a:schemeClr val="bg1"/>
                </a:solidFill>
              </a:rPr>
              <a:t>Man’s falling from Babel - bad news from the start!</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Language">
            <a:hlinkClick r:id="" action="ppaction://media"/>
            <a:extLst>
              <a:ext uri="{FF2B5EF4-FFF2-40B4-BE49-F238E27FC236}">
                <a16:creationId xmlns:a16="http://schemas.microsoft.com/office/drawing/2014/main" id="{DE302693-93E5-4D5A-895F-256ABADFFFB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88471" y="355947"/>
            <a:ext cx="609600" cy="609600"/>
          </a:xfrm>
          <a:prstGeom prst="rect">
            <a:avLst/>
          </a:prstGeom>
        </p:spPr>
      </p:pic>
    </p:spTree>
    <p:extLst>
      <p:ext uri="{BB962C8B-B14F-4D97-AF65-F5344CB8AC3E}">
        <p14:creationId xmlns:p14="http://schemas.microsoft.com/office/powerpoint/2010/main" val="272703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53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316487"/>
            <a:ext cx="5455919" cy="3637373"/>
          </a:xfrm>
          <a:noFill/>
        </p:spPr>
        <p:txBody>
          <a:bodyPr vert="horz" lIns="91440" tIns="45720" rIns="91440" bIns="45720" rtlCol="0" anchor="b">
            <a:normAutofit/>
          </a:bodyPr>
          <a:lstStyle/>
          <a:p>
            <a:r>
              <a:rPr lang="en-GB" sz="1800" dirty="0">
                <a:solidFill>
                  <a:schemeClr val="bg1"/>
                </a:solidFill>
              </a:rPr>
              <a:t>M is for museums, and of course it is too!</a:t>
            </a:r>
            <a:br>
              <a:rPr lang="en-GB" sz="1800" dirty="0">
                <a:solidFill>
                  <a:schemeClr val="bg1"/>
                </a:solidFill>
              </a:rPr>
            </a:br>
            <a:r>
              <a:rPr lang="en-GB" sz="1800" dirty="0">
                <a:solidFill>
                  <a:schemeClr val="bg1"/>
                </a:solidFill>
              </a:rPr>
              <a:t>What does the museum as a place mean to you?</a:t>
            </a:r>
            <a:br>
              <a:rPr lang="en-GB" sz="1800" dirty="0">
                <a:solidFill>
                  <a:schemeClr val="bg1"/>
                </a:solidFill>
              </a:rPr>
            </a:br>
            <a:r>
              <a:rPr lang="en-GB" sz="1800" dirty="0">
                <a:solidFill>
                  <a:schemeClr val="bg1"/>
                </a:solidFill>
              </a:rPr>
              <a:t>Wonderful exhibits, history, science abounds!</a:t>
            </a:r>
            <a:br>
              <a:rPr lang="en-GB" sz="1800" dirty="0">
                <a:solidFill>
                  <a:schemeClr val="bg1"/>
                </a:solidFill>
              </a:rPr>
            </a:br>
            <a:r>
              <a:rPr lang="en-GB" sz="1800" dirty="0">
                <a:solidFill>
                  <a:schemeClr val="bg1"/>
                </a:solidFill>
              </a:rPr>
              <a:t>But look a little closer and some problems are found - </a:t>
            </a:r>
            <a:br>
              <a:rPr lang="en-GB" sz="1800" dirty="0">
                <a:solidFill>
                  <a:schemeClr val="bg1"/>
                </a:solidFill>
              </a:rPr>
            </a:br>
            <a:r>
              <a:rPr lang="en-GB" sz="1800" dirty="0">
                <a:solidFill>
                  <a:schemeClr val="bg1"/>
                </a:solidFill>
              </a:rPr>
              <a:t>do the British have rights to the Elgin Marbles?</a:t>
            </a:r>
            <a:br>
              <a:rPr lang="en-GB" sz="1800" dirty="0">
                <a:solidFill>
                  <a:schemeClr val="bg1"/>
                </a:solidFill>
              </a:rPr>
            </a:br>
            <a:r>
              <a:rPr lang="en-GB" sz="1800" dirty="0">
                <a:solidFill>
                  <a:schemeClr val="bg1"/>
                </a:solidFill>
              </a:rPr>
              <a:t>Or should they be hanging on Greek museum walls?</a:t>
            </a:r>
            <a:br>
              <a:rPr lang="en-GB" sz="1800" dirty="0">
                <a:solidFill>
                  <a:schemeClr val="bg1"/>
                </a:solidFill>
              </a:rPr>
            </a:br>
            <a:r>
              <a:rPr lang="en-GB" sz="1800" dirty="0">
                <a:solidFill>
                  <a:schemeClr val="bg1"/>
                </a:solidFill>
              </a:rPr>
              <a:t>The primacy of ‘objective authority’ hangs heavy</a:t>
            </a:r>
            <a:br>
              <a:rPr lang="en-GB" sz="1800" dirty="0">
                <a:solidFill>
                  <a:schemeClr val="bg1"/>
                </a:solidFill>
              </a:rPr>
            </a:br>
            <a:r>
              <a:rPr lang="en-GB" sz="1800" dirty="0">
                <a:solidFill>
                  <a:schemeClr val="bg1"/>
                </a:solidFill>
              </a:rPr>
              <a:t>but a bad museums task is a heritage levy.</a:t>
            </a:r>
            <a:br>
              <a:rPr lang="en-GB" sz="1800" dirty="0">
                <a:solidFill>
                  <a:schemeClr val="bg1"/>
                </a:solidFill>
              </a:rPr>
            </a:br>
            <a:r>
              <a:rPr lang="en-GB" sz="1800" dirty="0">
                <a:solidFill>
                  <a:schemeClr val="bg1"/>
                </a:solidFill>
              </a:rPr>
              <a:t>These bastions of ‘truth’ can easily distort</a:t>
            </a:r>
            <a:br>
              <a:rPr lang="en-GB" sz="1800" dirty="0">
                <a:solidFill>
                  <a:schemeClr val="bg1"/>
                </a:solidFill>
              </a:rPr>
            </a:br>
            <a:r>
              <a:rPr lang="en-GB" sz="1800" dirty="0">
                <a:solidFill>
                  <a:schemeClr val="bg1"/>
                </a:solidFill>
              </a:rPr>
              <a:t>and perhaps a new path should be given some thought.</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Museums">
            <a:hlinkClick r:id="" action="ppaction://media"/>
            <a:extLst>
              <a:ext uri="{FF2B5EF4-FFF2-40B4-BE49-F238E27FC236}">
                <a16:creationId xmlns:a16="http://schemas.microsoft.com/office/drawing/2014/main" id="{F6FC6886-7851-4BDF-B724-4532E4D4B4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19159" y="418579"/>
            <a:ext cx="609600" cy="609600"/>
          </a:xfrm>
          <a:prstGeom prst="rect">
            <a:avLst/>
          </a:prstGeom>
        </p:spPr>
      </p:pic>
    </p:spTree>
    <p:extLst>
      <p:ext uri="{BB962C8B-B14F-4D97-AF65-F5344CB8AC3E}">
        <p14:creationId xmlns:p14="http://schemas.microsoft.com/office/powerpoint/2010/main" val="2977254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67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329012"/>
            <a:ext cx="5455919" cy="3637373"/>
          </a:xfrm>
          <a:noFill/>
        </p:spPr>
        <p:txBody>
          <a:bodyPr vert="horz" lIns="91440" tIns="45720" rIns="91440" bIns="45720" rtlCol="0" anchor="b">
            <a:normAutofit/>
          </a:bodyPr>
          <a:lstStyle/>
          <a:p>
            <a:r>
              <a:rPr lang="en-GB" sz="1800" dirty="0">
                <a:solidFill>
                  <a:schemeClr val="bg1"/>
                </a:solidFill>
              </a:rPr>
              <a:t>N is for Nature, UNESCO defined</a:t>
            </a:r>
            <a:br>
              <a:rPr lang="en-GB" sz="1800" dirty="0">
                <a:solidFill>
                  <a:schemeClr val="bg1"/>
                </a:solidFill>
              </a:rPr>
            </a:br>
            <a:r>
              <a:rPr lang="en-GB" sz="1800" dirty="0">
                <a:solidFill>
                  <a:schemeClr val="bg1"/>
                </a:solidFill>
              </a:rPr>
              <a:t>as features, formations, in which you will find</a:t>
            </a:r>
            <a:br>
              <a:rPr lang="en-GB" sz="1800" dirty="0">
                <a:solidFill>
                  <a:schemeClr val="bg1"/>
                </a:solidFill>
              </a:rPr>
            </a:br>
            <a:r>
              <a:rPr lang="en-GB" sz="1800" dirty="0">
                <a:solidFill>
                  <a:schemeClr val="bg1"/>
                </a:solidFill>
              </a:rPr>
              <a:t>value in beauty and science a given</a:t>
            </a:r>
            <a:br>
              <a:rPr lang="en-GB" sz="1800" dirty="0">
                <a:solidFill>
                  <a:schemeClr val="bg1"/>
                </a:solidFill>
              </a:rPr>
            </a:br>
            <a:r>
              <a:rPr lang="en-GB" sz="1800" dirty="0">
                <a:solidFill>
                  <a:schemeClr val="bg1"/>
                </a:solidFill>
              </a:rPr>
              <a:t>such as the Grand Canyon, the Arizona rock riven.</a:t>
            </a:r>
            <a:br>
              <a:rPr lang="en-GB" sz="1800" dirty="0">
                <a:solidFill>
                  <a:schemeClr val="bg1"/>
                </a:solidFill>
              </a:rPr>
            </a:br>
            <a:r>
              <a:rPr lang="en-GB" sz="1800" dirty="0">
                <a:solidFill>
                  <a:schemeClr val="bg1"/>
                </a:solidFill>
              </a:rPr>
              <a:t>A connection with nature, often human need,</a:t>
            </a:r>
            <a:br>
              <a:rPr lang="en-GB" sz="1800" dirty="0">
                <a:solidFill>
                  <a:schemeClr val="bg1"/>
                </a:solidFill>
              </a:rPr>
            </a:br>
            <a:r>
              <a:rPr lang="en-GB" sz="1800" dirty="0">
                <a:solidFill>
                  <a:schemeClr val="bg1"/>
                </a:solidFill>
              </a:rPr>
              <a:t>a peace with the leaves of the mightiest trees,</a:t>
            </a:r>
            <a:br>
              <a:rPr lang="en-GB" sz="1800" dirty="0">
                <a:solidFill>
                  <a:schemeClr val="bg1"/>
                </a:solidFill>
              </a:rPr>
            </a:br>
            <a:r>
              <a:rPr lang="en-GB" sz="1800" dirty="0">
                <a:solidFill>
                  <a:schemeClr val="bg1"/>
                </a:solidFill>
              </a:rPr>
              <a:t>or the smallest of creatures of the land and the air.</a:t>
            </a:r>
            <a:br>
              <a:rPr lang="en-GB" sz="1800" dirty="0">
                <a:solidFill>
                  <a:schemeClr val="bg1"/>
                </a:solidFill>
              </a:rPr>
            </a:br>
            <a:r>
              <a:rPr lang="en-GB" sz="1800" dirty="0">
                <a:solidFill>
                  <a:schemeClr val="bg1"/>
                </a:solidFill>
              </a:rPr>
              <a:t>Heritage attempts to protect but beware,</a:t>
            </a:r>
            <a:br>
              <a:rPr lang="en-GB" sz="1800" dirty="0">
                <a:solidFill>
                  <a:schemeClr val="bg1"/>
                </a:solidFill>
              </a:rPr>
            </a:br>
            <a:r>
              <a:rPr lang="en-GB" sz="1800" dirty="0">
                <a:solidFill>
                  <a:schemeClr val="bg1"/>
                </a:solidFill>
              </a:rPr>
              <a:t>to make claims of protection is to makes claims to own,</a:t>
            </a:r>
            <a:br>
              <a:rPr lang="en-GB" sz="1800" dirty="0">
                <a:solidFill>
                  <a:schemeClr val="bg1"/>
                </a:solidFill>
              </a:rPr>
            </a:br>
            <a:r>
              <a:rPr lang="en-GB" sz="1800" dirty="0">
                <a:solidFill>
                  <a:schemeClr val="bg1"/>
                </a:solidFill>
              </a:rPr>
              <a:t>when here, perhaps ownership is best left alone.</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Nature">
            <a:hlinkClick r:id="" action="ppaction://media"/>
            <a:extLst>
              <a:ext uri="{FF2B5EF4-FFF2-40B4-BE49-F238E27FC236}">
                <a16:creationId xmlns:a16="http://schemas.microsoft.com/office/drawing/2014/main" id="{31005389-B959-4790-82D9-3EE886CC5A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19159" y="406052"/>
            <a:ext cx="609600" cy="609600"/>
          </a:xfrm>
          <a:prstGeom prst="rect">
            <a:avLst/>
          </a:prstGeom>
        </p:spPr>
      </p:pic>
    </p:spTree>
    <p:extLst>
      <p:ext uri="{BB962C8B-B14F-4D97-AF65-F5344CB8AC3E}">
        <p14:creationId xmlns:p14="http://schemas.microsoft.com/office/powerpoint/2010/main" val="268063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47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278909"/>
            <a:ext cx="5716044" cy="3637373"/>
          </a:xfrm>
          <a:noFill/>
        </p:spPr>
        <p:txBody>
          <a:bodyPr vert="horz" lIns="91440" tIns="45720" rIns="91440" bIns="45720" rtlCol="0" anchor="b">
            <a:normAutofit/>
          </a:bodyPr>
          <a:lstStyle/>
          <a:p>
            <a:r>
              <a:rPr lang="en-GB" sz="1800" dirty="0">
                <a:solidFill>
                  <a:schemeClr val="bg1"/>
                </a:solidFill>
              </a:rPr>
              <a:t>O is for Oral, from the epics of old,</a:t>
            </a:r>
            <a:br>
              <a:rPr lang="en-GB" sz="1800" dirty="0">
                <a:solidFill>
                  <a:schemeClr val="bg1"/>
                </a:solidFill>
              </a:rPr>
            </a:br>
            <a:r>
              <a:rPr lang="en-GB" sz="1800" dirty="0">
                <a:solidFill>
                  <a:schemeClr val="bg1"/>
                </a:solidFill>
              </a:rPr>
              <a:t>of the Trojan Wars and the Scandinavian Skald,</a:t>
            </a:r>
            <a:br>
              <a:rPr lang="en-GB" sz="1800" dirty="0">
                <a:solidFill>
                  <a:schemeClr val="bg1"/>
                </a:solidFill>
              </a:rPr>
            </a:br>
            <a:r>
              <a:rPr lang="en-GB" sz="1800" dirty="0">
                <a:solidFill>
                  <a:schemeClr val="bg1"/>
                </a:solidFill>
              </a:rPr>
              <a:t>to you and your friends telling tales at the pub -</a:t>
            </a:r>
            <a:br>
              <a:rPr lang="en-GB" sz="1800" dirty="0">
                <a:solidFill>
                  <a:schemeClr val="bg1"/>
                </a:solidFill>
              </a:rPr>
            </a:br>
            <a:r>
              <a:rPr lang="en-GB" sz="1800" dirty="0">
                <a:solidFill>
                  <a:schemeClr val="bg1"/>
                </a:solidFill>
              </a:rPr>
              <a:t>stories by mouth is the gist of the rub.</a:t>
            </a:r>
            <a:br>
              <a:rPr lang="en-GB" sz="1800" dirty="0">
                <a:solidFill>
                  <a:schemeClr val="bg1"/>
                </a:solidFill>
              </a:rPr>
            </a:br>
            <a:r>
              <a:rPr lang="en-GB" sz="1800" dirty="0">
                <a:solidFill>
                  <a:schemeClr val="bg1"/>
                </a:solidFill>
              </a:rPr>
              <a:t>With this form of transmission, you’ve cause to be smitten</a:t>
            </a:r>
            <a:br>
              <a:rPr lang="en-GB" sz="1800" dirty="0">
                <a:solidFill>
                  <a:schemeClr val="bg1"/>
                </a:solidFill>
              </a:rPr>
            </a:br>
            <a:r>
              <a:rPr lang="en-GB" sz="1800" dirty="0">
                <a:solidFill>
                  <a:schemeClr val="bg1"/>
                </a:solidFill>
              </a:rPr>
              <a:t>with the poems of spoken word, free and unwritten.</a:t>
            </a:r>
            <a:br>
              <a:rPr lang="en-GB" sz="1800" dirty="0">
                <a:solidFill>
                  <a:schemeClr val="bg1"/>
                </a:solidFill>
              </a:rPr>
            </a:br>
            <a:r>
              <a:rPr lang="en-GB" sz="1800" dirty="0">
                <a:solidFill>
                  <a:schemeClr val="bg1"/>
                </a:solidFill>
              </a:rPr>
              <a:t>So sit round the fire, retell your past,</a:t>
            </a:r>
            <a:br>
              <a:rPr lang="en-GB" sz="1800" dirty="0">
                <a:solidFill>
                  <a:schemeClr val="bg1"/>
                </a:solidFill>
              </a:rPr>
            </a:br>
            <a:r>
              <a:rPr lang="en-GB" sz="1800" dirty="0">
                <a:solidFill>
                  <a:schemeClr val="bg1"/>
                </a:solidFill>
              </a:rPr>
              <a:t>the oral tradition is proven to last</a:t>
            </a:r>
            <a:br>
              <a:rPr lang="en-GB" sz="1800" dirty="0">
                <a:solidFill>
                  <a:schemeClr val="bg1"/>
                </a:solidFill>
              </a:rPr>
            </a:br>
            <a:r>
              <a:rPr lang="en-GB" sz="1800" dirty="0">
                <a:solidFill>
                  <a:schemeClr val="bg1"/>
                </a:solidFill>
              </a:rPr>
              <a:t>but hard to record, thus hard to transmit</a:t>
            </a:r>
            <a:br>
              <a:rPr lang="en-GB" sz="1800" dirty="0">
                <a:solidFill>
                  <a:schemeClr val="bg1"/>
                </a:solidFill>
              </a:rPr>
            </a:br>
            <a:r>
              <a:rPr lang="en-GB" sz="1800" dirty="0">
                <a:solidFill>
                  <a:schemeClr val="bg1"/>
                </a:solidFill>
              </a:rPr>
              <a:t>a weakness in society, we thus must admit.</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Oral">
            <a:hlinkClick r:id="" action="ppaction://media"/>
            <a:extLst>
              <a:ext uri="{FF2B5EF4-FFF2-40B4-BE49-F238E27FC236}">
                <a16:creationId xmlns:a16="http://schemas.microsoft.com/office/drawing/2014/main" id="{AD9B01AE-2B8F-4E64-9B24-22D0DBD86EA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49222" y="531312"/>
            <a:ext cx="609600" cy="609600"/>
          </a:xfrm>
          <a:prstGeom prst="rect">
            <a:avLst/>
          </a:prstGeom>
        </p:spPr>
      </p:pic>
    </p:spTree>
    <p:extLst>
      <p:ext uri="{BB962C8B-B14F-4D97-AF65-F5344CB8AC3E}">
        <p14:creationId xmlns:p14="http://schemas.microsoft.com/office/powerpoint/2010/main" val="2011724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59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354065"/>
            <a:ext cx="5455919" cy="3637373"/>
          </a:xfrm>
          <a:noFill/>
        </p:spPr>
        <p:txBody>
          <a:bodyPr vert="horz" lIns="91440" tIns="45720" rIns="91440" bIns="45720" rtlCol="0" anchor="b">
            <a:normAutofit/>
          </a:bodyPr>
          <a:lstStyle/>
          <a:p>
            <a:r>
              <a:rPr lang="en-GB" sz="1800" dirty="0">
                <a:solidFill>
                  <a:schemeClr val="bg1"/>
                </a:solidFill>
              </a:rPr>
              <a:t>P is for pastimes, the heritage of pleasure - </a:t>
            </a:r>
            <a:br>
              <a:rPr lang="en-GB" sz="1800" dirty="0">
                <a:solidFill>
                  <a:schemeClr val="bg1"/>
                </a:solidFill>
              </a:rPr>
            </a:br>
            <a:r>
              <a:rPr lang="en-GB" sz="1800" dirty="0">
                <a:solidFill>
                  <a:schemeClr val="bg1"/>
                </a:solidFill>
              </a:rPr>
              <a:t>collect and measure those ‘me time’ treasures.</a:t>
            </a:r>
            <a:br>
              <a:rPr lang="en-GB" sz="1800" dirty="0">
                <a:solidFill>
                  <a:schemeClr val="bg1"/>
                </a:solidFill>
              </a:rPr>
            </a:br>
            <a:r>
              <a:rPr lang="en-GB" sz="1800" dirty="0">
                <a:solidFill>
                  <a:schemeClr val="bg1"/>
                </a:solidFill>
              </a:rPr>
              <a:t>With insider jokes, and stories and memes,</a:t>
            </a:r>
            <a:br>
              <a:rPr lang="en-GB" sz="1800" dirty="0">
                <a:solidFill>
                  <a:schemeClr val="bg1"/>
                </a:solidFill>
              </a:rPr>
            </a:br>
            <a:r>
              <a:rPr lang="en-GB" sz="1800" dirty="0">
                <a:solidFill>
                  <a:schemeClr val="bg1"/>
                </a:solidFill>
              </a:rPr>
              <a:t>the pastime is bursting at cultural seams!</a:t>
            </a:r>
            <a:br>
              <a:rPr lang="en-GB" sz="1800" dirty="0">
                <a:solidFill>
                  <a:schemeClr val="bg1"/>
                </a:solidFill>
              </a:rPr>
            </a:br>
            <a:r>
              <a:rPr lang="en-GB" sz="1800" dirty="0">
                <a:solidFill>
                  <a:schemeClr val="bg1"/>
                </a:solidFill>
              </a:rPr>
              <a:t>Your dad in pink trunks might fill YOU with fright,</a:t>
            </a:r>
            <a:br>
              <a:rPr lang="en-GB" sz="1800" dirty="0">
                <a:solidFill>
                  <a:schemeClr val="bg1"/>
                </a:solidFill>
              </a:rPr>
            </a:br>
            <a:r>
              <a:rPr lang="en-GB" sz="1800" dirty="0">
                <a:solidFill>
                  <a:schemeClr val="bg1"/>
                </a:solidFill>
              </a:rPr>
              <a:t>but a wrestling fan might find other delight!</a:t>
            </a:r>
            <a:br>
              <a:rPr lang="en-GB" sz="1800" dirty="0">
                <a:solidFill>
                  <a:schemeClr val="bg1"/>
                </a:solidFill>
              </a:rPr>
            </a:br>
            <a:r>
              <a:rPr lang="en-GB" sz="1800" dirty="0">
                <a:solidFill>
                  <a:schemeClr val="bg1"/>
                </a:solidFill>
              </a:rPr>
              <a:t>A fisher and birdwatcher might see the same lake,</a:t>
            </a:r>
            <a:br>
              <a:rPr lang="en-GB" sz="1800" dirty="0">
                <a:solidFill>
                  <a:schemeClr val="bg1"/>
                </a:solidFill>
              </a:rPr>
            </a:br>
            <a:r>
              <a:rPr lang="en-GB" sz="1800" dirty="0">
                <a:solidFill>
                  <a:schemeClr val="bg1"/>
                </a:solidFill>
              </a:rPr>
              <a:t>but make no mistake, for their focus will take</a:t>
            </a:r>
            <a:br>
              <a:rPr lang="en-GB" sz="1800" dirty="0">
                <a:solidFill>
                  <a:schemeClr val="bg1"/>
                </a:solidFill>
              </a:rPr>
            </a:br>
            <a:r>
              <a:rPr lang="en-GB" sz="1800" dirty="0">
                <a:solidFill>
                  <a:schemeClr val="bg1"/>
                </a:solidFill>
              </a:rPr>
              <a:t>to different things, though they share the same space.</a:t>
            </a:r>
            <a:br>
              <a:rPr lang="en-GB" sz="1800" dirty="0">
                <a:solidFill>
                  <a:schemeClr val="bg1"/>
                </a:solidFill>
              </a:rPr>
            </a:br>
            <a:r>
              <a:rPr lang="en-GB" sz="1800" dirty="0">
                <a:solidFill>
                  <a:schemeClr val="bg1"/>
                </a:solidFill>
              </a:rPr>
              <a:t>Hobbies as subcultures should be thought commonplace.</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Pastimes">
            <a:hlinkClick r:id="" action="ppaction://media"/>
            <a:extLst>
              <a:ext uri="{FF2B5EF4-FFF2-40B4-BE49-F238E27FC236}">
                <a16:creationId xmlns:a16="http://schemas.microsoft.com/office/drawing/2014/main" id="{E693A876-AC9A-4142-AB3C-F721F4A389E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40452" y="406052"/>
            <a:ext cx="609600" cy="609600"/>
          </a:xfrm>
          <a:prstGeom prst="rect">
            <a:avLst/>
          </a:prstGeom>
        </p:spPr>
      </p:pic>
    </p:spTree>
    <p:extLst>
      <p:ext uri="{BB962C8B-B14F-4D97-AF65-F5344CB8AC3E}">
        <p14:creationId xmlns:p14="http://schemas.microsoft.com/office/powerpoint/2010/main" val="335493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74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758261" y="1354065"/>
            <a:ext cx="4806184" cy="3637373"/>
          </a:xfrm>
          <a:noFill/>
        </p:spPr>
        <p:txBody>
          <a:bodyPr vert="horz" lIns="91440" tIns="45720" rIns="91440" bIns="45720" rtlCol="0" anchor="b">
            <a:normAutofit/>
          </a:bodyPr>
          <a:lstStyle/>
          <a:p>
            <a:r>
              <a:rPr lang="en-GB" sz="1800" dirty="0">
                <a:solidFill>
                  <a:schemeClr val="bg1"/>
                </a:solidFill>
              </a:rPr>
              <a:t>Q is for Questions – query it all!</a:t>
            </a:r>
            <a:br>
              <a:rPr lang="en-GB" sz="1800" dirty="0">
                <a:solidFill>
                  <a:schemeClr val="bg1"/>
                </a:solidFill>
              </a:rPr>
            </a:br>
            <a:r>
              <a:rPr lang="en-GB" sz="1800" dirty="0">
                <a:solidFill>
                  <a:schemeClr val="bg1"/>
                </a:solidFill>
              </a:rPr>
              <a:t>No question’s too big, no question’s too small!</a:t>
            </a:r>
            <a:br>
              <a:rPr lang="en-GB" sz="1800" dirty="0">
                <a:solidFill>
                  <a:schemeClr val="bg1"/>
                </a:solidFill>
              </a:rPr>
            </a:br>
            <a:r>
              <a:rPr lang="en-GB" sz="1800" dirty="0">
                <a:solidFill>
                  <a:schemeClr val="bg1"/>
                </a:solidFill>
              </a:rPr>
              <a:t>The largest offence is to accept what you’re given</a:t>
            </a:r>
            <a:br>
              <a:rPr lang="en-GB" sz="1800" dirty="0">
                <a:solidFill>
                  <a:schemeClr val="bg1"/>
                </a:solidFill>
              </a:rPr>
            </a:br>
            <a:r>
              <a:rPr lang="en-GB" sz="1800" dirty="0">
                <a:solidFill>
                  <a:schemeClr val="bg1"/>
                </a:solidFill>
              </a:rPr>
              <a:t>when criticism is made, then progress is driven.</a:t>
            </a:r>
            <a:br>
              <a:rPr lang="en-GB" sz="1800" dirty="0">
                <a:solidFill>
                  <a:schemeClr val="bg1"/>
                </a:solidFill>
              </a:rPr>
            </a:br>
            <a:r>
              <a:rPr lang="en-GB" sz="1800" dirty="0">
                <a:solidFill>
                  <a:schemeClr val="bg1"/>
                </a:solidFill>
              </a:rPr>
              <a:t>Ask for credentials, where allegiances lie,</a:t>
            </a:r>
            <a:br>
              <a:rPr lang="en-GB" sz="1800" dirty="0">
                <a:solidFill>
                  <a:schemeClr val="bg1"/>
                </a:solidFill>
              </a:rPr>
            </a:br>
            <a:r>
              <a:rPr lang="en-GB" sz="1800" dirty="0">
                <a:solidFill>
                  <a:schemeClr val="bg1"/>
                </a:solidFill>
              </a:rPr>
              <a:t>even question this book (I’m just a guy!)</a:t>
            </a:r>
            <a:br>
              <a:rPr lang="en-GB" sz="1800" dirty="0">
                <a:solidFill>
                  <a:schemeClr val="bg1"/>
                </a:solidFill>
              </a:rPr>
            </a:br>
            <a:r>
              <a:rPr lang="en-GB" sz="1800" dirty="0">
                <a:solidFill>
                  <a:schemeClr val="bg1"/>
                </a:solidFill>
              </a:rPr>
              <a:t>Ask novel questions, receive novel answers</a:t>
            </a:r>
            <a:br>
              <a:rPr lang="en-GB" sz="1800" dirty="0">
                <a:solidFill>
                  <a:schemeClr val="bg1"/>
                </a:solidFill>
              </a:rPr>
            </a:br>
            <a:r>
              <a:rPr lang="en-GB" sz="1800" dirty="0">
                <a:solidFill>
                  <a:schemeClr val="bg1"/>
                </a:solidFill>
              </a:rPr>
              <a:t>be one of the industry’s leading advancers.</a:t>
            </a:r>
            <a:br>
              <a:rPr lang="en-GB" sz="1800" dirty="0">
                <a:solidFill>
                  <a:schemeClr val="bg1"/>
                </a:solidFill>
              </a:rPr>
            </a:br>
            <a:r>
              <a:rPr lang="en-GB" sz="1800" dirty="0">
                <a:solidFill>
                  <a:schemeClr val="bg1"/>
                </a:solidFill>
              </a:rPr>
              <a:t>Put on your detective hat, be the best sleuth,</a:t>
            </a:r>
            <a:br>
              <a:rPr lang="en-GB" sz="1800" dirty="0">
                <a:solidFill>
                  <a:schemeClr val="bg1"/>
                </a:solidFill>
              </a:rPr>
            </a:br>
            <a:r>
              <a:rPr lang="en-GB" sz="1800" dirty="0">
                <a:solidFill>
                  <a:schemeClr val="bg1"/>
                </a:solidFill>
              </a:rPr>
              <a:t>and question the ‘facts’ to uncover the truth.</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Questions">
            <a:hlinkClick r:id="" action="ppaction://media"/>
            <a:extLst>
              <a:ext uri="{FF2B5EF4-FFF2-40B4-BE49-F238E27FC236}">
                <a16:creationId xmlns:a16="http://schemas.microsoft.com/office/drawing/2014/main" id="{22D84F6E-CFBA-4F46-AA40-65283CE984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47342" y="744465"/>
            <a:ext cx="609600" cy="609600"/>
          </a:xfrm>
          <a:prstGeom prst="rect">
            <a:avLst/>
          </a:prstGeom>
        </p:spPr>
      </p:pic>
    </p:spTree>
    <p:extLst>
      <p:ext uri="{BB962C8B-B14F-4D97-AF65-F5344CB8AC3E}">
        <p14:creationId xmlns:p14="http://schemas.microsoft.com/office/powerpoint/2010/main" val="1103332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65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191227"/>
            <a:ext cx="5455919" cy="3637373"/>
          </a:xfrm>
          <a:noFill/>
        </p:spPr>
        <p:txBody>
          <a:bodyPr vert="horz" lIns="91440" tIns="45720" rIns="91440" bIns="45720" rtlCol="0" anchor="b">
            <a:normAutofit/>
          </a:bodyPr>
          <a:lstStyle/>
          <a:p>
            <a:r>
              <a:rPr lang="en-GB" sz="1800" dirty="0">
                <a:solidFill>
                  <a:schemeClr val="bg1"/>
                </a:solidFill>
              </a:rPr>
              <a:t>R is for Reach, for Heritage reaches out</a:t>
            </a:r>
            <a:br>
              <a:rPr lang="en-GB" sz="1800" dirty="0">
                <a:solidFill>
                  <a:schemeClr val="bg1"/>
                </a:solidFill>
              </a:rPr>
            </a:br>
            <a:r>
              <a:rPr lang="en-GB" sz="1800" dirty="0">
                <a:solidFill>
                  <a:schemeClr val="bg1"/>
                </a:solidFill>
              </a:rPr>
              <a:t>to people who don’t know what Heritage is about,</a:t>
            </a:r>
            <a:br>
              <a:rPr lang="en-GB" sz="1800" dirty="0">
                <a:solidFill>
                  <a:schemeClr val="bg1"/>
                </a:solidFill>
              </a:rPr>
            </a:br>
            <a:r>
              <a:rPr lang="en-GB" sz="1800" dirty="0">
                <a:solidFill>
                  <a:schemeClr val="bg1"/>
                </a:solidFill>
              </a:rPr>
              <a:t>and says ‘this is who you are and what you own’</a:t>
            </a:r>
            <a:br>
              <a:rPr lang="en-GB" sz="1800" dirty="0">
                <a:solidFill>
                  <a:schemeClr val="bg1"/>
                </a:solidFill>
              </a:rPr>
            </a:br>
            <a:r>
              <a:rPr lang="en-GB" sz="1800" dirty="0">
                <a:solidFill>
                  <a:schemeClr val="bg1"/>
                </a:solidFill>
              </a:rPr>
              <a:t>but consider the scene shown with unconvinced groan.</a:t>
            </a:r>
            <a:br>
              <a:rPr lang="en-GB" sz="1800" dirty="0">
                <a:solidFill>
                  <a:schemeClr val="bg1"/>
                </a:solidFill>
              </a:rPr>
            </a:br>
            <a:r>
              <a:rPr lang="en-GB" sz="1800" dirty="0">
                <a:solidFill>
                  <a:schemeClr val="bg1"/>
                </a:solidFill>
              </a:rPr>
              <a:t>Does Heritage reach out from the good of its heart?</a:t>
            </a:r>
            <a:br>
              <a:rPr lang="en-GB" sz="1800" dirty="0">
                <a:solidFill>
                  <a:schemeClr val="bg1"/>
                </a:solidFill>
              </a:rPr>
            </a:br>
            <a:r>
              <a:rPr lang="en-GB" sz="1800" dirty="0">
                <a:solidFill>
                  <a:schemeClr val="bg1"/>
                </a:solidFill>
              </a:rPr>
              <a:t>Or to pinch pennies as Dickensian Dodger of Art?</a:t>
            </a:r>
            <a:br>
              <a:rPr lang="en-GB" sz="1800" dirty="0">
                <a:solidFill>
                  <a:schemeClr val="bg1"/>
                </a:solidFill>
              </a:rPr>
            </a:br>
            <a:r>
              <a:rPr lang="en-GB" sz="1800" dirty="0">
                <a:solidFill>
                  <a:schemeClr val="bg1"/>
                </a:solidFill>
              </a:rPr>
              <a:t>With motives unclear, then pushing its word</a:t>
            </a:r>
            <a:br>
              <a:rPr lang="en-GB" sz="1800" dirty="0">
                <a:solidFill>
                  <a:schemeClr val="bg1"/>
                </a:solidFill>
              </a:rPr>
            </a:br>
            <a:r>
              <a:rPr lang="en-GB" sz="1800" dirty="0">
                <a:solidFill>
                  <a:schemeClr val="bg1"/>
                </a:solidFill>
              </a:rPr>
              <a:t>upon the unknowing seems slightly absurd.</a:t>
            </a:r>
            <a:br>
              <a:rPr lang="en-GB" sz="1800" dirty="0">
                <a:solidFill>
                  <a:schemeClr val="bg1"/>
                </a:solidFill>
              </a:rPr>
            </a:br>
            <a:r>
              <a:rPr lang="en-GB" sz="1800" dirty="0">
                <a:solidFill>
                  <a:schemeClr val="bg1"/>
                </a:solidFill>
              </a:rPr>
              <a:t>Should we only reach out to those that reach in?</a:t>
            </a:r>
            <a:br>
              <a:rPr lang="en-GB" sz="1800" dirty="0">
                <a:solidFill>
                  <a:schemeClr val="bg1"/>
                </a:solidFill>
              </a:rPr>
            </a:br>
            <a:r>
              <a:rPr lang="en-GB" sz="1800" dirty="0">
                <a:solidFill>
                  <a:schemeClr val="bg1"/>
                </a:solidFill>
              </a:rPr>
              <a:t>And if we limit thus, how to even begin?</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Reach">
            <a:hlinkClick r:id="" action="ppaction://media"/>
            <a:extLst>
              <a:ext uri="{FF2B5EF4-FFF2-40B4-BE49-F238E27FC236}">
                <a16:creationId xmlns:a16="http://schemas.microsoft.com/office/drawing/2014/main" id="{67F87559-7246-4A4E-AA61-8547C3B8CEA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19159" y="528391"/>
            <a:ext cx="609600" cy="609600"/>
          </a:xfrm>
          <a:prstGeom prst="rect">
            <a:avLst/>
          </a:prstGeom>
        </p:spPr>
      </p:pic>
    </p:spTree>
    <p:extLst>
      <p:ext uri="{BB962C8B-B14F-4D97-AF65-F5344CB8AC3E}">
        <p14:creationId xmlns:p14="http://schemas.microsoft.com/office/powerpoint/2010/main" val="147624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59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720683" y="1329013"/>
            <a:ext cx="4806184" cy="3637373"/>
          </a:xfrm>
          <a:noFill/>
        </p:spPr>
        <p:txBody>
          <a:bodyPr vert="horz" lIns="91440" tIns="45720" rIns="91440" bIns="45720" rtlCol="0" anchor="b">
            <a:normAutofit/>
          </a:bodyPr>
          <a:lstStyle/>
          <a:p>
            <a:r>
              <a:rPr lang="en-GB" sz="1800" dirty="0">
                <a:solidFill>
                  <a:schemeClr val="bg1"/>
                </a:solidFill>
              </a:rPr>
              <a:t>S is for Stories, all the ones we tell,</a:t>
            </a:r>
            <a:br>
              <a:rPr lang="en-GB" sz="1800" dirty="0">
                <a:solidFill>
                  <a:schemeClr val="bg1"/>
                </a:solidFill>
              </a:rPr>
            </a:br>
            <a:r>
              <a:rPr lang="en-GB" sz="1800" dirty="0">
                <a:solidFill>
                  <a:schemeClr val="bg1"/>
                </a:solidFill>
              </a:rPr>
              <a:t>the humanised spell on the world that we dwell.</a:t>
            </a:r>
            <a:br>
              <a:rPr lang="en-GB" sz="1800" dirty="0">
                <a:solidFill>
                  <a:schemeClr val="bg1"/>
                </a:solidFill>
              </a:rPr>
            </a:br>
            <a:r>
              <a:rPr lang="en-GB" sz="1800" dirty="0">
                <a:solidFill>
                  <a:schemeClr val="bg1"/>
                </a:solidFill>
              </a:rPr>
              <a:t>Hart and </a:t>
            </a:r>
            <a:r>
              <a:rPr lang="en-GB" sz="1800" dirty="0" err="1">
                <a:solidFill>
                  <a:schemeClr val="bg1"/>
                </a:solidFill>
              </a:rPr>
              <a:t>Homsy</a:t>
            </a:r>
            <a:r>
              <a:rPr lang="en-GB" sz="1800" dirty="0">
                <a:solidFill>
                  <a:schemeClr val="bg1"/>
                </a:solidFill>
              </a:rPr>
              <a:t> use a ‘Story Map’</a:t>
            </a:r>
            <a:br>
              <a:rPr lang="en-GB" sz="1800" dirty="0">
                <a:solidFill>
                  <a:schemeClr val="bg1"/>
                </a:solidFill>
              </a:rPr>
            </a:br>
            <a:r>
              <a:rPr lang="en-GB" sz="1800" dirty="0">
                <a:solidFill>
                  <a:schemeClr val="bg1"/>
                </a:solidFill>
              </a:rPr>
              <a:t>where place and recorded experience overlap</a:t>
            </a:r>
            <a:br>
              <a:rPr lang="en-GB" sz="1800" dirty="0">
                <a:solidFill>
                  <a:schemeClr val="bg1"/>
                </a:solidFill>
              </a:rPr>
            </a:br>
            <a:r>
              <a:rPr lang="en-GB" sz="1800" dirty="0">
                <a:solidFill>
                  <a:schemeClr val="bg1"/>
                </a:solidFill>
              </a:rPr>
              <a:t>to understand and explain attachment to place.</a:t>
            </a:r>
            <a:br>
              <a:rPr lang="en-GB" sz="1800" dirty="0">
                <a:solidFill>
                  <a:schemeClr val="bg1"/>
                </a:solidFill>
              </a:rPr>
            </a:br>
            <a:r>
              <a:rPr lang="en-GB" sz="1800" dirty="0">
                <a:solidFill>
                  <a:schemeClr val="bg1"/>
                </a:solidFill>
              </a:rPr>
              <a:t>You see, threads from story to meaning retraced!</a:t>
            </a:r>
            <a:br>
              <a:rPr lang="en-GB" sz="1800" dirty="0">
                <a:solidFill>
                  <a:schemeClr val="bg1"/>
                </a:solidFill>
              </a:rPr>
            </a:br>
            <a:r>
              <a:rPr lang="en-GB" sz="1800" dirty="0">
                <a:solidFill>
                  <a:schemeClr val="bg1"/>
                </a:solidFill>
              </a:rPr>
              <a:t>Stories don’t have to be fiction, you see,</a:t>
            </a:r>
            <a:br>
              <a:rPr lang="en-GB" sz="1800" dirty="0">
                <a:solidFill>
                  <a:schemeClr val="bg1"/>
                </a:solidFill>
              </a:rPr>
            </a:br>
            <a:r>
              <a:rPr lang="en-GB" sz="1800" dirty="0">
                <a:solidFill>
                  <a:schemeClr val="bg1"/>
                </a:solidFill>
              </a:rPr>
              <a:t>sometimes fiction can’t touch reality.</a:t>
            </a:r>
            <a:br>
              <a:rPr lang="en-GB" sz="1800" dirty="0">
                <a:solidFill>
                  <a:schemeClr val="bg1"/>
                </a:solidFill>
              </a:rPr>
            </a:br>
            <a:r>
              <a:rPr lang="en-GB" sz="1800" dirty="0">
                <a:solidFill>
                  <a:schemeClr val="bg1"/>
                </a:solidFill>
              </a:rPr>
              <a:t>A story doesn’t have to be brave or bold,</a:t>
            </a:r>
            <a:br>
              <a:rPr lang="en-GB" sz="1800" dirty="0">
                <a:solidFill>
                  <a:schemeClr val="bg1"/>
                </a:solidFill>
              </a:rPr>
            </a:br>
            <a:r>
              <a:rPr lang="en-GB" sz="1800" dirty="0">
                <a:solidFill>
                  <a:schemeClr val="bg1"/>
                </a:solidFill>
              </a:rPr>
              <a:t>every event is a story to be told.</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Stories">
            <a:hlinkClick r:id="" action="ppaction://media"/>
            <a:extLst>
              <a:ext uri="{FF2B5EF4-FFF2-40B4-BE49-F238E27FC236}">
                <a16:creationId xmlns:a16="http://schemas.microsoft.com/office/drawing/2014/main" id="{968C59B2-0945-4166-9E00-A798504ED11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18975" y="468682"/>
            <a:ext cx="609600" cy="609600"/>
          </a:xfrm>
          <a:prstGeom prst="rect">
            <a:avLst/>
          </a:prstGeom>
        </p:spPr>
      </p:pic>
    </p:spTree>
    <p:extLst>
      <p:ext uri="{BB962C8B-B14F-4D97-AF65-F5344CB8AC3E}">
        <p14:creationId xmlns:p14="http://schemas.microsoft.com/office/powerpoint/2010/main" val="367820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0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379117"/>
            <a:ext cx="5455919" cy="3637373"/>
          </a:xfrm>
          <a:noFill/>
        </p:spPr>
        <p:txBody>
          <a:bodyPr vert="horz" lIns="91440" tIns="45720" rIns="91440" bIns="45720" rtlCol="0" anchor="b">
            <a:normAutofit/>
          </a:bodyPr>
          <a:lstStyle/>
          <a:p>
            <a:r>
              <a:rPr lang="en-GB" sz="1800" dirty="0">
                <a:solidFill>
                  <a:schemeClr val="bg1"/>
                </a:solidFill>
              </a:rPr>
              <a:t>T is for Tourism, a visiting force,</a:t>
            </a:r>
            <a:br>
              <a:rPr lang="en-GB" sz="1800" dirty="0">
                <a:solidFill>
                  <a:schemeClr val="bg1"/>
                </a:solidFill>
              </a:rPr>
            </a:br>
            <a:r>
              <a:rPr lang="en-GB" sz="1800" dirty="0">
                <a:solidFill>
                  <a:schemeClr val="bg1"/>
                </a:solidFill>
              </a:rPr>
              <a:t>of course it’s the source of heritage discourse!</a:t>
            </a:r>
            <a:br>
              <a:rPr lang="en-GB" sz="1800" dirty="0">
                <a:solidFill>
                  <a:schemeClr val="bg1"/>
                </a:solidFill>
              </a:rPr>
            </a:br>
            <a:r>
              <a:rPr lang="en-GB" sz="1800" dirty="0">
                <a:solidFill>
                  <a:schemeClr val="bg1"/>
                </a:solidFill>
              </a:rPr>
              <a:t>It may be luxury to think that the place is enough,</a:t>
            </a:r>
            <a:br>
              <a:rPr lang="en-GB" sz="1800" dirty="0">
                <a:solidFill>
                  <a:schemeClr val="bg1"/>
                </a:solidFill>
              </a:rPr>
            </a:br>
            <a:r>
              <a:rPr lang="en-GB" sz="1800" dirty="0">
                <a:solidFill>
                  <a:schemeClr val="bg1"/>
                </a:solidFill>
              </a:rPr>
              <a:t>that the heritage stands when WE think ‘that’s the stuff!’.</a:t>
            </a:r>
            <a:br>
              <a:rPr lang="en-GB" sz="1800" dirty="0">
                <a:solidFill>
                  <a:schemeClr val="bg1"/>
                </a:solidFill>
              </a:rPr>
            </a:br>
            <a:r>
              <a:rPr lang="en-GB" sz="1800" dirty="0">
                <a:solidFill>
                  <a:schemeClr val="bg1"/>
                </a:solidFill>
              </a:rPr>
              <a:t>Tourists want comfort, tourists want ease,</a:t>
            </a:r>
            <a:br>
              <a:rPr lang="en-GB" sz="1800" dirty="0">
                <a:solidFill>
                  <a:schemeClr val="bg1"/>
                </a:solidFill>
              </a:rPr>
            </a:br>
            <a:r>
              <a:rPr lang="en-GB" sz="1800" dirty="0">
                <a:solidFill>
                  <a:schemeClr val="bg1"/>
                </a:solidFill>
              </a:rPr>
              <a:t>tourists want sandwiches, coffees and teas,</a:t>
            </a:r>
            <a:br>
              <a:rPr lang="en-GB" sz="1800" dirty="0">
                <a:solidFill>
                  <a:schemeClr val="bg1"/>
                </a:solidFill>
              </a:rPr>
            </a:br>
            <a:r>
              <a:rPr lang="en-GB" sz="1800" dirty="0">
                <a:solidFill>
                  <a:schemeClr val="bg1"/>
                </a:solidFill>
              </a:rPr>
              <a:t>and these market forces must be kept in mind</a:t>
            </a:r>
            <a:br>
              <a:rPr lang="en-GB" sz="1800" dirty="0">
                <a:solidFill>
                  <a:schemeClr val="bg1"/>
                </a:solidFill>
              </a:rPr>
            </a:br>
            <a:r>
              <a:rPr lang="en-GB" sz="1800" dirty="0">
                <a:solidFill>
                  <a:schemeClr val="bg1"/>
                </a:solidFill>
              </a:rPr>
              <a:t>as a happier tourist repays you in kind.</a:t>
            </a:r>
            <a:br>
              <a:rPr lang="en-GB" sz="1800" dirty="0">
                <a:solidFill>
                  <a:schemeClr val="bg1"/>
                </a:solidFill>
              </a:rPr>
            </a:br>
            <a:r>
              <a:rPr lang="en-GB" sz="1800" dirty="0">
                <a:solidFill>
                  <a:schemeClr val="bg1"/>
                </a:solidFill>
              </a:rPr>
              <a:t>Heritage costs money – and tourism pays,</a:t>
            </a:r>
            <a:br>
              <a:rPr lang="en-GB" sz="1800" dirty="0">
                <a:solidFill>
                  <a:schemeClr val="bg1"/>
                </a:solidFill>
              </a:rPr>
            </a:br>
            <a:r>
              <a:rPr lang="en-GB" sz="1800" dirty="0">
                <a:solidFill>
                  <a:schemeClr val="bg1"/>
                </a:solidFill>
              </a:rPr>
              <a:t>and well managed tourism space deserves praise.</a:t>
            </a:r>
            <a:br>
              <a:rPr lang="en-GB" sz="1800" dirty="0">
                <a:solidFill>
                  <a:schemeClr val="bg1"/>
                </a:solidFill>
              </a:rPr>
            </a:b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Tourism">
            <a:hlinkClick r:id="" action="ppaction://media"/>
            <a:extLst>
              <a:ext uri="{FF2B5EF4-FFF2-40B4-BE49-F238E27FC236}">
                <a16:creationId xmlns:a16="http://schemas.microsoft.com/office/drawing/2014/main" id="{FE005EF8-4D1C-4EE7-9DE1-560DCA1F624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19159" y="606468"/>
            <a:ext cx="609600" cy="609600"/>
          </a:xfrm>
          <a:prstGeom prst="rect">
            <a:avLst/>
          </a:prstGeom>
        </p:spPr>
      </p:pic>
    </p:spTree>
    <p:extLst>
      <p:ext uri="{BB962C8B-B14F-4D97-AF65-F5344CB8AC3E}">
        <p14:creationId xmlns:p14="http://schemas.microsoft.com/office/powerpoint/2010/main" val="396073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8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5887233" y="1228805"/>
            <a:ext cx="5702264" cy="3637373"/>
          </a:xfrm>
          <a:noFill/>
        </p:spPr>
        <p:txBody>
          <a:bodyPr vert="horz" lIns="91440" tIns="45720" rIns="91440" bIns="45720" rtlCol="0" anchor="b">
            <a:normAutofit/>
          </a:bodyPr>
          <a:lstStyle/>
          <a:p>
            <a:r>
              <a:rPr lang="en-GB" sz="1800" dirty="0">
                <a:solidFill>
                  <a:schemeClr val="bg1"/>
                </a:solidFill>
              </a:rPr>
              <a:t>U is for Urban, the great cityscape,</a:t>
            </a:r>
            <a:br>
              <a:rPr lang="en-GB" sz="1800" dirty="0">
                <a:solidFill>
                  <a:schemeClr val="bg1"/>
                </a:solidFill>
              </a:rPr>
            </a:br>
            <a:r>
              <a:rPr lang="en-GB" sz="1800" dirty="0">
                <a:solidFill>
                  <a:schemeClr val="bg1"/>
                </a:solidFill>
              </a:rPr>
              <a:t>oft draped in heritage in architecture’s shape.</a:t>
            </a:r>
            <a:br>
              <a:rPr lang="en-GB" sz="1800" dirty="0">
                <a:solidFill>
                  <a:schemeClr val="bg1"/>
                </a:solidFill>
              </a:rPr>
            </a:br>
            <a:r>
              <a:rPr lang="en-GB" sz="1800" dirty="0">
                <a:solidFill>
                  <a:schemeClr val="bg1"/>
                </a:solidFill>
              </a:rPr>
              <a:t>From the grand Notre Dame (may she rest in peace)</a:t>
            </a:r>
            <a:br>
              <a:rPr lang="en-GB" sz="1800" dirty="0">
                <a:solidFill>
                  <a:schemeClr val="bg1"/>
                </a:solidFill>
              </a:rPr>
            </a:br>
            <a:r>
              <a:rPr lang="en-GB" sz="1800" dirty="0">
                <a:solidFill>
                  <a:schemeClr val="bg1"/>
                </a:solidFill>
              </a:rPr>
              <a:t>to the crumbling pillars of Athenian Greece.</a:t>
            </a:r>
            <a:br>
              <a:rPr lang="en-GB" sz="1800" dirty="0">
                <a:solidFill>
                  <a:schemeClr val="bg1"/>
                </a:solidFill>
              </a:rPr>
            </a:br>
            <a:r>
              <a:rPr lang="en-GB" sz="1800" dirty="0">
                <a:solidFill>
                  <a:schemeClr val="bg1"/>
                </a:solidFill>
              </a:rPr>
              <a:t>The naming of places gives as much insight</a:t>
            </a:r>
            <a:br>
              <a:rPr lang="en-GB" sz="1800" dirty="0">
                <a:solidFill>
                  <a:schemeClr val="bg1"/>
                </a:solidFill>
              </a:rPr>
            </a:br>
            <a:r>
              <a:rPr lang="en-GB" sz="1800" dirty="0">
                <a:solidFill>
                  <a:schemeClr val="bg1"/>
                </a:solidFill>
              </a:rPr>
              <a:t>as the blue plaques in London’s English Heritage sites.</a:t>
            </a:r>
            <a:br>
              <a:rPr lang="en-GB" sz="1800" dirty="0">
                <a:solidFill>
                  <a:schemeClr val="bg1"/>
                </a:solidFill>
              </a:rPr>
            </a:br>
            <a:r>
              <a:rPr lang="en-GB" sz="1800" dirty="0">
                <a:solidFill>
                  <a:schemeClr val="bg1"/>
                </a:solidFill>
              </a:rPr>
              <a:t>Be wary, however, of buildings </a:t>
            </a:r>
            <a:r>
              <a:rPr lang="en-GB" sz="1800" dirty="0" err="1">
                <a:solidFill>
                  <a:schemeClr val="bg1"/>
                </a:solidFill>
              </a:rPr>
              <a:t>en</a:t>
            </a:r>
            <a:r>
              <a:rPr lang="en-GB" sz="1800" dirty="0">
                <a:solidFill>
                  <a:schemeClr val="bg1"/>
                </a:solidFill>
              </a:rPr>
              <a:t> masse -</a:t>
            </a:r>
            <a:br>
              <a:rPr lang="en-GB" sz="1800" dirty="0">
                <a:solidFill>
                  <a:schemeClr val="bg1"/>
                </a:solidFill>
              </a:rPr>
            </a:br>
            <a:r>
              <a:rPr lang="en-GB" sz="1800" dirty="0">
                <a:solidFill>
                  <a:schemeClr val="bg1"/>
                </a:solidFill>
              </a:rPr>
              <a:t>the heritage here often conflicts of class.</a:t>
            </a:r>
            <a:br>
              <a:rPr lang="en-GB" sz="1800" dirty="0">
                <a:solidFill>
                  <a:schemeClr val="bg1"/>
                </a:solidFill>
              </a:rPr>
            </a:br>
            <a:r>
              <a:rPr lang="en-GB" sz="1800" dirty="0">
                <a:solidFill>
                  <a:schemeClr val="bg1"/>
                </a:solidFill>
              </a:rPr>
              <a:t>Cathedral spires of the richer folk rise,</a:t>
            </a:r>
            <a:br>
              <a:rPr lang="en-GB" sz="1800" dirty="0">
                <a:solidFill>
                  <a:schemeClr val="bg1"/>
                </a:solidFill>
              </a:rPr>
            </a:br>
            <a:r>
              <a:rPr lang="en-GB" sz="1800" dirty="0">
                <a:solidFill>
                  <a:schemeClr val="bg1"/>
                </a:solidFill>
              </a:rPr>
              <a:t>and keep sunlight away from the lower class eyes.</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Urban">
            <a:hlinkClick r:id="" action="ppaction://media"/>
            <a:extLst>
              <a:ext uri="{FF2B5EF4-FFF2-40B4-BE49-F238E27FC236}">
                <a16:creationId xmlns:a16="http://schemas.microsoft.com/office/drawing/2014/main" id="{66B7C933-BBA8-4F25-999F-CABA40403A9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33565" y="268265"/>
            <a:ext cx="609600" cy="609600"/>
          </a:xfrm>
          <a:prstGeom prst="rect">
            <a:avLst/>
          </a:prstGeom>
        </p:spPr>
      </p:pic>
    </p:spTree>
    <p:extLst>
      <p:ext uri="{BB962C8B-B14F-4D97-AF65-F5344CB8AC3E}">
        <p14:creationId xmlns:p14="http://schemas.microsoft.com/office/powerpoint/2010/main" val="1806916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47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408419" y="1203753"/>
            <a:ext cx="5143500" cy="3637373"/>
          </a:xfrm>
          <a:noFill/>
        </p:spPr>
        <p:txBody>
          <a:bodyPr vert="horz" lIns="91440" tIns="45720" rIns="91440" bIns="45720" rtlCol="0" anchor="b">
            <a:normAutofit/>
          </a:bodyPr>
          <a:lstStyle/>
          <a:p>
            <a:r>
              <a:rPr lang="en-GB" sz="1800" dirty="0">
                <a:solidFill>
                  <a:schemeClr val="bg1"/>
                </a:solidFill>
              </a:rPr>
              <a:t>V is for Variety – I hope you can see,</a:t>
            </a:r>
            <a:br>
              <a:rPr lang="en-GB" sz="1800" dirty="0">
                <a:solidFill>
                  <a:schemeClr val="bg1"/>
                </a:solidFill>
              </a:rPr>
            </a:br>
            <a:r>
              <a:rPr lang="en-GB" sz="1800" dirty="0">
                <a:solidFill>
                  <a:schemeClr val="bg1"/>
                </a:solidFill>
              </a:rPr>
              <a:t>there’s plenty for heritage’s A B and C.</a:t>
            </a:r>
            <a:br>
              <a:rPr lang="en-GB" sz="1800" dirty="0">
                <a:solidFill>
                  <a:schemeClr val="bg1"/>
                </a:solidFill>
              </a:rPr>
            </a:br>
            <a:r>
              <a:rPr lang="en-GB" sz="1800" dirty="0">
                <a:solidFill>
                  <a:schemeClr val="bg1"/>
                </a:solidFill>
              </a:rPr>
              <a:t>The beauty of heritage is you can always find</a:t>
            </a:r>
            <a:br>
              <a:rPr lang="en-GB" sz="1800" dirty="0">
                <a:solidFill>
                  <a:schemeClr val="bg1"/>
                </a:solidFill>
              </a:rPr>
            </a:br>
            <a:r>
              <a:rPr lang="en-GB" sz="1800" dirty="0">
                <a:solidFill>
                  <a:schemeClr val="bg1"/>
                </a:solidFill>
              </a:rPr>
              <a:t>a new avenue of exploring to tickle your mind,</a:t>
            </a:r>
            <a:br>
              <a:rPr lang="en-GB" sz="1800" dirty="0">
                <a:solidFill>
                  <a:schemeClr val="bg1"/>
                </a:solidFill>
              </a:rPr>
            </a:br>
            <a:r>
              <a:rPr lang="en-GB" sz="1800" dirty="0">
                <a:solidFill>
                  <a:schemeClr val="bg1"/>
                </a:solidFill>
              </a:rPr>
              <a:t>a new understanding of present and past,</a:t>
            </a:r>
            <a:br>
              <a:rPr lang="en-GB" sz="1800" dirty="0">
                <a:solidFill>
                  <a:schemeClr val="bg1"/>
                </a:solidFill>
              </a:rPr>
            </a:br>
            <a:r>
              <a:rPr lang="en-GB" sz="1800" dirty="0">
                <a:solidFill>
                  <a:schemeClr val="bg1"/>
                </a:solidFill>
              </a:rPr>
              <a:t>potential colours to nail to the mast!</a:t>
            </a:r>
            <a:br>
              <a:rPr lang="en-GB" sz="1800" dirty="0">
                <a:solidFill>
                  <a:schemeClr val="bg1"/>
                </a:solidFill>
              </a:rPr>
            </a:br>
            <a:r>
              <a:rPr lang="en-GB" sz="1800" dirty="0">
                <a:solidFill>
                  <a:schemeClr val="bg1"/>
                </a:solidFill>
              </a:rPr>
              <a:t>Find self in the cityscapes, in stories your soul,</a:t>
            </a:r>
            <a:br>
              <a:rPr lang="en-GB" sz="1800" dirty="0">
                <a:solidFill>
                  <a:schemeClr val="bg1"/>
                </a:solidFill>
              </a:rPr>
            </a:br>
            <a:r>
              <a:rPr lang="en-GB" sz="1800" dirty="0">
                <a:solidFill>
                  <a:schemeClr val="bg1"/>
                </a:solidFill>
              </a:rPr>
              <a:t>question their dominance and narrative control,</a:t>
            </a:r>
            <a:br>
              <a:rPr lang="en-GB" sz="1800" dirty="0">
                <a:solidFill>
                  <a:schemeClr val="bg1"/>
                </a:solidFill>
              </a:rPr>
            </a:br>
            <a:r>
              <a:rPr lang="en-GB" sz="1800" dirty="0">
                <a:solidFill>
                  <a:schemeClr val="bg1"/>
                </a:solidFill>
              </a:rPr>
              <a:t>find solace in the wide world of heritage here</a:t>
            </a:r>
            <a:br>
              <a:rPr lang="en-GB" sz="1800" dirty="0">
                <a:solidFill>
                  <a:schemeClr val="bg1"/>
                </a:solidFill>
              </a:rPr>
            </a:br>
            <a:r>
              <a:rPr lang="en-GB" sz="1800" dirty="0">
                <a:solidFill>
                  <a:schemeClr val="bg1"/>
                </a:solidFill>
              </a:rPr>
              <a:t>on and around our lonely blue sphere.</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Variety">
            <a:hlinkClick r:id="" action="ppaction://media"/>
            <a:extLst>
              <a:ext uri="{FF2B5EF4-FFF2-40B4-BE49-F238E27FC236}">
                <a16:creationId xmlns:a16="http://schemas.microsoft.com/office/drawing/2014/main" id="{0E83BEAD-FDE8-4A74-B675-C587D1D4581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84504" y="594153"/>
            <a:ext cx="609600" cy="609600"/>
          </a:xfrm>
          <a:prstGeom prst="rect">
            <a:avLst/>
          </a:prstGeom>
        </p:spPr>
      </p:pic>
    </p:spTree>
    <p:extLst>
      <p:ext uri="{BB962C8B-B14F-4D97-AF65-F5344CB8AC3E}">
        <p14:creationId xmlns:p14="http://schemas.microsoft.com/office/powerpoint/2010/main" val="2480110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83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203753"/>
            <a:ext cx="5903934" cy="3637373"/>
          </a:xfrm>
          <a:noFill/>
        </p:spPr>
        <p:txBody>
          <a:bodyPr vert="horz" lIns="91440" tIns="45720" rIns="91440" bIns="45720" rtlCol="0" anchor="b">
            <a:normAutofit/>
          </a:bodyPr>
          <a:lstStyle/>
          <a:p>
            <a:r>
              <a:rPr lang="en-GB" sz="1800" dirty="0">
                <a:solidFill>
                  <a:schemeClr val="bg1"/>
                </a:solidFill>
              </a:rPr>
              <a:t>W is for Web, the world wide in fact,</a:t>
            </a:r>
            <a:br>
              <a:rPr lang="en-GB" sz="1800" dirty="0">
                <a:solidFill>
                  <a:schemeClr val="bg1"/>
                </a:solidFill>
              </a:rPr>
            </a:br>
            <a:r>
              <a:rPr lang="en-GB" sz="1800" dirty="0">
                <a:solidFill>
                  <a:schemeClr val="bg1"/>
                </a:solidFill>
              </a:rPr>
              <a:t>the internet world has gargantuan tracts</a:t>
            </a:r>
            <a:br>
              <a:rPr lang="en-GB" sz="1800" dirty="0">
                <a:solidFill>
                  <a:schemeClr val="bg1"/>
                </a:solidFill>
              </a:rPr>
            </a:br>
            <a:r>
              <a:rPr lang="en-GB" sz="1800" dirty="0">
                <a:solidFill>
                  <a:schemeClr val="bg1"/>
                </a:solidFill>
              </a:rPr>
              <a:t>of culture and subculture, all saved to the cloud -</a:t>
            </a:r>
            <a:br>
              <a:rPr lang="en-GB" sz="1800" dirty="0">
                <a:solidFill>
                  <a:schemeClr val="bg1"/>
                </a:solidFill>
              </a:rPr>
            </a:br>
            <a:r>
              <a:rPr lang="en-GB" sz="1800" dirty="0">
                <a:solidFill>
                  <a:schemeClr val="bg1"/>
                </a:solidFill>
              </a:rPr>
              <a:t>if you know where to look you can pull back the shroud.</a:t>
            </a:r>
            <a:br>
              <a:rPr lang="en-GB" sz="1800" dirty="0">
                <a:solidFill>
                  <a:schemeClr val="bg1"/>
                </a:solidFill>
              </a:rPr>
            </a:br>
            <a:r>
              <a:rPr lang="en-GB" sz="1800" dirty="0">
                <a:solidFill>
                  <a:schemeClr val="bg1"/>
                </a:solidFill>
              </a:rPr>
              <a:t>As the internet grows then the world becomes smaller</a:t>
            </a:r>
            <a:br>
              <a:rPr lang="en-GB" sz="1800" dirty="0">
                <a:solidFill>
                  <a:schemeClr val="bg1"/>
                </a:solidFill>
              </a:rPr>
            </a:br>
            <a:r>
              <a:rPr lang="en-GB" sz="1800" dirty="0">
                <a:solidFill>
                  <a:schemeClr val="bg1"/>
                </a:solidFill>
              </a:rPr>
              <a:t>and as technology’s advanced, then the tower becomes taller.</a:t>
            </a:r>
            <a:br>
              <a:rPr lang="en-GB" sz="1800" dirty="0">
                <a:solidFill>
                  <a:schemeClr val="bg1"/>
                </a:solidFill>
              </a:rPr>
            </a:br>
            <a:r>
              <a:rPr lang="en-GB" sz="1800" dirty="0">
                <a:solidFill>
                  <a:schemeClr val="bg1"/>
                </a:solidFill>
              </a:rPr>
              <a:t>This IS a new age: the internet era,</a:t>
            </a:r>
            <a:br>
              <a:rPr lang="en-GB" sz="1800" dirty="0">
                <a:solidFill>
                  <a:schemeClr val="bg1"/>
                </a:solidFill>
              </a:rPr>
            </a:br>
            <a:r>
              <a:rPr lang="en-GB" sz="1800" dirty="0">
                <a:solidFill>
                  <a:schemeClr val="bg1"/>
                </a:solidFill>
              </a:rPr>
              <a:t>but careful: lest the wide web be chimera.</a:t>
            </a:r>
            <a:br>
              <a:rPr lang="en-GB" sz="1800" dirty="0">
                <a:solidFill>
                  <a:schemeClr val="bg1"/>
                </a:solidFill>
              </a:rPr>
            </a:br>
            <a:r>
              <a:rPr lang="en-GB" sz="1800" dirty="0">
                <a:solidFill>
                  <a:schemeClr val="bg1"/>
                </a:solidFill>
              </a:rPr>
              <a:t>Varied government bodies apply lock and key</a:t>
            </a:r>
            <a:br>
              <a:rPr lang="en-GB" sz="1800" dirty="0">
                <a:solidFill>
                  <a:schemeClr val="bg1"/>
                </a:solidFill>
              </a:rPr>
            </a:br>
            <a:r>
              <a:rPr lang="en-GB" sz="1800" dirty="0">
                <a:solidFill>
                  <a:schemeClr val="bg1"/>
                </a:solidFill>
              </a:rPr>
              <a:t>and the heritage may be lost if it isn’t made free.</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Web">
            <a:hlinkClick r:id="" action="ppaction://media"/>
            <a:extLst>
              <a:ext uri="{FF2B5EF4-FFF2-40B4-BE49-F238E27FC236}">
                <a16:creationId xmlns:a16="http://schemas.microsoft.com/office/drawing/2014/main" id="{75A58F60-F8AD-4F41-BD75-B91D297FE66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43167" y="528391"/>
            <a:ext cx="609600" cy="609600"/>
          </a:xfrm>
          <a:prstGeom prst="rect">
            <a:avLst/>
          </a:prstGeom>
        </p:spPr>
      </p:pic>
    </p:spTree>
    <p:extLst>
      <p:ext uri="{BB962C8B-B14F-4D97-AF65-F5344CB8AC3E}">
        <p14:creationId xmlns:p14="http://schemas.microsoft.com/office/powerpoint/2010/main" val="2906502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70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408419" y="1391643"/>
            <a:ext cx="5143500" cy="3637373"/>
          </a:xfrm>
          <a:noFill/>
        </p:spPr>
        <p:txBody>
          <a:bodyPr vert="horz" lIns="91440" tIns="45720" rIns="91440" bIns="45720" rtlCol="0" anchor="b">
            <a:normAutofit/>
          </a:bodyPr>
          <a:lstStyle/>
          <a:p>
            <a:r>
              <a:rPr lang="en-GB" sz="1800" dirty="0">
                <a:solidFill>
                  <a:schemeClr val="bg1"/>
                </a:solidFill>
              </a:rPr>
              <a:t>X is for Xenophobes, unfortunately,</a:t>
            </a:r>
            <a:br>
              <a:rPr lang="en-GB" sz="1800" dirty="0">
                <a:solidFill>
                  <a:schemeClr val="bg1"/>
                </a:solidFill>
              </a:rPr>
            </a:br>
            <a:r>
              <a:rPr lang="en-GB" sz="1800" dirty="0">
                <a:solidFill>
                  <a:schemeClr val="bg1"/>
                </a:solidFill>
              </a:rPr>
              <a:t>because heritage is inherent to nationalism, see?</a:t>
            </a:r>
            <a:br>
              <a:rPr lang="en-GB" sz="1800" dirty="0">
                <a:solidFill>
                  <a:schemeClr val="bg1"/>
                </a:solidFill>
              </a:rPr>
            </a:br>
            <a:r>
              <a:rPr lang="en-GB" sz="1800" dirty="0">
                <a:solidFill>
                  <a:schemeClr val="bg1"/>
                </a:solidFill>
              </a:rPr>
              <a:t>For a nation’s a beast, and it demands sacrifice -</a:t>
            </a:r>
            <a:br>
              <a:rPr lang="en-GB" sz="1800" dirty="0">
                <a:solidFill>
                  <a:schemeClr val="bg1"/>
                </a:solidFill>
              </a:rPr>
            </a:br>
            <a:r>
              <a:rPr lang="en-GB" sz="1800" dirty="0">
                <a:solidFill>
                  <a:schemeClr val="bg1"/>
                </a:solidFill>
              </a:rPr>
              <a:t>no foreign others in its own paradise.</a:t>
            </a:r>
            <a:br>
              <a:rPr lang="en-GB" sz="1800" dirty="0">
                <a:solidFill>
                  <a:schemeClr val="bg1"/>
                </a:solidFill>
              </a:rPr>
            </a:br>
            <a:r>
              <a:rPr lang="en-GB" sz="1800" dirty="0">
                <a:solidFill>
                  <a:schemeClr val="bg1"/>
                </a:solidFill>
              </a:rPr>
              <a:t>Remember Old Churchill? And Colston too?</a:t>
            </a:r>
            <a:br>
              <a:rPr lang="en-GB" sz="1800" dirty="0">
                <a:solidFill>
                  <a:schemeClr val="bg1"/>
                </a:solidFill>
              </a:rPr>
            </a:br>
            <a:r>
              <a:rPr lang="en-GB" sz="1800" dirty="0">
                <a:solidFill>
                  <a:schemeClr val="bg1"/>
                </a:solidFill>
              </a:rPr>
              <a:t>Entirely xenophobes, but pushed upon you - </a:t>
            </a:r>
            <a:br>
              <a:rPr lang="en-GB" sz="1800" dirty="0">
                <a:solidFill>
                  <a:schemeClr val="bg1"/>
                </a:solidFill>
              </a:rPr>
            </a:br>
            <a:r>
              <a:rPr lang="en-GB" sz="1800" dirty="0">
                <a:solidFill>
                  <a:schemeClr val="bg1"/>
                </a:solidFill>
              </a:rPr>
              <a:t>their victims once again victimised</a:t>
            </a:r>
            <a:br>
              <a:rPr lang="en-GB" sz="1800" dirty="0">
                <a:solidFill>
                  <a:schemeClr val="bg1"/>
                </a:solidFill>
              </a:rPr>
            </a:br>
            <a:r>
              <a:rPr lang="en-GB" sz="1800" dirty="0">
                <a:solidFill>
                  <a:schemeClr val="bg1"/>
                </a:solidFill>
              </a:rPr>
              <a:t>when for nationhood nasty folk are lionised.</a:t>
            </a:r>
            <a:br>
              <a:rPr lang="en-GB" sz="1800" dirty="0">
                <a:solidFill>
                  <a:schemeClr val="bg1"/>
                </a:solidFill>
              </a:rPr>
            </a:br>
            <a:r>
              <a:rPr lang="en-GB" sz="1800" dirty="0">
                <a:solidFill>
                  <a:schemeClr val="bg1"/>
                </a:solidFill>
              </a:rPr>
              <a:t>How not to form xenophobes with nationality?</a:t>
            </a:r>
            <a:br>
              <a:rPr lang="en-GB" sz="1800" dirty="0">
                <a:solidFill>
                  <a:schemeClr val="bg1"/>
                </a:solidFill>
              </a:rPr>
            </a:br>
            <a:r>
              <a:rPr lang="en-GB" sz="1800" dirty="0">
                <a:solidFill>
                  <a:schemeClr val="bg1"/>
                </a:solidFill>
              </a:rPr>
              <a:t>That’s for us to work out – and for England to see.</a:t>
            </a:r>
            <a:br>
              <a:rPr lang="en-GB" sz="1800" dirty="0">
                <a:solidFill>
                  <a:schemeClr val="bg1"/>
                </a:solidFill>
              </a:rPr>
            </a:b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Xenophobes">
            <a:hlinkClick r:id="" action="ppaction://media"/>
            <a:extLst>
              <a:ext uri="{FF2B5EF4-FFF2-40B4-BE49-F238E27FC236}">
                <a16:creationId xmlns:a16="http://schemas.microsoft.com/office/drawing/2014/main" id="{01FB9B0A-841F-4F6A-B884-1369168C270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75369" y="741333"/>
            <a:ext cx="609600" cy="609600"/>
          </a:xfrm>
          <a:prstGeom prst="rect">
            <a:avLst/>
          </a:prstGeom>
        </p:spPr>
      </p:pic>
    </p:spTree>
    <p:extLst>
      <p:ext uri="{BB962C8B-B14F-4D97-AF65-F5344CB8AC3E}">
        <p14:creationId xmlns:p14="http://schemas.microsoft.com/office/powerpoint/2010/main" val="419929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07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316487"/>
            <a:ext cx="5455919" cy="3637373"/>
          </a:xfrm>
          <a:noFill/>
        </p:spPr>
        <p:txBody>
          <a:bodyPr vert="horz" lIns="91440" tIns="45720" rIns="91440" bIns="45720" rtlCol="0" anchor="b">
            <a:normAutofit/>
          </a:bodyPr>
          <a:lstStyle/>
          <a:p>
            <a:r>
              <a:rPr lang="en-GB" sz="1800" dirty="0">
                <a:solidFill>
                  <a:schemeClr val="bg1"/>
                </a:solidFill>
              </a:rPr>
              <a:t>Y is for You – yes, heritage is yours!</a:t>
            </a:r>
            <a:br>
              <a:rPr lang="en-GB" sz="1800" dirty="0">
                <a:solidFill>
                  <a:schemeClr val="bg1"/>
                </a:solidFill>
              </a:rPr>
            </a:br>
            <a:r>
              <a:rPr lang="en-GB" sz="1800" dirty="0">
                <a:solidFill>
                  <a:schemeClr val="bg1"/>
                </a:solidFill>
              </a:rPr>
              <a:t>Fling open your scores of unopen doors!</a:t>
            </a:r>
            <a:br>
              <a:rPr lang="en-GB" sz="1800" dirty="0">
                <a:solidFill>
                  <a:schemeClr val="bg1"/>
                </a:solidFill>
              </a:rPr>
            </a:br>
            <a:r>
              <a:rPr lang="en-GB" sz="1800" dirty="0">
                <a:solidFill>
                  <a:schemeClr val="bg1"/>
                </a:solidFill>
              </a:rPr>
              <a:t>Your birthplace, your hometown, your music, your ‘you’</a:t>
            </a:r>
            <a:br>
              <a:rPr lang="en-GB" sz="1800" dirty="0">
                <a:solidFill>
                  <a:schemeClr val="bg1"/>
                </a:solidFill>
              </a:rPr>
            </a:br>
            <a:r>
              <a:rPr lang="en-GB" sz="1800" dirty="0">
                <a:solidFill>
                  <a:schemeClr val="bg1"/>
                </a:solidFill>
              </a:rPr>
              <a:t>are all true to heritage too – who knew?</a:t>
            </a:r>
            <a:br>
              <a:rPr lang="en-GB" sz="1800" dirty="0">
                <a:solidFill>
                  <a:schemeClr val="bg1"/>
                </a:solidFill>
              </a:rPr>
            </a:br>
            <a:r>
              <a:rPr lang="en-GB" sz="1800" dirty="0">
                <a:solidFill>
                  <a:schemeClr val="bg1"/>
                </a:solidFill>
              </a:rPr>
              <a:t>You choose the extent in which to embrace</a:t>
            </a:r>
            <a:br>
              <a:rPr lang="en-GB" sz="1800" dirty="0">
                <a:solidFill>
                  <a:schemeClr val="bg1"/>
                </a:solidFill>
              </a:rPr>
            </a:br>
            <a:r>
              <a:rPr lang="en-GB" sz="1800" dirty="0">
                <a:solidFill>
                  <a:schemeClr val="bg1"/>
                </a:solidFill>
              </a:rPr>
              <a:t>your rightly earned place in the heritage space.</a:t>
            </a:r>
            <a:br>
              <a:rPr lang="en-GB" sz="1800" dirty="0">
                <a:solidFill>
                  <a:schemeClr val="bg1"/>
                </a:solidFill>
              </a:rPr>
            </a:br>
            <a:r>
              <a:rPr lang="en-GB" sz="1800" dirty="0">
                <a:solidFill>
                  <a:schemeClr val="bg1"/>
                </a:solidFill>
              </a:rPr>
              <a:t>You don’t like your country? Give it a pass!</a:t>
            </a:r>
            <a:br>
              <a:rPr lang="en-GB" sz="1800" dirty="0">
                <a:solidFill>
                  <a:schemeClr val="bg1"/>
                </a:solidFill>
              </a:rPr>
            </a:br>
            <a:r>
              <a:rPr lang="en-GB" sz="1800" dirty="0">
                <a:solidFill>
                  <a:schemeClr val="bg1"/>
                </a:solidFill>
              </a:rPr>
              <a:t>Reject, if you wish, your colour or class!</a:t>
            </a:r>
            <a:br>
              <a:rPr lang="en-GB" sz="1800" dirty="0">
                <a:solidFill>
                  <a:schemeClr val="bg1"/>
                </a:solidFill>
              </a:rPr>
            </a:br>
            <a:r>
              <a:rPr lang="en-GB" sz="1800" dirty="0">
                <a:solidFill>
                  <a:schemeClr val="bg1"/>
                </a:solidFill>
              </a:rPr>
              <a:t>Expression of ‘you’ you can act on with glee -</a:t>
            </a:r>
            <a:br>
              <a:rPr lang="en-GB" sz="1800" dirty="0">
                <a:solidFill>
                  <a:schemeClr val="bg1"/>
                </a:solidFill>
              </a:rPr>
            </a:br>
            <a:r>
              <a:rPr lang="en-GB" sz="1800" dirty="0">
                <a:solidFill>
                  <a:schemeClr val="bg1"/>
                </a:solidFill>
              </a:rPr>
              <a:t>be selfish, just once, and say ‘me, me, me!’.</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You">
            <a:hlinkClick r:id="" action="ppaction://media"/>
            <a:extLst>
              <a:ext uri="{FF2B5EF4-FFF2-40B4-BE49-F238E27FC236}">
                <a16:creationId xmlns:a16="http://schemas.microsoft.com/office/drawing/2014/main" id="{D72B4198-8694-45EF-9F23-FE0C9B79665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19159" y="543838"/>
            <a:ext cx="609600" cy="609600"/>
          </a:xfrm>
          <a:prstGeom prst="rect">
            <a:avLst/>
          </a:prstGeom>
        </p:spPr>
      </p:pic>
    </p:spTree>
    <p:extLst>
      <p:ext uri="{BB962C8B-B14F-4D97-AF65-F5344CB8AC3E}">
        <p14:creationId xmlns:p14="http://schemas.microsoft.com/office/powerpoint/2010/main" val="1218093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63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5987441" y="1291435"/>
            <a:ext cx="5564478" cy="3637373"/>
          </a:xfrm>
          <a:noFill/>
        </p:spPr>
        <p:txBody>
          <a:bodyPr vert="horz" lIns="91440" tIns="45720" rIns="91440" bIns="45720" rtlCol="0" anchor="b">
            <a:normAutofit/>
          </a:bodyPr>
          <a:lstStyle/>
          <a:p>
            <a:r>
              <a:rPr lang="en-GB" sz="1800" dirty="0">
                <a:solidFill>
                  <a:schemeClr val="bg1"/>
                </a:solidFill>
              </a:rPr>
              <a:t>Z is for Zoology, an interesting mix,</a:t>
            </a:r>
            <a:br>
              <a:rPr lang="en-GB" sz="1800" dirty="0">
                <a:solidFill>
                  <a:schemeClr val="bg1"/>
                </a:solidFill>
              </a:rPr>
            </a:br>
            <a:r>
              <a:rPr lang="en-GB" sz="1800" dirty="0">
                <a:solidFill>
                  <a:schemeClr val="bg1"/>
                </a:solidFill>
              </a:rPr>
              <a:t>the natural world mixing with human metrics.</a:t>
            </a:r>
            <a:br>
              <a:rPr lang="en-GB" sz="1800" dirty="0">
                <a:solidFill>
                  <a:schemeClr val="bg1"/>
                </a:solidFill>
              </a:rPr>
            </a:br>
            <a:r>
              <a:rPr lang="en-GB" sz="1800" dirty="0">
                <a:solidFill>
                  <a:schemeClr val="bg1"/>
                </a:solidFill>
              </a:rPr>
              <a:t>The zoo as a space is simple enough</a:t>
            </a:r>
            <a:br>
              <a:rPr lang="en-GB" sz="1800" dirty="0">
                <a:solidFill>
                  <a:schemeClr val="bg1"/>
                </a:solidFill>
              </a:rPr>
            </a:br>
            <a:r>
              <a:rPr lang="en-GB" sz="1800" dirty="0">
                <a:solidFill>
                  <a:schemeClr val="bg1"/>
                </a:solidFill>
              </a:rPr>
              <a:t>(though questionable ethics are tough to rebuff).</a:t>
            </a:r>
            <a:br>
              <a:rPr lang="en-GB" sz="1800" dirty="0">
                <a:solidFill>
                  <a:schemeClr val="bg1"/>
                </a:solidFill>
              </a:rPr>
            </a:br>
            <a:r>
              <a:rPr lang="en-GB" sz="1800" dirty="0">
                <a:solidFill>
                  <a:schemeClr val="bg1"/>
                </a:solidFill>
              </a:rPr>
              <a:t>Nature cares not for the groupings or classes</a:t>
            </a:r>
            <a:br>
              <a:rPr lang="en-GB" sz="1800" dirty="0">
                <a:solidFill>
                  <a:schemeClr val="bg1"/>
                </a:solidFill>
              </a:rPr>
            </a:br>
            <a:r>
              <a:rPr lang="en-GB" sz="1800" dirty="0">
                <a:solidFill>
                  <a:schemeClr val="bg1"/>
                </a:solidFill>
              </a:rPr>
              <a:t>applied upon it by taxonomical masses</a:t>
            </a:r>
            <a:br>
              <a:rPr lang="en-GB" sz="1800" dirty="0">
                <a:solidFill>
                  <a:schemeClr val="bg1"/>
                </a:solidFill>
              </a:rPr>
            </a:br>
            <a:r>
              <a:rPr lang="en-GB" sz="1800" dirty="0">
                <a:solidFill>
                  <a:schemeClr val="bg1"/>
                </a:solidFill>
              </a:rPr>
              <a:t>and the taxonomy itself, there’s a heritage of speech!</a:t>
            </a:r>
            <a:br>
              <a:rPr lang="en-GB" sz="1800" dirty="0">
                <a:solidFill>
                  <a:schemeClr val="bg1"/>
                </a:solidFill>
              </a:rPr>
            </a:br>
            <a:r>
              <a:rPr lang="en-GB" sz="1800" dirty="0">
                <a:solidFill>
                  <a:schemeClr val="bg1"/>
                </a:solidFill>
              </a:rPr>
              <a:t>Two millennium old Latin, we continue to teach.</a:t>
            </a:r>
            <a:br>
              <a:rPr lang="en-GB" sz="1800" dirty="0">
                <a:solidFill>
                  <a:schemeClr val="bg1"/>
                </a:solidFill>
              </a:rPr>
            </a:br>
            <a:r>
              <a:rPr lang="en-GB" sz="1800" dirty="0">
                <a:solidFill>
                  <a:schemeClr val="bg1"/>
                </a:solidFill>
              </a:rPr>
              <a:t>The heritage of nature and the stewardship question</a:t>
            </a:r>
            <a:br>
              <a:rPr lang="en-GB" sz="1800" dirty="0">
                <a:solidFill>
                  <a:schemeClr val="bg1"/>
                </a:solidFill>
              </a:rPr>
            </a:br>
            <a:r>
              <a:rPr lang="en-GB" sz="1800" dirty="0">
                <a:solidFill>
                  <a:schemeClr val="bg1"/>
                </a:solidFill>
              </a:rPr>
              <a:t>must be examined and deciphered – that’s my suggestion!</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Zoology">
            <a:hlinkClick r:id="" action="ppaction://media"/>
            <a:extLst>
              <a:ext uri="{FF2B5EF4-FFF2-40B4-BE49-F238E27FC236}">
                <a16:creationId xmlns:a16="http://schemas.microsoft.com/office/drawing/2014/main" id="{3197FF33-787C-43AD-B90C-A563ADF92DD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64880" y="681835"/>
            <a:ext cx="609600" cy="609600"/>
          </a:xfrm>
          <a:prstGeom prst="rect">
            <a:avLst/>
          </a:prstGeom>
        </p:spPr>
      </p:pic>
    </p:spTree>
    <p:extLst>
      <p:ext uri="{BB962C8B-B14F-4D97-AF65-F5344CB8AC3E}">
        <p14:creationId xmlns:p14="http://schemas.microsoft.com/office/powerpoint/2010/main" val="389358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10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9939C-90FD-4200-A37C-F2DF4878DB22}"/>
              </a:ext>
            </a:extLst>
          </p:cNvPr>
          <p:cNvSpPr>
            <a:spLocks noGrp="1"/>
          </p:cNvSpPr>
          <p:nvPr>
            <p:ph type="title"/>
          </p:nvPr>
        </p:nvSpPr>
        <p:spPr>
          <a:xfrm>
            <a:off x="6096000" y="1416695"/>
            <a:ext cx="5455919" cy="3637373"/>
          </a:xfrm>
          <a:noFill/>
        </p:spPr>
        <p:txBody>
          <a:bodyPr vert="horz" lIns="91440" tIns="45720" rIns="91440" bIns="45720" rtlCol="0" anchor="b">
            <a:normAutofit/>
          </a:bodyPr>
          <a:lstStyle/>
          <a:p>
            <a:r>
              <a:rPr lang="en-GB" sz="1800" dirty="0">
                <a:solidFill>
                  <a:schemeClr val="bg1"/>
                </a:solidFill>
              </a:rPr>
              <a:t>I hope you’ve enjoyed it (I think we’ve done well),</a:t>
            </a:r>
            <a:br>
              <a:rPr lang="en-GB" sz="1800" dirty="0">
                <a:solidFill>
                  <a:schemeClr val="bg1"/>
                </a:solidFill>
              </a:rPr>
            </a:br>
            <a:r>
              <a:rPr lang="en-GB" sz="1800" dirty="0">
                <a:solidFill>
                  <a:schemeClr val="bg1"/>
                </a:solidFill>
              </a:rPr>
              <a:t>you’re a top class person – your company’s swell!</a:t>
            </a:r>
            <a:br>
              <a:rPr lang="en-GB" sz="1800" dirty="0">
                <a:solidFill>
                  <a:schemeClr val="bg1"/>
                </a:solidFill>
              </a:rPr>
            </a:br>
            <a:r>
              <a:rPr lang="en-GB" sz="1800" dirty="0">
                <a:solidFill>
                  <a:schemeClr val="bg1"/>
                </a:solidFill>
              </a:rPr>
              <a:t>But this is the sign off, the end of the road,</a:t>
            </a:r>
            <a:br>
              <a:rPr lang="en-GB" sz="1800" dirty="0">
                <a:solidFill>
                  <a:schemeClr val="bg1"/>
                </a:solidFill>
              </a:rPr>
            </a:br>
            <a:r>
              <a:rPr lang="en-GB" sz="1800" dirty="0">
                <a:solidFill>
                  <a:schemeClr val="bg1"/>
                </a:solidFill>
              </a:rPr>
              <a:t>I hope that the virtues of Heritage showed,</a:t>
            </a:r>
            <a:br>
              <a:rPr lang="en-GB" sz="1800" dirty="0">
                <a:solidFill>
                  <a:schemeClr val="bg1"/>
                </a:solidFill>
              </a:rPr>
            </a:br>
            <a:r>
              <a:rPr lang="en-GB" sz="1800" dirty="0">
                <a:solidFill>
                  <a:schemeClr val="bg1"/>
                </a:solidFill>
              </a:rPr>
              <a:t>I hope that with this you find your own path - </a:t>
            </a:r>
            <a:br>
              <a:rPr lang="en-GB" sz="1800" dirty="0">
                <a:solidFill>
                  <a:schemeClr val="bg1"/>
                </a:solidFill>
              </a:rPr>
            </a:br>
            <a:r>
              <a:rPr lang="en-GB" sz="1800" dirty="0">
                <a:solidFill>
                  <a:schemeClr val="bg1"/>
                </a:solidFill>
              </a:rPr>
              <a:t>immersed in the bath of this books aftermath!</a:t>
            </a:r>
            <a:br>
              <a:rPr lang="en-GB" sz="1800" dirty="0">
                <a:solidFill>
                  <a:schemeClr val="bg1"/>
                </a:solidFill>
              </a:rPr>
            </a:br>
            <a:r>
              <a:rPr lang="en-GB" sz="1800" dirty="0">
                <a:solidFill>
                  <a:schemeClr val="bg1"/>
                </a:solidFill>
              </a:rPr>
              <a:t>I hope that you’ve learned now, the treason and truth,</a:t>
            </a:r>
            <a:br>
              <a:rPr lang="en-GB" sz="1800" dirty="0">
                <a:solidFill>
                  <a:schemeClr val="bg1"/>
                </a:solidFill>
              </a:rPr>
            </a:br>
            <a:r>
              <a:rPr lang="en-GB" sz="1800" dirty="0">
                <a:solidFill>
                  <a:schemeClr val="bg1"/>
                </a:solidFill>
              </a:rPr>
              <a:t>the dangers of dangerous Heritage use.</a:t>
            </a:r>
            <a:br>
              <a:rPr lang="en-GB" sz="1800" dirty="0">
                <a:solidFill>
                  <a:schemeClr val="bg1"/>
                </a:solidFill>
              </a:rPr>
            </a:br>
            <a:r>
              <a:rPr lang="en-GB" sz="1800" dirty="0">
                <a:solidFill>
                  <a:schemeClr val="bg1"/>
                </a:solidFill>
              </a:rPr>
              <a:t>This is goodbye, a bitter old thing,</a:t>
            </a:r>
            <a:br>
              <a:rPr lang="en-GB" sz="1800" dirty="0">
                <a:solidFill>
                  <a:schemeClr val="bg1"/>
                </a:solidFill>
              </a:rPr>
            </a:br>
            <a:r>
              <a:rPr lang="en-GB" sz="1800" dirty="0">
                <a:solidFill>
                  <a:schemeClr val="bg1"/>
                </a:solidFill>
              </a:rPr>
              <a:t>We’ll see what the future is going to bring!</a:t>
            </a:r>
            <a:endParaRPr lang="en-US" sz="1800" dirty="0">
              <a:solidFill>
                <a:schemeClr val="bg1"/>
              </a:solidFill>
            </a:endParaRPr>
          </a:p>
        </p:txBody>
      </p:sp>
      <p:pic>
        <p:nvPicPr>
          <p:cNvPr id="5" name="Content Placeholder 4">
            <a:extLst>
              <a:ext uri="{FF2B5EF4-FFF2-40B4-BE49-F238E27FC236}">
                <a16:creationId xmlns:a16="http://schemas.microsoft.com/office/drawing/2014/main" id="{D679C688-2D0F-4B88-BA4D-650398870E0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rot="5400000">
            <a:off x="-376172" y="857249"/>
            <a:ext cx="6858000" cy="5143500"/>
          </a:xfrm>
          <a:prstGeom prst="rect">
            <a:avLst/>
          </a:prstGeom>
        </p:spPr>
      </p:pic>
      <p:pic>
        <p:nvPicPr>
          <p:cNvPr id="3" name="Final">
            <a:hlinkClick r:id="" action="ppaction://media"/>
            <a:extLst>
              <a:ext uri="{FF2B5EF4-FFF2-40B4-BE49-F238E27FC236}">
                <a16:creationId xmlns:a16="http://schemas.microsoft.com/office/drawing/2014/main" id="{998270E7-59BC-4C6A-ACCB-59F63799EAD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19159" y="556364"/>
            <a:ext cx="609600" cy="609600"/>
          </a:xfrm>
          <a:prstGeom prst="rect">
            <a:avLst/>
          </a:prstGeom>
        </p:spPr>
      </p:pic>
    </p:spTree>
    <p:extLst>
      <p:ext uri="{BB962C8B-B14F-4D97-AF65-F5344CB8AC3E}">
        <p14:creationId xmlns:p14="http://schemas.microsoft.com/office/powerpoint/2010/main" val="2216637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30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99DF4-9A8E-4020-B8BD-967B8C3155C3}"/>
              </a:ext>
            </a:extLst>
          </p:cNvPr>
          <p:cNvSpPr>
            <a:spLocks noGrp="1"/>
          </p:cNvSpPr>
          <p:nvPr>
            <p:ph type="title"/>
          </p:nvPr>
        </p:nvSpPr>
        <p:spPr/>
        <p:txBody>
          <a:bodyPr/>
          <a:lstStyle/>
          <a:p>
            <a:r>
              <a:rPr lang="en-GB" u="sng" dirty="0">
                <a:solidFill>
                  <a:schemeClr val="bg1"/>
                </a:solidFill>
              </a:rPr>
              <a:t>Bibliography</a:t>
            </a:r>
          </a:p>
        </p:txBody>
      </p:sp>
      <p:sp>
        <p:nvSpPr>
          <p:cNvPr id="3" name="Content Placeholder 2">
            <a:extLst>
              <a:ext uri="{FF2B5EF4-FFF2-40B4-BE49-F238E27FC236}">
                <a16:creationId xmlns:a16="http://schemas.microsoft.com/office/drawing/2014/main" id="{F988A39B-0B8E-49A1-824A-2FDB96545B89}"/>
              </a:ext>
            </a:extLst>
          </p:cNvPr>
          <p:cNvSpPr>
            <a:spLocks noGrp="1"/>
          </p:cNvSpPr>
          <p:nvPr>
            <p:ph idx="1"/>
          </p:nvPr>
        </p:nvSpPr>
        <p:spPr/>
        <p:txBody>
          <a:bodyPr>
            <a:normAutofit fontScale="47500" lnSpcReduction="20000"/>
          </a:bodyPr>
          <a:lstStyle/>
          <a:p>
            <a:r>
              <a:rPr lang="en-GB" dirty="0">
                <a:solidFill>
                  <a:schemeClr val="bg1"/>
                </a:solidFill>
              </a:rPr>
              <a:t> </a:t>
            </a:r>
          </a:p>
          <a:p>
            <a:r>
              <a:rPr lang="en-GB" dirty="0">
                <a:solidFill>
                  <a:schemeClr val="bg1"/>
                </a:solidFill>
              </a:rPr>
              <a:t>Hall of Names Europe Ltd. (2020) </a:t>
            </a:r>
            <a:r>
              <a:rPr lang="en-GB" i="1" dirty="0">
                <a:solidFill>
                  <a:schemeClr val="bg1"/>
                </a:solidFill>
              </a:rPr>
              <a:t>Hall of Names</a:t>
            </a:r>
            <a:r>
              <a:rPr lang="en-GB" dirty="0">
                <a:solidFill>
                  <a:schemeClr val="bg1"/>
                </a:solidFill>
              </a:rPr>
              <a:t>. Available at: </a:t>
            </a:r>
            <a:r>
              <a:rPr lang="en-GB" u="sng" dirty="0">
                <a:solidFill>
                  <a:schemeClr val="bg1"/>
                </a:solidFill>
                <a:hlinkClick r:id="rId2">
                  <a:extLst>
                    <a:ext uri="{A12FA001-AC4F-418D-AE19-62706E023703}">
                      <ahyp:hlinkClr xmlns:ahyp="http://schemas.microsoft.com/office/drawing/2018/hyperlinkcolor" val="tx"/>
                    </a:ext>
                  </a:extLst>
                </a:hlinkClick>
              </a:rPr>
              <a:t>https://www.hallofnames.org.uk/</a:t>
            </a:r>
            <a:r>
              <a:rPr lang="en-GB" dirty="0">
                <a:solidFill>
                  <a:schemeClr val="bg1"/>
                </a:solidFill>
              </a:rPr>
              <a:t> [Accessed 19/12/2020]</a:t>
            </a:r>
          </a:p>
          <a:p>
            <a:r>
              <a:rPr lang="en-GB" dirty="0" err="1">
                <a:solidFill>
                  <a:schemeClr val="bg1"/>
                </a:solidFill>
              </a:rPr>
              <a:t>Hamilakis</a:t>
            </a:r>
            <a:r>
              <a:rPr lang="en-GB" dirty="0">
                <a:solidFill>
                  <a:schemeClr val="bg1"/>
                </a:solidFill>
              </a:rPr>
              <a:t>, Y. (1999) ‘Stories from Exile: Fragments from the Cultural Biography of the Parthenon (or ‘Elgin’) Marbles. </a:t>
            </a:r>
            <a:r>
              <a:rPr lang="en-GB" i="1" dirty="0">
                <a:solidFill>
                  <a:schemeClr val="bg1"/>
                </a:solidFill>
              </a:rPr>
              <a:t>World Archaeology. </a:t>
            </a:r>
            <a:r>
              <a:rPr lang="en-GB" dirty="0">
                <a:solidFill>
                  <a:schemeClr val="bg1"/>
                </a:solidFill>
              </a:rPr>
              <a:t>31(2), pp.303-320.</a:t>
            </a:r>
          </a:p>
          <a:p>
            <a:r>
              <a:rPr lang="en-GB" dirty="0">
                <a:solidFill>
                  <a:schemeClr val="bg1"/>
                </a:solidFill>
              </a:rPr>
              <a:t>Hart, S.M. and </a:t>
            </a:r>
            <a:r>
              <a:rPr lang="en-GB" dirty="0" err="1">
                <a:solidFill>
                  <a:schemeClr val="bg1"/>
                </a:solidFill>
              </a:rPr>
              <a:t>Homsy</a:t>
            </a:r>
            <a:r>
              <a:rPr lang="en-GB" dirty="0">
                <a:solidFill>
                  <a:schemeClr val="bg1"/>
                </a:solidFill>
              </a:rPr>
              <a:t>, G.C. (2020) ‘Stories from North of Main: Neighbourhood Heritage Story Mapping’. </a:t>
            </a:r>
            <a:r>
              <a:rPr lang="en-GB" i="1" dirty="0">
                <a:solidFill>
                  <a:schemeClr val="bg1"/>
                </a:solidFill>
              </a:rPr>
              <a:t>International Journal of Historical Archaeology. </a:t>
            </a:r>
            <a:r>
              <a:rPr lang="en-GB" dirty="0">
                <a:solidFill>
                  <a:schemeClr val="bg1"/>
                </a:solidFill>
              </a:rPr>
              <a:t>24, pp.950-968.</a:t>
            </a:r>
          </a:p>
          <a:p>
            <a:r>
              <a:rPr lang="en-GB" dirty="0">
                <a:solidFill>
                  <a:schemeClr val="bg1"/>
                </a:solidFill>
              </a:rPr>
              <a:t>Hickman, J. (2008) ‘</a:t>
            </a:r>
            <a:r>
              <a:rPr lang="en-GB" dirty="0" err="1">
                <a:solidFill>
                  <a:schemeClr val="bg1"/>
                </a:solidFill>
              </a:rPr>
              <a:t>Orwelian</a:t>
            </a:r>
            <a:r>
              <a:rPr lang="en-GB" dirty="0">
                <a:solidFill>
                  <a:schemeClr val="bg1"/>
                </a:solidFill>
              </a:rPr>
              <a:t> Rectification: Popular Churchill Biographies and the 1943 Bengal Famine’. </a:t>
            </a:r>
            <a:r>
              <a:rPr lang="en-GB" i="1" dirty="0">
                <a:solidFill>
                  <a:schemeClr val="bg1"/>
                </a:solidFill>
              </a:rPr>
              <a:t>Studies in History.</a:t>
            </a:r>
            <a:r>
              <a:rPr lang="en-GB" dirty="0">
                <a:solidFill>
                  <a:schemeClr val="bg1"/>
                </a:solidFill>
              </a:rPr>
              <a:t> 24(2), pp.235-243</a:t>
            </a:r>
          </a:p>
          <a:p>
            <a:r>
              <a:rPr lang="en-GB" dirty="0">
                <a:solidFill>
                  <a:schemeClr val="bg1"/>
                </a:solidFill>
              </a:rPr>
              <a:t>Joy Empire Inc. (2020) </a:t>
            </a:r>
            <a:r>
              <a:rPr lang="en-GB" i="1" dirty="0">
                <a:solidFill>
                  <a:schemeClr val="bg1"/>
                </a:solidFill>
              </a:rPr>
              <a:t>Coat of Arms Database.</a:t>
            </a:r>
            <a:r>
              <a:rPr lang="en-GB" dirty="0">
                <a:solidFill>
                  <a:schemeClr val="bg1"/>
                </a:solidFill>
              </a:rPr>
              <a:t> Available at: </a:t>
            </a:r>
            <a:r>
              <a:rPr lang="en-GB" u="sng" dirty="0">
                <a:solidFill>
                  <a:schemeClr val="bg1"/>
                </a:solidFill>
                <a:hlinkClick r:id="rId3">
                  <a:extLst>
                    <a:ext uri="{A12FA001-AC4F-418D-AE19-62706E023703}">
                      <ahyp:hlinkClr xmlns:ahyp="http://schemas.microsoft.com/office/drawing/2018/hyperlinkcolor" val="tx"/>
                    </a:ext>
                  </a:extLst>
                </a:hlinkClick>
              </a:rPr>
              <a:t>https://coadb.com/</a:t>
            </a:r>
            <a:r>
              <a:rPr lang="en-GB" dirty="0">
                <a:solidFill>
                  <a:schemeClr val="bg1"/>
                </a:solidFill>
              </a:rPr>
              <a:t> [Accessed 19/12/2020]</a:t>
            </a:r>
          </a:p>
          <a:p>
            <a:r>
              <a:rPr lang="en-GB" dirty="0">
                <a:solidFill>
                  <a:schemeClr val="bg1"/>
                </a:solidFill>
              </a:rPr>
              <a:t>Leicestershire County Council (2020) </a:t>
            </a:r>
            <a:r>
              <a:rPr lang="en-GB" i="1" dirty="0">
                <a:solidFill>
                  <a:schemeClr val="bg1"/>
                </a:solidFill>
              </a:rPr>
              <a:t>Key Stage 1 Learning Sessions.</a:t>
            </a:r>
            <a:r>
              <a:rPr lang="en-GB" dirty="0">
                <a:solidFill>
                  <a:schemeClr val="bg1"/>
                </a:solidFill>
              </a:rPr>
              <a:t> Available at: </a:t>
            </a:r>
            <a:r>
              <a:rPr lang="en-GB" u="sng" dirty="0">
                <a:solidFill>
                  <a:schemeClr val="bg1"/>
                </a:solidFill>
                <a:hlinkClick r:id="rId4">
                  <a:extLst>
                    <a:ext uri="{A12FA001-AC4F-418D-AE19-62706E023703}">
                      <ahyp:hlinkClr xmlns:ahyp="http://schemas.microsoft.com/office/drawing/2018/hyperlinkcolor" val="tx"/>
                    </a:ext>
                  </a:extLst>
                </a:hlinkClick>
              </a:rPr>
              <a:t>https://www.bosworthbattlefield.org.uk/learning/key-stage-1-learning-sessions/</a:t>
            </a:r>
            <a:r>
              <a:rPr lang="en-GB" dirty="0">
                <a:solidFill>
                  <a:schemeClr val="bg1"/>
                </a:solidFill>
              </a:rPr>
              <a:t> </a:t>
            </a:r>
            <a:br>
              <a:rPr lang="en-GB" dirty="0">
                <a:solidFill>
                  <a:schemeClr val="bg1"/>
                </a:solidFill>
              </a:rPr>
            </a:br>
            <a:r>
              <a:rPr lang="en-GB" dirty="0">
                <a:solidFill>
                  <a:schemeClr val="bg1"/>
                </a:solidFill>
              </a:rPr>
              <a:t>[Accessed 19/12/2020]</a:t>
            </a:r>
          </a:p>
          <a:p>
            <a:r>
              <a:rPr lang="en-GB" dirty="0">
                <a:solidFill>
                  <a:schemeClr val="bg1"/>
                </a:solidFill>
              </a:rPr>
              <a:t>Ricca, S. (2010) ‘Heritage, Nationalism and the Shifting Symbolism of the Wailing Wall’. </a:t>
            </a:r>
            <a:r>
              <a:rPr lang="en-GB" i="1" dirty="0">
                <a:solidFill>
                  <a:schemeClr val="bg1"/>
                </a:solidFill>
              </a:rPr>
              <a:t>Archives de sciences </a:t>
            </a:r>
            <a:r>
              <a:rPr lang="en-GB" i="1" dirty="0" err="1">
                <a:solidFill>
                  <a:schemeClr val="bg1"/>
                </a:solidFill>
              </a:rPr>
              <a:t>sociales</a:t>
            </a:r>
            <a:r>
              <a:rPr lang="en-GB" i="1" dirty="0">
                <a:solidFill>
                  <a:schemeClr val="bg1"/>
                </a:solidFill>
              </a:rPr>
              <a:t> des religions. </a:t>
            </a:r>
            <a:r>
              <a:rPr lang="en-GB" dirty="0">
                <a:solidFill>
                  <a:schemeClr val="bg1"/>
                </a:solidFill>
              </a:rPr>
              <a:t>151, pp.169-188.</a:t>
            </a:r>
          </a:p>
          <a:p>
            <a:r>
              <a:rPr lang="en-GB" dirty="0" err="1">
                <a:solidFill>
                  <a:schemeClr val="bg1"/>
                </a:solidFill>
              </a:rPr>
              <a:t>Seixas</a:t>
            </a:r>
            <a:r>
              <a:rPr lang="en-GB" dirty="0">
                <a:solidFill>
                  <a:schemeClr val="bg1"/>
                </a:solidFill>
              </a:rPr>
              <a:t>, P. (2017) </a:t>
            </a:r>
            <a:r>
              <a:rPr lang="en-GB" i="1" dirty="0">
                <a:solidFill>
                  <a:schemeClr val="bg1"/>
                </a:solidFill>
              </a:rPr>
              <a:t>History and Heritage: What’s the Difference?</a:t>
            </a:r>
            <a:r>
              <a:rPr lang="en-GB" dirty="0">
                <a:solidFill>
                  <a:schemeClr val="bg1"/>
                </a:solidFill>
              </a:rPr>
              <a:t> Available at: </a:t>
            </a:r>
            <a:r>
              <a:rPr lang="en-GB" u="sng" dirty="0">
                <a:solidFill>
                  <a:schemeClr val="bg1"/>
                </a:solidFill>
                <a:hlinkClick r:id="rId5">
                  <a:extLst>
                    <a:ext uri="{A12FA001-AC4F-418D-AE19-62706E023703}">
                      <ahyp:hlinkClr xmlns:ahyp="http://schemas.microsoft.com/office/drawing/2018/hyperlinkcolor" val="tx"/>
                    </a:ext>
                  </a:extLst>
                </a:hlinkClick>
              </a:rPr>
              <a:t>http://bcheritagefairs.ca/2017/08/history-and-heritage-whats-the-difference/</a:t>
            </a:r>
            <a:r>
              <a:rPr lang="en-GB" dirty="0">
                <a:solidFill>
                  <a:schemeClr val="bg1"/>
                </a:solidFill>
              </a:rPr>
              <a:t> [Accessed 19/12/2020]</a:t>
            </a:r>
          </a:p>
          <a:p>
            <a:r>
              <a:rPr lang="en-GB" dirty="0">
                <a:solidFill>
                  <a:schemeClr val="bg1"/>
                </a:solidFill>
              </a:rPr>
              <a:t>Shropshire County Council (2010) </a:t>
            </a:r>
            <a:r>
              <a:rPr lang="en-GB" i="1" dirty="0">
                <a:solidFill>
                  <a:schemeClr val="bg1"/>
                </a:solidFill>
              </a:rPr>
              <a:t>Battlefield Heritage Site.</a:t>
            </a:r>
            <a:r>
              <a:rPr lang="en-GB" dirty="0">
                <a:solidFill>
                  <a:schemeClr val="bg1"/>
                </a:solidFill>
              </a:rPr>
              <a:t> Available at: </a:t>
            </a:r>
            <a:r>
              <a:rPr lang="en-GB" u="sng" dirty="0">
                <a:solidFill>
                  <a:schemeClr val="bg1"/>
                </a:solidFill>
                <a:hlinkClick r:id="rId6">
                  <a:extLst>
                    <a:ext uri="{A12FA001-AC4F-418D-AE19-62706E023703}">
                      <ahyp:hlinkClr xmlns:ahyp="http://schemas.microsoft.com/office/drawing/2018/hyperlinkcolor" val="tx"/>
                    </a:ext>
                  </a:extLst>
                </a:hlinkClick>
              </a:rPr>
              <a:t>http://www.shropshiresgreatoutdoors.co.uk/wp-content/uploads/2015/06/EA-Battlefield.pdf</a:t>
            </a:r>
            <a:r>
              <a:rPr lang="en-GB" dirty="0">
                <a:solidFill>
                  <a:schemeClr val="bg1"/>
                </a:solidFill>
              </a:rPr>
              <a:t> [Accessed 19/12/2020]</a:t>
            </a:r>
          </a:p>
          <a:p>
            <a:r>
              <a:rPr lang="en-GB" dirty="0">
                <a:solidFill>
                  <a:schemeClr val="bg1"/>
                </a:solidFill>
              </a:rPr>
              <a:t>UNESCO Institute of Statistics (2020) </a:t>
            </a:r>
            <a:r>
              <a:rPr lang="en-GB" i="1" dirty="0">
                <a:solidFill>
                  <a:schemeClr val="bg1"/>
                </a:solidFill>
              </a:rPr>
              <a:t>Natural Heritage.</a:t>
            </a:r>
            <a:r>
              <a:rPr lang="en-GB" dirty="0">
                <a:solidFill>
                  <a:schemeClr val="bg1"/>
                </a:solidFill>
              </a:rPr>
              <a:t> Available at: </a:t>
            </a:r>
            <a:r>
              <a:rPr lang="en-GB" u="sng" dirty="0">
                <a:solidFill>
                  <a:schemeClr val="bg1"/>
                </a:solidFill>
                <a:hlinkClick r:id="rId7">
                  <a:extLst>
                    <a:ext uri="{A12FA001-AC4F-418D-AE19-62706E023703}">
                      <ahyp:hlinkClr xmlns:ahyp="http://schemas.microsoft.com/office/drawing/2018/hyperlinkcolor" val="tx"/>
                    </a:ext>
                  </a:extLst>
                </a:hlinkClick>
              </a:rPr>
              <a:t>http://uis.unesco.org/node/3079775</a:t>
            </a:r>
            <a:r>
              <a:rPr lang="en-GB" dirty="0">
                <a:solidFill>
                  <a:schemeClr val="bg1"/>
                </a:solidFill>
              </a:rPr>
              <a:t> [Accessed 12/12/2020]</a:t>
            </a:r>
          </a:p>
          <a:p>
            <a:r>
              <a:rPr lang="en-GB" dirty="0">
                <a:solidFill>
                  <a:schemeClr val="bg1"/>
                </a:solidFill>
              </a:rPr>
              <a:t>Withers, D. (2016) ‘Theorising the Women’s Liberation Movement as Cultural Heritage’, Women’s History Review. 25(5), pp.847-862. Available at: https://web.a.ebscohost.com/ehost/pdfviewer/pdfviewer?vid=2&amp;sid=054cfe1e-7121-4894-8ab6-d7a9dfcc12fc%40sdc-v-sessmgr03 [Accessed 14/12/2020]</a:t>
            </a:r>
          </a:p>
          <a:p>
            <a:endParaRPr lang="en-GB" dirty="0"/>
          </a:p>
        </p:txBody>
      </p:sp>
    </p:spTree>
    <p:extLst>
      <p:ext uri="{BB962C8B-B14F-4D97-AF65-F5344CB8AC3E}">
        <p14:creationId xmlns:p14="http://schemas.microsoft.com/office/powerpoint/2010/main" val="39329034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104</TotalTime>
  <Words>3212</Words>
  <Application>Microsoft Office PowerPoint</Application>
  <PresentationFormat>Widescreen</PresentationFormat>
  <Paragraphs>41</Paragraphs>
  <Slides>30</Slides>
  <Notes>0</Notes>
  <HiddenSlides>0</HiddenSlides>
  <MMClips>28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Office Theme</vt:lpstr>
      <vt:lpstr>PowerPoint Presentation</vt:lpstr>
      <vt:lpstr>Heritage, our focus, is a most varied field  unhiding the hidden, revealing concealed, of unearthing roots in time and in space and linking us thus to contemporary place our home in the cosmos and aeons of time elucidate now, with some rhythm and rhyme. Come with me now, as I sift through the pages, of ages of heritage unlocking cages of thought, or perhaps, imprisoning more - lets see what our A  B Cs here have in store! </vt:lpstr>
      <vt:lpstr>A’s for Authority – the start of the course, consider the source, and the race and their horse, Prince’s Trust might be great but their royal decree implies cultural superiority. The heritage bodies have their plans and their schemes,  their mission might be stated but their slates are unclean, Even this book can’t escape that fact, Authority controls narrative – yet, an act! Be critical of authority, reject its control, of the heritage narratives close to your soul. </vt:lpstr>
      <vt:lpstr>B is for Battlegrounds – these places of pain, attract thousands of visitors again and again, Book Bosworth for John, the Archer’s history talks, Battlefield reduced to quick country walks, We’re quick to accept that these fields of death become fields of leisure, without skipping breath! Consider the extent of changed local cultures, consider unscrupulous scrap-dealing vultures, the normalisation of violence sneaks through unwitting combat re-enacting geeks.</vt:lpstr>
      <vt:lpstr>C is for Curation – the museum vocation, the location of items is story creation. A gun and a sword, or shovel and spade, whatever’s displayed is a message conveyed. Deborah Whithers shows the extent of the payoff received when the effort is spent in careful curation – you see activation of  lost feminist archival information! Think of the curator and the message they seek by letting – if done well – materials speak.</vt:lpstr>
      <vt:lpstr>D is for Dominance – yes, who’s in charge! Heritage small vs heritage large! To idolize Churchill is to be English as sin, to be English is to idolize monsters that win. Little is talked of the famine that he contributed to, because it’s not winning, you see? Now consider Bristol, 2020, and Ed, On the bed of the Avon, buried and dead, dictators can topple – the dominant slain, and what the dominant lose is for dominated gain.</vt:lpstr>
      <vt:lpstr>E is for everything – really, that much! Everything’s heritage if you think of it such - in all interactions with the world that’s around, human experience is heritage found. Your history is heritage, and culture is too, language and lifestyles, heritage through and through. Academia might seem lofty, but it stands to be said: heritage needn’t go over your head! Consider your roots: reach out for your past and grasp at its vastness for identity to last. </vt:lpstr>
      <vt:lpstr>F is for family – from the lowliest Nan to the fanciest crest of the most ancient clan, the most obvious roots are your family tree, but beholden to them is a bad way to be. hallofnames.org or COADB, will sell you YOUR heritage, for smallest of fees. Here is the problem – you’re lacking your voice for family is hoisted upon you without choice. You CAN love your parents, and your siblings too, but the depth of engagement is best left up to you. </vt:lpstr>
      <vt:lpstr>G is for generation, decades between, the year you start being belies the cultural scene. By no means totality, but you are informed by events of the years in the time you are formed. Trade centre attacks – millennials, scarred. Boomers from babies in the post-world war yard. Find comfort in cohort’s comparative age, they probably act on a similar stage, not in totality but probably in part and finding your friends is sometimes an art. </vt:lpstr>
      <vt:lpstr>H is for History – generally entwined, history and heritage, but you should bear in mind that history and heritage are not one and the same – the name of our game: untangle the claim. Lowenthal calls history accessible to all, and heritage exclusive, patriotic, tribal. Seixas rebukes: the need for the self cements heritage value in cultural health. History’s mission – approach objective truth but for heritage: history is something of use. </vt:lpstr>
      <vt:lpstr>I is Identity, and it is key, if heritage has purpose, then here it would be, gathering roots to enable formation of greater identity, no matter location or form, of groupings of many or one, of every subculture under the sun! Moore and Whelan edit a tome, demonstrating identity’s heritage home by connecting identity to past and to place. If heritage has body, then identity is face. </vt:lpstr>
      <vt:lpstr>J is for Jerusalem – a case study here where competing heritages interfere. Ricca recounts heritage national and the ‘Shifting Symbolism’ of the Wailing Wall. Ricca takes theories of symbolism and applies them to new architectural land. Take just a moment, considering trust of comments on controversial sources: a must. If the conflict ‘tween Israel and Palestine intimidates, then moving to K is just fine! </vt:lpstr>
      <vt:lpstr>K is for Kreative (a bit of a stretch!) but look outside boxes when you’re seeking to etch into minds of the people the info you know - to bore Average Joe is the final death blow! People have seen museums, and read essays too - These things aren’t exciting, some things we might do - Add flourish and fancy when we try to describe the context of lives of our sapien tribe. Some glitter and glitz to capture the eye enrapture the soul (and lord knows, I’ve tried!)</vt:lpstr>
      <vt:lpstr>L is for Language, meaning from sound, in jumbles of shapes, information is found. Letters beget words, words beget lines, transmission’s the mission of symbols and signs. ‘Chat’ is to talk but ‘chat’ is a cat, the symbols remain but it’s the culture here that changes and thus new meaning arises. Linguistics is a force that equalises - shared language, shared culture, shared culture, shared heart? Man’s falling from Babel - bad news from the start!</vt:lpstr>
      <vt:lpstr>M is for museums, and of course it is too! What does the museum as a place mean to you? Wonderful exhibits, history, science abounds! But look a little closer and some problems are found -  do the British have rights to the Elgin Marbles? Or should they be hanging on Greek museum walls? The primacy of ‘objective authority’ hangs heavy but a bad museums task is a heritage levy. These bastions of ‘truth’ can easily distort and perhaps a new path should be given some thought.</vt:lpstr>
      <vt:lpstr>N is for Nature, UNESCO defined as features, formations, in which you will find value in beauty and science a given such as the Grand Canyon, the Arizona rock riven. A connection with nature, often human need, a peace with the leaves of the mightiest trees, or the smallest of creatures of the land and the air. Heritage attempts to protect but beware, to make claims of protection is to makes claims to own, when here, perhaps ownership is best left alone.</vt:lpstr>
      <vt:lpstr>O is for Oral, from the epics of old, of the Trojan Wars and the Scandinavian Skald, to you and your friends telling tales at the pub - stories by mouth is the gist of the rub. With this form of transmission, you’ve cause to be smitten with the poems of spoken word, free and unwritten. So sit round the fire, retell your past, the oral tradition is proven to last but hard to record, thus hard to transmit a weakness in society, we thus must admit.</vt:lpstr>
      <vt:lpstr>P is for pastimes, the heritage of pleasure -  collect and measure those ‘me time’ treasures. With insider jokes, and stories and memes, the pastime is bursting at cultural seams! Your dad in pink trunks might fill YOU with fright, but a wrestling fan might find other delight! A fisher and birdwatcher might see the same lake, but make no mistake, for their focus will take to different things, though they share the same space. Hobbies as subcultures should be thought commonplace.</vt:lpstr>
      <vt:lpstr>Q is for Questions – query it all! No question’s too big, no question’s too small! The largest offence is to accept what you’re given when criticism is made, then progress is driven. Ask for credentials, where allegiances lie, even question this book (I’m just a guy!) Ask novel questions, receive novel answers be one of the industry’s leading advancers. Put on your detective hat, be the best sleuth, and question the ‘facts’ to uncover the truth.</vt:lpstr>
      <vt:lpstr>R is for Reach, for Heritage reaches out to people who don’t know what Heritage is about, and says ‘this is who you are and what you own’ but consider the scene shown with unconvinced groan. Does Heritage reach out from the good of its heart? Or to pinch pennies as Dickensian Dodger of Art? With motives unclear, then pushing its word upon the unknowing seems slightly absurd. Should we only reach out to those that reach in? And if we limit thus, how to even begin?</vt:lpstr>
      <vt:lpstr>S is for Stories, all the ones we tell, the humanised spell on the world that we dwell. Hart and Homsy use a ‘Story Map’ where place and recorded experience overlap to understand and explain attachment to place. You see, threads from story to meaning retraced! Stories don’t have to be fiction, you see, sometimes fiction can’t touch reality. A story doesn’t have to be brave or bold, every event is a story to be told.</vt:lpstr>
      <vt:lpstr>T is for Tourism, a visiting force, of course it’s the source of heritage discourse! It may be luxury to think that the place is enough, that the heritage stands when WE think ‘that’s the stuff!’. Tourists want comfort, tourists want ease, tourists want sandwiches, coffees and teas, and these market forces must be kept in mind as a happier tourist repays you in kind. Heritage costs money – and tourism pays, and well managed tourism space deserves praise. </vt:lpstr>
      <vt:lpstr>U is for Urban, the great cityscape, oft draped in heritage in architecture’s shape. From the grand Notre Dame (may she rest in peace) to the crumbling pillars of Athenian Greece. The naming of places gives as much insight as the blue plaques in London’s English Heritage sites. Be wary, however, of buildings en masse - the heritage here often conflicts of class. Cathedral spires of the richer folk rise, and keep sunlight away from the lower class eyes.</vt:lpstr>
      <vt:lpstr>V is for Variety – I hope you can see, there’s plenty for heritage’s A B and C. The beauty of heritage is you can always find a new avenue of exploring to tickle your mind, a new understanding of present and past, potential colours to nail to the mast! Find self in the cityscapes, in stories your soul, question their dominance and narrative control, find solace in the wide world of heritage here on and around our lonely blue sphere.</vt:lpstr>
      <vt:lpstr>W is for Web, the world wide in fact, the internet world has gargantuan tracts of culture and subculture, all saved to the cloud - if you know where to look you can pull back the shroud. As the internet grows then the world becomes smaller and as technology’s advanced, then the tower becomes taller. This IS a new age: the internet era, but careful: lest the wide web be chimera. Varied government bodies apply lock and key and the heritage may be lost if it isn’t made free.</vt:lpstr>
      <vt:lpstr>X is for Xenophobes, unfortunately, because heritage is inherent to nationalism, see? For a nation’s a beast, and it demands sacrifice - no foreign others in its own paradise. Remember Old Churchill? And Colston too? Entirely xenophobes, but pushed upon you -  their victims once again victimised when for nationhood nasty folk are lionised. How not to form xenophobes with nationality? That’s for us to work out – and for England to see. </vt:lpstr>
      <vt:lpstr>Y is for You – yes, heritage is yours! Fling open your scores of unopen doors! Your birthplace, your hometown, your music, your ‘you’ are all true to heritage too – who knew? You choose the extent in which to embrace your rightly earned place in the heritage space. You don’t like your country? Give it a pass! Reject, if you wish, your colour or class! Expression of ‘you’ you can act on with glee - be selfish, just once, and say ‘me, me, me!’.</vt:lpstr>
      <vt:lpstr>Z is for Zoology, an interesting mix, the natural world mixing with human metrics. The zoo as a space is simple enough (though questionable ethics are tough to rebuff). Nature cares not for the groupings or classes applied upon it by taxonomical masses and the taxonomy itself, there’s a heritage of speech! Two millennium old Latin, we continue to teach. The heritage of nature and the stewardship question must be examined and deciphered – that’s my suggestion!</vt:lpstr>
      <vt:lpstr>I hope you’ve enjoyed it (I think we’ve done well), you’re a top class person – your company’s swell! But this is the sign off, the end of the road, I hope that the virtues of Heritage showed, I hope that with this you find your own path -  immersed in the bath of this books aftermath! I hope that you’ve learned now, the treason and truth, the dangers of dangerous Heritage use. This is goodbye, a bitter old thing, We’ll see what the future is going to bring!</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Manton (1801747)</dc:creator>
  <cp:lastModifiedBy>Paul Manton (1801747)</cp:lastModifiedBy>
  <cp:revision>10</cp:revision>
  <dcterms:created xsi:type="dcterms:W3CDTF">2020-12-18T20:26:29Z</dcterms:created>
  <dcterms:modified xsi:type="dcterms:W3CDTF">2020-12-19T17:44:23Z</dcterms:modified>
</cp:coreProperties>
</file>