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49" r:id="rId2"/>
  </p:sldMasterIdLst>
  <p:notesMasterIdLst>
    <p:notesMasterId r:id="rId30"/>
  </p:notesMasterIdLst>
  <p:handoutMasterIdLst>
    <p:handoutMasterId r:id="rId31"/>
  </p:handoutMasterIdLst>
  <p:sldIdLst>
    <p:sldId id="257" r:id="rId3"/>
    <p:sldId id="293" r:id="rId4"/>
    <p:sldId id="288" r:id="rId5"/>
    <p:sldId id="260" r:id="rId6"/>
    <p:sldId id="289" r:id="rId7"/>
    <p:sldId id="261" r:id="rId8"/>
    <p:sldId id="262" r:id="rId9"/>
    <p:sldId id="263" r:id="rId10"/>
    <p:sldId id="265" r:id="rId11"/>
    <p:sldId id="266" r:id="rId12"/>
    <p:sldId id="267" r:id="rId13"/>
    <p:sldId id="269" r:id="rId14"/>
    <p:sldId id="270" r:id="rId15"/>
    <p:sldId id="290" r:id="rId16"/>
    <p:sldId id="271" r:id="rId17"/>
    <p:sldId id="272" r:id="rId18"/>
    <p:sldId id="273" r:id="rId19"/>
    <p:sldId id="274" r:id="rId20"/>
    <p:sldId id="276" r:id="rId21"/>
    <p:sldId id="291" r:id="rId22"/>
    <p:sldId id="280" r:id="rId23"/>
    <p:sldId id="281" r:id="rId24"/>
    <p:sldId id="282" r:id="rId25"/>
    <p:sldId id="283" r:id="rId26"/>
    <p:sldId id="284" r:id="rId27"/>
    <p:sldId id="285" r:id="rId28"/>
    <p:sldId id="286" r:id="rId29"/>
  </p:sldIdLst>
  <p:sldSz cx="9144000" cy="6858000" type="screen4x3"/>
  <p:notesSz cx="9317038" cy="6877050"/>
  <p:custDataLst>
    <p:tags r:id="rId32"/>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1174">
          <p15:clr>
            <a:srgbClr val="A4A3A4"/>
          </p15:clr>
        </p15:guide>
        <p15:guide id="2" orient="horz" pos="974">
          <p15:clr>
            <a:srgbClr val="A4A3A4"/>
          </p15:clr>
        </p15:guide>
        <p15:guide id="3" orient="horz" pos="2160">
          <p15:clr>
            <a:srgbClr val="A4A3A4"/>
          </p15:clr>
        </p15:guide>
        <p15:guide id="4" orient="horz" pos="4156">
          <p15:clr>
            <a:srgbClr val="A4A3A4"/>
          </p15:clr>
        </p15:guide>
        <p15:guide id="5" orient="horz" pos="3884">
          <p15:clr>
            <a:srgbClr val="A4A3A4"/>
          </p15:clr>
        </p15:guide>
        <p15:guide id="6" orient="horz" pos="789">
          <p15:clr>
            <a:srgbClr val="A4A3A4"/>
          </p15:clr>
        </p15:guide>
        <p15:guide id="7" pos="357">
          <p15:clr>
            <a:srgbClr val="A4A3A4"/>
          </p15:clr>
        </p15:guide>
        <p15:guide id="8" pos="2880">
          <p15:clr>
            <a:srgbClr val="A4A3A4"/>
          </p15:clr>
        </p15:guide>
        <p15:guide id="9" pos="573">
          <p15:clr>
            <a:srgbClr val="A4A3A4"/>
          </p15:clr>
        </p15:guide>
        <p15:guide id="10" pos="5556">
          <p15:clr>
            <a:srgbClr val="A4A3A4"/>
          </p15:clr>
        </p15:guide>
        <p15:guide id="11" pos="240">
          <p15:clr>
            <a:srgbClr val="A4A3A4"/>
          </p15:clr>
        </p15:guide>
        <p15:guide id="12" pos="768">
          <p15:clr>
            <a:srgbClr val="A4A3A4"/>
          </p15:clr>
        </p15:guide>
        <p15:guide id="13" pos="98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882" autoAdjust="0"/>
    <p:restoredTop sz="94614" autoAdjust="0"/>
  </p:normalViewPr>
  <p:slideViewPr>
    <p:cSldViewPr>
      <p:cViewPr varScale="1">
        <p:scale>
          <a:sx n="115" d="100"/>
          <a:sy n="115" d="100"/>
        </p:scale>
        <p:origin x="1884" y="114"/>
      </p:cViewPr>
      <p:guideLst>
        <p:guide orient="horz" pos="1174"/>
        <p:guide orient="horz" pos="974"/>
        <p:guide orient="horz" pos="2160"/>
        <p:guide orient="horz" pos="4156"/>
        <p:guide orient="horz" pos="3884"/>
        <p:guide orient="horz" pos="789"/>
        <p:guide pos="357"/>
        <p:guide pos="2880"/>
        <p:guide pos="573"/>
        <p:guide pos="5556"/>
        <p:guide pos="240"/>
        <p:guide pos="768"/>
        <p:guide pos="982"/>
      </p:guideLst>
    </p:cSldViewPr>
  </p:slideViewPr>
  <p:notesTextViewPr>
    <p:cViewPr>
      <p:scale>
        <a:sx n="100" d="100"/>
        <a:sy n="100" d="100"/>
      </p:scale>
      <p:origin x="0" y="0"/>
    </p:cViewPr>
  </p:notesTextViewPr>
  <p:sorterViewPr>
    <p:cViewPr>
      <p:scale>
        <a:sx n="100" d="100"/>
        <a:sy n="100" d="100"/>
      </p:scale>
      <p:origin x="0" y="943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gs" Target="tags/tag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0031B197-FACE-440A-B671-B79E6CCDDB3E}" type="datetimeFigureOut">
              <a:rPr lang="en-GB" smtClean="0"/>
              <a:pPr/>
              <a:t>07/01/2019</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18490B43-146F-4CB7-A487-97E51E64A747}" type="slidenum">
              <a:rPr lang="en-GB" smtClean="0"/>
              <a:pPr/>
              <a:t>‹#›</a:t>
            </a:fld>
            <a:endParaRPr lang="en-GB"/>
          </a:p>
        </p:txBody>
      </p:sp>
    </p:spTree>
    <p:extLst>
      <p:ext uri="{BB962C8B-B14F-4D97-AF65-F5344CB8AC3E}">
        <p14:creationId xmlns:p14="http://schemas.microsoft.com/office/powerpoint/2010/main" val="29601563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12958000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36C9FF-2188-4544-B322-A44A531EAE7B}" type="slidenum">
              <a:rPr lang="en-GB"/>
              <a:pPr/>
              <a:t>1</a:t>
            </a:fld>
            <a:endParaRPr lang="en-GB" dirty="0"/>
          </a:p>
        </p:txBody>
      </p:sp>
      <p:sp>
        <p:nvSpPr>
          <p:cNvPr id="299010" name="Rectangle 2"/>
          <p:cNvSpPr>
            <a:spLocks noGrp="1" noRot="1" noChangeAspect="1" noChangeArrowheads="1" noTextEdit="1"/>
          </p:cNvSpPr>
          <p:nvPr>
            <p:ph type="sldImg"/>
          </p:nvPr>
        </p:nvSpPr>
        <p:spPr>
          <a:ln/>
        </p:spPr>
      </p:sp>
      <p:sp>
        <p:nvSpPr>
          <p:cNvPr id="29901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3D8B1A5-DD1C-4882-8438-73422B0A2126}" type="slidenum">
              <a:rPr lang="en-GB"/>
              <a:pPr/>
              <a:t>4</a:t>
            </a:fld>
            <a:endParaRPr lang="en-GB" dirty="0"/>
          </a:p>
        </p:txBody>
      </p:sp>
      <p:sp>
        <p:nvSpPr>
          <p:cNvPr id="303106" name="Rectangle 2"/>
          <p:cNvSpPr>
            <a:spLocks noGrp="1" noRot="1" noChangeAspect="1" noChangeArrowheads="1" noTextEdit="1"/>
          </p:cNvSpPr>
          <p:nvPr>
            <p:ph type="sldImg"/>
          </p:nvPr>
        </p:nvSpPr>
        <p:spPr>
          <a:ln/>
        </p:spPr>
      </p:sp>
      <p:sp>
        <p:nvSpPr>
          <p:cNvPr id="30310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3D8B1A5-DD1C-4882-8438-73422B0A2126}" type="slidenum">
              <a:rPr lang="en-GB"/>
              <a:pPr/>
              <a:t>5</a:t>
            </a:fld>
            <a:endParaRPr lang="en-GB" dirty="0"/>
          </a:p>
        </p:txBody>
      </p:sp>
      <p:sp>
        <p:nvSpPr>
          <p:cNvPr id="303106" name="Rectangle 2"/>
          <p:cNvSpPr>
            <a:spLocks noGrp="1" noRot="1" noChangeAspect="1" noChangeArrowheads="1" noTextEdit="1"/>
          </p:cNvSpPr>
          <p:nvPr>
            <p:ph type="sldImg"/>
          </p:nvPr>
        </p:nvSpPr>
        <p:spPr>
          <a:ln/>
        </p:spPr>
      </p:sp>
      <p:sp>
        <p:nvSpPr>
          <p:cNvPr id="30310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781D795-A97A-413C-BD4E-5E7DB4B489BB}" type="slidenum">
              <a:rPr lang="en-GB"/>
              <a:pPr/>
              <a:t>6</a:t>
            </a:fld>
            <a:endParaRPr lang="en-GB" dirty="0"/>
          </a:p>
        </p:txBody>
      </p:sp>
      <p:sp>
        <p:nvSpPr>
          <p:cNvPr id="304130" name="Rectangle 2"/>
          <p:cNvSpPr>
            <a:spLocks noGrp="1" noRot="1" noChangeAspect="1" noChangeArrowheads="1" noTextEdit="1"/>
          </p:cNvSpPr>
          <p:nvPr>
            <p:ph type="sldImg"/>
          </p:nvPr>
        </p:nvSpPr>
        <p:spPr>
          <a:ln/>
        </p:spPr>
      </p:sp>
      <p:sp>
        <p:nvSpPr>
          <p:cNvPr id="30413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928A7F0-EF6E-48CB-8C8A-2A63A1C9F303}" type="slidenum">
              <a:rPr lang="en-GB"/>
              <a:pPr/>
              <a:t>7</a:t>
            </a:fld>
            <a:endParaRPr lang="en-GB" dirty="0"/>
          </a:p>
        </p:txBody>
      </p:sp>
      <p:sp>
        <p:nvSpPr>
          <p:cNvPr id="305154" name="Rectangle 2"/>
          <p:cNvSpPr>
            <a:spLocks noGrp="1" noRot="1" noChangeAspect="1" noChangeArrowheads="1" noTextEdit="1"/>
          </p:cNvSpPr>
          <p:nvPr>
            <p:ph type="sldImg"/>
          </p:nvPr>
        </p:nvSpPr>
        <p:spPr>
          <a:ln/>
        </p:spPr>
      </p:sp>
      <p:sp>
        <p:nvSpPr>
          <p:cNvPr id="30515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0606A37-8DF5-4DA0-8F2E-CAB62E69121A}" type="slidenum">
              <a:rPr lang="en-GB"/>
              <a:pPr/>
              <a:t>8</a:t>
            </a:fld>
            <a:endParaRPr lang="en-GB" dirty="0"/>
          </a:p>
        </p:txBody>
      </p:sp>
      <p:sp>
        <p:nvSpPr>
          <p:cNvPr id="306178" name="Rectangle 2"/>
          <p:cNvSpPr>
            <a:spLocks noGrp="1" noRot="1" noChangeAspect="1" noChangeArrowheads="1" noTextEdit="1"/>
          </p:cNvSpPr>
          <p:nvPr>
            <p:ph type="sldImg"/>
          </p:nvPr>
        </p:nvSpPr>
        <p:spPr>
          <a:ln/>
        </p:spPr>
      </p:sp>
      <p:sp>
        <p:nvSpPr>
          <p:cNvPr id="30617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E0C812F-A69B-4831-92CF-C5A4930C2EFA}" type="slidenum">
              <a:rPr lang="en-GB"/>
              <a:pPr/>
              <a:t>9</a:t>
            </a:fld>
            <a:endParaRPr lang="en-GB" dirty="0"/>
          </a:p>
        </p:txBody>
      </p:sp>
      <p:sp>
        <p:nvSpPr>
          <p:cNvPr id="307202" name="Rectangle 2"/>
          <p:cNvSpPr>
            <a:spLocks noGrp="1" noRot="1" noChangeAspect="1" noChangeArrowheads="1" noTextEdit="1"/>
          </p:cNvSpPr>
          <p:nvPr>
            <p:ph type="sldImg"/>
          </p:nvPr>
        </p:nvSpPr>
        <p:spPr>
          <a:ln/>
        </p:spPr>
      </p:sp>
      <p:sp>
        <p:nvSpPr>
          <p:cNvPr id="30720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0C73DA7-0596-4433-85DA-A89E565A270A}" type="slidenum">
              <a:rPr lang="en-GB"/>
              <a:pPr/>
              <a:t>10</a:t>
            </a:fld>
            <a:endParaRPr lang="en-GB" dirty="0"/>
          </a:p>
        </p:txBody>
      </p:sp>
      <p:sp>
        <p:nvSpPr>
          <p:cNvPr id="308226" name="Rectangle 2"/>
          <p:cNvSpPr>
            <a:spLocks noGrp="1" noRot="1" noChangeAspect="1" noChangeArrowheads="1" noTextEdit="1"/>
          </p:cNvSpPr>
          <p:nvPr>
            <p:ph type="sldImg"/>
          </p:nvPr>
        </p:nvSpPr>
        <p:spPr>
          <a:ln/>
        </p:spPr>
      </p:sp>
      <p:sp>
        <p:nvSpPr>
          <p:cNvPr id="30822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E96710-A067-4A07-A55A-5B2F46EB78EA}" type="slidenum">
              <a:rPr lang="en-GB" smtClean="0"/>
              <a:pPr/>
              <a:t>11</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B56CEC-01F6-4CC8-927D-0A282EBD5A6A}" type="slidenum">
              <a:rPr lang="en-GB"/>
              <a:pPr/>
              <a:t>12</a:t>
            </a:fld>
            <a:endParaRPr lang="en-GB" dirty="0"/>
          </a:p>
        </p:txBody>
      </p:sp>
      <p:sp>
        <p:nvSpPr>
          <p:cNvPr id="311298" name="Rectangle 2"/>
          <p:cNvSpPr>
            <a:spLocks noGrp="1" noRot="1" noChangeAspect="1" noChangeArrowheads="1" noTextEdit="1"/>
          </p:cNvSpPr>
          <p:nvPr>
            <p:ph type="sldImg"/>
          </p:nvPr>
        </p:nvSpPr>
        <p:spPr>
          <a:ln/>
        </p:spPr>
      </p:sp>
      <p:sp>
        <p:nvSpPr>
          <p:cNvPr id="31129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E96710-A067-4A07-A55A-5B2F46EB78EA}" type="slidenum">
              <a:rPr lang="en-GB" smtClean="0"/>
              <a:pPr/>
              <a:t>13</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E0C812F-A69B-4831-92CF-C5A4930C2EFA}" type="slidenum">
              <a:rPr lang="en-GB"/>
              <a:pPr/>
              <a:t>14</a:t>
            </a:fld>
            <a:endParaRPr lang="en-GB" dirty="0"/>
          </a:p>
        </p:txBody>
      </p:sp>
      <p:sp>
        <p:nvSpPr>
          <p:cNvPr id="307202" name="Rectangle 2"/>
          <p:cNvSpPr>
            <a:spLocks noGrp="1" noRot="1" noChangeAspect="1" noChangeArrowheads="1" noTextEdit="1"/>
          </p:cNvSpPr>
          <p:nvPr>
            <p:ph type="sldImg"/>
          </p:nvPr>
        </p:nvSpPr>
        <p:spPr>
          <a:ln/>
        </p:spPr>
      </p:sp>
      <p:sp>
        <p:nvSpPr>
          <p:cNvPr id="30720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BCACF4-8BFF-4E3C-BF51-69E89507A59B}" type="slidenum">
              <a:rPr lang="en-GB"/>
              <a:pPr/>
              <a:t>15</a:t>
            </a:fld>
            <a:endParaRPr lang="en-GB" dirty="0"/>
          </a:p>
        </p:txBody>
      </p:sp>
      <p:sp>
        <p:nvSpPr>
          <p:cNvPr id="312322" name="Rectangle 2"/>
          <p:cNvSpPr>
            <a:spLocks noGrp="1" noRot="1" noChangeAspect="1" noChangeArrowheads="1" noTextEdit="1"/>
          </p:cNvSpPr>
          <p:nvPr>
            <p:ph type="sldImg"/>
          </p:nvPr>
        </p:nvSpPr>
        <p:spPr>
          <a:ln/>
        </p:spPr>
      </p:sp>
      <p:sp>
        <p:nvSpPr>
          <p:cNvPr id="31232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67FB1A6-1E34-4C99-BD6B-105CDBCDF4DC}" type="slidenum">
              <a:rPr lang="en-GB"/>
              <a:pPr/>
              <a:t>16</a:t>
            </a:fld>
            <a:endParaRPr lang="en-GB" dirty="0"/>
          </a:p>
        </p:txBody>
      </p:sp>
      <p:sp>
        <p:nvSpPr>
          <p:cNvPr id="313346" name="Rectangle 2"/>
          <p:cNvSpPr>
            <a:spLocks noGrp="1" noRot="1" noChangeAspect="1" noChangeArrowheads="1" noTextEdit="1"/>
          </p:cNvSpPr>
          <p:nvPr>
            <p:ph type="sldImg"/>
          </p:nvPr>
        </p:nvSpPr>
        <p:spPr>
          <a:ln/>
        </p:spPr>
      </p:sp>
      <p:sp>
        <p:nvSpPr>
          <p:cNvPr id="31334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1CF633F-D4B8-4466-8D85-7919A116E1D1}" type="slidenum">
              <a:rPr lang="en-GB"/>
              <a:pPr/>
              <a:t>17</a:t>
            </a:fld>
            <a:endParaRPr lang="en-GB" dirty="0"/>
          </a:p>
        </p:txBody>
      </p:sp>
      <p:sp>
        <p:nvSpPr>
          <p:cNvPr id="317442" name="Rectangle 2"/>
          <p:cNvSpPr>
            <a:spLocks noGrp="1" noRot="1" noChangeAspect="1" noChangeArrowheads="1" noTextEdit="1"/>
          </p:cNvSpPr>
          <p:nvPr>
            <p:ph type="sldImg"/>
          </p:nvPr>
        </p:nvSpPr>
        <p:spPr>
          <a:ln/>
        </p:spPr>
      </p:sp>
      <p:sp>
        <p:nvSpPr>
          <p:cNvPr id="31744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B6ACA68-5BEA-4439-82F3-BA27AB78C351}" type="slidenum">
              <a:rPr lang="en-GB"/>
              <a:pPr/>
              <a:t>18</a:t>
            </a:fld>
            <a:endParaRPr lang="en-GB" dirty="0"/>
          </a:p>
        </p:txBody>
      </p:sp>
      <p:sp>
        <p:nvSpPr>
          <p:cNvPr id="318466" name="Rectangle 2"/>
          <p:cNvSpPr>
            <a:spLocks noGrp="1" noRot="1" noChangeAspect="1" noChangeArrowheads="1" noTextEdit="1"/>
          </p:cNvSpPr>
          <p:nvPr>
            <p:ph type="sldImg"/>
          </p:nvPr>
        </p:nvSpPr>
        <p:spPr>
          <a:ln/>
        </p:spPr>
      </p:sp>
      <p:sp>
        <p:nvSpPr>
          <p:cNvPr id="31846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4F4BC29-0A28-43E5-A1BA-BF3990A63FA6}" type="slidenum">
              <a:rPr lang="en-GB"/>
              <a:pPr/>
              <a:t>19</a:t>
            </a:fld>
            <a:endParaRPr lang="en-GB" dirty="0"/>
          </a:p>
        </p:txBody>
      </p:sp>
      <p:sp>
        <p:nvSpPr>
          <p:cNvPr id="321538" name="Rectangle 2"/>
          <p:cNvSpPr>
            <a:spLocks noGrp="1" noRot="1" noChangeAspect="1" noChangeArrowheads="1" noTextEdit="1"/>
          </p:cNvSpPr>
          <p:nvPr>
            <p:ph type="sldImg"/>
          </p:nvPr>
        </p:nvSpPr>
        <p:spPr>
          <a:ln/>
        </p:spPr>
      </p:sp>
      <p:sp>
        <p:nvSpPr>
          <p:cNvPr id="32153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4F4BC29-0A28-43E5-A1BA-BF3990A63FA6}" type="slidenum">
              <a:rPr lang="en-GB"/>
              <a:pPr/>
              <a:t>20</a:t>
            </a:fld>
            <a:endParaRPr lang="en-GB" dirty="0"/>
          </a:p>
        </p:txBody>
      </p:sp>
      <p:sp>
        <p:nvSpPr>
          <p:cNvPr id="321538" name="Rectangle 2"/>
          <p:cNvSpPr>
            <a:spLocks noGrp="1" noRot="1" noChangeAspect="1" noChangeArrowheads="1" noTextEdit="1"/>
          </p:cNvSpPr>
          <p:nvPr>
            <p:ph type="sldImg"/>
          </p:nvPr>
        </p:nvSpPr>
        <p:spPr>
          <a:ln/>
        </p:spPr>
      </p:sp>
      <p:sp>
        <p:nvSpPr>
          <p:cNvPr id="32153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5BF22C0-6F5C-4EF2-8D72-307C0E8FD514}" type="slidenum">
              <a:rPr lang="en-GB"/>
              <a:pPr/>
              <a:t>21</a:t>
            </a:fld>
            <a:endParaRPr lang="en-GB" dirty="0"/>
          </a:p>
        </p:txBody>
      </p:sp>
      <p:sp>
        <p:nvSpPr>
          <p:cNvPr id="323586" name="Rectangle 2"/>
          <p:cNvSpPr>
            <a:spLocks noGrp="1" noRot="1" noChangeAspect="1" noChangeArrowheads="1" noTextEdit="1"/>
          </p:cNvSpPr>
          <p:nvPr>
            <p:ph type="sldImg"/>
          </p:nvPr>
        </p:nvSpPr>
        <p:spPr>
          <a:ln/>
        </p:spPr>
      </p:sp>
      <p:sp>
        <p:nvSpPr>
          <p:cNvPr id="32358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0CE9C8-C998-491A-97CF-42BC856436A2}" type="slidenum">
              <a:rPr lang="en-GB"/>
              <a:pPr/>
              <a:t>22</a:t>
            </a:fld>
            <a:endParaRPr lang="en-GB" dirty="0"/>
          </a:p>
        </p:txBody>
      </p:sp>
      <p:sp>
        <p:nvSpPr>
          <p:cNvPr id="324610" name="Rectangle 2"/>
          <p:cNvSpPr>
            <a:spLocks noGrp="1" noRot="1" noChangeAspect="1" noChangeArrowheads="1" noTextEdit="1"/>
          </p:cNvSpPr>
          <p:nvPr>
            <p:ph type="sldImg"/>
          </p:nvPr>
        </p:nvSpPr>
        <p:spPr>
          <a:ln/>
        </p:spPr>
      </p:sp>
      <p:sp>
        <p:nvSpPr>
          <p:cNvPr id="32461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E96710-A067-4A07-A55A-5B2F46EB78EA}" type="slidenum">
              <a:rPr lang="en-GB" smtClean="0"/>
              <a:pPr/>
              <a:t>23</a:t>
            </a:fld>
            <a:endParaRPr lang="en-GB"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E96710-A067-4A07-A55A-5B2F46EB78EA}" type="slidenum">
              <a:rPr lang="en-GB" smtClean="0"/>
              <a:pPr/>
              <a:t>24</a:t>
            </a:fld>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E96710-A067-4A07-A55A-5B2F46EB78EA}" type="slidenum">
              <a:rPr lang="en-GB" smtClean="0"/>
              <a:pPr/>
              <a:t>25</a:t>
            </a:fld>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E96710-A067-4A07-A55A-5B2F46EB78EA}" type="slidenum">
              <a:rPr lang="en-GB" smtClean="0"/>
              <a:pPr/>
              <a:t>26</a:t>
            </a:fld>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E96710-A067-4A07-A55A-5B2F46EB78EA}" type="slidenum">
              <a:rPr lang="en-GB" smtClean="0"/>
              <a:pPr/>
              <a:t>27</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AE79B72-27D8-4E51-9E6F-8AD47DFC65F0}"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B2CC60B-B175-4881-ABA8-FDF5144E7C6F}"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2278CD4F-4B4F-439B-8435-37112D1736BB}"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1BBA454-C0B7-4A8A-9C9B-651EEF9D1890}"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63C9C8E-36A4-4BED-B16F-43A4DDD92AC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803FBA3-A617-44B3-A81A-77CB3C9AF4FA}"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2E9BFB8-4983-435E-831D-970AD58CC0CB}"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45B246E-75B1-4116-BBFD-AD0F23180BF1}"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8E443A1-C5D3-4FC6-A7D7-EDFBA4B0E78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BFBE36A-C4BF-408C-AED9-AB66F9BF1A48}"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AF0D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7"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15.</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9"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15.</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ctrTitle"/>
          </p:nvPr>
        </p:nvSpPr>
        <p:spPr>
          <a:xfrm>
            <a:off x="685800" y="2269066"/>
            <a:ext cx="7772400" cy="1896534"/>
          </a:xfrm>
        </p:spPr>
        <p:txBody>
          <a:bodyPr/>
          <a:lstStyle/>
          <a:p>
            <a:pPr eaLnBrk="1" hangingPunct="1">
              <a:spcBef>
                <a:spcPct val="20000"/>
              </a:spcBef>
            </a:pPr>
            <a:r>
              <a:rPr lang="en-GB" dirty="0" smtClean="0"/>
              <a:t>Chapter 15</a:t>
            </a:r>
            <a:br>
              <a:rPr lang="en-GB" dirty="0" smtClean="0"/>
            </a:br>
            <a:r>
              <a:rPr lang="en-IN" sz="3600" b="1" dirty="0" smtClean="0">
                <a:solidFill>
                  <a:srgbClr val="000000"/>
                </a:solidFill>
                <a:latin typeface="Arial" pitchFamily="34" charset="0"/>
                <a:ea typeface="+mn-ea"/>
                <a:cs typeface="Arial" pitchFamily="34" charset="0"/>
              </a:rPr>
              <a:t> Organisational culture</a:t>
            </a:r>
            <a:br>
              <a:rPr lang="en-IN" sz="3600" b="1" dirty="0" smtClean="0">
                <a:solidFill>
                  <a:srgbClr val="000000"/>
                </a:solidFill>
                <a:latin typeface="Arial" pitchFamily="34" charset="0"/>
                <a:ea typeface="+mn-ea"/>
                <a:cs typeface="Arial" pitchFamily="34" charset="0"/>
              </a:rPr>
            </a:br>
            <a:r>
              <a:rPr lang="en-IN" sz="3600" b="1" dirty="0" smtClean="0">
                <a:solidFill>
                  <a:srgbClr val="000000"/>
                </a:solidFill>
                <a:latin typeface="Arial" pitchFamily="34" charset="0"/>
                <a:ea typeface="+mn-ea"/>
                <a:cs typeface="Arial" pitchFamily="34" charset="0"/>
              </a:rPr>
              <a:t>and change</a:t>
            </a:r>
            <a:endParaRPr lang="en-GB" sz="3600" b="1"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4131"/>
            <a:ext cx="8229600" cy="1143000"/>
          </a:xfrm>
        </p:spPr>
        <p:txBody>
          <a:bodyPr>
            <a:normAutofit/>
          </a:bodyPr>
          <a:lstStyle/>
          <a:p>
            <a:r>
              <a:rPr lang="en-GB" b="1" dirty="0" smtClean="0"/>
              <a:t>Organisational culture</a:t>
            </a:r>
            <a:endParaRPr lang="en-GB" b="1" dirty="0"/>
          </a:p>
        </p:txBody>
      </p:sp>
      <p:sp>
        <p:nvSpPr>
          <p:cNvPr id="3" name="Content Placeholder 2"/>
          <p:cNvSpPr>
            <a:spLocks noGrp="1"/>
          </p:cNvSpPr>
          <p:nvPr>
            <p:ph idx="1"/>
          </p:nvPr>
        </p:nvSpPr>
        <p:spPr>
          <a:xfrm>
            <a:off x="450610" y="1798217"/>
            <a:ext cx="7992888" cy="4493096"/>
          </a:xfrm>
        </p:spPr>
        <p:txBody>
          <a:bodyPr>
            <a:normAutofit fontScale="92500" lnSpcReduction="20000"/>
          </a:bodyPr>
          <a:lstStyle/>
          <a:p>
            <a:pPr marL="0" indent="0">
              <a:buNone/>
            </a:pPr>
            <a:r>
              <a:rPr lang="en-GB" i="1" dirty="0" smtClean="0"/>
              <a:t>‘In its broadest sense, our understanding of workplace culture is that it embodies the ethos and values of a particular organisation, which are expressed through the way it operates and the practices it undertakes. If the latter are deemed to be wrong, then the former needs to be addressed in order for any issues to be resolved effectively. Anything else would be superficial change and unlikely to have a lasting impact’.</a:t>
            </a:r>
            <a:endParaRPr lang="en-GB" i="1" dirty="0"/>
          </a:p>
          <a:p>
            <a:pPr marL="0" indent="0">
              <a:buNone/>
            </a:pPr>
            <a:endParaRPr lang="en-GB" sz="2600" dirty="0" smtClean="0"/>
          </a:p>
          <a:p>
            <a:pPr marL="0" indent="0">
              <a:buNone/>
            </a:pPr>
            <a:r>
              <a:rPr lang="en-GB" sz="2600" dirty="0" smtClean="0"/>
              <a:t>							Johnson</a:t>
            </a:r>
            <a:endParaRPr lang="en-GB" sz="2600" dirty="0"/>
          </a:p>
        </p:txBody>
      </p:sp>
    </p:spTree>
    <p:extLst>
      <p:ext uri="{BB962C8B-B14F-4D97-AF65-F5344CB8AC3E}">
        <p14:creationId xmlns:p14="http://schemas.microsoft.com/office/powerpoint/2010/main" val="2572230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5667"/>
            <a:ext cx="8229600" cy="1143000"/>
          </a:xfrm>
        </p:spPr>
        <p:txBody>
          <a:bodyPr>
            <a:noAutofit/>
          </a:bodyPr>
          <a:lstStyle/>
          <a:p>
            <a:r>
              <a:rPr lang="en-GB" b="1" dirty="0" smtClean="0"/>
              <a:t>Organisational culture</a:t>
            </a:r>
            <a:br>
              <a:rPr lang="en-GB" b="1" dirty="0" smtClean="0"/>
            </a:br>
            <a:r>
              <a:rPr lang="en-GB" b="1" dirty="0" smtClean="0"/>
              <a:t>and change</a:t>
            </a:r>
            <a:endParaRPr lang="en-GB" b="1" dirty="0"/>
          </a:p>
        </p:txBody>
      </p:sp>
      <p:sp>
        <p:nvSpPr>
          <p:cNvPr id="6" name="Text Box 4"/>
          <p:cNvSpPr txBox="1">
            <a:spLocks noChangeArrowheads="1"/>
          </p:cNvSpPr>
          <p:nvPr/>
        </p:nvSpPr>
        <p:spPr bwMode="auto">
          <a:xfrm>
            <a:off x="284192" y="5891984"/>
            <a:ext cx="8535958" cy="492443"/>
          </a:xfrm>
          <a:prstGeom prst="rect">
            <a:avLst/>
          </a:prstGeom>
          <a:noFill/>
          <a:ln w="9525">
            <a:noFill/>
            <a:miter lim="800000"/>
            <a:headEnd/>
            <a:tailEnd/>
          </a:ln>
        </p:spPr>
        <p:txBody>
          <a:bodyPr wrap="square">
            <a:spAutoFit/>
          </a:bodyPr>
          <a:lstStyle/>
          <a:p>
            <a:r>
              <a:rPr lang="en-GB" sz="1200" dirty="0"/>
              <a:t>Figure </a:t>
            </a:r>
            <a:r>
              <a:rPr lang="en-GB" sz="1200" dirty="0" smtClean="0"/>
              <a:t>15.1 </a:t>
            </a:r>
            <a:r>
              <a:rPr lang="en-GB" dirty="0" smtClean="0"/>
              <a:t> </a:t>
            </a:r>
            <a:r>
              <a:rPr lang="en-IN" dirty="0" smtClean="0"/>
              <a:t>Organisational culture and change</a:t>
            </a:r>
          </a:p>
          <a:p>
            <a:r>
              <a:rPr lang="en-IN" sz="800" i="1" dirty="0" smtClean="0"/>
              <a:t>Source</a:t>
            </a:r>
            <a:r>
              <a:rPr lang="en-IN" sz="800" dirty="0" smtClean="0"/>
              <a:t>: Senior, B. and </a:t>
            </a:r>
            <a:r>
              <a:rPr lang="en-IN" sz="800" dirty="0" err="1" smtClean="0"/>
              <a:t>Swailes</a:t>
            </a:r>
            <a:r>
              <a:rPr lang="en-IN" sz="800" dirty="0" smtClean="0"/>
              <a:t>, S. </a:t>
            </a:r>
            <a:r>
              <a:rPr lang="en-IN" sz="800" i="1" dirty="0" smtClean="0"/>
              <a:t>Organisational Change</a:t>
            </a:r>
            <a:r>
              <a:rPr lang="en-IN" sz="800" dirty="0" smtClean="0"/>
              <a:t>, fourth edition, Financial Times Prentice Hall (2010), p. 61.</a:t>
            </a:r>
          </a:p>
        </p:txBody>
      </p:sp>
      <p:pic>
        <p:nvPicPr>
          <p:cNvPr id="1026" name="Picture 2" descr="Y:\Graphics\Powerpoint\PE_UK\PE501-MULLINS\Final Files\GIf\ch15\M15NF001.gif"/>
          <p:cNvPicPr>
            <a:picLocks noChangeAspect="1" noChangeArrowheads="1"/>
          </p:cNvPicPr>
          <p:nvPr/>
        </p:nvPicPr>
        <p:blipFill>
          <a:blip r:embed="rId2" cstate="print"/>
          <a:srcRect/>
          <a:stretch>
            <a:fillRect/>
          </a:stretch>
        </p:blipFill>
        <p:spPr bwMode="auto">
          <a:xfrm>
            <a:off x="2341034" y="1863724"/>
            <a:ext cx="4461933" cy="3815655"/>
          </a:xfrm>
          <a:prstGeom prst="rect">
            <a:avLst/>
          </a:prstGeom>
          <a:noFill/>
        </p:spPr>
      </p:pic>
    </p:spTree>
    <p:extLst>
      <p:ext uri="{BB962C8B-B14F-4D97-AF65-F5344CB8AC3E}">
        <p14:creationId xmlns:p14="http://schemas.microsoft.com/office/powerpoint/2010/main" val="1822424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a:xfrm>
            <a:off x="457200" y="482601"/>
            <a:ext cx="8229600" cy="1143000"/>
          </a:xfrm>
        </p:spPr>
        <p:txBody>
          <a:bodyPr/>
          <a:lstStyle/>
          <a:p>
            <a:r>
              <a:rPr lang="en-GB" b="1" dirty="0"/>
              <a:t>Levels of </a:t>
            </a:r>
            <a:r>
              <a:rPr lang="en-GB" b="1" dirty="0" smtClean="0"/>
              <a:t>culture</a:t>
            </a:r>
            <a:r>
              <a:rPr lang="en-GB" b="1" dirty="0"/>
              <a:t>: Schein</a:t>
            </a:r>
          </a:p>
        </p:txBody>
      </p:sp>
      <p:sp>
        <p:nvSpPr>
          <p:cNvPr id="274435" name="Rectangle 3"/>
          <p:cNvSpPr>
            <a:spLocks noGrp="1" noChangeArrowheads="1"/>
          </p:cNvSpPr>
          <p:nvPr>
            <p:ph type="body" idx="1"/>
          </p:nvPr>
        </p:nvSpPr>
        <p:spPr>
          <a:xfrm>
            <a:off x="448147" y="1726942"/>
            <a:ext cx="8229600" cy="4525963"/>
          </a:xfrm>
        </p:spPr>
        <p:txBody>
          <a:bodyPr/>
          <a:lstStyle/>
          <a:p>
            <a:pPr marL="17463" indent="-17463">
              <a:buNone/>
            </a:pPr>
            <a:r>
              <a:rPr lang="en-GB" sz="2600" dirty="0"/>
              <a:t>From the shallowest to the deepest, levels of culture are manifested </a:t>
            </a:r>
            <a:r>
              <a:rPr lang="en-GB" sz="2600" dirty="0" smtClean="0"/>
              <a:t>through:</a:t>
            </a:r>
            <a:endParaRPr lang="en-GB" sz="2600" dirty="0"/>
          </a:p>
          <a:p>
            <a:pPr marL="830263" lvl="1" indent="-474663">
              <a:buFontTx/>
              <a:buAutoNum type="arabicPeriod"/>
            </a:pPr>
            <a:r>
              <a:rPr lang="en-GB" sz="2400" b="1" dirty="0"/>
              <a:t>Artefacts</a:t>
            </a:r>
            <a:r>
              <a:rPr lang="en-GB" sz="2400" dirty="0"/>
              <a:t>: physical space and layout, technological output, written and spoken </a:t>
            </a:r>
            <a:r>
              <a:rPr lang="en-GB" sz="2400" dirty="0" smtClean="0"/>
              <a:t>language and overt </a:t>
            </a:r>
            <a:r>
              <a:rPr lang="en-GB" sz="2400" dirty="0"/>
              <a:t>behaviour of group </a:t>
            </a:r>
            <a:r>
              <a:rPr lang="en-GB" sz="2400" dirty="0" smtClean="0"/>
              <a:t>members.</a:t>
            </a:r>
            <a:endParaRPr lang="en-GB" sz="2400" dirty="0"/>
          </a:p>
          <a:p>
            <a:pPr marL="830263" lvl="1" indent="-474663">
              <a:buFontTx/>
              <a:buAutoNum type="arabicPeriod"/>
            </a:pPr>
            <a:r>
              <a:rPr lang="en-GB" sz="2400" b="1" dirty="0"/>
              <a:t>Espoused values</a:t>
            </a:r>
            <a:r>
              <a:rPr lang="en-GB" sz="2400" dirty="0"/>
              <a:t>: beliefs which become part of the conceptual process by which groups members justify actions and </a:t>
            </a:r>
            <a:r>
              <a:rPr lang="en-GB" sz="2400" dirty="0" smtClean="0"/>
              <a:t>behaviour. </a:t>
            </a:r>
            <a:endParaRPr lang="en-GB" sz="2400" dirty="0"/>
          </a:p>
          <a:p>
            <a:pPr marL="830263" lvl="1" indent="-474663">
              <a:buFontTx/>
              <a:buAutoNum type="arabicPeriod"/>
            </a:pPr>
            <a:r>
              <a:rPr lang="en-GB" sz="2400" b="1" dirty="0"/>
              <a:t>Basic underlying assumptions</a:t>
            </a:r>
            <a:r>
              <a:rPr lang="en-GB" sz="2400" dirty="0"/>
              <a:t>: unconsciously held learned </a:t>
            </a:r>
            <a:r>
              <a:rPr lang="en-GB" sz="2400" dirty="0" smtClean="0"/>
              <a:t>responses.</a:t>
            </a:r>
            <a:endParaRPr lang="en-GB" sz="2400" dirty="0"/>
          </a:p>
          <a:p>
            <a:pPr marL="990600" lvl="1" indent="-533400"/>
            <a:endParaRPr lang="en-GB" sz="2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a:xfrm>
            <a:off x="457200" y="482601"/>
            <a:ext cx="8229600" cy="1143000"/>
          </a:xfrm>
        </p:spPr>
        <p:txBody>
          <a:bodyPr/>
          <a:lstStyle/>
          <a:p>
            <a:r>
              <a:rPr lang="en-GB" b="1" dirty="0"/>
              <a:t>Levels of </a:t>
            </a:r>
            <a:r>
              <a:rPr lang="en-GB" b="1" dirty="0" smtClean="0"/>
              <a:t>culture</a:t>
            </a:r>
            <a:r>
              <a:rPr lang="en-GB" b="1" dirty="0"/>
              <a:t>: Schein</a:t>
            </a:r>
          </a:p>
        </p:txBody>
      </p:sp>
      <p:sp>
        <p:nvSpPr>
          <p:cNvPr id="6" name="Text Box 4"/>
          <p:cNvSpPr txBox="1">
            <a:spLocks noChangeArrowheads="1"/>
          </p:cNvSpPr>
          <p:nvPr/>
        </p:nvSpPr>
        <p:spPr bwMode="auto">
          <a:xfrm>
            <a:off x="284192" y="5891984"/>
            <a:ext cx="8535958" cy="492443"/>
          </a:xfrm>
          <a:prstGeom prst="rect">
            <a:avLst/>
          </a:prstGeom>
          <a:noFill/>
          <a:ln w="9525">
            <a:noFill/>
            <a:miter lim="800000"/>
            <a:headEnd/>
            <a:tailEnd/>
          </a:ln>
        </p:spPr>
        <p:txBody>
          <a:bodyPr wrap="square">
            <a:spAutoFit/>
          </a:bodyPr>
          <a:lstStyle/>
          <a:p>
            <a:r>
              <a:rPr lang="en-GB" sz="1200" dirty="0"/>
              <a:t>Figure </a:t>
            </a:r>
            <a:r>
              <a:rPr lang="en-GB" sz="1200" dirty="0" smtClean="0"/>
              <a:t>15.2 </a:t>
            </a:r>
            <a:r>
              <a:rPr lang="en-GB" dirty="0" smtClean="0"/>
              <a:t> </a:t>
            </a:r>
            <a:r>
              <a:rPr lang="en-IN" dirty="0" smtClean="0"/>
              <a:t>Schein’s levels of culture</a:t>
            </a:r>
          </a:p>
          <a:p>
            <a:r>
              <a:rPr lang="en-IN" sz="800" i="1" dirty="0" smtClean="0"/>
              <a:t>Source</a:t>
            </a:r>
            <a:r>
              <a:rPr lang="en-IN" sz="800" dirty="0" smtClean="0"/>
              <a:t>: </a:t>
            </a:r>
            <a:r>
              <a:rPr lang="en-IN" sz="800" dirty="0" err="1" smtClean="0"/>
              <a:t>Rollinson</a:t>
            </a:r>
            <a:r>
              <a:rPr lang="en-IN" sz="800" dirty="0" smtClean="0"/>
              <a:t>, D. </a:t>
            </a:r>
            <a:r>
              <a:rPr lang="en-IN" sz="800" i="1" dirty="0" smtClean="0"/>
              <a:t>Organisational Behaviour and Analysis</a:t>
            </a:r>
            <a:r>
              <a:rPr lang="en-IN" sz="800" dirty="0" smtClean="0"/>
              <a:t>: </a:t>
            </a:r>
            <a:r>
              <a:rPr lang="en-IN" sz="800" i="1" dirty="0" smtClean="0"/>
              <a:t>An Integrated Approach,</a:t>
            </a:r>
            <a:r>
              <a:rPr lang="en-IN" sz="800" dirty="0" smtClean="0"/>
              <a:t> fourth edition, Financial Times Prentice Hall (2008), p. 592</a:t>
            </a:r>
          </a:p>
        </p:txBody>
      </p:sp>
      <p:pic>
        <p:nvPicPr>
          <p:cNvPr id="2050" name="Picture 2" descr="Y:\Graphics\Powerpoint\PE_UK\PE501-MULLINS\Final Files\GIf\ch15\M15NF002.gif"/>
          <p:cNvPicPr>
            <a:picLocks noChangeAspect="1" noChangeArrowheads="1"/>
          </p:cNvPicPr>
          <p:nvPr/>
        </p:nvPicPr>
        <p:blipFill>
          <a:blip r:embed="rId3" cstate="print"/>
          <a:srcRect/>
          <a:stretch>
            <a:fillRect/>
          </a:stretch>
        </p:blipFill>
        <p:spPr bwMode="auto">
          <a:xfrm>
            <a:off x="2373923" y="1436998"/>
            <a:ext cx="4396154" cy="4393580"/>
          </a:xfrm>
          <a:prstGeom prst="rect">
            <a:avLst/>
          </a:prstGeom>
          <a:noFill/>
        </p:spPr>
      </p:pic>
    </p:spTree>
    <p:extLst>
      <p:ext uri="{BB962C8B-B14F-4D97-AF65-F5344CB8AC3E}">
        <p14:creationId xmlns:p14="http://schemas.microsoft.com/office/powerpoint/2010/main" val="37396344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a:xfrm>
            <a:off x="457200" y="228600"/>
            <a:ext cx="8229600" cy="1143000"/>
          </a:xfrm>
        </p:spPr>
        <p:txBody>
          <a:bodyPr>
            <a:normAutofit fontScale="90000"/>
          </a:bodyPr>
          <a:lstStyle/>
          <a:p>
            <a:r>
              <a:rPr lang="en-GB" sz="4000" b="1" dirty="0"/>
              <a:t>Types of </a:t>
            </a:r>
            <a:r>
              <a:rPr lang="en-GB" sz="4000" b="1" dirty="0" smtClean="0"/>
              <a:t>organisational</a:t>
            </a:r>
            <a:br>
              <a:rPr lang="en-GB" sz="4000" b="1" dirty="0" smtClean="0"/>
            </a:br>
            <a:r>
              <a:rPr lang="en-GB" sz="4000" b="1" dirty="0" smtClean="0"/>
              <a:t>culture</a:t>
            </a:r>
            <a:r>
              <a:rPr lang="en-GB" sz="4000" b="1" dirty="0"/>
              <a:t>: Handy </a:t>
            </a:r>
          </a:p>
        </p:txBody>
      </p:sp>
      <p:sp>
        <p:nvSpPr>
          <p:cNvPr id="275459" name="Rectangle 3"/>
          <p:cNvSpPr>
            <a:spLocks noGrp="1" noChangeArrowheads="1"/>
          </p:cNvSpPr>
          <p:nvPr>
            <p:ph type="body" idx="1"/>
          </p:nvPr>
        </p:nvSpPr>
        <p:spPr>
          <a:xfrm>
            <a:off x="448147" y="1708511"/>
            <a:ext cx="8229600" cy="4525963"/>
          </a:xfrm>
        </p:spPr>
        <p:txBody>
          <a:bodyPr/>
          <a:lstStyle/>
          <a:p>
            <a:r>
              <a:rPr lang="en-GB" dirty="0"/>
              <a:t>Power culture</a:t>
            </a:r>
          </a:p>
          <a:p>
            <a:pPr marL="658813" lvl="1" indent="-298450"/>
            <a:r>
              <a:rPr lang="en-GB" sz="3000" dirty="0"/>
              <a:t>Centralised control</a:t>
            </a:r>
          </a:p>
          <a:p>
            <a:r>
              <a:rPr lang="en-GB" dirty="0"/>
              <a:t>Role culture</a:t>
            </a:r>
          </a:p>
          <a:p>
            <a:pPr marL="658813" lvl="1" indent="-298450"/>
            <a:r>
              <a:rPr lang="en-GB" sz="3000" dirty="0"/>
              <a:t>Bureaucratic control</a:t>
            </a:r>
          </a:p>
          <a:p>
            <a:r>
              <a:rPr lang="en-GB" dirty="0"/>
              <a:t>Task culture</a:t>
            </a:r>
          </a:p>
          <a:p>
            <a:pPr marL="658813" lvl="1" indent="-298450"/>
            <a:r>
              <a:rPr lang="en-GB" sz="3000" dirty="0"/>
              <a:t>Project and team orientation</a:t>
            </a:r>
          </a:p>
          <a:p>
            <a:r>
              <a:rPr lang="en-GB" dirty="0"/>
              <a:t>Person culture</a:t>
            </a:r>
          </a:p>
          <a:p>
            <a:pPr marL="658813" lvl="1" indent="-298450"/>
            <a:r>
              <a:rPr lang="en-GB" sz="3000" dirty="0"/>
              <a:t>Individual focus</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a:xfrm>
            <a:off x="457200" y="234647"/>
            <a:ext cx="8229600" cy="1143000"/>
          </a:xfrm>
        </p:spPr>
        <p:txBody>
          <a:bodyPr>
            <a:normAutofit fontScale="90000"/>
          </a:bodyPr>
          <a:lstStyle/>
          <a:p>
            <a:r>
              <a:rPr lang="en-GB" sz="4000" b="1" dirty="0"/>
              <a:t>Types of </a:t>
            </a:r>
            <a:r>
              <a:rPr lang="en-GB" sz="4000" b="1" dirty="0" smtClean="0"/>
              <a:t>organisational culture:</a:t>
            </a:r>
            <a:br>
              <a:rPr lang="en-GB" sz="4000" b="1" dirty="0" smtClean="0"/>
            </a:br>
            <a:r>
              <a:rPr lang="en-GB" sz="4000" b="1" dirty="0" smtClean="0"/>
              <a:t>Deal </a:t>
            </a:r>
            <a:r>
              <a:rPr lang="en-GB" sz="4000" b="1" dirty="0"/>
              <a:t>and Kennedy</a:t>
            </a:r>
          </a:p>
        </p:txBody>
      </p:sp>
      <p:sp>
        <p:nvSpPr>
          <p:cNvPr id="276483" name="Rectangle 3"/>
          <p:cNvSpPr>
            <a:spLocks noGrp="1" noChangeArrowheads="1"/>
          </p:cNvSpPr>
          <p:nvPr>
            <p:ph type="body" idx="1"/>
          </p:nvPr>
        </p:nvSpPr>
        <p:spPr>
          <a:xfrm>
            <a:off x="448717" y="1708836"/>
            <a:ext cx="7839547" cy="4525963"/>
          </a:xfrm>
        </p:spPr>
        <p:txBody>
          <a:bodyPr/>
          <a:lstStyle/>
          <a:p>
            <a:r>
              <a:rPr lang="en-GB" dirty="0"/>
              <a:t>Tough-guy, macho culture</a:t>
            </a:r>
          </a:p>
          <a:p>
            <a:pPr marL="677863" lvl="1" indent="-317500">
              <a:tabLst>
                <a:tab pos="668338" algn="l"/>
              </a:tabLst>
            </a:pPr>
            <a:r>
              <a:rPr lang="en-GB" sz="3000" dirty="0"/>
              <a:t>High risk, quick feedback</a:t>
            </a:r>
          </a:p>
          <a:p>
            <a:r>
              <a:rPr lang="en-GB" dirty="0" smtClean="0"/>
              <a:t>Work-hard/play-hard </a:t>
            </a:r>
            <a:r>
              <a:rPr lang="en-GB" dirty="0"/>
              <a:t>culture</a:t>
            </a:r>
          </a:p>
          <a:p>
            <a:pPr marL="677863" lvl="1" indent="-322263">
              <a:tabLst>
                <a:tab pos="668338" algn="l"/>
              </a:tabLst>
            </a:pPr>
            <a:r>
              <a:rPr lang="en-GB" sz="3000" dirty="0"/>
              <a:t>Low risk, quick feedback</a:t>
            </a:r>
          </a:p>
          <a:p>
            <a:r>
              <a:rPr lang="en-GB" dirty="0"/>
              <a:t>Bet-your-company culture</a:t>
            </a:r>
          </a:p>
          <a:p>
            <a:pPr marL="677863" lvl="1" indent="-322263">
              <a:tabLst>
                <a:tab pos="668338" algn="l"/>
              </a:tabLst>
            </a:pPr>
            <a:r>
              <a:rPr lang="en-GB" sz="3000" dirty="0"/>
              <a:t>High risk, slow feedback</a:t>
            </a:r>
          </a:p>
          <a:p>
            <a:r>
              <a:rPr lang="en-GB" dirty="0"/>
              <a:t>Process culture</a:t>
            </a:r>
          </a:p>
          <a:p>
            <a:pPr marL="677863" lvl="1" indent="-322263">
              <a:tabLst>
                <a:tab pos="668338" algn="l"/>
              </a:tabLst>
            </a:pPr>
            <a:r>
              <a:rPr lang="en-GB" sz="3000" dirty="0"/>
              <a:t>Low risk, slow feedback</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ChangeArrowheads="1"/>
          </p:cNvSpPr>
          <p:nvPr>
            <p:ph type="title"/>
          </p:nvPr>
        </p:nvSpPr>
        <p:spPr>
          <a:xfrm>
            <a:off x="457200" y="228600"/>
            <a:ext cx="8229600" cy="1143000"/>
          </a:xfrm>
        </p:spPr>
        <p:txBody>
          <a:bodyPr>
            <a:normAutofit fontScale="90000"/>
          </a:bodyPr>
          <a:lstStyle/>
          <a:p>
            <a:r>
              <a:rPr lang="en-GB" sz="4000" b="1" dirty="0"/>
              <a:t>Influences on the </a:t>
            </a:r>
            <a:r>
              <a:rPr lang="en-GB" sz="4000" b="1" dirty="0" smtClean="0"/>
              <a:t>development</a:t>
            </a:r>
            <a:br>
              <a:rPr lang="en-GB" sz="4000" b="1" dirty="0" smtClean="0"/>
            </a:br>
            <a:r>
              <a:rPr lang="en-GB" sz="4000" b="1" dirty="0" smtClean="0"/>
              <a:t>of culture</a:t>
            </a:r>
            <a:endParaRPr lang="en-GB" sz="4000" b="1" dirty="0"/>
          </a:p>
        </p:txBody>
      </p:sp>
      <p:sp>
        <p:nvSpPr>
          <p:cNvPr id="277507" name="Rectangle 3"/>
          <p:cNvSpPr>
            <a:spLocks noGrp="1" noChangeArrowheads="1"/>
          </p:cNvSpPr>
          <p:nvPr>
            <p:ph type="body" idx="1"/>
          </p:nvPr>
        </p:nvSpPr>
        <p:spPr>
          <a:xfrm>
            <a:off x="439680" y="1717303"/>
            <a:ext cx="8229600" cy="4525963"/>
          </a:xfrm>
        </p:spPr>
        <p:txBody>
          <a:bodyPr/>
          <a:lstStyle/>
          <a:p>
            <a:r>
              <a:rPr lang="en-GB" dirty="0"/>
              <a:t>History</a:t>
            </a:r>
          </a:p>
          <a:p>
            <a:r>
              <a:rPr lang="en-GB" dirty="0"/>
              <a:t>Primary function </a:t>
            </a:r>
            <a:r>
              <a:rPr lang="en-GB" dirty="0" smtClean="0"/>
              <a:t>and </a:t>
            </a:r>
            <a:r>
              <a:rPr lang="en-GB" dirty="0"/>
              <a:t>technology</a:t>
            </a:r>
          </a:p>
          <a:p>
            <a:r>
              <a:rPr lang="en-GB" dirty="0" smtClean="0"/>
              <a:t>Strategy</a:t>
            </a:r>
            <a:endParaRPr lang="en-GB" dirty="0"/>
          </a:p>
          <a:p>
            <a:r>
              <a:rPr lang="en-GB" dirty="0"/>
              <a:t>Size</a:t>
            </a:r>
          </a:p>
          <a:p>
            <a:r>
              <a:rPr lang="en-GB" dirty="0"/>
              <a:t>Location</a:t>
            </a:r>
          </a:p>
          <a:p>
            <a:r>
              <a:rPr lang="en-GB" dirty="0"/>
              <a:t>Management </a:t>
            </a:r>
            <a:r>
              <a:rPr lang="en-GB" dirty="0" smtClean="0"/>
              <a:t>and leadership</a:t>
            </a:r>
            <a:endParaRPr lang="en-GB" dirty="0"/>
          </a:p>
          <a:p>
            <a:r>
              <a:rPr lang="en-GB" dirty="0"/>
              <a:t>The environment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a:xfrm>
            <a:off x="457200" y="482601"/>
            <a:ext cx="8229600" cy="1143000"/>
          </a:xfrm>
        </p:spPr>
        <p:txBody>
          <a:bodyPr/>
          <a:lstStyle/>
          <a:p>
            <a:r>
              <a:rPr lang="en-GB" b="1" dirty="0"/>
              <a:t>The </a:t>
            </a:r>
            <a:r>
              <a:rPr lang="en-GB" b="1" dirty="0" smtClean="0"/>
              <a:t>cultural web</a:t>
            </a:r>
            <a:endParaRPr lang="en-GB" b="1" dirty="0"/>
          </a:p>
        </p:txBody>
      </p:sp>
      <p:sp>
        <p:nvSpPr>
          <p:cNvPr id="6" name="Text Box 4"/>
          <p:cNvSpPr txBox="1">
            <a:spLocks noChangeArrowheads="1"/>
          </p:cNvSpPr>
          <p:nvPr/>
        </p:nvSpPr>
        <p:spPr bwMode="auto">
          <a:xfrm>
            <a:off x="284192" y="5891984"/>
            <a:ext cx="8535958" cy="492443"/>
          </a:xfrm>
          <a:prstGeom prst="rect">
            <a:avLst/>
          </a:prstGeom>
          <a:noFill/>
          <a:ln w="9525">
            <a:noFill/>
            <a:miter lim="800000"/>
            <a:headEnd/>
            <a:tailEnd/>
          </a:ln>
        </p:spPr>
        <p:txBody>
          <a:bodyPr wrap="square">
            <a:spAutoFit/>
          </a:bodyPr>
          <a:lstStyle/>
          <a:p>
            <a:r>
              <a:rPr lang="en-GB" sz="1200" dirty="0"/>
              <a:t>Figure </a:t>
            </a:r>
            <a:r>
              <a:rPr lang="en-GB" sz="1200" dirty="0" smtClean="0"/>
              <a:t>15.3 </a:t>
            </a:r>
            <a:r>
              <a:rPr lang="en-GB" dirty="0" smtClean="0"/>
              <a:t> </a:t>
            </a:r>
            <a:r>
              <a:rPr lang="en-IN" dirty="0" smtClean="0"/>
              <a:t>The cultural web</a:t>
            </a:r>
          </a:p>
          <a:p>
            <a:r>
              <a:rPr lang="en-IN" sz="800" i="1" dirty="0" smtClean="0"/>
              <a:t>Source</a:t>
            </a:r>
            <a:r>
              <a:rPr lang="en-IN" sz="800" dirty="0" smtClean="0"/>
              <a:t>: Johnson, G., Whittington, R., </a:t>
            </a:r>
            <a:r>
              <a:rPr lang="en-IN" sz="800" dirty="0" err="1" smtClean="0"/>
              <a:t>Scholes</a:t>
            </a:r>
            <a:r>
              <a:rPr lang="en-IN" sz="800" dirty="0" smtClean="0"/>
              <a:t>, K., </a:t>
            </a:r>
            <a:r>
              <a:rPr lang="en-IN" sz="800" dirty="0" err="1" smtClean="0"/>
              <a:t>Angwin</a:t>
            </a:r>
            <a:r>
              <a:rPr lang="en-IN" sz="800" dirty="0" smtClean="0"/>
              <a:t> D., and </a:t>
            </a:r>
            <a:r>
              <a:rPr lang="en-IN" sz="800" dirty="0" err="1" smtClean="0"/>
              <a:t>Regnér</a:t>
            </a:r>
            <a:r>
              <a:rPr lang="en-IN" sz="800" dirty="0" smtClean="0"/>
              <a:t>, P. </a:t>
            </a:r>
            <a:r>
              <a:rPr lang="en-IN" sz="800" i="1" dirty="0" smtClean="0"/>
              <a:t>Exploring Strategy</a:t>
            </a:r>
            <a:r>
              <a:rPr lang="en-IN" sz="800" dirty="0" smtClean="0"/>
              <a:t>, tenth edition, Pearson Education (2014), p. 156</a:t>
            </a:r>
          </a:p>
        </p:txBody>
      </p:sp>
      <p:pic>
        <p:nvPicPr>
          <p:cNvPr id="3074" name="Picture 2" descr="Y:\Graphics\Powerpoint\PE_UK\PE501-MULLINS\Final Files\GIf\ch15\M15NF003.gif"/>
          <p:cNvPicPr>
            <a:picLocks noChangeAspect="1" noChangeArrowheads="1"/>
          </p:cNvPicPr>
          <p:nvPr/>
        </p:nvPicPr>
        <p:blipFill>
          <a:blip r:embed="rId3" cstate="print"/>
          <a:srcRect/>
          <a:stretch>
            <a:fillRect/>
          </a:stretch>
        </p:blipFill>
        <p:spPr bwMode="auto">
          <a:xfrm>
            <a:off x="2534891" y="1538654"/>
            <a:ext cx="4074220" cy="4169284"/>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a:xfrm>
            <a:off x="457200" y="490418"/>
            <a:ext cx="8229600" cy="1143000"/>
          </a:xfrm>
        </p:spPr>
        <p:txBody>
          <a:bodyPr>
            <a:normAutofit fontScale="90000"/>
          </a:bodyPr>
          <a:lstStyle/>
          <a:p>
            <a:r>
              <a:rPr lang="en-GB" b="1" dirty="0" smtClean="0"/>
              <a:t>Culture and organisational control</a:t>
            </a:r>
            <a:endParaRPr lang="en-GB" b="1" dirty="0"/>
          </a:p>
        </p:txBody>
      </p:sp>
      <p:sp>
        <p:nvSpPr>
          <p:cNvPr id="279555" name="Rectangle 3"/>
          <p:cNvSpPr>
            <a:spLocks noGrp="1" noChangeArrowheads="1"/>
          </p:cNvSpPr>
          <p:nvPr>
            <p:ph type="body" idx="1"/>
          </p:nvPr>
        </p:nvSpPr>
        <p:spPr>
          <a:xfrm>
            <a:off x="474134" y="1708836"/>
            <a:ext cx="8229600" cy="4525963"/>
          </a:xfrm>
        </p:spPr>
        <p:txBody>
          <a:bodyPr>
            <a:normAutofit/>
          </a:bodyPr>
          <a:lstStyle/>
          <a:p>
            <a:pPr marL="0" indent="0">
              <a:buNone/>
            </a:pPr>
            <a:r>
              <a:rPr lang="en-GB" sz="3000" dirty="0" smtClean="0"/>
              <a:t>ACAS distinguishes two different forms of culture:</a:t>
            </a:r>
          </a:p>
          <a:p>
            <a:r>
              <a:rPr lang="en-GB" sz="3000" dirty="0" smtClean="0"/>
              <a:t>Control </a:t>
            </a:r>
            <a:r>
              <a:rPr lang="en-GB" sz="3000" dirty="0"/>
              <a:t>culture</a:t>
            </a:r>
          </a:p>
          <a:p>
            <a:pPr marL="652463" lvl="1" indent="-322263"/>
            <a:r>
              <a:rPr lang="en-GB" dirty="0" smtClean="0"/>
              <a:t>emphasis </a:t>
            </a:r>
            <a:r>
              <a:rPr lang="en-GB" dirty="0"/>
              <a:t>on rules, procedures, control and </a:t>
            </a:r>
            <a:r>
              <a:rPr lang="en-GB" dirty="0" smtClean="0"/>
              <a:t>compliance.</a:t>
            </a:r>
            <a:endParaRPr lang="en-GB" dirty="0"/>
          </a:p>
          <a:p>
            <a:r>
              <a:rPr lang="en-GB" sz="3000" dirty="0"/>
              <a:t>Quality of working life culture</a:t>
            </a:r>
          </a:p>
          <a:p>
            <a:pPr marL="652463" lvl="1" indent="-322263"/>
            <a:r>
              <a:rPr lang="en-GB" dirty="0" smtClean="0"/>
              <a:t>emphasis </a:t>
            </a:r>
            <a:r>
              <a:rPr lang="en-GB" dirty="0"/>
              <a:t>on core values, mission statements to provide guidance and commitment via shared goals, values and </a:t>
            </a:r>
            <a:r>
              <a:rPr lang="en-GB" dirty="0" smtClean="0"/>
              <a:t>traditions.</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2601"/>
            <a:ext cx="8229600" cy="1143000"/>
          </a:xfrm>
        </p:spPr>
        <p:txBody>
          <a:bodyPr/>
          <a:lstStyle/>
          <a:p>
            <a:r>
              <a:rPr lang="en-GB" b="1" dirty="0" smtClean="0"/>
              <a:t>The importance of culture</a:t>
            </a:r>
            <a:endParaRPr lang="en-GB" b="1" dirty="0"/>
          </a:p>
        </p:txBody>
      </p:sp>
      <p:sp>
        <p:nvSpPr>
          <p:cNvPr id="3" name="Content Placeholder 2"/>
          <p:cNvSpPr>
            <a:spLocks noGrp="1"/>
          </p:cNvSpPr>
          <p:nvPr>
            <p:ph idx="1"/>
          </p:nvPr>
        </p:nvSpPr>
        <p:spPr>
          <a:xfrm>
            <a:off x="466253" y="1746220"/>
            <a:ext cx="8229600" cy="4525963"/>
          </a:xfrm>
        </p:spPr>
        <p:txBody>
          <a:bodyPr>
            <a:noAutofit/>
          </a:bodyPr>
          <a:lstStyle/>
          <a:p>
            <a:pPr marL="0" indent="0">
              <a:lnSpc>
                <a:spcPts val="3200"/>
              </a:lnSpc>
              <a:buNone/>
            </a:pPr>
            <a:r>
              <a:rPr lang="en-GB" sz="2800" dirty="0" smtClean="0"/>
              <a:t>The pervasive nature of culture will have a significant effect on organisation processes such as:</a:t>
            </a:r>
          </a:p>
          <a:p>
            <a:pPr marL="338138" lvl="1" indent="-338138">
              <a:lnSpc>
                <a:spcPts val="3200"/>
              </a:lnSpc>
            </a:pPr>
            <a:r>
              <a:rPr lang="en-GB" dirty="0" smtClean="0"/>
              <a:t>Decision-making</a:t>
            </a:r>
          </a:p>
          <a:p>
            <a:pPr marL="338138" lvl="1" indent="-338138">
              <a:lnSpc>
                <a:spcPts val="3200"/>
              </a:lnSpc>
            </a:pPr>
            <a:r>
              <a:rPr lang="en-GB" dirty="0" smtClean="0"/>
              <a:t>Design of structure</a:t>
            </a:r>
          </a:p>
          <a:p>
            <a:pPr marL="338138" lvl="1" indent="-338138">
              <a:lnSpc>
                <a:spcPts val="3200"/>
              </a:lnSpc>
            </a:pPr>
            <a:r>
              <a:rPr lang="en-GB" dirty="0" smtClean="0"/>
              <a:t>Group behaviour</a:t>
            </a:r>
          </a:p>
          <a:p>
            <a:pPr marL="338138" lvl="1" indent="-338138">
              <a:lnSpc>
                <a:spcPts val="3200"/>
              </a:lnSpc>
            </a:pPr>
            <a:r>
              <a:rPr lang="en-GB" dirty="0" smtClean="0"/>
              <a:t>Work organisation</a:t>
            </a:r>
          </a:p>
          <a:p>
            <a:pPr marL="338138" lvl="1" indent="-338138">
              <a:lnSpc>
                <a:spcPts val="3200"/>
              </a:lnSpc>
            </a:pPr>
            <a:r>
              <a:rPr lang="en-GB" dirty="0" smtClean="0"/>
              <a:t>Motivation</a:t>
            </a:r>
          </a:p>
          <a:p>
            <a:pPr marL="338138" lvl="1" indent="-338138">
              <a:lnSpc>
                <a:spcPts val="3200"/>
              </a:lnSpc>
            </a:pPr>
            <a:r>
              <a:rPr lang="en-GB" dirty="0" smtClean="0"/>
              <a:t>Job satisfaction</a:t>
            </a:r>
          </a:p>
          <a:p>
            <a:pPr marL="338138" lvl="1" indent="-338138">
              <a:lnSpc>
                <a:spcPts val="3200"/>
              </a:lnSpc>
            </a:pPr>
            <a:r>
              <a:rPr lang="en-GB" dirty="0" smtClean="0"/>
              <a:t>Management control</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a:xfrm>
            <a:off x="457200" y="169009"/>
            <a:ext cx="8229600" cy="1143000"/>
          </a:xfrm>
        </p:spPr>
        <p:txBody>
          <a:bodyPr/>
          <a:lstStyle/>
          <a:p>
            <a:r>
              <a:rPr lang="en-GB" sz="4000" b="1" dirty="0"/>
              <a:t>National and </a:t>
            </a:r>
            <a:r>
              <a:rPr lang="en-GB" sz="4000" b="1" dirty="0" smtClean="0"/>
              <a:t/>
            </a:r>
            <a:br>
              <a:rPr lang="en-GB" sz="4000" b="1" dirty="0" smtClean="0"/>
            </a:br>
            <a:r>
              <a:rPr lang="en-GB" sz="4000" b="1" dirty="0" smtClean="0"/>
              <a:t>international culture</a:t>
            </a:r>
            <a:endParaRPr lang="en-GB" sz="4000" b="1" dirty="0"/>
          </a:p>
        </p:txBody>
      </p:sp>
      <p:sp>
        <p:nvSpPr>
          <p:cNvPr id="272387" name="Rectangle 3"/>
          <p:cNvSpPr>
            <a:spLocks noGrp="1" noChangeArrowheads="1"/>
          </p:cNvSpPr>
          <p:nvPr>
            <p:ph type="body" idx="1"/>
          </p:nvPr>
        </p:nvSpPr>
        <p:spPr>
          <a:xfrm>
            <a:off x="448733" y="1798637"/>
            <a:ext cx="8229600" cy="4525963"/>
          </a:xfrm>
        </p:spPr>
        <p:txBody>
          <a:bodyPr>
            <a:normAutofit fontScale="92500" lnSpcReduction="20000"/>
          </a:bodyPr>
          <a:lstStyle/>
          <a:p>
            <a:pPr marL="0" indent="0">
              <a:buNone/>
            </a:pPr>
            <a:r>
              <a:rPr lang="en-GB" sz="2800" dirty="0" smtClean="0"/>
              <a:t>National </a:t>
            </a:r>
            <a:r>
              <a:rPr lang="en-GB" sz="2800" dirty="0"/>
              <a:t>differences and cultural reasons raise concerns about the transferability of organisational </a:t>
            </a:r>
            <a:r>
              <a:rPr lang="en-GB" sz="2800" dirty="0" smtClean="0"/>
              <a:t>‘best practice’ </a:t>
            </a:r>
            <a:r>
              <a:rPr lang="en-GB" sz="2800" dirty="0"/>
              <a:t>across national boundaries</a:t>
            </a:r>
            <a:r>
              <a:rPr lang="en-GB" sz="2800" dirty="0" smtClean="0"/>
              <a:t>.</a:t>
            </a:r>
          </a:p>
          <a:p>
            <a:pPr marL="0" indent="0">
              <a:buNone/>
            </a:pPr>
            <a:endParaRPr lang="en-GB" sz="2800" i="1" dirty="0"/>
          </a:p>
          <a:p>
            <a:pPr marL="0" indent="0">
              <a:buNone/>
            </a:pPr>
            <a:r>
              <a:rPr lang="en-GB" sz="2800" i="1" dirty="0" smtClean="0"/>
              <a:t>‘Although the outward signs of work (dress, technology etc.) might be increasingly similar regardless of the country of origin, there are many ways in which people can be offended, and business propositions damaged, if there is not an understanding of the culture of the country in which the activities are being conducted.’</a:t>
            </a:r>
          </a:p>
          <a:p>
            <a:pPr marL="0" indent="0">
              <a:buNone/>
            </a:pPr>
            <a:endParaRPr lang="en-GB" sz="2800" i="1" dirty="0"/>
          </a:p>
          <a:p>
            <a:pPr marL="0" indent="0">
              <a:buNone/>
            </a:pPr>
            <a:r>
              <a:rPr lang="en-GB" sz="2200" dirty="0" smtClean="0"/>
              <a:t>							</a:t>
            </a:r>
            <a:r>
              <a:rPr lang="en-GB" sz="2600" dirty="0" smtClean="0"/>
              <a:t>CIPD</a:t>
            </a:r>
            <a:endParaRPr lang="en-GB" sz="26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normAutofit fontScale="90000"/>
          </a:bodyPr>
          <a:lstStyle/>
          <a:p>
            <a:r>
              <a:rPr lang="en-GB" b="1" dirty="0" smtClean="0"/>
              <a:t>A generic model of cultural categorisation: Lewis</a:t>
            </a:r>
            <a:endParaRPr lang="en-GB" b="1" dirty="0"/>
          </a:p>
        </p:txBody>
      </p:sp>
      <p:sp>
        <p:nvSpPr>
          <p:cNvPr id="3" name="Content Placeholder 2"/>
          <p:cNvSpPr>
            <a:spLocks noGrp="1"/>
          </p:cNvSpPr>
          <p:nvPr>
            <p:ph idx="1"/>
          </p:nvPr>
        </p:nvSpPr>
        <p:spPr>
          <a:xfrm>
            <a:off x="448408" y="1808419"/>
            <a:ext cx="8229600" cy="4525963"/>
          </a:xfrm>
        </p:spPr>
        <p:txBody>
          <a:bodyPr>
            <a:normAutofit fontScale="85000" lnSpcReduction="20000"/>
          </a:bodyPr>
          <a:lstStyle/>
          <a:p>
            <a:r>
              <a:rPr lang="en-GB" sz="3100" dirty="0" smtClean="0"/>
              <a:t>Linear-active people</a:t>
            </a:r>
          </a:p>
          <a:p>
            <a:pPr marL="660400" lvl="1" indent="-300038"/>
            <a:r>
              <a:rPr lang="en-GB" dirty="0" smtClean="0"/>
              <a:t>tend to be task oriented, highly organised, prefer doing one thing at a time, adhere to logic, have faith in rules and honour written contracts.</a:t>
            </a:r>
            <a:endParaRPr lang="en-GB" dirty="0"/>
          </a:p>
          <a:p>
            <a:r>
              <a:rPr lang="en-GB" sz="3100" dirty="0" smtClean="0"/>
              <a:t>Multi-active people</a:t>
            </a:r>
          </a:p>
          <a:p>
            <a:pPr marL="660400" lvl="1" indent="-300038"/>
            <a:r>
              <a:rPr lang="en-GB" dirty="0" smtClean="0"/>
              <a:t>tend to be emotional, loquacious and impulsive and attach great importance to family and relationships, have limited respect for authority, often procrastinate and are flexible.</a:t>
            </a:r>
          </a:p>
          <a:p>
            <a:r>
              <a:rPr lang="en-GB" sz="3100" dirty="0" smtClean="0"/>
              <a:t>Reactive people</a:t>
            </a:r>
          </a:p>
          <a:p>
            <a:pPr marL="660400" lvl="1" indent="-300038"/>
            <a:r>
              <a:rPr lang="en-GB" dirty="0" smtClean="0"/>
              <a:t>rarely initiate action or discussion but listen and show respect, are introverts and adept at non-verbal communication.</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a:xfrm>
            <a:off x="457200" y="482601"/>
            <a:ext cx="8229600" cy="1143000"/>
          </a:xfrm>
        </p:spPr>
        <p:txBody>
          <a:bodyPr/>
          <a:lstStyle/>
          <a:p>
            <a:r>
              <a:rPr lang="en-GB" b="1" dirty="0" smtClean="0"/>
              <a:t>Cultural categorisation</a:t>
            </a:r>
            <a:endParaRPr lang="en-GB" b="1" dirty="0"/>
          </a:p>
        </p:txBody>
      </p:sp>
      <p:sp>
        <p:nvSpPr>
          <p:cNvPr id="6" name="Text Box 4"/>
          <p:cNvSpPr txBox="1">
            <a:spLocks noChangeArrowheads="1"/>
          </p:cNvSpPr>
          <p:nvPr/>
        </p:nvSpPr>
        <p:spPr bwMode="auto">
          <a:xfrm>
            <a:off x="272560" y="5890773"/>
            <a:ext cx="8458200" cy="492443"/>
          </a:xfrm>
          <a:prstGeom prst="rect">
            <a:avLst/>
          </a:prstGeom>
          <a:noFill/>
          <a:ln w="9525">
            <a:noFill/>
            <a:miter lim="800000"/>
            <a:headEnd/>
            <a:tailEnd/>
          </a:ln>
        </p:spPr>
        <p:txBody>
          <a:bodyPr wrap="square">
            <a:spAutoFit/>
          </a:bodyPr>
          <a:lstStyle/>
          <a:p>
            <a:r>
              <a:rPr lang="en-GB" sz="1200" dirty="0"/>
              <a:t>Figure </a:t>
            </a:r>
            <a:r>
              <a:rPr lang="en-GB" sz="1200" dirty="0" smtClean="0"/>
              <a:t>15.4 </a:t>
            </a:r>
            <a:r>
              <a:rPr lang="en-GB" dirty="0" smtClean="0"/>
              <a:t> </a:t>
            </a:r>
            <a:r>
              <a:rPr lang="en-IN" dirty="0" smtClean="0"/>
              <a:t>Cultural categorisation</a:t>
            </a:r>
          </a:p>
          <a:p>
            <a:r>
              <a:rPr lang="en-IN" sz="800" i="1" dirty="0" smtClean="0"/>
              <a:t>Source</a:t>
            </a:r>
            <a:r>
              <a:rPr lang="en-IN" sz="800" dirty="0" smtClean="0"/>
              <a:t>: Lewis, R.D. The Cultural Imperative: Global Trends in the 21st Century, © 2003 Richard Lewis. Reproduced by permission of Nicholas </a:t>
            </a:r>
            <a:r>
              <a:rPr lang="en-IN" sz="800" dirty="0" err="1" smtClean="0"/>
              <a:t>Brealey</a:t>
            </a:r>
            <a:r>
              <a:rPr lang="en-IN" sz="800" dirty="0" smtClean="0"/>
              <a:t> Publishing.</a:t>
            </a:r>
          </a:p>
        </p:txBody>
      </p:sp>
      <p:pic>
        <p:nvPicPr>
          <p:cNvPr id="4098" name="Picture 2" descr="Y:\Graphics\Powerpoint\PE_UK\PE501-MULLINS\Final Files\GIf\ch15\M15NF004.gif"/>
          <p:cNvPicPr>
            <a:picLocks noChangeAspect="1" noChangeArrowheads="1"/>
          </p:cNvPicPr>
          <p:nvPr/>
        </p:nvPicPr>
        <p:blipFill>
          <a:blip r:embed="rId3" cstate="print"/>
          <a:srcRect/>
          <a:stretch>
            <a:fillRect/>
          </a:stretch>
        </p:blipFill>
        <p:spPr bwMode="auto">
          <a:xfrm>
            <a:off x="1913467" y="1622428"/>
            <a:ext cx="5317067" cy="4000801"/>
          </a:xfrm>
          <a:prstGeom prst="rect">
            <a:avLst/>
          </a:prstGeom>
          <a:noFill/>
        </p:spPr>
      </p:pic>
    </p:spTree>
    <p:extLst>
      <p:ext uri="{BB962C8B-B14F-4D97-AF65-F5344CB8AC3E}">
        <p14:creationId xmlns:p14="http://schemas.microsoft.com/office/powerpoint/2010/main" val="16286743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a:xfrm>
            <a:off x="457200" y="482601"/>
            <a:ext cx="8229600" cy="1143000"/>
          </a:xfrm>
        </p:spPr>
        <p:txBody>
          <a:bodyPr/>
          <a:lstStyle/>
          <a:p>
            <a:r>
              <a:rPr lang="en-GB" b="1" dirty="0"/>
              <a:t>Organisational </a:t>
            </a:r>
            <a:r>
              <a:rPr lang="en-GB" b="1" dirty="0" smtClean="0"/>
              <a:t>climate</a:t>
            </a:r>
            <a:endParaRPr lang="en-GB" b="1" dirty="0"/>
          </a:p>
        </p:txBody>
      </p:sp>
      <p:sp>
        <p:nvSpPr>
          <p:cNvPr id="282627" name="Rectangle 3"/>
          <p:cNvSpPr>
            <a:spLocks noGrp="1" noChangeArrowheads="1"/>
          </p:cNvSpPr>
          <p:nvPr>
            <p:ph type="body" idx="1"/>
          </p:nvPr>
        </p:nvSpPr>
        <p:spPr>
          <a:xfrm>
            <a:off x="448147" y="1717628"/>
            <a:ext cx="8229600" cy="4525963"/>
          </a:xfrm>
        </p:spPr>
        <p:txBody>
          <a:bodyPr/>
          <a:lstStyle/>
          <a:p>
            <a:r>
              <a:rPr lang="en-GB" sz="3000" dirty="0"/>
              <a:t>Applied to </a:t>
            </a:r>
            <a:r>
              <a:rPr lang="en-GB" sz="3000" dirty="0" smtClean="0"/>
              <a:t>organisations, climate </a:t>
            </a:r>
            <a:r>
              <a:rPr lang="en-GB" sz="3000" dirty="0"/>
              <a:t>refers to:</a:t>
            </a:r>
          </a:p>
          <a:p>
            <a:pPr marL="668338" lvl="1" indent="-312738"/>
            <a:r>
              <a:rPr lang="en-GB" dirty="0" smtClean="0"/>
              <a:t>the </a:t>
            </a:r>
            <a:r>
              <a:rPr lang="en-GB" dirty="0"/>
              <a:t>prevailing atmosphere surrounding the </a:t>
            </a:r>
            <a:r>
              <a:rPr lang="en-GB" dirty="0" smtClean="0"/>
              <a:t>organisation;</a:t>
            </a:r>
            <a:endParaRPr lang="en-GB" dirty="0"/>
          </a:p>
          <a:p>
            <a:pPr marL="668338" lvl="1" indent="-312738"/>
            <a:r>
              <a:rPr lang="en-GB" dirty="0"/>
              <a:t>the level of </a:t>
            </a:r>
            <a:r>
              <a:rPr lang="en-GB" dirty="0" smtClean="0"/>
              <a:t>morale;</a:t>
            </a:r>
            <a:endParaRPr lang="en-GB" dirty="0"/>
          </a:p>
          <a:p>
            <a:pPr marL="668338" lvl="1" indent="-312738"/>
            <a:r>
              <a:rPr lang="en-GB" dirty="0"/>
              <a:t>the strength of feelings or </a:t>
            </a:r>
            <a:r>
              <a:rPr lang="en-GB" dirty="0" smtClean="0"/>
              <a:t>belonging, care </a:t>
            </a:r>
            <a:r>
              <a:rPr lang="en-GB" dirty="0"/>
              <a:t>and goodwill among </a:t>
            </a:r>
            <a:r>
              <a:rPr lang="en-GB" dirty="0" smtClean="0"/>
              <a:t>members;</a:t>
            </a:r>
          </a:p>
          <a:p>
            <a:pPr marL="668338" lvl="1" indent="-312738"/>
            <a:r>
              <a:rPr lang="en-GB" dirty="0" smtClean="0"/>
              <a:t>an indication of the employees’ feelings and beliefs of what the organisation is about.</a:t>
            </a:r>
            <a:endParaRPr lang="en-GB" dirty="0"/>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a:xfrm>
            <a:off x="457200" y="228600"/>
            <a:ext cx="8229600" cy="1143000"/>
          </a:xfrm>
        </p:spPr>
        <p:txBody>
          <a:bodyPr>
            <a:normAutofit fontScale="90000"/>
          </a:bodyPr>
          <a:lstStyle/>
          <a:p>
            <a:r>
              <a:rPr lang="en-GB" sz="4000" b="1" dirty="0" smtClean="0"/>
              <a:t>Six dimensions of climate:</a:t>
            </a:r>
            <a:br>
              <a:rPr lang="en-GB" sz="4000" b="1" dirty="0" smtClean="0"/>
            </a:br>
            <a:r>
              <a:rPr lang="en-GB" sz="4000" b="1" dirty="0" smtClean="0"/>
              <a:t>Atkinson and Frechette</a:t>
            </a:r>
            <a:endParaRPr lang="en-GB" sz="4000" b="1" dirty="0"/>
          </a:p>
        </p:txBody>
      </p:sp>
      <p:sp>
        <p:nvSpPr>
          <p:cNvPr id="283651" name="Rectangle 3"/>
          <p:cNvSpPr>
            <a:spLocks noGrp="1" noChangeArrowheads="1"/>
          </p:cNvSpPr>
          <p:nvPr>
            <p:ph type="body" idx="1"/>
          </p:nvPr>
        </p:nvSpPr>
        <p:spPr>
          <a:xfrm>
            <a:off x="457200" y="1817211"/>
            <a:ext cx="8362950" cy="4668581"/>
          </a:xfrm>
        </p:spPr>
        <p:txBody>
          <a:bodyPr>
            <a:normAutofit fontScale="77500" lnSpcReduction="20000"/>
          </a:bodyPr>
          <a:lstStyle/>
          <a:p>
            <a:r>
              <a:rPr lang="en-GB" sz="2800" dirty="0" smtClean="0"/>
              <a:t>Clarity</a:t>
            </a:r>
          </a:p>
          <a:p>
            <a:pPr marL="660400" lvl="1" indent="-312738"/>
            <a:r>
              <a:rPr lang="en-GB" sz="2600" dirty="0" smtClean="0"/>
              <a:t>Understanding of the organisation’s goals and policies as well as the requirements of their job.</a:t>
            </a:r>
          </a:p>
          <a:p>
            <a:r>
              <a:rPr lang="en-GB" sz="2800" dirty="0" smtClean="0"/>
              <a:t>Commitment</a:t>
            </a:r>
          </a:p>
          <a:p>
            <a:pPr marL="660400" lvl="1" indent="-312738"/>
            <a:r>
              <a:rPr lang="en-GB" sz="2600" dirty="0" smtClean="0"/>
              <a:t>Continuing dedication to a common purpose.</a:t>
            </a:r>
          </a:p>
          <a:p>
            <a:r>
              <a:rPr lang="en-GB" sz="2800" dirty="0" smtClean="0"/>
              <a:t>Standards</a:t>
            </a:r>
          </a:p>
          <a:p>
            <a:pPr marL="660400" lvl="1" indent="-312738"/>
            <a:r>
              <a:rPr lang="en-GB" sz="2600" dirty="0" smtClean="0"/>
              <a:t>Emphasis management places on high performance standards.</a:t>
            </a:r>
          </a:p>
          <a:p>
            <a:r>
              <a:rPr lang="en-GB" sz="2800" dirty="0" smtClean="0"/>
              <a:t>Responsibility</a:t>
            </a:r>
          </a:p>
          <a:p>
            <a:pPr marL="660400" lvl="1" indent="-312738"/>
            <a:r>
              <a:rPr lang="en-GB" sz="2600" dirty="0" smtClean="0"/>
              <a:t>Degree to which people feel responsible for their work.</a:t>
            </a:r>
          </a:p>
          <a:p>
            <a:r>
              <a:rPr lang="en-GB" sz="2800" dirty="0" smtClean="0"/>
              <a:t>Recognition</a:t>
            </a:r>
          </a:p>
          <a:p>
            <a:pPr marL="660400" lvl="1" indent="-312738"/>
            <a:r>
              <a:rPr lang="en-GB" sz="2600" dirty="0" smtClean="0"/>
              <a:t>Feeling of being recognised and rewarded for good work; performance feedback.</a:t>
            </a:r>
          </a:p>
          <a:p>
            <a:r>
              <a:rPr lang="en-GB" sz="2800" dirty="0" smtClean="0"/>
              <a:t>Teamwork</a:t>
            </a:r>
          </a:p>
          <a:p>
            <a:pPr marL="660400" lvl="1" indent="-312738"/>
            <a:r>
              <a:rPr lang="en-GB" sz="2600" dirty="0" smtClean="0"/>
              <a:t>Sense of organisational cohesion, mutual support, trust and pride.</a:t>
            </a:r>
            <a:endParaRPr lang="en-GB" sz="26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a:xfrm>
            <a:off x="457200" y="482926"/>
            <a:ext cx="8229600" cy="1143000"/>
          </a:xfrm>
        </p:spPr>
        <p:txBody>
          <a:bodyPr>
            <a:normAutofit/>
          </a:bodyPr>
          <a:lstStyle/>
          <a:p>
            <a:r>
              <a:rPr lang="en-GB" sz="4000" b="1" dirty="0" smtClean="0"/>
              <a:t>Organisational change</a:t>
            </a:r>
            <a:endParaRPr lang="en-GB" sz="4000" b="1" dirty="0"/>
          </a:p>
        </p:txBody>
      </p:sp>
      <p:sp>
        <p:nvSpPr>
          <p:cNvPr id="287747" name="Rectangle 3"/>
          <p:cNvSpPr>
            <a:spLocks noGrp="1" noChangeArrowheads="1"/>
          </p:cNvSpPr>
          <p:nvPr>
            <p:ph type="body" idx="1"/>
          </p:nvPr>
        </p:nvSpPr>
        <p:spPr>
          <a:xfrm>
            <a:off x="448147" y="1708186"/>
            <a:ext cx="8229600" cy="4525963"/>
          </a:xfrm>
        </p:spPr>
        <p:txBody>
          <a:bodyPr/>
          <a:lstStyle/>
          <a:p>
            <a:r>
              <a:rPr lang="en-GB" dirty="0"/>
              <a:t>Change is a pervasive influence. </a:t>
            </a:r>
            <a:r>
              <a:rPr lang="en-GB" dirty="0" smtClean="0"/>
              <a:t>It </a:t>
            </a:r>
            <a:r>
              <a:rPr lang="en-GB" dirty="0"/>
              <a:t>is an inescapable part of both social and organisational life.  </a:t>
            </a:r>
          </a:p>
          <a:p>
            <a:r>
              <a:rPr lang="en-GB" dirty="0"/>
              <a:t>Organisational change </a:t>
            </a:r>
            <a:r>
              <a:rPr lang="en-GB" dirty="0" smtClean="0"/>
              <a:t>can:</a:t>
            </a:r>
            <a:endParaRPr lang="en-GB" dirty="0"/>
          </a:p>
          <a:p>
            <a:pPr marL="668338" lvl="1" indent="-312738"/>
            <a:r>
              <a:rPr lang="en-GB" sz="3000" dirty="0" smtClean="0"/>
              <a:t>deliberately be initiated </a:t>
            </a:r>
            <a:r>
              <a:rPr lang="en-GB" sz="3000" dirty="0"/>
              <a:t>by </a:t>
            </a:r>
            <a:r>
              <a:rPr lang="en-GB" sz="3000" dirty="0" smtClean="0"/>
              <a:t>management;</a:t>
            </a:r>
            <a:endParaRPr lang="en-GB" sz="3000" dirty="0"/>
          </a:p>
          <a:p>
            <a:pPr marL="668338" lvl="1" indent="-312738"/>
            <a:r>
              <a:rPr lang="en-GB" sz="3000" dirty="0" smtClean="0"/>
              <a:t>evolve </a:t>
            </a:r>
            <a:r>
              <a:rPr lang="en-GB" sz="3000" dirty="0"/>
              <a:t>slowly over </a:t>
            </a:r>
            <a:r>
              <a:rPr lang="en-GB" sz="3000" dirty="0" smtClean="0"/>
              <a:t>time;</a:t>
            </a:r>
            <a:endParaRPr lang="en-GB" sz="3000" dirty="0"/>
          </a:p>
          <a:p>
            <a:pPr marL="668338" lvl="1" indent="-312738"/>
            <a:r>
              <a:rPr lang="en-GB" sz="3000" dirty="0" smtClean="0"/>
              <a:t>be imposed </a:t>
            </a:r>
            <a:r>
              <a:rPr lang="en-GB" sz="3000" dirty="0"/>
              <a:t>by changes in </a:t>
            </a:r>
            <a:r>
              <a:rPr lang="en-GB" sz="3000" dirty="0" smtClean="0"/>
              <a:t>policy;</a:t>
            </a:r>
            <a:endParaRPr lang="en-GB" sz="3000" dirty="0"/>
          </a:p>
          <a:p>
            <a:pPr marL="668338" lvl="1" indent="-312738"/>
            <a:r>
              <a:rPr lang="en-GB" sz="3000" dirty="0" smtClean="0"/>
              <a:t>result </a:t>
            </a:r>
            <a:r>
              <a:rPr lang="en-GB" sz="3000" dirty="0"/>
              <a:t>from environmental </a:t>
            </a:r>
            <a:r>
              <a:rPr lang="en-GB" sz="3000" dirty="0" smtClean="0"/>
              <a:t>pressures.</a:t>
            </a:r>
            <a:endParaRPr lang="en-GB" sz="30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p:cNvSpPr>
            <a:spLocks noGrp="1" noChangeArrowheads="1"/>
          </p:cNvSpPr>
          <p:nvPr>
            <p:ph type="title"/>
          </p:nvPr>
        </p:nvSpPr>
        <p:spPr>
          <a:xfrm>
            <a:off x="457200" y="482601"/>
            <a:ext cx="8229600" cy="1143000"/>
          </a:xfrm>
        </p:spPr>
        <p:txBody>
          <a:bodyPr/>
          <a:lstStyle/>
          <a:p>
            <a:r>
              <a:rPr lang="en-GB" b="1" dirty="0"/>
              <a:t>Forces of </a:t>
            </a:r>
            <a:r>
              <a:rPr lang="en-GB" b="1" dirty="0" smtClean="0"/>
              <a:t>change</a:t>
            </a:r>
            <a:endParaRPr lang="en-GB" b="1" dirty="0"/>
          </a:p>
        </p:txBody>
      </p:sp>
      <p:sp>
        <p:nvSpPr>
          <p:cNvPr id="288772" name="Rectangle 4"/>
          <p:cNvSpPr>
            <a:spLocks noGrp="1" noChangeArrowheads="1"/>
          </p:cNvSpPr>
          <p:nvPr>
            <p:ph type="body" sz="half" idx="1"/>
          </p:nvPr>
        </p:nvSpPr>
        <p:spPr>
          <a:xfrm>
            <a:off x="448408" y="1769863"/>
            <a:ext cx="4038600" cy="4525963"/>
          </a:xfrm>
        </p:spPr>
        <p:txBody>
          <a:bodyPr>
            <a:normAutofit lnSpcReduction="10000"/>
          </a:bodyPr>
          <a:lstStyle/>
          <a:p>
            <a:r>
              <a:rPr lang="en-GB" sz="2400" dirty="0"/>
              <a:t>Uncertain economic conditions</a:t>
            </a:r>
          </a:p>
          <a:p>
            <a:r>
              <a:rPr lang="en-GB" sz="2400" dirty="0" smtClean="0"/>
              <a:t>Globalisation and competition</a:t>
            </a:r>
            <a:endParaRPr lang="en-GB" sz="2400" dirty="0"/>
          </a:p>
          <a:p>
            <a:r>
              <a:rPr lang="en-GB" sz="2400" dirty="0"/>
              <a:t>Government intervention</a:t>
            </a:r>
          </a:p>
          <a:p>
            <a:r>
              <a:rPr lang="en-GB" sz="2400" dirty="0" smtClean="0"/>
              <a:t>EU influences and social legislation</a:t>
            </a:r>
          </a:p>
          <a:p>
            <a:r>
              <a:rPr lang="en-GB" sz="2400" dirty="0" smtClean="0"/>
              <a:t>Political </a:t>
            </a:r>
            <a:r>
              <a:rPr lang="en-GB" sz="2400" dirty="0"/>
              <a:t>interests</a:t>
            </a:r>
          </a:p>
          <a:p>
            <a:r>
              <a:rPr lang="en-GB" sz="2400" dirty="0"/>
              <a:t>Scarcity of natural resources</a:t>
            </a:r>
          </a:p>
          <a:p>
            <a:r>
              <a:rPr lang="en-GB" sz="2400" dirty="0"/>
              <a:t>Technological development</a:t>
            </a:r>
          </a:p>
        </p:txBody>
      </p:sp>
      <p:sp>
        <p:nvSpPr>
          <p:cNvPr id="288773" name="Rectangle 5"/>
          <p:cNvSpPr>
            <a:spLocks noGrp="1" noChangeArrowheads="1"/>
          </p:cNvSpPr>
          <p:nvPr>
            <p:ph type="body" sz="half" idx="2"/>
          </p:nvPr>
        </p:nvSpPr>
        <p:spPr>
          <a:xfrm>
            <a:off x="4648200" y="1735995"/>
            <a:ext cx="4038600" cy="4525963"/>
          </a:xfrm>
        </p:spPr>
        <p:txBody>
          <a:bodyPr/>
          <a:lstStyle/>
          <a:p>
            <a:r>
              <a:rPr lang="en-GB" sz="2400" dirty="0"/>
              <a:t>Increased demand for </a:t>
            </a:r>
            <a:r>
              <a:rPr lang="en-GB" sz="2400" dirty="0" smtClean="0"/>
              <a:t>high-quality </a:t>
            </a:r>
            <a:r>
              <a:rPr lang="en-GB" sz="2400" dirty="0"/>
              <a:t>goods, services and customer satisfaction</a:t>
            </a:r>
          </a:p>
          <a:p>
            <a:r>
              <a:rPr lang="en-GB" sz="2400" dirty="0"/>
              <a:t>Flexibility in </a:t>
            </a:r>
            <a:r>
              <a:rPr lang="en-GB" sz="2400" dirty="0" smtClean="0"/>
              <a:t>work organisation</a:t>
            </a:r>
            <a:endParaRPr lang="en-GB" sz="2400" dirty="0"/>
          </a:p>
          <a:p>
            <a:r>
              <a:rPr lang="en-GB" sz="2400" dirty="0"/>
              <a:t>Changing nature of the workforce</a:t>
            </a:r>
          </a:p>
          <a:p>
            <a:r>
              <a:rPr lang="en-GB" sz="2400" dirty="0"/>
              <a:t>Internal organisational conflict</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a:xfrm>
            <a:off x="457200" y="169009"/>
            <a:ext cx="8229600" cy="1143000"/>
          </a:xfrm>
        </p:spPr>
        <p:txBody>
          <a:bodyPr>
            <a:noAutofit/>
          </a:bodyPr>
          <a:lstStyle/>
          <a:p>
            <a:r>
              <a:rPr lang="en-GB" b="1" dirty="0" smtClean="0"/>
              <a:t>Planned organisational</a:t>
            </a:r>
            <a:br>
              <a:rPr lang="en-GB" b="1" dirty="0" smtClean="0"/>
            </a:br>
            <a:r>
              <a:rPr lang="en-GB" b="1" dirty="0" smtClean="0"/>
              <a:t>change: </a:t>
            </a:r>
            <a:r>
              <a:rPr lang="en-GB" b="1" dirty="0"/>
              <a:t>Lewin</a:t>
            </a:r>
          </a:p>
        </p:txBody>
      </p:sp>
      <p:sp>
        <p:nvSpPr>
          <p:cNvPr id="292867" name="Rectangle 3"/>
          <p:cNvSpPr>
            <a:spLocks noGrp="1" noChangeArrowheads="1"/>
          </p:cNvSpPr>
          <p:nvPr>
            <p:ph type="body" idx="1"/>
          </p:nvPr>
        </p:nvSpPr>
        <p:spPr>
          <a:xfrm>
            <a:off x="447561" y="1717303"/>
            <a:ext cx="8229600" cy="4525963"/>
          </a:xfrm>
        </p:spPr>
        <p:txBody>
          <a:bodyPr>
            <a:normAutofit/>
          </a:bodyPr>
          <a:lstStyle/>
          <a:p>
            <a:pPr marL="0" indent="0">
              <a:buNone/>
            </a:pPr>
            <a:r>
              <a:rPr lang="en-GB" sz="2800" dirty="0"/>
              <a:t>Lewin identifies a three-phase process of behaviour modification to achieve organisational </a:t>
            </a:r>
            <a:r>
              <a:rPr lang="en-GB" sz="2800" dirty="0" smtClean="0"/>
              <a:t>change:</a:t>
            </a:r>
            <a:endParaRPr lang="en-GB" sz="2800" dirty="0"/>
          </a:p>
          <a:p>
            <a:pPr marL="363538" lvl="1" indent="-338138"/>
            <a:r>
              <a:rPr lang="en-GB" dirty="0" smtClean="0"/>
              <a:t>Unfreezing; reducing forces which maintain behaviour</a:t>
            </a:r>
            <a:endParaRPr lang="en-GB" dirty="0"/>
          </a:p>
          <a:p>
            <a:pPr marL="363538" lvl="1" indent="-338138"/>
            <a:r>
              <a:rPr lang="en-GB" dirty="0" smtClean="0"/>
              <a:t>Movement; development of new attitudes or behaviour</a:t>
            </a:r>
            <a:endParaRPr lang="en-GB" dirty="0"/>
          </a:p>
          <a:p>
            <a:pPr marL="363538" lvl="1" indent="-338138"/>
            <a:r>
              <a:rPr lang="en-GB" dirty="0" smtClean="0"/>
              <a:t>Refreezing; stabilising change at the new level</a:t>
            </a:r>
            <a:r>
              <a:rPr lang="en-GB" dirty="0"/>
              <a:t/>
            </a:r>
            <a:br>
              <a:rPr lang="en-GB" dirty="0"/>
            </a:b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a:xfrm>
            <a:off x="457200" y="490743"/>
            <a:ext cx="8229600" cy="1143000"/>
          </a:xfrm>
        </p:spPr>
        <p:txBody>
          <a:bodyPr>
            <a:normAutofit fontScale="90000"/>
          </a:bodyPr>
          <a:lstStyle/>
          <a:p>
            <a:r>
              <a:rPr lang="en-GB" b="1" dirty="0" smtClean="0"/>
              <a:t>Stages in a planned-change effort</a:t>
            </a:r>
            <a:endParaRPr lang="en-GB" b="1" dirty="0"/>
          </a:p>
        </p:txBody>
      </p:sp>
      <p:sp>
        <p:nvSpPr>
          <p:cNvPr id="4" name="TextBox 3"/>
          <p:cNvSpPr txBox="1"/>
          <p:nvPr/>
        </p:nvSpPr>
        <p:spPr>
          <a:xfrm>
            <a:off x="269632" y="5890773"/>
            <a:ext cx="7848600" cy="492443"/>
          </a:xfrm>
          <a:prstGeom prst="rect">
            <a:avLst/>
          </a:prstGeom>
          <a:noFill/>
        </p:spPr>
        <p:txBody>
          <a:bodyPr wrap="square" rtlCol="0">
            <a:spAutoFit/>
          </a:bodyPr>
          <a:lstStyle/>
          <a:p>
            <a:r>
              <a:rPr lang="en-GB" sz="1200" dirty="0" smtClean="0"/>
              <a:t>Figure 15.7 </a:t>
            </a:r>
            <a:r>
              <a:rPr lang="en-GB" dirty="0" smtClean="0"/>
              <a:t> Stages in a planned-change effort</a:t>
            </a:r>
          </a:p>
          <a:p>
            <a:r>
              <a:rPr lang="en-GB" sz="800" i="1" dirty="0" smtClean="0"/>
              <a:t>Source</a:t>
            </a:r>
            <a:r>
              <a:rPr lang="en-GB" sz="800" dirty="0" smtClean="0"/>
              <a:t>: base</a:t>
            </a:r>
            <a:r>
              <a:rPr lang="en-US" sz="800" dirty="0" smtClean="0"/>
              <a:t>d on French, W. L., </a:t>
            </a:r>
            <a:r>
              <a:rPr lang="en-US" sz="800" dirty="0" err="1" smtClean="0"/>
              <a:t>Kast</a:t>
            </a:r>
            <a:r>
              <a:rPr lang="en-US" sz="800" dirty="0" smtClean="0"/>
              <a:t>, F. E. and </a:t>
            </a:r>
            <a:r>
              <a:rPr lang="en-US" sz="800" dirty="0" err="1" smtClean="0"/>
              <a:t>Rosenzweig</a:t>
            </a:r>
            <a:r>
              <a:rPr lang="en-US" sz="800" dirty="0" smtClean="0"/>
              <a:t>, J. E. </a:t>
            </a:r>
            <a:r>
              <a:rPr lang="en-US" sz="800" i="1" dirty="0" smtClean="0"/>
              <a:t>Understanding Human Behavior in </a:t>
            </a:r>
            <a:r>
              <a:rPr lang="en-US" sz="800" i="1" dirty="0" err="1" smtClean="0"/>
              <a:t>Organisations</a:t>
            </a:r>
            <a:r>
              <a:rPr lang="en-US" sz="800" i="1" dirty="0" smtClean="0"/>
              <a:t>,</a:t>
            </a:r>
            <a:r>
              <a:rPr lang="en-US" sz="800" dirty="0" smtClean="0"/>
              <a:t> Harper and Row (1985), p. 9.</a:t>
            </a:r>
            <a:endParaRPr lang="en-GB" sz="800" dirty="0"/>
          </a:p>
        </p:txBody>
      </p:sp>
      <p:pic>
        <p:nvPicPr>
          <p:cNvPr id="5122" name="Picture 2" descr="Y:\Graphics\Powerpoint\PE_UK\PE501-MULLINS\Final Files\GIf\ch15\M15NF007.gif"/>
          <p:cNvPicPr>
            <a:picLocks noChangeAspect="1" noChangeArrowheads="1"/>
          </p:cNvPicPr>
          <p:nvPr/>
        </p:nvPicPr>
        <p:blipFill>
          <a:blip r:embed="rId3" cstate="print"/>
          <a:srcRect/>
          <a:stretch>
            <a:fillRect/>
          </a:stretch>
        </p:blipFill>
        <p:spPr bwMode="auto">
          <a:xfrm>
            <a:off x="648914" y="2089168"/>
            <a:ext cx="7846173" cy="2635232"/>
          </a:xfrm>
          <a:prstGeom prst="rect">
            <a:avLst/>
          </a:prstGeom>
          <a:noFill/>
        </p:spPr>
      </p:pic>
    </p:spTree>
    <p:extLst>
      <p:ext uri="{BB962C8B-B14F-4D97-AF65-F5344CB8AC3E}">
        <p14:creationId xmlns:p14="http://schemas.microsoft.com/office/powerpoint/2010/main" val="36572552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a:xfrm>
            <a:off x="457200" y="482601"/>
            <a:ext cx="8229600" cy="1143000"/>
          </a:xfrm>
        </p:spPr>
        <p:txBody>
          <a:bodyPr/>
          <a:lstStyle/>
          <a:p>
            <a:r>
              <a:rPr lang="en-GB" sz="4000" b="1" dirty="0"/>
              <a:t>Resistance to </a:t>
            </a:r>
            <a:r>
              <a:rPr lang="en-GB" sz="4000" b="1" dirty="0" smtClean="0"/>
              <a:t>change</a:t>
            </a:r>
            <a:r>
              <a:rPr lang="en-GB" sz="4000" b="1" dirty="0"/>
              <a:t>: </a:t>
            </a:r>
            <a:r>
              <a:rPr lang="en-GB" sz="4000" b="1" dirty="0" smtClean="0"/>
              <a:t>individual</a:t>
            </a:r>
            <a:endParaRPr lang="en-GB" sz="4000" b="1" dirty="0"/>
          </a:p>
        </p:txBody>
      </p:sp>
      <p:sp>
        <p:nvSpPr>
          <p:cNvPr id="294915" name="Rectangle 3"/>
          <p:cNvSpPr>
            <a:spLocks noGrp="1" noChangeArrowheads="1"/>
          </p:cNvSpPr>
          <p:nvPr>
            <p:ph type="body" idx="1"/>
          </p:nvPr>
        </p:nvSpPr>
        <p:spPr>
          <a:xfrm>
            <a:off x="439094" y="1708511"/>
            <a:ext cx="8229600" cy="4525963"/>
          </a:xfrm>
        </p:spPr>
        <p:txBody>
          <a:bodyPr/>
          <a:lstStyle/>
          <a:p>
            <a:pPr>
              <a:buNone/>
            </a:pPr>
            <a:r>
              <a:rPr lang="en-GB" dirty="0"/>
              <a:t>Individual resistance can arise from</a:t>
            </a:r>
            <a:r>
              <a:rPr lang="en-GB" dirty="0" smtClean="0"/>
              <a:t>:</a:t>
            </a:r>
            <a:endParaRPr lang="en-GB" dirty="0"/>
          </a:p>
          <a:p>
            <a:pPr marL="363538" lvl="1" indent="-338138"/>
            <a:r>
              <a:rPr lang="en-GB" sz="3200" dirty="0"/>
              <a:t>Selective perception</a:t>
            </a:r>
          </a:p>
          <a:p>
            <a:pPr marL="363538" lvl="1" indent="-338138"/>
            <a:r>
              <a:rPr lang="en-GB" sz="3200" dirty="0"/>
              <a:t>Habit</a:t>
            </a:r>
          </a:p>
          <a:p>
            <a:pPr marL="363538" lvl="1" indent="-338138"/>
            <a:r>
              <a:rPr lang="en-GB" sz="3200" dirty="0"/>
              <a:t>Inconvenience or loss of freedom</a:t>
            </a:r>
          </a:p>
          <a:p>
            <a:pPr marL="363538" lvl="1" indent="-338138"/>
            <a:r>
              <a:rPr lang="en-GB" sz="3200" dirty="0"/>
              <a:t>Economic implications</a:t>
            </a:r>
          </a:p>
          <a:p>
            <a:pPr marL="363538" lvl="1" indent="-338138"/>
            <a:r>
              <a:rPr lang="en-GB" sz="3200" dirty="0"/>
              <a:t>Security in the past</a:t>
            </a:r>
          </a:p>
          <a:p>
            <a:pPr marL="363538" lvl="1" indent="-338138"/>
            <a:r>
              <a:rPr lang="en-GB" sz="3200" dirty="0"/>
              <a:t>Fear of the unknown</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457200" y="177801"/>
            <a:ext cx="8229600" cy="1143000"/>
          </a:xfrm>
        </p:spPr>
        <p:txBody>
          <a:bodyPr>
            <a:noAutofit/>
          </a:bodyPr>
          <a:lstStyle/>
          <a:p>
            <a:r>
              <a:rPr lang="en-GB" b="1" dirty="0"/>
              <a:t>Resistance to </a:t>
            </a:r>
            <a:r>
              <a:rPr lang="en-GB" b="1" dirty="0" smtClean="0"/>
              <a:t>change</a:t>
            </a:r>
            <a:r>
              <a:rPr lang="en-GB" b="1" dirty="0"/>
              <a:t>: </a:t>
            </a:r>
            <a:r>
              <a:rPr lang="en-GB" b="1" dirty="0" smtClean="0"/>
              <a:t>organisational</a:t>
            </a:r>
            <a:endParaRPr lang="en-GB" b="1" dirty="0"/>
          </a:p>
        </p:txBody>
      </p:sp>
      <p:sp>
        <p:nvSpPr>
          <p:cNvPr id="295939" name="Rectangle 3"/>
          <p:cNvSpPr>
            <a:spLocks noGrp="1" noChangeArrowheads="1"/>
          </p:cNvSpPr>
          <p:nvPr>
            <p:ph type="body" idx="1"/>
          </p:nvPr>
        </p:nvSpPr>
        <p:spPr>
          <a:xfrm>
            <a:off x="457200" y="1708186"/>
            <a:ext cx="8229600" cy="4525963"/>
          </a:xfrm>
        </p:spPr>
        <p:txBody>
          <a:bodyPr/>
          <a:lstStyle/>
          <a:p>
            <a:pPr>
              <a:buNone/>
            </a:pPr>
            <a:r>
              <a:rPr lang="en-GB" dirty="0"/>
              <a:t>Organisational resistance can arise </a:t>
            </a:r>
            <a:r>
              <a:rPr lang="en-GB" dirty="0" smtClean="0"/>
              <a:t>from:</a:t>
            </a:r>
            <a:endParaRPr lang="en-GB" dirty="0"/>
          </a:p>
          <a:p>
            <a:pPr marL="347663" lvl="1" indent="-339725"/>
            <a:r>
              <a:rPr lang="en-GB" sz="3200" dirty="0"/>
              <a:t>Organisational culture</a:t>
            </a:r>
          </a:p>
          <a:p>
            <a:pPr marL="347663" lvl="1" indent="-339725"/>
            <a:r>
              <a:rPr lang="en-GB" sz="3200" dirty="0"/>
              <a:t>Maintaining stability</a:t>
            </a:r>
          </a:p>
          <a:p>
            <a:pPr marL="347663" lvl="1" indent="-339725"/>
            <a:r>
              <a:rPr lang="en-GB" sz="3200" dirty="0"/>
              <a:t>Investment in resources</a:t>
            </a:r>
          </a:p>
          <a:p>
            <a:pPr marL="347663" lvl="1" indent="-339725"/>
            <a:r>
              <a:rPr lang="en-GB" sz="3200" dirty="0"/>
              <a:t>Past contracts or agreements</a:t>
            </a:r>
          </a:p>
          <a:p>
            <a:pPr marL="347663" lvl="1" indent="-339725"/>
            <a:r>
              <a:rPr lang="en-GB" sz="3200" dirty="0"/>
              <a:t>Threats to power or influence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82" name="Rectangle 2"/>
          <p:cNvSpPr>
            <a:spLocks noGrp="1" noChangeArrowheads="1"/>
          </p:cNvSpPr>
          <p:nvPr>
            <p:ph type="title"/>
          </p:nvPr>
        </p:nvSpPr>
        <p:spPr>
          <a:xfrm>
            <a:off x="457200" y="482276"/>
            <a:ext cx="8229600" cy="1143000"/>
          </a:xfrm>
        </p:spPr>
        <p:txBody>
          <a:bodyPr>
            <a:normAutofit/>
          </a:bodyPr>
          <a:lstStyle/>
          <a:p>
            <a:r>
              <a:rPr lang="en-GB" b="1" dirty="0" smtClean="0"/>
              <a:t>Managing change: CMI checklist</a:t>
            </a:r>
            <a:endParaRPr lang="en-GB" sz="4000" b="1" dirty="0"/>
          </a:p>
        </p:txBody>
      </p:sp>
      <p:sp>
        <p:nvSpPr>
          <p:cNvPr id="327683" name="Rectangle 3"/>
          <p:cNvSpPr>
            <a:spLocks noGrp="1" noChangeArrowheads="1"/>
          </p:cNvSpPr>
          <p:nvPr>
            <p:ph type="body" idx="1"/>
          </p:nvPr>
        </p:nvSpPr>
        <p:spPr>
          <a:xfrm>
            <a:off x="449438" y="1820659"/>
            <a:ext cx="8229600" cy="4952999"/>
          </a:xfrm>
        </p:spPr>
        <p:txBody>
          <a:bodyPr>
            <a:normAutofit lnSpcReduction="10000"/>
          </a:bodyPr>
          <a:lstStyle/>
          <a:p>
            <a:pPr marL="533400" indent="-533400">
              <a:lnSpc>
                <a:spcPct val="90000"/>
              </a:lnSpc>
              <a:buFontTx/>
              <a:buAutoNum type="arabicPeriod"/>
            </a:pPr>
            <a:r>
              <a:rPr lang="en-GB" sz="2400" dirty="0" smtClean="0"/>
              <a:t>Agree the implementation strategy</a:t>
            </a:r>
          </a:p>
          <a:p>
            <a:pPr marL="533400" indent="-533400">
              <a:lnSpc>
                <a:spcPct val="90000"/>
              </a:lnSpc>
              <a:buFontTx/>
              <a:buAutoNum type="arabicPeriod"/>
            </a:pPr>
            <a:r>
              <a:rPr lang="en-GB" sz="2400" dirty="0" smtClean="0"/>
              <a:t>Agree timeframes</a:t>
            </a:r>
          </a:p>
          <a:p>
            <a:pPr marL="533400" indent="-533400">
              <a:lnSpc>
                <a:spcPct val="90000"/>
              </a:lnSpc>
              <a:buFontTx/>
              <a:buAutoNum type="arabicPeriod"/>
            </a:pPr>
            <a:r>
              <a:rPr lang="en-GB" sz="2400" dirty="0" smtClean="0"/>
              <a:t>Draw up detailed implementation plans</a:t>
            </a:r>
          </a:p>
          <a:p>
            <a:pPr marL="533400" indent="-533400">
              <a:lnSpc>
                <a:spcPct val="90000"/>
              </a:lnSpc>
              <a:buFontTx/>
              <a:buAutoNum type="arabicPeriod"/>
            </a:pPr>
            <a:r>
              <a:rPr lang="en-GB" sz="2400" dirty="0" smtClean="0"/>
              <a:t>Set up a team of change champions</a:t>
            </a:r>
          </a:p>
          <a:p>
            <a:pPr marL="533400" indent="-533400">
              <a:lnSpc>
                <a:spcPct val="90000"/>
              </a:lnSpc>
              <a:buFontTx/>
              <a:buAutoNum type="arabicPeriod"/>
            </a:pPr>
            <a:r>
              <a:rPr lang="en-GB" sz="2400" dirty="0" smtClean="0"/>
              <a:t>Establish good programme management practices</a:t>
            </a:r>
          </a:p>
          <a:p>
            <a:pPr marL="533400" indent="-533400">
              <a:lnSpc>
                <a:spcPct val="90000"/>
              </a:lnSpc>
              <a:buFontTx/>
              <a:buAutoNum type="arabicPeriod"/>
            </a:pPr>
            <a:r>
              <a:rPr lang="en-GB" sz="2400" dirty="0" smtClean="0"/>
              <a:t>Communicate clearly</a:t>
            </a:r>
          </a:p>
          <a:p>
            <a:pPr marL="533400" indent="-533400">
              <a:lnSpc>
                <a:spcPct val="90000"/>
              </a:lnSpc>
              <a:buFontTx/>
              <a:buAutoNum type="arabicPeriod"/>
            </a:pPr>
            <a:r>
              <a:rPr lang="en-GB" sz="2400" dirty="0" smtClean="0"/>
              <a:t>Ensure participation and help to minimise stress</a:t>
            </a:r>
          </a:p>
          <a:p>
            <a:pPr marL="533400" indent="-533400">
              <a:lnSpc>
                <a:spcPct val="90000"/>
              </a:lnSpc>
              <a:buFontTx/>
              <a:buAutoNum type="arabicPeriod"/>
            </a:pPr>
            <a:r>
              <a:rPr lang="en-GB" sz="2400" dirty="0" smtClean="0"/>
              <a:t>Personalise the case for change</a:t>
            </a:r>
          </a:p>
          <a:p>
            <a:pPr marL="533400" indent="-533400">
              <a:lnSpc>
                <a:spcPct val="90000"/>
              </a:lnSpc>
              <a:buFontTx/>
              <a:buAutoNum type="arabicPeriod"/>
            </a:pPr>
            <a:r>
              <a:rPr lang="en-GB" sz="2400" dirty="0" smtClean="0"/>
              <a:t>Be prepared for conflict and manage it effectively</a:t>
            </a:r>
          </a:p>
          <a:p>
            <a:pPr marL="533400" indent="-533400">
              <a:lnSpc>
                <a:spcPct val="90000"/>
              </a:lnSpc>
              <a:buFontTx/>
              <a:buAutoNum type="arabicPeriod"/>
            </a:pPr>
            <a:r>
              <a:rPr lang="en-GB" sz="2400" dirty="0" smtClean="0"/>
              <a:t>Motivate your employees</a:t>
            </a:r>
          </a:p>
          <a:p>
            <a:pPr marL="533400" indent="-533400">
              <a:lnSpc>
                <a:spcPct val="90000"/>
              </a:lnSpc>
              <a:buFontTx/>
              <a:buAutoNum type="arabicPeriod"/>
            </a:pPr>
            <a:r>
              <a:rPr lang="en-GB" sz="2400" dirty="0" smtClean="0"/>
              <a:t>Develop skills</a:t>
            </a:r>
          </a:p>
          <a:p>
            <a:pPr marL="533400" indent="-533400">
              <a:lnSpc>
                <a:spcPct val="90000"/>
              </a:lnSpc>
              <a:buFontTx/>
              <a:buAutoNum type="arabicPeriod"/>
            </a:pPr>
            <a:r>
              <a:rPr lang="en-GB" sz="2400" dirty="0" smtClean="0"/>
              <a:t>Maintain momentum</a:t>
            </a:r>
          </a:p>
          <a:p>
            <a:pPr marL="533400" indent="-533400">
              <a:lnSpc>
                <a:spcPct val="90000"/>
              </a:lnSpc>
              <a:buFontTx/>
              <a:buAutoNum type="arabicPeriod"/>
            </a:pPr>
            <a:r>
              <a:rPr lang="en-GB" sz="2400" dirty="0" smtClean="0"/>
              <a:t>Monitor and evaluate</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8706" name="Rectangle 2"/>
          <p:cNvSpPr>
            <a:spLocks noGrp="1" noChangeArrowheads="1"/>
          </p:cNvSpPr>
          <p:nvPr>
            <p:ph type="title"/>
          </p:nvPr>
        </p:nvSpPr>
        <p:spPr>
          <a:xfrm>
            <a:off x="457200" y="491068"/>
            <a:ext cx="8229600" cy="1143000"/>
          </a:xfrm>
        </p:spPr>
        <p:txBody>
          <a:bodyPr/>
          <a:lstStyle/>
          <a:p>
            <a:r>
              <a:rPr lang="en-GB" sz="4000" b="1" dirty="0" smtClean="0"/>
              <a:t>Minimising problems </a:t>
            </a:r>
            <a:r>
              <a:rPr lang="en-GB" sz="4000" b="1" dirty="0"/>
              <a:t>of </a:t>
            </a:r>
            <a:r>
              <a:rPr lang="en-GB" sz="4000" b="1" dirty="0" smtClean="0"/>
              <a:t>change</a:t>
            </a:r>
            <a:endParaRPr lang="en-GB" sz="4000" b="1" dirty="0"/>
          </a:p>
        </p:txBody>
      </p:sp>
      <p:sp>
        <p:nvSpPr>
          <p:cNvPr id="328707" name="Rectangle 3"/>
          <p:cNvSpPr>
            <a:spLocks noGrp="1" noChangeArrowheads="1"/>
          </p:cNvSpPr>
          <p:nvPr>
            <p:ph type="body" idx="1"/>
          </p:nvPr>
        </p:nvSpPr>
        <p:spPr>
          <a:xfrm>
            <a:off x="448147" y="1772207"/>
            <a:ext cx="8229600" cy="4628593"/>
          </a:xfrm>
        </p:spPr>
        <p:txBody>
          <a:bodyPr/>
          <a:lstStyle/>
          <a:p>
            <a:pPr>
              <a:lnSpc>
                <a:spcPct val="90000"/>
              </a:lnSpc>
            </a:pPr>
            <a:r>
              <a:rPr lang="en-GB" sz="2800" dirty="0"/>
              <a:t>Create an </a:t>
            </a:r>
            <a:r>
              <a:rPr lang="en-GB" sz="2800" dirty="0" smtClean="0"/>
              <a:t>environment of trust and shared commitment.</a:t>
            </a:r>
            <a:endParaRPr lang="en-GB" sz="2800" dirty="0"/>
          </a:p>
          <a:p>
            <a:pPr>
              <a:lnSpc>
                <a:spcPct val="90000"/>
              </a:lnSpc>
            </a:pPr>
            <a:r>
              <a:rPr lang="en-GB" sz="2800" dirty="0" smtClean="0"/>
              <a:t>Team </a:t>
            </a:r>
            <a:r>
              <a:rPr lang="en-GB" sz="2800" dirty="0"/>
              <a:t>management and co-operation </a:t>
            </a:r>
            <a:r>
              <a:rPr lang="en-GB" sz="2800" dirty="0" smtClean="0"/>
              <a:t>amongst staff.</a:t>
            </a:r>
            <a:endParaRPr lang="en-GB" sz="2800" dirty="0"/>
          </a:p>
          <a:p>
            <a:pPr>
              <a:lnSpc>
                <a:spcPct val="90000"/>
              </a:lnSpc>
            </a:pPr>
            <a:r>
              <a:rPr lang="en-GB" sz="2800" dirty="0"/>
              <a:t>A carefully designed HRM action </a:t>
            </a:r>
            <a:r>
              <a:rPr lang="en-GB" sz="2800" dirty="0" smtClean="0"/>
              <a:t>programme, including:</a:t>
            </a:r>
          </a:p>
          <a:p>
            <a:pPr marL="668338" lvl="1" indent="-312738">
              <a:lnSpc>
                <a:spcPct val="90000"/>
              </a:lnSpc>
            </a:pPr>
            <a:r>
              <a:rPr lang="en-GB" sz="2600" dirty="0" smtClean="0"/>
              <a:t>incentives </a:t>
            </a:r>
            <a:r>
              <a:rPr lang="en-GB" sz="2600" dirty="0"/>
              <a:t>such as payment </a:t>
            </a:r>
            <a:r>
              <a:rPr lang="en-GB" sz="2600" dirty="0" smtClean="0"/>
              <a:t>schemes;</a:t>
            </a:r>
            <a:endParaRPr lang="en-GB" sz="2600" dirty="0"/>
          </a:p>
          <a:p>
            <a:pPr marL="668338" lvl="1" indent="-312738">
              <a:lnSpc>
                <a:spcPct val="90000"/>
              </a:lnSpc>
            </a:pPr>
            <a:r>
              <a:rPr lang="en-GB" sz="2600" dirty="0" smtClean="0"/>
              <a:t>maintenance </a:t>
            </a:r>
            <a:r>
              <a:rPr lang="en-GB" sz="2600" dirty="0"/>
              <a:t>of the socio-technical </a:t>
            </a:r>
            <a:r>
              <a:rPr lang="en-GB" sz="2600" dirty="0" smtClean="0"/>
              <a:t>balance;</a:t>
            </a:r>
            <a:endParaRPr lang="en-GB" sz="2600" dirty="0"/>
          </a:p>
          <a:p>
            <a:pPr marL="668338" lvl="1" indent="-312738">
              <a:lnSpc>
                <a:spcPct val="90000"/>
              </a:lnSpc>
            </a:pPr>
            <a:r>
              <a:rPr lang="en-GB" sz="2600" dirty="0" smtClean="0"/>
              <a:t>careful </a:t>
            </a:r>
            <a:r>
              <a:rPr lang="en-GB" sz="2600" dirty="0"/>
              <a:t>attention to job design, methods of work organisation, relations between jobs and task </a:t>
            </a:r>
            <a:r>
              <a:rPr lang="en-GB" sz="2600" dirty="0" smtClean="0"/>
              <a:t>design.</a:t>
            </a:r>
            <a:endParaRPr lang="en-GB" sz="26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1778" name="Rectangle 2"/>
          <p:cNvSpPr>
            <a:spLocks noGrp="1" noChangeArrowheads="1"/>
          </p:cNvSpPr>
          <p:nvPr>
            <p:ph type="title"/>
          </p:nvPr>
        </p:nvSpPr>
        <p:spPr>
          <a:xfrm>
            <a:off x="457200" y="482601"/>
            <a:ext cx="8229600" cy="1143000"/>
          </a:xfrm>
        </p:spPr>
        <p:txBody>
          <a:bodyPr>
            <a:normAutofit/>
          </a:bodyPr>
          <a:lstStyle/>
          <a:p>
            <a:r>
              <a:rPr lang="en-GB" b="1" dirty="0" smtClean="0"/>
              <a:t>Getting people to accept change </a:t>
            </a:r>
            <a:endParaRPr lang="en-GB" b="1" dirty="0"/>
          </a:p>
        </p:txBody>
      </p:sp>
      <p:sp>
        <p:nvSpPr>
          <p:cNvPr id="331779" name="Rectangle 3"/>
          <p:cNvSpPr>
            <a:spLocks noGrp="1" noChangeArrowheads="1"/>
          </p:cNvSpPr>
          <p:nvPr>
            <p:ph type="body" idx="1"/>
          </p:nvPr>
        </p:nvSpPr>
        <p:spPr>
          <a:xfrm>
            <a:off x="456614" y="1811865"/>
            <a:ext cx="8229600" cy="4267201"/>
          </a:xfrm>
        </p:spPr>
        <p:txBody>
          <a:bodyPr>
            <a:normAutofit fontScale="92500" lnSpcReduction="10000"/>
          </a:bodyPr>
          <a:lstStyle/>
          <a:p>
            <a:pPr marL="0" indent="0">
              <a:lnSpc>
                <a:spcPct val="90000"/>
              </a:lnSpc>
              <a:buNone/>
            </a:pPr>
            <a:r>
              <a:rPr lang="en-GB" dirty="0" smtClean="0"/>
              <a:t>Successful change leaders know that:</a:t>
            </a:r>
          </a:p>
          <a:p>
            <a:pPr>
              <a:lnSpc>
                <a:spcPct val="90000"/>
              </a:lnSpc>
            </a:pPr>
            <a:r>
              <a:rPr lang="en-GB" dirty="0" smtClean="0"/>
              <a:t>Humans are hard-wired for survival.</a:t>
            </a:r>
          </a:p>
          <a:p>
            <a:pPr>
              <a:lnSpc>
                <a:spcPct val="90000"/>
              </a:lnSpc>
            </a:pPr>
            <a:r>
              <a:rPr lang="en-GB" dirty="0" smtClean="0"/>
              <a:t>Our default thinking is habitual and self-perpetuating.</a:t>
            </a:r>
          </a:p>
          <a:p>
            <a:pPr>
              <a:lnSpc>
                <a:spcPct val="90000"/>
              </a:lnSpc>
            </a:pPr>
            <a:r>
              <a:rPr lang="en-GB" dirty="0" smtClean="0"/>
              <a:t>Everyone is the product of their own experience with different motivations and unique memories.</a:t>
            </a:r>
          </a:p>
          <a:p>
            <a:pPr>
              <a:lnSpc>
                <a:spcPct val="90000"/>
              </a:lnSpc>
            </a:pPr>
            <a:r>
              <a:rPr lang="en-GB" dirty="0" smtClean="0"/>
              <a:t>Change can be frustratingly slow because it’s hard brain work to rewire – even if it is logical and in the best interests.</a:t>
            </a: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1778" name="Rectangle 2"/>
          <p:cNvSpPr>
            <a:spLocks noGrp="1" noChangeArrowheads="1"/>
          </p:cNvSpPr>
          <p:nvPr>
            <p:ph type="title"/>
          </p:nvPr>
        </p:nvSpPr>
        <p:spPr>
          <a:xfrm>
            <a:off x="457200" y="491068"/>
            <a:ext cx="8229600" cy="1143000"/>
          </a:xfrm>
        </p:spPr>
        <p:txBody>
          <a:bodyPr>
            <a:normAutofit/>
          </a:bodyPr>
          <a:lstStyle/>
          <a:p>
            <a:r>
              <a:rPr lang="en-GB" b="1" dirty="0" smtClean="0"/>
              <a:t>Change leaders: Drucker</a:t>
            </a:r>
            <a:endParaRPr lang="en-GB" b="1" dirty="0"/>
          </a:p>
        </p:txBody>
      </p:sp>
      <p:sp>
        <p:nvSpPr>
          <p:cNvPr id="331779" name="Rectangle 3"/>
          <p:cNvSpPr>
            <a:spLocks noGrp="1" noChangeArrowheads="1"/>
          </p:cNvSpPr>
          <p:nvPr>
            <p:ph type="body" idx="1"/>
          </p:nvPr>
        </p:nvSpPr>
        <p:spPr>
          <a:xfrm>
            <a:off x="448146" y="1763740"/>
            <a:ext cx="8360875" cy="4525963"/>
          </a:xfrm>
        </p:spPr>
        <p:txBody>
          <a:bodyPr>
            <a:normAutofit/>
          </a:bodyPr>
          <a:lstStyle/>
          <a:p>
            <a:pPr marL="0" indent="0">
              <a:lnSpc>
                <a:spcPct val="90000"/>
              </a:lnSpc>
              <a:buNone/>
            </a:pPr>
            <a:r>
              <a:rPr lang="en-GB" sz="2600" i="1" dirty="0" smtClean="0"/>
              <a:t>‘A change leader looks for change, knows how to find the right changes and knows how to make them effective both outside the organization and inside it.  This requires:</a:t>
            </a:r>
            <a:endParaRPr lang="en-GB" sz="2600" i="1" dirty="0"/>
          </a:p>
          <a:p>
            <a:pPr marL="514350" indent="-514350">
              <a:lnSpc>
                <a:spcPct val="90000"/>
              </a:lnSpc>
              <a:buFont typeface="+mj-lt"/>
              <a:buAutoNum type="arabicPeriod"/>
            </a:pPr>
            <a:r>
              <a:rPr lang="en-GB" sz="2600" i="1" dirty="0" smtClean="0"/>
              <a:t>Policies to make the future.</a:t>
            </a:r>
          </a:p>
          <a:p>
            <a:pPr marL="514350" indent="-514350">
              <a:lnSpc>
                <a:spcPct val="90000"/>
              </a:lnSpc>
              <a:buFont typeface="+mj-lt"/>
              <a:buAutoNum type="arabicPeriod"/>
            </a:pPr>
            <a:r>
              <a:rPr lang="en-GB" sz="2600" i="1" dirty="0" smtClean="0"/>
              <a:t>Systematic methods to look for and to anticipate change.</a:t>
            </a:r>
          </a:p>
          <a:p>
            <a:pPr marL="514350" indent="-514350">
              <a:lnSpc>
                <a:spcPct val="90000"/>
              </a:lnSpc>
              <a:buFont typeface="+mj-lt"/>
              <a:buAutoNum type="arabicPeriod"/>
            </a:pPr>
            <a:r>
              <a:rPr lang="en-GB" sz="2600" i="1" dirty="0" smtClean="0"/>
              <a:t>The right way to introduce change, both within and outside the organisation.</a:t>
            </a:r>
          </a:p>
          <a:p>
            <a:pPr marL="514350" indent="-514350">
              <a:lnSpc>
                <a:spcPct val="90000"/>
              </a:lnSpc>
              <a:buFont typeface="+mj-lt"/>
              <a:buAutoNum type="arabicPeriod"/>
            </a:pPr>
            <a:r>
              <a:rPr lang="en-GB" sz="2600" i="1" dirty="0" smtClean="0"/>
              <a:t>Policies to balance change and continuity’.</a:t>
            </a:r>
            <a:endParaRPr lang="en-GB" sz="2600" i="1"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1778" name="Rectangle 2"/>
          <p:cNvSpPr>
            <a:spLocks noGrp="1" noChangeArrowheads="1"/>
          </p:cNvSpPr>
          <p:nvPr>
            <p:ph type="title"/>
          </p:nvPr>
        </p:nvSpPr>
        <p:spPr>
          <a:xfrm>
            <a:off x="457200" y="482601"/>
            <a:ext cx="8229600" cy="1143000"/>
          </a:xfrm>
        </p:spPr>
        <p:txBody>
          <a:bodyPr>
            <a:normAutofit/>
          </a:bodyPr>
          <a:lstStyle/>
          <a:p>
            <a:r>
              <a:rPr lang="en-GB" b="1" dirty="0" smtClean="0"/>
              <a:t>Assignment</a:t>
            </a:r>
            <a:endParaRPr lang="en-GB" b="1" dirty="0"/>
          </a:p>
        </p:txBody>
      </p:sp>
      <p:pic>
        <p:nvPicPr>
          <p:cNvPr id="6146" name="Picture 2" descr="Y:\Graphics\Powerpoint\PE_UK\PE501-MULLINS\Final Files\GIf\ch15\M15UF001.gif"/>
          <p:cNvPicPr>
            <a:picLocks noChangeAspect="1" noChangeArrowheads="1"/>
          </p:cNvPicPr>
          <p:nvPr/>
        </p:nvPicPr>
        <p:blipFill>
          <a:blip r:embed="rId3" cstate="print"/>
          <a:stretch>
            <a:fillRect/>
          </a:stretch>
        </p:blipFill>
        <p:spPr bwMode="auto">
          <a:xfrm>
            <a:off x="361723" y="1996764"/>
            <a:ext cx="8420556" cy="3461047"/>
          </a:xfrm>
          <a:prstGeom prst="rect">
            <a:avLst/>
          </a:prstGeom>
          <a:noFill/>
        </p:spPr>
      </p:pic>
      <p:sp>
        <p:nvSpPr>
          <p:cNvPr id="4" name="TextBox 3"/>
          <p:cNvSpPr txBox="1"/>
          <p:nvPr/>
        </p:nvSpPr>
        <p:spPr>
          <a:xfrm>
            <a:off x="269632" y="6015372"/>
            <a:ext cx="7848600" cy="215444"/>
          </a:xfrm>
          <a:prstGeom prst="rect">
            <a:avLst/>
          </a:prstGeom>
          <a:noFill/>
        </p:spPr>
        <p:txBody>
          <a:bodyPr wrap="square" rtlCol="0">
            <a:spAutoFit/>
          </a:bodyPr>
          <a:lstStyle/>
          <a:p>
            <a:r>
              <a:rPr lang="en-GB" sz="800" i="1" dirty="0" smtClean="0"/>
              <a:t>Source</a:t>
            </a:r>
            <a:r>
              <a:rPr lang="en-GB" sz="800" dirty="0" smtClean="0"/>
              <a:t>: </a:t>
            </a:r>
            <a:r>
              <a:rPr lang="en-IN" sz="800" dirty="0" smtClean="0"/>
              <a:t>Understanding Your Organisation’s Image and Style, www.learningmatters.com</a:t>
            </a:r>
            <a:endParaRPr lang="en-GB" sz="800" dirty="0"/>
          </a:p>
        </p:txBody>
      </p:sp>
    </p:spTree>
    <p:extLst>
      <p:ext uri="{BB962C8B-B14F-4D97-AF65-F5344CB8AC3E}">
        <p14:creationId xmlns:p14="http://schemas.microsoft.com/office/powerpoint/2010/main" val="352601721"/>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66484&quot;&gt;&lt;property id=&quot;20148&quot; value=&quot;5&quot;/&gt;&lt;property id=&quot;20300&quot; value=&quot;Slide 1 - &amp;quot;Chapter 15&amp;#x0D;&amp;#x0A; Organisational culture&amp;#x0D;&amp;#x0A;and change&amp;quot;&quot;/&gt;&lt;property id=&quot;20307&quot; value=&quot;257&quot;/&gt;&lt;/object&gt;&lt;object type=&quot;3&quot; unique_id=&quot;366487&quot;&gt;&lt;property id=&quot;20148&quot; value=&quot;5&quot;/&gt;&lt;property id=&quot;20300&quot; value=&quot;Slide 4 - &amp;quot;Levels of culture: Schein&amp;quot;&quot;/&gt;&lt;property id=&quot;20307&quot; value=&quot;260&quot;/&gt;&lt;/object&gt;&lt;object type=&quot;3&quot; unique_id=&quot;366488&quot;&gt;&lt;property id=&quot;20148&quot; value=&quot;5&quot;/&gt;&lt;property id=&quot;20300&quot; value=&quot;Slide 6 - &amp;quot;Types of organisational&amp;#x0D;&amp;#x0A;culture: Handy &amp;quot;&quot;/&gt;&lt;property id=&quot;20307&quot; value=&quot;261&quot;/&gt;&lt;/object&gt;&lt;object type=&quot;3&quot; unique_id=&quot;366489&quot;&gt;&lt;property id=&quot;20148&quot; value=&quot;5&quot;/&gt;&lt;property id=&quot;20300&quot; value=&quot;Slide 7 - &amp;quot;Types of organisational culture:&amp;#x0D;&amp;#x0A;Deal and Kennedy&amp;quot;&quot;/&gt;&lt;property id=&quot;20307&quot; value=&quot;262&quot;/&gt;&lt;/object&gt;&lt;object type=&quot;3&quot; unique_id=&quot;366490&quot;&gt;&lt;property id=&quot;20148&quot; value=&quot;5&quot;/&gt;&lt;property id=&quot;20300&quot; value=&quot;Slide 8 - &amp;quot;Influences on the development&amp;#x0D;&amp;#x0A;of culture&amp;quot;&quot;/&gt;&lt;property id=&quot;20307&quot; value=&quot;263&quot;/&gt;&lt;/object&gt;&lt;object type=&quot;3&quot; unique_id=&quot;366492&quot;&gt;&lt;property id=&quot;20148&quot; value=&quot;5&quot;/&gt;&lt;property id=&quot;20300&quot; value=&quot;Slide 9 - &amp;quot;The cultural web&amp;quot;&quot;/&gt;&lt;property id=&quot;20307&quot; value=&quot;265&quot;/&gt;&lt;/object&gt;&lt;object type=&quot;3&quot; unique_id=&quot;366493&quot;&gt;&lt;property id=&quot;20148&quot; value=&quot;5&quot;/&gt;&lt;property id=&quot;20300&quot; value=&quot;Slide 10 - &amp;quot;Culture and organisational control&amp;quot;&quot;/&gt;&lt;property id=&quot;20307&quot; value=&quot;266&quot;/&gt;&lt;/object&gt;&lt;object type=&quot;3&quot; unique_id=&quot;366494&quot;&gt;&lt;property id=&quot;20148&quot; value=&quot;5&quot;/&gt;&lt;property id=&quot;20300&quot; value=&quot;Slide 11 - &amp;quot;The importance of culture&amp;quot;&quot;/&gt;&lt;property id=&quot;20307&quot; value=&quot;267&quot;/&gt;&lt;/object&gt;&lt;object type=&quot;3&quot; unique_id=&quot;366496&quot;&gt;&lt;property id=&quot;20148&quot; value=&quot;5&quot;/&gt;&lt;property id=&quot;20300&quot; value=&quot;Slide 12 - &amp;quot;National and international culture&amp;quot;&quot;/&gt;&lt;property id=&quot;20307&quot; value=&quot;269&quot;/&gt;&lt;/object&gt;&lt;object type=&quot;3&quot; unique_id=&quot;366497&quot;&gt;&lt;property id=&quot;20148&quot; value=&quot;5&quot;/&gt;&lt;property id=&quot;20300&quot; value=&quot;Slide 13 - &amp;quot;A generic model of cultural categorisation: Lewis&amp;quot;&quot;/&gt;&lt;property id=&quot;20307&quot; value=&quot;270&quot;/&gt;&lt;/object&gt;&lt;object type=&quot;3&quot; unique_id=&quot;366498&quot;&gt;&lt;property id=&quot;20148&quot; value=&quot;5&quot;/&gt;&lt;property id=&quot;20300&quot; value=&quot;Slide 15 - &amp;quot;Organisational climate&amp;quot;&quot;/&gt;&lt;property id=&quot;20307&quot; value=&quot;271&quot;/&gt;&lt;/object&gt;&lt;object type=&quot;3&quot; unique_id=&quot;366499&quot;&gt;&lt;property id=&quot;20148&quot; value=&quot;5&quot;/&gt;&lt;property id=&quot;20300&quot; value=&quot;Slide 16 - &amp;quot;Six dimensions of  climate:&amp;#x0D;&amp;#x0A;Atkinson and Frechette&amp;quot;&quot;/&gt;&lt;property id=&quot;20307&quot; value=&quot;272&quot;/&gt;&lt;/object&gt;&lt;object type=&quot;3&quot; unique_id=&quot;366500&quot;&gt;&lt;property id=&quot;20148&quot; value=&quot;5&quot;/&gt;&lt;property id=&quot;20300&quot; value=&quot;Slide 17 - &amp;quot;Organisational change&amp;quot;&quot;/&gt;&lt;property id=&quot;20307&quot; value=&quot;273&quot;/&gt;&lt;/object&gt;&lt;object type=&quot;3&quot; unique_id=&quot;366501&quot;&gt;&lt;property id=&quot;20148&quot; value=&quot;5&quot;/&gt;&lt;property id=&quot;20300&quot; value=&quot;Slide 18 - &amp;quot;Forces of change&amp;quot;&quot;/&gt;&lt;property id=&quot;20307&quot; value=&quot;274&quot;/&gt;&lt;/object&gt;&lt;object type=&quot;3&quot; unique_id=&quot;366503&quot;&gt;&lt;property id=&quot;20148&quot; value=&quot;5&quot;/&gt;&lt;property id=&quot;20300&quot; value=&quot;Slide 19 - &amp;quot;Planned organisational&amp;#x0D;&amp;#x0A;change: Lewin&amp;quot;&quot;/&gt;&lt;property id=&quot;20307&quot; value=&quot;276&quot;/&gt;&lt;/object&gt;&lt;object type=&quot;3&quot; unique_id=&quot;366507&quot;&gt;&lt;property id=&quot;20148&quot; value=&quot;5&quot;/&gt;&lt;property id=&quot;20300&quot; value=&quot;Slide 21 - &amp;quot;Resistance to change: individual&amp;quot;&quot;/&gt;&lt;property id=&quot;20307&quot; value=&quot;280&quot;/&gt;&lt;/object&gt;&lt;object type=&quot;3&quot; unique_id=&quot;366508&quot;&gt;&lt;property id=&quot;20148&quot; value=&quot;5&quot;/&gt;&lt;property id=&quot;20300&quot; value=&quot;Slide 22 - &amp;quot;Resistance to change: organisational&amp;quot;&quot;/&gt;&lt;property id=&quot;20307&quot; value=&quot;281&quot;/&gt;&lt;/object&gt;&lt;object type=&quot;3&quot; unique_id=&quot;366509&quot;&gt;&lt;property id=&quot;20148&quot; value=&quot;5&quot;/&gt;&lt;property id=&quot;20300&quot; value=&quot;Slide 23 - &amp;quot;Managing change: CMI checklist&amp;quot;&quot;/&gt;&lt;property id=&quot;20307&quot; value=&quot;282&quot;/&gt;&lt;/object&gt;&lt;object type=&quot;3&quot; unique_id=&quot;366510&quot;&gt;&lt;property id=&quot;20148&quot; value=&quot;5&quot;/&gt;&lt;property id=&quot;20300&quot; value=&quot;Slide 24 - &amp;quot;Minimising problems of change&amp;quot;&quot;/&gt;&lt;property id=&quot;20307&quot; value=&quot;283&quot;/&gt;&lt;/object&gt;&lt;object type=&quot;3&quot; unique_id=&quot;366511&quot;&gt;&lt;property id=&quot;20148&quot; value=&quot;5&quot;/&gt;&lt;property id=&quot;20300&quot; value=&quot;Slide 25 - &amp;quot;Getting people to accept change &amp;quot;&quot;/&gt;&lt;property id=&quot;20307&quot; value=&quot;284&quot;/&gt;&lt;/object&gt;&lt;object type=&quot;3&quot; unique_id=&quot;366512&quot;&gt;&lt;property id=&quot;20148&quot; value=&quot;5&quot;/&gt;&lt;property id=&quot;20300&quot; value=&quot;Slide 26 - &amp;quot;Change leaders: Drucker&amp;quot;&quot;/&gt;&lt;property id=&quot;20307&quot; value=&quot;285&quot;/&gt;&lt;/object&gt;&lt;object type=&quot;3&quot; unique_id=&quot;367570&quot;&gt;&lt;property id=&quot;20148&quot; value=&quot;5&quot;/&gt;&lt;property id=&quot;20300&quot; value=&quot;Slide 2 - &amp;quot;Organisational culture&amp;quot;&quot;/&gt;&lt;property id=&quot;20307&quot; value=&quot;293&quot;/&gt;&lt;/object&gt;&lt;object type=&quot;3&quot; unique_id=&quot;367571&quot;&gt;&lt;property id=&quot;20148&quot; value=&quot;5&quot;/&gt;&lt;property id=&quot;20300&quot; value=&quot;Slide 3 - &amp;quot;Organisational culture&amp;#x0D;&amp;#x0A;and change&amp;quot;&quot;/&gt;&lt;property id=&quot;20307&quot; value=&quot;288&quot;/&gt;&lt;/object&gt;&lt;object type=&quot;3&quot; unique_id=&quot;367572&quot;&gt;&lt;property id=&quot;20148&quot; value=&quot;5&quot;/&gt;&lt;property id=&quot;20300&quot; value=&quot;Slide 5 - &amp;quot;Levels of culture: Schein&amp;quot;&quot;/&gt;&lt;property id=&quot;20307&quot; value=&quot;289&quot;/&gt;&lt;/object&gt;&lt;object type=&quot;3&quot; unique_id=&quot;367573&quot;&gt;&lt;property id=&quot;20148&quot; value=&quot;5&quot;/&gt;&lt;property id=&quot;20300&quot; value=&quot;Slide 14 - &amp;quot;Cultural categorisation&amp;quot;&quot;/&gt;&lt;property id=&quot;20307&quot; value=&quot;290&quot;/&gt;&lt;/object&gt;&lt;object type=&quot;3&quot; unique_id=&quot;367574&quot;&gt;&lt;property id=&quot;20148&quot; value=&quot;5&quot;/&gt;&lt;property id=&quot;20300&quot; value=&quot;Slide 20 - &amp;quot;Stages in a planned-change effort&amp;quot;&quot;/&gt;&lt;property id=&quot;20307&quot; value=&quot;291&quot;/&gt;&lt;/object&gt;&lt;object type=&quot;3&quot; unique_id=&quot;367575&quot;&gt;&lt;property id=&quot;20148&quot; value=&quot;5&quot;/&gt;&lt;property id=&quot;20300&quot; value=&quot;Slide 27 - &amp;quot;Assignment&amp;quot;&quot;/&gt;&lt;property id=&quot;20307&quot; value=&quot;286&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720</TotalTime>
  <Words>1295</Words>
  <Application>Microsoft Office PowerPoint</Application>
  <PresentationFormat>On-screen Show (4:3)</PresentationFormat>
  <Paragraphs>197</Paragraphs>
  <Slides>27</Slides>
  <Notes>25</Notes>
  <HiddenSlides>0</HiddenSlides>
  <MMClips>0</MMClips>
  <ScaleCrop>false</ScaleCrop>
  <HeadingPairs>
    <vt:vector size="6" baseType="variant">
      <vt:variant>
        <vt:lpstr>Fonts Used</vt:lpstr>
      </vt:variant>
      <vt:variant>
        <vt:i4>1</vt:i4>
      </vt:variant>
      <vt:variant>
        <vt:lpstr>Theme</vt:lpstr>
      </vt:variant>
      <vt:variant>
        <vt:i4>2</vt:i4>
      </vt:variant>
      <vt:variant>
        <vt:lpstr>Slide Titles</vt:lpstr>
      </vt:variant>
      <vt:variant>
        <vt:i4>27</vt:i4>
      </vt:variant>
    </vt:vector>
  </HeadingPairs>
  <TitlesOfParts>
    <vt:vector size="30" baseType="lpstr">
      <vt:lpstr>Arial</vt:lpstr>
      <vt:lpstr>Default Design</vt:lpstr>
      <vt:lpstr>Custom Design</vt:lpstr>
      <vt:lpstr>Chapter 15  Organisational culture and change</vt:lpstr>
      <vt:lpstr>Organisational culture</vt:lpstr>
      <vt:lpstr>Organisational culture and change</vt:lpstr>
      <vt:lpstr>Levels of culture: Schein</vt:lpstr>
      <vt:lpstr>Levels of culture: Schein</vt:lpstr>
      <vt:lpstr>Types of organisational culture: Handy </vt:lpstr>
      <vt:lpstr>Types of organisational culture: Deal and Kennedy</vt:lpstr>
      <vt:lpstr>Influences on the development of culture</vt:lpstr>
      <vt:lpstr>The cultural web</vt:lpstr>
      <vt:lpstr>Culture and organisational control</vt:lpstr>
      <vt:lpstr>The importance of culture</vt:lpstr>
      <vt:lpstr>National and  international culture</vt:lpstr>
      <vt:lpstr>A generic model of cultural categorisation: Lewis</vt:lpstr>
      <vt:lpstr>Cultural categorisation</vt:lpstr>
      <vt:lpstr>Organisational climate</vt:lpstr>
      <vt:lpstr>Six dimensions of climate: Atkinson and Frechette</vt:lpstr>
      <vt:lpstr>Organisational change</vt:lpstr>
      <vt:lpstr>Forces of change</vt:lpstr>
      <vt:lpstr>Planned organisational change: Lewin</vt:lpstr>
      <vt:lpstr>Stages in a planned-change effort</vt:lpstr>
      <vt:lpstr>Resistance to change: individual</vt:lpstr>
      <vt:lpstr>Resistance to change: organisational</vt:lpstr>
      <vt:lpstr>Managing change: CMI checklist</vt:lpstr>
      <vt:lpstr>Minimising problems of change</vt:lpstr>
      <vt:lpstr>Getting people to accept change </vt:lpstr>
      <vt:lpstr>Change leaders: Drucker</vt:lpstr>
      <vt:lpstr>Assignment</vt:lpstr>
    </vt:vector>
  </TitlesOfParts>
  <Company>Christy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Julie Thomas</cp:lastModifiedBy>
  <cp:revision>158</cp:revision>
  <cp:lastPrinted>2015-10-29T15:47:12Z</cp:lastPrinted>
  <dcterms:created xsi:type="dcterms:W3CDTF">2007-02-22T15:17:11Z</dcterms:created>
  <dcterms:modified xsi:type="dcterms:W3CDTF">2019-01-07T13:18:38Z</dcterms:modified>
</cp:coreProperties>
</file>