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67" r:id="rId3"/>
    <p:sldId id="268" r:id="rId4"/>
    <p:sldId id="256" r:id="rId5"/>
    <p:sldId id="257" r:id="rId6"/>
    <p:sldId id="258" r:id="rId7"/>
    <p:sldId id="259" r:id="rId8"/>
    <p:sldId id="260" r:id="rId9"/>
    <p:sldId id="261" r:id="rId10"/>
    <p:sldId id="263" r:id="rId11"/>
    <p:sldId id="262" r:id="rId12"/>
    <p:sldId id="264" r:id="rId13"/>
    <p:sldId id="265" r:id="rId14"/>
    <p:sldId id="293" r:id="rId15"/>
    <p:sldId id="292" r:id="rId16"/>
    <p:sldId id="294" r:id="rId17"/>
    <p:sldId id="295" r:id="rId18"/>
    <p:sldId id="296" r:id="rId19"/>
    <p:sldId id="297" r:id="rId20"/>
    <p:sldId id="298" r:id="rId21"/>
    <p:sldId id="299" r:id="rId22"/>
    <p:sldId id="300" r:id="rId23"/>
    <p:sldId id="301" r:id="rId24"/>
    <p:sldId id="302" r:id="rId25"/>
    <p:sldId id="303" r:id="rId26"/>
    <p:sldId id="270" r:id="rId27"/>
    <p:sldId id="280" r:id="rId28"/>
    <p:sldId id="281" r:id="rId29"/>
    <p:sldId id="282" r:id="rId30"/>
    <p:sldId id="283" r:id="rId31"/>
    <p:sldId id="284" r:id="rId32"/>
    <p:sldId id="285" r:id="rId33"/>
    <p:sldId id="286" r:id="rId34"/>
    <p:sldId id="288" r:id="rId35"/>
    <p:sldId id="287" r:id="rId36"/>
    <p:sldId id="271" r:id="rId37"/>
    <p:sldId id="272" r:id="rId38"/>
    <p:sldId id="273" r:id="rId39"/>
    <p:sldId id="274" r:id="rId40"/>
    <p:sldId id="275" r:id="rId41"/>
    <p:sldId id="276" r:id="rId42"/>
    <p:sldId id="277" r:id="rId43"/>
    <p:sldId id="278"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1D35CD-B0A0-4997-A039-40D23CF1FF78}" v="1481" dt="2020-01-13T20:02:35.309"/>
    <p1510:client id="{277B34A3-21D0-7CD3-C31F-32E6BE483E72}" v="307" dt="2020-01-13T19:08:50.555"/>
    <p1510:client id="{2B7BB678-1DCB-2273-A5D7-384878F053F8}" v="761" dt="2020-01-13T13:25:58.901"/>
    <p1510:client id="{66AB8309-7073-0241-A22E-02B96BC1095F}" v="545" dt="2020-01-13T15:55:37.646"/>
    <p1510:client id="{EAB3ACE8-A472-47D0-9409-ED4D42BCB8CF}" v="467" dt="2020-01-13T18:13:08.5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38.xml" Id="rId39" /><Relationship Type="http://schemas.openxmlformats.org/officeDocument/2006/relationships/slide" Target="slides/slide20.xml" Id="rId21" /><Relationship Type="http://schemas.openxmlformats.org/officeDocument/2006/relationships/slide" Target="slides/slide33.xml" Id="rId34" /><Relationship Type="http://schemas.openxmlformats.org/officeDocument/2006/relationships/slide" Target="slides/slide41.xml" Id="rId42" /><Relationship Type="http://schemas.openxmlformats.org/officeDocument/2006/relationships/theme" Target="theme/theme1.xml" Id="rId47" /><Relationship Type="http://schemas.microsoft.com/office/2015/10/relationships/revisionInfo" Target="revisionInfo.xml" Id="rId50"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28.xml" Id="rId29"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slide" Target="slides/slide36.xml" Id="rId37" /><Relationship Type="http://schemas.openxmlformats.org/officeDocument/2006/relationships/slide" Target="slides/slide39.xml" Id="rId40" /><Relationship Type="http://schemas.openxmlformats.org/officeDocument/2006/relationships/presProps" Target="presProps.xml" Id="rId45"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35.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43.xml" Id="rId44"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slide" Target="slides/slide42.xml" Id="rId43" /><Relationship Type="http://schemas.openxmlformats.org/officeDocument/2006/relationships/tableStyles" Target="tableStyles.xml" Id="rId48" /><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37.xml" Id="rId38" /><Relationship Type="http://schemas.openxmlformats.org/officeDocument/2006/relationships/viewProps" Target="viewProps.xml" Id="rId46" /><Relationship Type="http://schemas.openxmlformats.org/officeDocument/2006/relationships/slide" Target="slides/slide19.xml" Id="rId20" /><Relationship Type="http://schemas.openxmlformats.org/officeDocument/2006/relationships/slide" Target="slides/slide40.xml" Id="rId41" /><Relationship Type="http://schemas.openxmlformats.org/officeDocument/2006/relationships/slideMaster" Target="slideMasters/slideMaster1.xml" Id="rId1" /><Relationship Type="http://schemas.openxmlformats.org/officeDocument/2006/relationships/slide" Target="slides/slide5.xml" Id="rId6" /></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C13DAAC-89E9-47DA-9D1F-E1A6A589781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872F2D-B167-48F7-A58B-FBBDF5F31C9A}">
      <dgm:prSet/>
      <dgm:spPr/>
      <dgm:t>
        <a:bodyPr/>
        <a:lstStyle/>
        <a:p>
          <a:pPr>
            <a:lnSpc>
              <a:spcPct val="100000"/>
            </a:lnSpc>
          </a:pPr>
          <a:r>
            <a:rPr lang="en-GB"/>
            <a:t>Increased exercise</a:t>
          </a:r>
          <a:endParaRPr lang="en-US"/>
        </a:p>
      </dgm:t>
    </dgm:pt>
    <dgm:pt modelId="{762A975B-982F-4AFE-AE40-F8F3D37058A3}" type="parTrans" cxnId="{B8743199-24A4-490F-8566-9DD3F1A618F8}">
      <dgm:prSet/>
      <dgm:spPr/>
      <dgm:t>
        <a:bodyPr/>
        <a:lstStyle/>
        <a:p>
          <a:endParaRPr lang="en-US"/>
        </a:p>
      </dgm:t>
    </dgm:pt>
    <dgm:pt modelId="{B786ED29-8F35-4836-9D73-1738D13C8180}" type="sibTrans" cxnId="{B8743199-24A4-490F-8566-9DD3F1A618F8}">
      <dgm:prSet/>
      <dgm:spPr/>
      <dgm:t>
        <a:bodyPr/>
        <a:lstStyle/>
        <a:p>
          <a:endParaRPr lang="en-US"/>
        </a:p>
      </dgm:t>
    </dgm:pt>
    <dgm:pt modelId="{7438F493-0A14-4519-B931-80D332872ED3}">
      <dgm:prSet/>
      <dgm:spPr/>
      <dgm:t>
        <a:bodyPr/>
        <a:lstStyle/>
        <a:p>
          <a:pPr>
            <a:lnSpc>
              <a:spcPct val="100000"/>
            </a:lnSpc>
          </a:pPr>
          <a:r>
            <a:rPr lang="en-GB"/>
            <a:t>Encourages children to become aware of their environment</a:t>
          </a:r>
          <a:endParaRPr lang="en-US"/>
        </a:p>
      </dgm:t>
    </dgm:pt>
    <dgm:pt modelId="{DE7B5326-C030-4007-9F22-9D449DCD3DE3}" type="parTrans" cxnId="{AD3E8D47-63D5-42AD-91CF-C7669251C30C}">
      <dgm:prSet/>
      <dgm:spPr/>
      <dgm:t>
        <a:bodyPr/>
        <a:lstStyle/>
        <a:p>
          <a:endParaRPr lang="en-US"/>
        </a:p>
      </dgm:t>
    </dgm:pt>
    <dgm:pt modelId="{3C2BBD19-C7A1-40F7-9E17-22E49F7887DF}" type="sibTrans" cxnId="{AD3E8D47-63D5-42AD-91CF-C7669251C30C}">
      <dgm:prSet/>
      <dgm:spPr/>
      <dgm:t>
        <a:bodyPr/>
        <a:lstStyle/>
        <a:p>
          <a:endParaRPr lang="en-US"/>
        </a:p>
      </dgm:t>
    </dgm:pt>
    <dgm:pt modelId="{8D3C1AE7-7673-4BFA-9B30-BE065137BCA8}">
      <dgm:prSet/>
      <dgm:spPr/>
      <dgm:t>
        <a:bodyPr/>
        <a:lstStyle/>
        <a:p>
          <a:pPr>
            <a:lnSpc>
              <a:spcPct val="100000"/>
            </a:lnSpc>
          </a:pPr>
          <a:r>
            <a:rPr lang="en-GB"/>
            <a:t>Develops problem solving skills</a:t>
          </a:r>
          <a:endParaRPr lang="en-US"/>
        </a:p>
      </dgm:t>
    </dgm:pt>
    <dgm:pt modelId="{100FE23E-8424-4B23-A761-99B921A150BF}" type="parTrans" cxnId="{CEBC36F2-54F5-4DFB-AE0C-D44058588700}">
      <dgm:prSet/>
      <dgm:spPr/>
      <dgm:t>
        <a:bodyPr/>
        <a:lstStyle/>
        <a:p>
          <a:endParaRPr lang="en-US"/>
        </a:p>
      </dgm:t>
    </dgm:pt>
    <dgm:pt modelId="{6797D718-E9E2-4BD9-811F-06806A1461E9}" type="sibTrans" cxnId="{CEBC36F2-54F5-4DFB-AE0C-D44058588700}">
      <dgm:prSet/>
      <dgm:spPr/>
      <dgm:t>
        <a:bodyPr/>
        <a:lstStyle/>
        <a:p>
          <a:endParaRPr lang="en-US"/>
        </a:p>
      </dgm:t>
    </dgm:pt>
    <dgm:pt modelId="{0AAAE8BD-7F63-40EB-A41F-BF03AE661974}">
      <dgm:prSet/>
      <dgm:spPr/>
      <dgm:t>
        <a:bodyPr/>
        <a:lstStyle/>
        <a:p>
          <a:pPr>
            <a:lnSpc>
              <a:spcPct val="100000"/>
            </a:lnSpc>
          </a:pPr>
          <a:r>
            <a:rPr lang="en-GB"/>
            <a:t>Better communication</a:t>
          </a:r>
          <a:endParaRPr lang="en-US"/>
        </a:p>
      </dgm:t>
    </dgm:pt>
    <dgm:pt modelId="{3089A130-AE29-4D6E-8FD9-640CD26D34FB}" type="parTrans" cxnId="{AEC11474-5624-4961-B417-FADB2459D527}">
      <dgm:prSet/>
      <dgm:spPr/>
      <dgm:t>
        <a:bodyPr/>
        <a:lstStyle/>
        <a:p>
          <a:endParaRPr lang="en-US"/>
        </a:p>
      </dgm:t>
    </dgm:pt>
    <dgm:pt modelId="{16971EE6-DED8-4B9C-8263-C0D2B92BAD36}" type="sibTrans" cxnId="{AEC11474-5624-4961-B417-FADB2459D527}">
      <dgm:prSet/>
      <dgm:spPr/>
      <dgm:t>
        <a:bodyPr/>
        <a:lstStyle/>
        <a:p>
          <a:endParaRPr lang="en-US"/>
        </a:p>
      </dgm:t>
    </dgm:pt>
    <dgm:pt modelId="{66B032F4-CD9B-4242-B2A5-F93D3D87DF2D}" type="pres">
      <dgm:prSet presAssocID="{0C13DAAC-89E9-47DA-9D1F-E1A6A5897811}" presName="root" presStyleCnt="0">
        <dgm:presLayoutVars>
          <dgm:dir/>
          <dgm:resizeHandles val="exact"/>
        </dgm:presLayoutVars>
      </dgm:prSet>
      <dgm:spPr/>
    </dgm:pt>
    <dgm:pt modelId="{1C9A5C38-6749-49C1-A030-B6B7B13B2D76}" type="pres">
      <dgm:prSet presAssocID="{F4872F2D-B167-48F7-A58B-FBBDF5F31C9A}" presName="compNode" presStyleCnt="0"/>
      <dgm:spPr/>
    </dgm:pt>
    <dgm:pt modelId="{2EC0F089-6A3A-498C-A8A4-841B53D111F0}" type="pres">
      <dgm:prSet presAssocID="{F4872F2D-B167-48F7-A58B-FBBDF5F31C9A}" presName="bgRect" presStyleLbl="bgShp" presStyleIdx="0" presStyleCnt="4"/>
      <dgm:spPr/>
    </dgm:pt>
    <dgm:pt modelId="{7D615E3E-67A3-4EBE-9430-658A9527DC59}" type="pres">
      <dgm:prSet presAssocID="{F4872F2D-B167-48F7-A58B-FBBDF5F31C9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BCF1A1C2-A21F-497A-A1BE-972CFF2E3D2C}" type="pres">
      <dgm:prSet presAssocID="{F4872F2D-B167-48F7-A58B-FBBDF5F31C9A}" presName="spaceRect" presStyleCnt="0"/>
      <dgm:spPr/>
    </dgm:pt>
    <dgm:pt modelId="{46A439E3-8BEB-4A9E-B974-75A44AFB1762}" type="pres">
      <dgm:prSet presAssocID="{F4872F2D-B167-48F7-A58B-FBBDF5F31C9A}" presName="parTx" presStyleLbl="revTx" presStyleIdx="0" presStyleCnt="4">
        <dgm:presLayoutVars>
          <dgm:chMax val="0"/>
          <dgm:chPref val="0"/>
        </dgm:presLayoutVars>
      </dgm:prSet>
      <dgm:spPr/>
    </dgm:pt>
    <dgm:pt modelId="{5029538D-3BBE-4610-9E67-FFC6CE9AAD5C}" type="pres">
      <dgm:prSet presAssocID="{B786ED29-8F35-4836-9D73-1738D13C8180}" presName="sibTrans" presStyleCnt="0"/>
      <dgm:spPr/>
    </dgm:pt>
    <dgm:pt modelId="{FF8A2066-217B-418F-AE79-8F79030A4199}" type="pres">
      <dgm:prSet presAssocID="{7438F493-0A14-4519-B931-80D332872ED3}" presName="compNode" presStyleCnt="0"/>
      <dgm:spPr/>
    </dgm:pt>
    <dgm:pt modelId="{F85ABAE7-696D-4276-A6F3-20260D48BC51}" type="pres">
      <dgm:prSet presAssocID="{7438F493-0A14-4519-B931-80D332872ED3}" presName="bgRect" presStyleLbl="bgShp" presStyleIdx="1" presStyleCnt="4"/>
      <dgm:spPr/>
    </dgm:pt>
    <dgm:pt modelId="{65B2BDF1-ECFA-4EDE-8E5E-68EABACEA509}" type="pres">
      <dgm:prSet presAssocID="{7438F493-0A14-4519-B931-80D332872ED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ildren"/>
        </a:ext>
      </dgm:extLst>
    </dgm:pt>
    <dgm:pt modelId="{37626FA2-4982-4983-A69B-D789C06EC807}" type="pres">
      <dgm:prSet presAssocID="{7438F493-0A14-4519-B931-80D332872ED3}" presName="spaceRect" presStyleCnt="0"/>
      <dgm:spPr/>
    </dgm:pt>
    <dgm:pt modelId="{4762C641-A086-4619-91B1-6EAEAFF2129B}" type="pres">
      <dgm:prSet presAssocID="{7438F493-0A14-4519-B931-80D332872ED3}" presName="parTx" presStyleLbl="revTx" presStyleIdx="1" presStyleCnt="4">
        <dgm:presLayoutVars>
          <dgm:chMax val="0"/>
          <dgm:chPref val="0"/>
        </dgm:presLayoutVars>
      </dgm:prSet>
      <dgm:spPr/>
    </dgm:pt>
    <dgm:pt modelId="{5264BC37-2CEB-4E79-97FE-D325E398EE9C}" type="pres">
      <dgm:prSet presAssocID="{3C2BBD19-C7A1-40F7-9E17-22E49F7887DF}" presName="sibTrans" presStyleCnt="0"/>
      <dgm:spPr/>
    </dgm:pt>
    <dgm:pt modelId="{3E29BE54-EC6E-48CB-8EEA-04BB22B1E7C0}" type="pres">
      <dgm:prSet presAssocID="{8D3C1AE7-7673-4BFA-9B30-BE065137BCA8}" presName="compNode" presStyleCnt="0"/>
      <dgm:spPr/>
    </dgm:pt>
    <dgm:pt modelId="{BDC6585C-A748-465E-9914-C1C52690596B}" type="pres">
      <dgm:prSet presAssocID="{8D3C1AE7-7673-4BFA-9B30-BE065137BCA8}" presName="bgRect" presStyleLbl="bgShp" presStyleIdx="2" presStyleCnt="4"/>
      <dgm:spPr/>
    </dgm:pt>
    <dgm:pt modelId="{B1E75060-C428-4BD8-BB6D-BA2888D2C100}" type="pres">
      <dgm:prSet presAssocID="{8D3C1AE7-7673-4BFA-9B30-BE065137BCA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4309003-9245-4AD3-8DF3-40364356DC42}" type="pres">
      <dgm:prSet presAssocID="{8D3C1AE7-7673-4BFA-9B30-BE065137BCA8}" presName="spaceRect" presStyleCnt="0"/>
      <dgm:spPr/>
    </dgm:pt>
    <dgm:pt modelId="{EC2F89DE-3592-413D-B1AD-307374A67EB3}" type="pres">
      <dgm:prSet presAssocID="{8D3C1AE7-7673-4BFA-9B30-BE065137BCA8}" presName="parTx" presStyleLbl="revTx" presStyleIdx="2" presStyleCnt="4">
        <dgm:presLayoutVars>
          <dgm:chMax val="0"/>
          <dgm:chPref val="0"/>
        </dgm:presLayoutVars>
      </dgm:prSet>
      <dgm:spPr/>
    </dgm:pt>
    <dgm:pt modelId="{80256EEB-51E1-4FA0-9E3D-E9E8819CD8C2}" type="pres">
      <dgm:prSet presAssocID="{6797D718-E9E2-4BD9-811F-06806A1461E9}" presName="sibTrans" presStyleCnt="0"/>
      <dgm:spPr/>
    </dgm:pt>
    <dgm:pt modelId="{84791E4D-1598-460B-A837-80F01FCF3B49}" type="pres">
      <dgm:prSet presAssocID="{0AAAE8BD-7F63-40EB-A41F-BF03AE661974}" presName="compNode" presStyleCnt="0"/>
      <dgm:spPr/>
    </dgm:pt>
    <dgm:pt modelId="{EEB3E19C-FBC5-40DD-8E13-6BA2A8AE1690}" type="pres">
      <dgm:prSet presAssocID="{0AAAE8BD-7F63-40EB-A41F-BF03AE661974}" presName="bgRect" presStyleLbl="bgShp" presStyleIdx="3" presStyleCnt="4"/>
      <dgm:spPr/>
    </dgm:pt>
    <dgm:pt modelId="{FD3F4CA7-B771-43B8-9F9A-26C3A0193316}" type="pres">
      <dgm:prSet presAssocID="{0AAAE8BD-7F63-40EB-A41F-BF03AE66197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D37DA2C-F8EA-4D4A-8288-594D1057E2EE}" type="pres">
      <dgm:prSet presAssocID="{0AAAE8BD-7F63-40EB-A41F-BF03AE661974}" presName="spaceRect" presStyleCnt="0"/>
      <dgm:spPr/>
    </dgm:pt>
    <dgm:pt modelId="{A6BC375E-176D-4B4A-9E88-9B1D94E8E541}" type="pres">
      <dgm:prSet presAssocID="{0AAAE8BD-7F63-40EB-A41F-BF03AE661974}" presName="parTx" presStyleLbl="revTx" presStyleIdx="3" presStyleCnt="4">
        <dgm:presLayoutVars>
          <dgm:chMax val="0"/>
          <dgm:chPref val="0"/>
        </dgm:presLayoutVars>
      </dgm:prSet>
      <dgm:spPr/>
    </dgm:pt>
  </dgm:ptLst>
  <dgm:cxnLst>
    <dgm:cxn modelId="{75BB6B0C-F222-43BF-93DA-FFDFF5977528}" type="presOf" srcId="{7438F493-0A14-4519-B931-80D332872ED3}" destId="{4762C641-A086-4619-91B1-6EAEAFF2129B}" srcOrd="0" destOrd="0" presId="urn:microsoft.com/office/officeart/2018/2/layout/IconVerticalSolidList"/>
    <dgm:cxn modelId="{AD3E8D47-63D5-42AD-91CF-C7669251C30C}" srcId="{0C13DAAC-89E9-47DA-9D1F-E1A6A5897811}" destId="{7438F493-0A14-4519-B931-80D332872ED3}" srcOrd="1" destOrd="0" parTransId="{DE7B5326-C030-4007-9F22-9D449DCD3DE3}" sibTransId="{3C2BBD19-C7A1-40F7-9E17-22E49F7887DF}"/>
    <dgm:cxn modelId="{AEC11474-5624-4961-B417-FADB2459D527}" srcId="{0C13DAAC-89E9-47DA-9D1F-E1A6A5897811}" destId="{0AAAE8BD-7F63-40EB-A41F-BF03AE661974}" srcOrd="3" destOrd="0" parTransId="{3089A130-AE29-4D6E-8FD9-640CD26D34FB}" sibTransId="{16971EE6-DED8-4B9C-8263-C0D2B92BAD36}"/>
    <dgm:cxn modelId="{AB38EB88-0C8A-4DE5-877A-94DF554DB7BB}" type="presOf" srcId="{0C13DAAC-89E9-47DA-9D1F-E1A6A5897811}" destId="{66B032F4-CD9B-4242-B2A5-F93D3D87DF2D}" srcOrd="0" destOrd="0" presId="urn:microsoft.com/office/officeart/2018/2/layout/IconVerticalSolidList"/>
    <dgm:cxn modelId="{B8743199-24A4-490F-8566-9DD3F1A618F8}" srcId="{0C13DAAC-89E9-47DA-9D1F-E1A6A5897811}" destId="{F4872F2D-B167-48F7-A58B-FBBDF5F31C9A}" srcOrd="0" destOrd="0" parTransId="{762A975B-982F-4AFE-AE40-F8F3D37058A3}" sibTransId="{B786ED29-8F35-4836-9D73-1738D13C8180}"/>
    <dgm:cxn modelId="{3C394DB0-E466-41FE-B231-6541D1B0BA5B}" type="presOf" srcId="{F4872F2D-B167-48F7-A58B-FBBDF5F31C9A}" destId="{46A439E3-8BEB-4A9E-B974-75A44AFB1762}" srcOrd="0" destOrd="0" presId="urn:microsoft.com/office/officeart/2018/2/layout/IconVerticalSolidList"/>
    <dgm:cxn modelId="{DDDAF6B1-672D-4C75-BA43-38BE69EA6CF7}" type="presOf" srcId="{0AAAE8BD-7F63-40EB-A41F-BF03AE661974}" destId="{A6BC375E-176D-4B4A-9E88-9B1D94E8E541}" srcOrd="0" destOrd="0" presId="urn:microsoft.com/office/officeart/2018/2/layout/IconVerticalSolidList"/>
    <dgm:cxn modelId="{C36924D0-D645-43B9-A787-C2694F8E290F}" type="presOf" srcId="{8D3C1AE7-7673-4BFA-9B30-BE065137BCA8}" destId="{EC2F89DE-3592-413D-B1AD-307374A67EB3}" srcOrd="0" destOrd="0" presId="urn:microsoft.com/office/officeart/2018/2/layout/IconVerticalSolidList"/>
    <dgm:cxn modelId="{CEBC36F2-54F5-4DFB-AE0C-D44058588700}" srcId="{0C13DAAC-89E9-47DA-9D1F-E1A6A5897811}" destId="{8D3C1AE7-7673-4BFA-9B30-BE065137BCA8}" srcOrd="2" destOrd="0" parTransId="{100FE23E-8424-4B23-A761-99B921A150BF}" sibTransId="{6797D718-E9E2-4BD9-811F-06806A1461E9}"/>
    <dgm:cxn modelId="{36B48B20-EE02-4076-BC87-9B5DE4CEDB10}" type="presParOf" srcId="{66B032F4-CD9B-4242-B2A5-F93D3D87DF2D}" destId="{1C9A5C38-6749-49C1-A030-B6B7B13B2D76}" srcOrd="0" destOrd="0" presId="urn:microsoft.com/office/officeart/2018/2/layout/IconVerticalSolidList"/>
    <dgm:cxn modelId="{4E1F8758-8B12-4C54-B6AD-E7A2E4BEC6F1}" type="presParOf" srcId="{1C9A5C38-6749-49C1-A030-B6B7B13B2D76}" destId="{2EC0F089-6A3A-498C-A8A4-841B53D111F0}" srcOrd="0" destOrd="0" presId="urn:microsoft.com/office/officeart/2018/2/layout/IconVerticalSolidList"/>
    <dgm:cxn modelId="{F3F452FC-C6A9-4FAC-8AE2-8C695C7BCF12}" type="presParOf" srcId="{1C9A5C38-6749-49C1-A030-B6B7B13B2D76}" destId="{7D615E3E-67A3-4EBE-9430-658A9527DC59}" srcOrd="1" destOrd="0" presId="urn:microsoft.com/office/officeart/2018/2/layout/IconVerticalSolidList"/>
    <dgm:cxn modelId="{49BCA74B-50EF-4C3C-B9B4-60DC3582C84B}" type="presParOf" srcId="{1C9A5C38-6749-49C1-A030-B6B7B13B2D76}" destId="{BCF1A1C2-A21F-497A-A1BE-972CFF2E3D2C}" srcOrd="2" destOrd="0" presId="urn:microsoft.com/office/officeart/2018/2/layout/IconVerticalSolidList"/>
    <dgm:cxn modelId="{C05F515C-55CA-4F99-870B-97150EFEDEB8}" type="presParOf" srcId="{1C9A5C38-6749-49C1-A030-B6B7B13B2D76}" destId="{46A439E3-8BEB-4A9E-B974-75A44AFB1762}" srcOrd="3" destOrd="0" presId="urn:microsoft.com/office/officeart/2018/2/layout/IconVerticalSolidList"/>
    <dgm:cxn modelId="{C3A565D6-C7F0-4EA1-AB5B-6BB352995443}" type="presParOf" srcId="{66B032F4-CD9B-4242-B2A5-F93D3D87DF2D}" destId="{5029538D-3BBE-4610-9E67-FFC6CE9AAD5C}" srcOrd="1" destOrd="0" presId="urn:microsoft.com/office/officeart/2018/2/layout/IconVerticalSolidList"/>
    <dgm:cxn modelId="{B6A38583-1E7C-4557-B66C-174366615A5F}" type="presParOf" srcId="{66B032F4-CD9B-4242-B2A5-F93D3D87DF2D}" destId="{FF8A2066-217B-418F-AE79-8F79030A4199}" srcOrd="2" destOrd="0" presId="urn:microsoft.com/office/officeart/2018/2/layout/IconVerticalSolidList"/>
    <dgm:cxn modelId="{A55BA36D-BE5E-4954-84F7-88C9A047FE4E}" type="presParOf" srcId="{FF8A2066-217B-418F-AE79-8F79030A4199}" destId="{F85ABAE7-696D-4276-A6F3-20260D48BC51}" srcOrd="0" destOrd="0" presId="urn:microsoft.com/office/officeart/2018/2/layout/IconVerticalSolidList"/>
    <dgm:cxn modelId="{56DAE9B3-3C2B-4D38-8A26-584E96B1763B}" type="presParOf" srcId="{FF8A2066-217B-418F-AE79-8F79030A4199}" destId="{65B2BDF1-ECFA-4EDE-8E5E-68EABACEA509}" srcOrd="1" destOrd="0" presId="urn:microsoft.com/office/officeart/2018/2/layout/IconVerticalSolidList"/>
    <dgm:cxn modelId="{5D38C92B-6D7D-4470-AA93-5A90E6F815B9}" type="presParOf" srcId="{FF8A2066-217B-418F-AE79-8F79030A4199}" destId="{37626FA2-4982-4983-A69B-D789C06EC807}" srcOrd="2" destOrd="0" presId="urn:microsoft.com/office/officeart/2018/2/layout/IconVerticalSolidList"/>
    <dgm:cxn modelId="{DE61535E-3AE8-419B-9102-3640F0F628CB}" type="presParOf" srcId="{FF8A2066-217B-418F-AE79-8F79030A4199}" destId="{4762C641-A086-4619-91B1-6EAEAFF2129B}" srcOrd="3" destOrd="0" presId="urn:microsoft.com/office/officeart/2018/2/layout/IconVerticalSolidList"/>
    <dgm:cxn modelId="{A6C26790-D486-4B3C-B5A2-07D23F8234C6}" type="presParOf" srcId="{66B032F4-CD9B-4242-B2A5-F93D3D87DF2D}" destId="{5264BC37-2CEB-4E79-97FE-D325E398EE9C}" srcOrd="3" destOrd="0" presId="urn:microsoft.com/office/officeart/2018/2/layout/IconVerticalSolidList"/>
    <dgm:cxn modelId="{6089C9D1-0CE9-4EA0-A476-AB025762D779}" type="presParOf" srcId="{66B032F4-CD9B-4242-B2A5-F93D3D87DF2D}" destId="{3E29BE54-EC6E-48CB-8EEA-04BB22B1E7C0}" srcOrd="4" destOrd="0" presId="urn:microsoft.com/office/officeart/2018/2/layout/IconVerticalSolidList"/>
    <dgm:cxn modelId="{7CABED5F-A8C3-42CE-A6F3-72D4093597BC}" type="presParOf" srcId="{3E29BE54-EC6E-48CB-8EEA-04BB22B1E7C0}" destId="{BDC6585C-A748-465E-9914-C1C52690596B}" srcOrd="0" destOrd="0" presId="urn:microsoft.com/office/officeart/2018/2/layout/IconVerticalSolidList"/>
    <dgm:cxn modelId="{89DC182A-E131-4ABB-8AFE-1531D3F391E5}" type="presParOf" srcId="{3E29BE54-EC6E-48CB-8EEA-04BB22B1E7C0}" destId="{B1E75060-C428-4BD8-BB6D-BA2888D2C100}" srcOrd="1" destOrd="0" presId="urn:microsoft.com/office/officeart/2018/2/layout/IconVerticalSolidList"/>
    <dgm:cxn modelId="{13FE0B1B-B0E8-4032-A42A-C26F8FBDCB11}" type="presParOf" srcId="{3E29BE54-EC6E-48CB-8EEA-04BB22B1E7C0}" destId="{F4309003-9245-4AD3-8DF3-40364356DC42}" srcOrd="2" destOrd="0" presId="urn:microsoft.com/office/officeart/2018/2/layout/IconVerticalSolidList"/>
    <dgm:cxn modelId="{C4DB15F9-757B-4D5F-9E5B-00854077403D}" type="presParOf" srcId="{3E29BE54-EC6E-48CB-8EEA-04BB22B1E7C0}" destId="{EC2F89DE-3592-413D-B1AD-307374A67EB3}" srcOrd="3" destOrd="0" presId="urn:microsoft.com/office/officeart/2018/2/layout/IconVerticalSolidList"/>
    <dgm:cxn modelId="{1770FE23-2AA3-4A16-98E5-12844F264600}" type="presParOf" srcId="{66B032F4-CD9B-4242-B2A5-F93D3D87DF2D}" destId="{80256EEB-51E1-4FA0-9E3D-E9E8819CD8C2}" srcOrd="5" destOrd="0" presId="urn:microsoft.com/office/officeart/2018/2/layout/IconVerticalSolidList"/>
    <dgm:cxn modelId="{97EA3F46-30E4-4799-AC73-1BB07B602FBD}" type="presParOf" srcId="{66B032F4-CD9B-4242-B2A5-F93D3D87DF2D}" destId="{84791E4D-1598-460B-A837-80F01FCF3B49}" srcOrd="6" destOrd="0" presId="urn:microsoft.com/office/officeart/2018/2/layout/IconVerticalSolidList"/>
    <dgm:cxn modelId="{B7145A76-7C25-48F0-86F5-77E2AD279FD5}" type="presParOf" srcId="{84791E4D-1598-460B-A837-80F01FCF3B49}" destId="{EEB3E19C-FBC5-40DD-8E13-6BA2A8AE1690}" srcOrd="0" destOrd="0" presId="urn:microsoft.com/office/officeart/2018/2/layout/IconVerticalSolidList"/>
    <dgm:cxn modelId="{4A44AECE-1970-42EA-B5E8-0D8A3B4CB2D7}" type="presParOf" srcId="{84791E4D-1598-460B-A837-80F01FCF3B49}" destId="{FD3F4CA7-B771-43B8-9F9A-26C3A0193316}" srcOrd="1" destOrd="0" presId="urn:microsoft.com/office/officeart/2018/2/layout/IconVerticalSolidList"/>
    <dgm:cxn modelId="{EFACEB3E-5810-49FB-B08B-DD344F4EA644}" type="presParOf" srcId="{84791E4D-1598-460B-A837-80F01FCF3B49}" destId="{5D37DA2C-F8EA-4D4A-8288-594D1057E2EE}" srcOrd="2" destOrd="0" presId="urn:microsoft.com/office/officeart/2018/2/layout/IconVerticalSolidList"/>
    <dgm:cxn modelId="{94CEABB5-1D8D-403F-A3B7-9409F2F7B04A}" type="presParOf" srcId="{84791E4D-1598-460B-A837-80F01FCF3B49}" destId="{A6BC375E-176D-4B4A-9E88-9B1D94E8E5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F81E8E-D1F7-436D-914C-164DA4FE3237}"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8CCEB07-E0E5-4DC1-8CFE-FCCEF4FCFB71}">
      <dgm:prSet/>
      <dgm:spPr/>
      <dgm:t>
        <a:bodyPr/>
        <a:lstStyle/>
        <a:p>
          <a:pPr>
            <a:lnSpc>
              <a:spcPct val="100000"/>
            </a:lnSpc>
          </a:pPr>
          <a:r>
            <a:rPr lang="en-GB"/>
            <a:t>•Dramatic/ fantasy play </a:t>
          </a:r>
          <a:endParaRPr lang="en-US"/>
        </a:p>
      </dgm:t>
    </dgm:pt>
    <dgm:pt modelId="{4020DC7D-49C2-42C4-9EC2-558D747CD7D6}" type="parTrans" cxnId="{6758EA37-6E16-43C4-BF88-20066526469D}">
      <dgm:prSet/>
      <dgm:spPr/>
      <dgm:t>
        <a:bodyPr/>
        <a:lstStyle/>
        <a:p>
          <a:endParaRPr lang="en-US"/>
        </a:p>
      </dgm:t>
    </dgm:pt>
    <dgm:pt modelId="{EBACED2A-14FE-4042-A22A-1A14A3086A58}" type="sibTrans" cxnId="{6758EA37-6E16-43C4-BF88-20066526469D}">
      <dgm:prSet/>
      <dgm:spPr/>
      <dgm:t>
        <a:bodyPr/>
        <a:lstStyle/>
        <a:p>
          <a:endParaRPr lang="en-US"/>
        </a:p>
      </dgm:t>
    </dgm:pt>
    <dgm:pt modelId="{BFDA6CE3-70FC-4A79-B9C3-53CD844E3C69}">
      <dgm:prSet/>
      <dgm:spPr/>
      <dgm:t>
        <a:bodyPr/>
        <a:lstStyle/>
        <a:p>
          <a:pPr>
            <a:lnSpc>
              <a:spcPct val="100000"/>
            </a:lnSpc>
          </a:pPr>
          <a:r>
            <a:rPr lang="en-GB"/>
            <a:t>•Competitive play </a:t>
          </a:r>
          <a:endParaRPr lang="en-US"/>
        </a:p>
      </dgm:t>
    </dgm:pt>
    <dgm:pt modelId="{5489FDD2-B8A7-41F7-8ECA-E97B4881DBC9}" type="parTrans" cxnId="{1ABA2500-2AF2-4C09-BB1C-9A3BC586BD2D}">
      <dgm:prSet/>
      <dgm:spPr/>
      <dgm:t>
        <a:bodyPr/>
        <a:lstStyle/>
        <a:p>
          <a:endParaRPr lang="en-US"/>
        </a:p>
      </dgm:t>
    </dgm:pt>
    <dgm:pt modelId="{4B949F8B-DF9B-46A7-AA7F-4509C35DF07C}" type="sibTrans" cxnId="{1ABA2500-2AF2-4C09-BB1C-9A3BC586BD2D}">
      <dgm:prSet/>
      <dgm:spPr/>
      <dgm:t>
        <a:bodyPr/>
        <a:lstStyle/>
        <a:p>
          <a:endParaRPr lang="en-US"/>
        </a:p>
      </dgm:t>
    </dgm:pt>
    <dgm:pt modelId="{A3CEE825-FCC5-4827-9C31-D22F4CB93C9D}">
      <dgm:prSet/>
      <dgm:spPr/>
      <dgm:t>
        <a:bodyPr/>
        <a:lstStyle/>
        <a:p>
          <a:pPr>
            <a:lnSpc>
              <a:spcPct val="100000"/>
            </a:lnSpc>
          </a:pPr>
          <a:r>
            <a:rPr lang="en-GB"/>
            <a:t>•Physical play</a:t>
          </a:r>
          <a:endParaRPr lang="en-US"/>
        </a:p>
      </dgm:t>
    </dgm:pt>
    <dgm:pt modelId="{DA6D724A-E5B1-4B13-8C05-4919CC8F9B20}" type="parTrans" cxnId="{3D82686B-03FE-40D1-9BB2-CC31982C0506}">
      <dgm:prSet/>
      <dgm:spPr/>
      <dgm:t>
        <a:bodyPr/>
        <a:lstStyle/>
        <a:p>
          <a:endParaRPr lang="en-US"/>
        </a:p>
      </dgm:t>
    </dgm:pt>
    <dgm:pt modelId="{4D7F9B71-C1A3-4EAF-9C1D-EB1EBE86C0D7}" type="sibTrans" cxnId="{3D82686B-03FE-40D1-9BB2-CC31982C0506}">
      <dgm:prSet/>
      <dgm:spPr/>
      <dgm:t>
        <a:bodyPr/>
        <a:lstStyle/>
        <a:p>
          <a:endParaRPr lang="en-US"/>
        </a:p>
      </dgm:t>
    </dgm:pt>
    <dgm:pt modelId="{A79FEB29-858E-48CD-9BC9-7CAB0D91C0CE}">
      <dgm:prSet/>
      <dgm:spPr/>
      <dgm:t>
        <a:bodyPr/>
        <a:lstStyle/>
        <a:p>
          <a:pPr>
            <a:lnSpc>
              <a:spcPct val="100000"/>
            </a:lnSpc>
          </a:pPr>
          <a:r>
            <a:rPr lang="en-GB"/>
            <a:t>•Constructive play </a:t>
          </a:r>
          <a:endParaRPr lang="en-US"/>
        </a:p>
      </dgm:t>
    </dgm:pt>
    <dgm:pt modelId="{3F2FB33B-B3C1-4B1C-9935-30B38EAC361B}" type="parTrans" cxnId="{A5364BDC-9F70-4E4F-B6DD-D092A000E02A}">
      <dgm:prSet/>
      <dgm:spPr/>
      <dgm:t>
        <a:bodyPr/>
        <a:lstStyle/>
        <a:p>
          <a:endParaRPr lang="en-US"/>
        </a:p>
      </dgm:t>
    </dgm:pt>
    <dgm:pt modelId="{EC41C08B-6346-48E5-B9F2-00570FB1F176}" type="sibTrans" cxnId="{A5364BDC-9F70-4E4F-B6DD-D092A000E02A}">
      <dgm:prSet/>
      <dgm:spPr/>
      <dgm:t>
        <a:bodyPr/>
        <a:lstStyle/>
        <a:p>
          <a:endParaRPr lang="en-US"/>
        </a:p>
      </dgm:t>
    </dgm:pt>
    <dgm:pt modelId="{D7880E2D-ADB7-436E-98FA-2AE07E1C663B}">
      <dgm:prSet/>
      <dgm:spPr/>
      <dgm:t>
        <a:bodyPr/>
        <a:lstStyle/>
        <a:p>
          <a:pPr>
            <a:lnSpc>
              <a:spcPct val="100000"/>
            </a:lnSpc>
          </a:pPr>
          <a:r>
            <a:rPr lang="en-GB"/>
            <a:t>•Symbolic play </a:t>
          </a:r>
          <a:endParaRPr lang="en-US"/>
        </a:p>
      </dgm:t>
    </dgm:pt>
    <dgm:pt modelId="{90FAA7E3-23A3-491D-8A87-07976CF45F1A}" type="parTrans" cxnId="{7432C475-D2B1-42C2-8EED-FFD98B9F4AB6}">
      <dgm:prSet/>
      <dgm:spPr/>
      <dgm:t>
        <a:bodyPr/>
        <a:lstStyle/>
        <a:p>
          <a:endParaRPr lang="en-US"/>
        </a:p>
      </dgm:t>
    </dgm:pt>
    <dgm:pt modelId="{1CFFAF93-3BD0-4FAB-8723-BE4263B7488D}" type="sibTrans" cxnId="{7432C475-D2B1-42C2-8EED-FFD98B9F4AB6}">
      <dgm:prSet/>
      <dgm:spPr/>
      <dgm:t>
        <a:bodyPr/>
        <a:lstStyle/>
        <a:p>
          <a:endParaRPr lang="en-US"/>
        </a:p>
      </dgm:t>
    </dgm:pt>
    <dgm:pt modelId="{F7A0FE43-C3F6-43CD-92E9-171E1989621B}" type="pres">
      <dgm:prSet presAssocID="{81F81E8E-D1F7-436D-914C-164DA4FE3237}" presName="root" presStyleCnt="0">
        <dgm:presLayoutVars>
          <dgm:dir/>
          <dgm:resizeHandles val="exact"/>
        </dgm:presLayoutVars>
      </dgm:prSet>
      <dgm:spPr/>
    </dgm:pt>
    <dgm:pt modelId="{24C2B761-876D-4099-AE08-85A2185C68C5}" type="pres">
      <dgm:prSet presAssocID="{68CCEB07-E0E5-4DC1-8CFE-FCCEF4FCFB71}" presName="compNode" presStyleCnt="0"/>
      <dgm:spPr/>
    </dgm:pt>
    <dgm:pt modelId="{E008D8F3-EA3B-4889-A06A-EB097202976A}" type="pres">
      <dgm:prSet presAssocID="{68CCEB07-E0E5-4DC1-8CFE-FCCEF4FCFB71}" presName="bgRect" presStyleLbl="bgShp" presStyleIdx="0" presStyleCnt="5"/>
      <dgm:spPr/>
    </dgm:pt>
    <dgm:pt modelId="{0E867FCF-3388-4BE4-ADB5-95F3E4529F83}" type="pres">
      <dgm:prSet presAssocID="{68CCEB07-E0E5-4DC1-8CFE-FCCEF4FCFB7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DFD53C30-9737-4B3E-BC38-B2AB4CF6D887}" type="pres">
      <dgm:prSet presAssocID="{68CCEB07-E0E5-4DC1-8CFE-FCCEF4FCFB71}" presName="spaceRect" presStyleCnt="0"/>
      <dgm:spPr/>
    </dgm:pt>
    <dgm:pt modelId="{2146C0F6-D173-4549-B43D-7B94E5EAAE5B}" type="pres">
      <dgm:prSet presAssocID="{68CCEB07-E0E5-4DC1-8CFE-FCCEF4FCFB71}" presName="parTx" presStyleLbl="revTx" presStyleIdx="0" presStyleCnt="5">
        <dgm:presLayoutVars>
          <dgm:chMax val="0"/>
          <dgm:chPref val="0"/>
        </dgm:presLayoutVars>
      </dgm:prSet>
      <dgm:spPr/>
    </dgm:pt>
    <dgm:pt modelId="{123CDABF-00CC-4DD4-8634-C375C9360CB4}" type="pres">
      <dgm:prSet presAssocID="{EBACED2A-14FE-4042-A22A-1A14A3086A58}" presName="sibTrans" presStyleCnt="0"/>
      <dgm:spPr/>
    </dgm:pt>
    <dgm:pt modelId="{8D07097F-857B-44A8-8ADE-1E77EF6D0AA5}" type="pres">
      <dgm:prSet presAssocID="{BFDA6CE3-70FC-4A79-B9C3-53CD844E3C69}" presName="compNode" presStyleCnt="0"/>
      <dgm:spPr/>
    </dgm:pt>
    <dgm:pt modelId="{90438AD0-5E33-4632-BE99-9370597130ED}" type="pres">
      <dgm:prSet presAssocID="{BFDA6CE3-70FC-4A79-B9C3-53CD844E3C69}" presName="bgRect" presStyleLbl="bgShp" presStyleIdx="1" presStyleCnt="5"/>
      <dgm:spPr/>
    </dgm:pt>
    <dgm:pt modelId="{D2EED570-9DF2-4EE5-8615-F1AB90A343B3}" type="pres">
      <dgm:prSet presAssocID="{BFDA6CE3-70FC-4A79-B9C3-53CD844E3C6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icket"/>
        </a:ext>
      </dgm:extLst>
    </dgm:pt>
    <dgm:pt modelId="{2A2B573D-BA08-44A2-81EA-1BB4A953831A}" type="pres">
      <dgm:prSet presAssocID="{BFDA6CE3-70FC-4A79-B9C3-53CD844E3C69}" presName="spaceRect" presStyleCnt="0"/>
      <dgm:spPr/>
    </dgm:pt>
    <dgm:pt modelId="{836AC11D-4C8A-47FC-B47F-2290992B9499}" type="pres">
      <dgm:prSet presAssocID="{BFDA6CE3-70FC-4A79-B9C3-53CD844E3C69}" presName="parTx" presStyleLbl="revTx" presStyleIdx="1" presStyleCnt="5">
        <dgm:presLayoutVars>
          <dgm:chMax val="0"/>
          <dgm:chPref val="0"/>
        </dgm:presLayoutVars>
      </dgm:prSet>
      <dgm:spPr/>
    </dgm:pt>
    <dgm:pt modelId="{8C163E84-D800-4894-9E02-9A2A948E3292}" type="pres">
      <dgm:prSet presAssocID="{4B949F8B-DF9B-46A7-AA7F-4509C35DF07C}" presName="sibTrans" presStyleCnt="0"/>
      <dgm:spPr/>
    </dgm:pt>
    <dgm:pt modelId="{81234AD2-243C-410B-9448-5AC27887E135}" type="pres">
      <dgm:prSet presAssocID="{A3CEE825-FCC5-4827-9C31-D22F4CB93C9D}" presName="compNode" presStyleCnt="0"/>
      <dgm:spPr/>
    </dgm:pt>
    <dgm:pt modelId="{10452C54-116F-40D0-9D8B-08B1658D6D12}" type="pres">
      <dgm:prSet presAssocID="{A3CEE825-FCC5-4827-9C31-D22F4CB93C9D}" presName="bgRect" presStyleLbl="bgShp" presStyleIdx="2" presStyleCnt="5"/>
      <dgm:spPr/>
    </dgm:pt>
    <dgm:pt modelId="{7174341D-B864-4C6B-ABF9-9098FE177A41}" type="pres">
      <dgm:prSet presAssocID="{A3CEE825-FCC5-4827-9C31-D22F4CB93C9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ble tennis"/>
        </a:ext>
      </dgm:extLst>
    </dgm:pt>
    <dgm:pt modelId="{ED6B6322-68CF-4861-9008-F3DD7F7AB4A3}" type="pres">
      <dgm:prSet presAssocID="{A3CEE825-FCC5-4827-9C31-D22F4CB93C9D}" presName="spaceRect" presStyleCnt="0"/>
      <dgm:spPr/>
    </dgm:pt>
    <dgm:pt modelId="{0F8417E1-1CAF-47F8-AE21-1FF24FA8DDFF}" type="pres">
      <dgm:prSet presAssocID="{A3CEE825-FCC5-4827-9C31-D22F4CB93C9D}" presName="parTx" presStyleLbl="revTx" presStyleIdx="2" presStyleCnt="5">
        <dgm:presLayoutVars>
          <dgm:chMax val="0"/>
          <dgm:chPref val="0"/>
        </dgm:presLayoutVars>
      </dgm:prSet>
      <dgm:spPr/>
    </dgm:pt>
    <dgm:pt modelId="{977A533B-3363-4315-917C-067A28D49915}" type="pres">
      <dgm:prSet presAssocID="{4D7F9B71-C1A3-4EAF-9C1D-EB1EBE86C0D7}" presName="sibTrans" presStyleCnt="0"/>
      <dgm:spPr/>
    </dgm:pt>
    <dgm:pt modelId="{BC67A0C3-3A63-4357-B97A-55272C6D8C65}" type="pres">
      <dgm:prSet presAssocID="{A79FEB29-858E-48CD-9BC9-7CAB0D91C0CE}" presName="compNode" presStyleCnt="0"/>
      <dgm:spPr/>
    </dgm:pt>
    <dgm:pt modelId="{545716C7-7E9B-4D18-BB5B-29328AC3DFC4}" type="pres">
      <dgm:prSet presAssocID="{A79FEB29-858E-48CD-9BC9-7CAB0D91C0CE}" presName="bgRect" presStyleLbl="bgShp" presStyleIdx="3" presStyleCnt="5"/>
      <dgm:spPr/>
    </dgm:pt>
    <dgm:pt modelId="{AEA35113-2D38-444E-A246-0D4321AF2634}" type="pres">
      <dgm:prSet presAssocID="{A79FEB29-858E-48CD-9BC9-7CAB0D91C0C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olf Clubs"/>
        </a:ext>
      </dgm:extLst>
    </dgm:pt>
    <dgm:pt modelId="{2EE06C5F-3342-40DD-B435-D598B511C64C}" type="pres">
      <dgm:prSet presAssocID="{A79FEB29-858E-48CD-9BC9-7CAB0D91C0CE}" presName="spaceRect" presStyleCnt="0"/>
      <dgm:spPr/>
    </dgm:pt>
    <dgm:pt modelId="{2B067211-6383-4C27-9431-B2CC3F3AAC06}" type="pres">
      <dgm:prSet presAssocID="{A79FEB29-858E-48CD-9BC9-7CAB0D91C0CE}" presName="parTx" presStyleLbl="revTx" presStyleIdx="3" presStyleCnt="5">
        <dgm:presLayoutVars>
          <dgm:chMax val="0"/>
          <dgm:chPref val="0"/>
        </dgm:presLayoutVars>
      </dgm:prSet>
      <dgm:spPr/>
    </dgm:pt>
    <dgm:pt modelId="{C0F0DC3A-FF97-4ACE-8E56-F6A23C81CEF1}" type="pres">
      <dgm:prSet presAssocID="{EC41C08B-6346-48E5-B9F2-00570FB1F176}" presName="sibTrans" presStyleCnt="0"/>
      <dgm:spPr/>
    </dgm:pt>
    <dgm:pt modelId="{0FBEA35A-67E5-4071-9E2A-AD0D1C736902}" type="pres">
      <dgm:prSet presAssocID="{D7880E2D-ADB7-436E-98FA-2AE07E1C663B}" presName="compNode" presStyleCnt="0"/>
      <dgm:spPr/>
    </dgm:pt>
    <dgm:pt modelId="{8E51CEC0-256F-4507-825A-08F256F50B90}" type="pres">
      <dgm:prSet presAssocID="{D7880E2D-ADB7-436E-98FA-2AE07E1C663B}" presName="bgRect" presStyleLbl="bgShp" presStyleIdx="4" presStyleCnt="5"/>
      <dgm:spPr/>
    </dgm:pt>
    <dgm:pt modelId="{B62DE094-885B-48EA-99C0-C700A0F70929}" type="pres">
      <dgm:prSet presAssocID="{D7880E2D-ADB7-436E-98FA-2AE07E1C663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
        </a:ext>
      </dgm:extLst>
    </dgm:pt>
    <dgm:pt modelId="{9F44E119-0420-48AF-88B7-4D91C6BBA0DF}" type="pres">
      <dgm:prSet presAssocID="{D7880E2D-ADB7-436E-98FA-2AE07E1C663B}" presName="spaceRect" presStyleCnt="0"/>
      <dgm:spPr/>
    </dgm:pt>
    <dgm:pt modelId="{3F2D69AD-A748-4810-8D07-F55F59426DAC}" type="pres">
      <dgm:prSet presAssocID="{D7880E2D-ADB7-436E-98FA-2AE07E1C663B}" presName="parTx" presStyleLbl="revTx" presStyleIdx="4" presStyleCnt="5">
        <dgm:presLayoutVars>
          <dgm:chMax val="0"/>
          <dgm:chPref val="0"/>
        </dgm:presLayoutVars>
      </dgm:prSet>
      <dgm:spPr/>
    </dgm:pt>
  </dgm:ptLst>
  <dgm:cxnLst>
    <dgm:cxn modelId="{1ABA2500-2AF2-4C09-BB1C-9A3BC586BD2D}" srcId="{81F81E8E-D1F7-436D-914C-164DA4FE3237}" destId="{BFDA6CE3-70FC-4A79-B9C3-53CD844E3C69}" srcOrd="1" destOrd="0" parTransId="{5489FDD2-B8A7-41F7-8ECA-E97B4881DBC9}" sibTransId="{4B949F8B-DF9B-46A7-AA7F-4509C35DF07C}"/>
    <dgm:cxn modelId="{FF7C2B11-51B9-41CF-B952-751E8A157F64}" type="presOf" srcId="{BFDA6CE3-70FC-4A79-B9C3-53CD844E3C69}" destId="{836AC11D-4C8A-47FC-B47F-2290992B9499}" srcOrd="0" destOrd="0" presId="urn:microsoft.com/office/officeart/2018/2/layout/IconVerticalSolidList"/>
    <dgm:cxn modelId="{6758EA37-6E16-43C4-BF88-20066526469D}" srcId="{81F81E8E-D1F7-436D-914C-164DA4FE3237}" destId="{68CCEB07-E0E5-4DC1-8CFE-FCCEF4FCFB71}" srcOrd="0" destOrd="0" parTransId="{4020DC7D-49C2-42C4-9EC2-558D747CD7D6}" sibTransId="{EBACED2A-14FE-4042-A22A-1A14A3086A58}"/>
    <dgm:cxn modelId="{A0A03539-0733-42F8-BBDB-D9644B6D7884}" type="presOf" srcId="{A3CEE825-FCC5-4827-9C31-D22F4CB93C9D}" destId="{0F8417E1-1CAF-47F8-AE21-1FF24FA8DDFF}" srcOrd="0" destOrd="0" presId="urn:microsoft.com/office/officeart/2018/2/layout/IconVerticalSolidList"/>
    <dgm:cxn modelId="{3D82686B-03FE-40D1-9BB2-CC31982C0506}" srcId="{81F81E8E-D1F7-436D-914C-164DA4FE3237}" destId="{A3CEE825-FCC5-4827-9C31-D22F4CB93C9D}" srcOrd="2" destOrd="0" parTransId="{DA6D724A-E5B1-4B13-8C05-4919CC8F9B20}" sibTransId="{4D7F9B71-C1A3-4EAF-9C1D-EB1EBE86C0D7}"/>
    <dgm:cxn modelId="{7432C475-D2B1-42C2-8EED-FFD98B9F4AB6}" srcId="{81F81E8E-D1F7-436D-914C-164DA4FE3237}" destId="{D7880E2D-ADB7-436E-98FA-2AE07E1C663B}" srcOrd="4" destOrd="0" parTransId="{90FAA7E3-23A3-491D-8A87-07976CF45F1A}" sibTransId="{1CFFAF93-3BD0-4FAB-8723-BE4263B7488D}"/>
    <dgm:cxn modelId="{E51897BE-024A-4654-B641-0FC5A7A38018}" type="presOf" srcId="{68CCEB07-E0E5-4DC1-8CFE-FCCEF4FCFB71}" destId="{2146C0F6-D173-4549-B43D-7B94E5EAAE5B}" srcOrd="0" destOrd="0" presId="urn:microsoft.com/office/officeart/2018/2/layout/IconVerticalSolidList"/>
    <dgm:cxn modelId="{D89892C1-F2D0-4BFD-8CF8-6034EBB85860}" type="presOf" srcId="{81F81E8E-D1F7-436D-914C-164DA4FE3237}" destId="{F7A0FE43-C3F6-43CD-92E9-171E1989621B}" srcOrd="0" destOrd="0" presId="urn:microsoft.com/office/officeart/2018/2/layout/IconVerticalSolidList"/>
    <dgm:cxn modelId="{126AC5CD-B962-4CC3-8047-E244A2A0F384}" type="presOf" srcId="{A79FEB29-858E-48CD-9BC9-7CAB0D91C0CE}" destId="{2B067211-6383-4C27-9431-B2CC3F3AAC06}" srcOrd="0" destOrd="0" presId="urn:microsoft.com/office/officeart/2018/2/layout/IconVerticalSolidList"/>
    <dgm:cxn modelId="{A5364BDC-9F70-4E4F-B6DD-D092A000E02A}" srcId="{81F81E8E-D1F7-436D-914C-164DA4FE3237}" destId="{A79FEB29-858E-48CD-9BC9-7CAB0D91C0CE}" srcOrd="3" destOrd="0" parTransId="{3F2FB33B-B3C1-4B1C-9935-30B38EAC361B}" sibTransId="{EC41C08B-6346-48E5-B9F2-00570FB1F176}"/>
    <dgm:cxn modelId="{588244F6-2887-47F5-B470-AF484868B7BA}" type="presOf" srcId="{D7880E2D-ADB7-436E-98FA-2AE07E1C663B}" destId="{3F2D69AD-A748-4810-8D07-F55F59426DAC}" srcOrd="0" destOrd="0" presId="urn:microsoft.com/office/officeart/2018/2/layout/IconVerticalSolidList"/>
    <dgm:cxn modelId="{45DAF217-7DBF-4790-923E-C2DE9E464C5D}" type="presParOf" srcId="{F7A0FE43-C3F6-43CD-92E9-171E1989621B}" destId="{24C2B761-876D-4099-AE08-85A2185C68C5}" srcOrd="0" destOrd="0" presId="urn:microsoft.com/office/officeart/2018/2/layout/IconVerticalSolidList"/>
    <dgm:cxn modelId="{EE3ED67E-C94C-43EB-B084-B69625E0546F}" type="presParOf" srcId="{24C2B761-876D-4099-AE08-85A2185C68C5}" destId="{E008D8F3-EA3B-4889-A06A-EB097202976A}" srcOrd="0" destOrd="0" presId="urn:microsoft.com/office/officeart/2018/2/layout/IconVerticalSolidList"/>
    <dgm:cxn modelId="{F9854736-ABDD-40CC-88B3-AB5B12AF8FDE}" type="presParOf" srcId="{24C2B761-876D-4099-AE08-85A2185C68C5}" destId="{0E867FCF-3388-4BE4-ADB5-95F3E4529F83}" srcOrd="1" destOrd="0" presId="urn:microsoft.com/office/officeart/2018/2/layout/IconVerticalSolidList"/>
    <dgm:cxn modelId="{30461DEC-4865-4F89-BCBA-64DD33959A26}" type="presParOf" srcId="{24C2B761-876D-4099-AE08-85A2185C68C5}" destId="{DFD53C30-9737-4B3E-BC38-B2AB4CF6D887}" srcOrd="2" destOrd="0" presId="urn:microsoft.com/office/officeart/2018/2/layout/IconVerticalSolidList"/>
    <dgm:cxn modelId="{3F2D806D-7389-4213-8DD0-721C417AAC10}" type="presParOf" srcId="{24C2B761-876D-4099-AE08-85A2185C68C5}" destId="{2146C0F6-D173-4549-B43D-7B94E5EAAE5B}" srcOrd="3" destOrd="0" presId="urn:microsoft.com/office/officeart/2018/2/layout/IconVerticalSolidList"/>
    <dgm:cxn modelId="{377010AF-C738-4D1B-B4A5-30A1F34BEB67}" type="presParOf" srcId="{F7A0FE43-C3F6-43CD-92E9-171E1989621B}" destId="{123CDABF-00CC-4DD4-8634-C375C9360CB4}" srcOrd="1" destOrd="0" presId="urn:microsoft.com/office/officeart/2018/2/layout/IconVerticalSolidList"/>
    <dgm:cxn modelId="{620CBC3B-3737-4945-AF4F-216AF901647E}" type="presParOf" srcId="{F7A0FE43-C3F6-43CD-92E9-171E1989621B}" destId="{8D07097F-857B-44A8-8ADE-1E77EF6D0AA5}" srcOrd="2" destOrd="0" presId="urn:microsoft.com/office/officeart/2018/2/layout/IconVerticalSolidList"/>
    <dgm:cxn modelId="{66D7E13E-4487-4559-9BEB-6C0509DD359A}" type="presParOf" srcId="{8D07097F-857B-44A8-8ADE-1E77EF6D0AA5}" destId="{90438AD0-5E33-4632-BE99-9370597130ED}" srcOrd="0" destOrd="0" presId="urn:microsoft.com/office/officeart/2018/2/layout/IconVerticalSolidList"/>
    <dgm:cxn modelId="{8A5300C8-1F69-4ED3-AC3F-A4C01B6C19AC}" type="presParOf" srcId="{8D07097F-857B-44A8-8ADE-1E77EF6D0AA5}" destId="{D2EED570-9DF2-4EE5-8615-F1AB90A343B3}" srcOrd="1" destOrd="0" presId="urn:microsoft.com/office/officeart/2018/2/layout/IconVerticalSolidList"/>
    <dgm:cxn modelId="{003DE76F-E9FF-41BD-B4F2-A83B9F24B56E}" type="presParOf" srcId="{8D07097F-857B-44A8-8ADE-1E77EF6D0AA5}" destId="{2A2B573D-BA08-44A2-81EA-1BB4A953831A}" srcOrd="2" destOrd="0" presId="urn:microsoft.com/office/officeart/2018/2/layout/IconVerticalSolidList"/>
    <dgm:cxn modelId="{638DE453-981D-429F-9D26-DB65DC7C0B78}" type="presParOf" srcId="{8D07097F-857B-44A8-8ADE-1E77EF6D0AA5}" destId="{836AC11D-4C8A-47FC-B47F-2290992B9499}" srcOrd="3" destOrd="0" presId="urn:microsoft.com/office/officeart/2018/2/layout/IconVerticalSolidList"/>
    <dgm:cxn modelId="{97A93BF4-15E9-43F3-A6D7-50DF464653C0}" type="presParOf" srcId="{F7A0FE43-C3F6-43CD-92E9-171E1989621B}" destId="{8C163E84-D800-4894-9E02-9A2A948E3292}" srcOrd="3" destOrd="0" presId="urn:microsoft.com/office/officeart/2018/2/layout/IconVerticalSolidList"/>
    <dgm:cxn modelId="{C8BC1A9D-5B2E-45F1-BE33-1EA93CB7F2D7}" type="presParOf" srcId="{F7A0FE43-C3F6-43CD-92E9-171E1989621B}" destId="{81234AD2-243C-410B-9448-5AC27887E135}" srcOrd="4" destOrd="0" presId="urn:microsoft.com/office/officeart/2018/2/layout/IconVerticalSolidList"/>
    <dgm:cxn modelId="{E31FD142-349C-424E-BC9E-9411842A2453}" type="presParOf" srcId="{81234AD2-243C-410B-9448-5AC27887E135}" destId="{10452C54-116F-40D0-9D8B-08B1658D6D12}" srcOrd="0" destOrd="0" presId="urn:microsoft.com/office/officeart/2018/2/layout/IconVerticalSolidList"/>
    <dgm:cxn modelId="{E3EE6141-C2B3-4DDF-A2CE-9A5AE977DA05}" type="presParOf" srcId="{81234AD2-243C-410B-9448-5AC27887E135}" destId="{7174341D-B864-4C6B-ABF9-9098FE177A41}" srcOrd="1" destOrd="0" presId="urn:microsoft.com/office/officeart/2018/2/layout/IconVerticalSolidList"/>
    <dgm:cxn modelId="{2D19D9F3-EAFB-4E8B-9930-F623DFE9F0DF}" type="presParOf" srcId="{81234AD2-243C-410B-9448-5AC27887E135}" destId="{ED6B6322-68CF-4861-9008-F3DD7F7AB4A3}" srcOrd="2" destOrd="0" presId="urn:microsoft.com/office/officeart/2018/2/layout/IconVerticalSolidList"/>
    <dgm:cxn modelId="{C2EE0D8F-F69B-4F9B-B98F-DBFB9ABEEDF0}" type="presParOf" srcId="{81234AD2-243C-410B-9448-5AC27887E135}" destId="{0F8417E1-1CAF-47F8-AE21-1FF24FA8DDFF}" srcOrd="3" destOrd="0" presId="urn:microsoft.com/office/officeart/2018/2/layout/IconVerticalSolidList"/>
    <dgm:cxn modelId="{98992AAA-7B3C-4064-8824-DDA4FDE80979}" type="presParOf" srcId="{F7A0FE43-C3F6-43CD-92E9-171E1989621B}" destId="{977A533B-3363-4315-917C-067A28D49915}" srcOrd="5" destOrd="0" presId="urn:microsoft.com/office/officeart/2018/2/layout/IconVerticalSolidList"/>
    <dgm:cxn modelId="{4B81E4DE-1136-4879-852C-62E1070A0EB9}" type="presParOf" srcId="{F7A0FE43-C3F6-43CD-92E9-171E1989621B}" destId="{BC67A0C3-3A63-4357-B97A-55272C6D8C65}" srcOrd="6" destOrd="0" presId="urn:microsoft.com/office/officeart/2018/2/layout/IconVerticalSolidList"/>
    <dgm:cxn modelId="{395CA1FD-5818-4F15-A93C-21FBDEC6765B}" type="presParOf" srcId="{BC67A0C3-3A63-4357-B97A-55272C6D8C65}" destId="{545716C7-7E9B-4D18-BB5B-29328AC3DFC4}" srcOrd="0" destOrd="0" presId="urn:microsoft.com/office/officeart/2018/2/layout/IconVerticalSolidList"/>
    <dgm:cxn modelId="{F9064A9B-E8A3-4F20-AC99-89A23F391B20}" type="presParOf" srcId="{BC67A0C3-3A63-4357-B97A-55272C6D8C65}" destId="{AEA35113-2D38-444E-A246-0D4321AF2634}" srcOrd="1" destOrd="0" presId="urn:microsoft.com/office/officeart/2018/2/layout/IconVerticalSolidList"/>
    <dgm:cxn modelId="{920325F6-6F3E-4465-A641-BF492DA3D11E}" type="presParOf" srcId="{BC67A0C3-3A63-4357-B97A-55272C6D8C65}" destId="{2EE06C5F-3342-40DD-B435-D598B511C64C}" srcOrd="2" destOrd="0" presId="urn:microsoft.com/office/officeart/2018/2/layout/IconVerticalSolidList"/>
    <dgm:cxn modelId="{DDCE79AF-0F8B-45D8-9BEB-4F97CC745C56}" type="presParOf" srcId="{BC67A0C3-3A63-4357-B97A-55272C6D8C65}" destId="{2B067211-6383-4C27-9431-B2CC3F3AAC06}" srcOrd="3" destOrd="0" presId="urn:microsoft.com/office/officeart/2018/2/layout/IconVerticalSolidList"/>
    <dgm:cxn modelId="{2D04F9EF-AFB6-4BB2-85E7-8CF09C0B7259}" type="presParOf" srcId="{F7A0FE43-C3F6-43CD-92E9-171E1989621B}" destId="{C0F0DC3A-FF97-4ACE-8E56-F6A23C81CEF1}" srcOrd="7" destOrd="0" presId="urn:microsoft.com/office/officeart/2018/2/layout/IconVerticalSolidList"/>
    <dgm:cxn modelId="{1FCF63AC-2D3B-426C-B3A0-D1A7F9C586B9}" type="presParOf" srcId="{F7A0FE43-C3F6-43CD-92E9-171E1989621B}" destId="{0FBEA35A-67E5-4071-9E2A-AD0D1C736902}" srcOrd="8" destOrd="0" presId="urn:microsoft.com/office/officeart/2018/2/layout/IconVerticalSolidList"/>
    <dgm:cxn modelId="{77F183C5-ED10-41E3-BDA1-43350E8389AC}" type="presParOf" srcId="{0FBEA35A-67E5-4071-9E2A-AD0D1C736902}" destId="{8E51CEC0-256F-4507-825A-08F256F50B90}" srcOrd="0" destOrd="0" presId="urn:microsoft.com/office/officeart/2018/2/layout/IconVerticalSolidList"/>
    <dgm:cxn modelId="{38E840D8-4682-49EE-BB32-0DD05A85DEB7}" type="presParOf" srcId="{0FBEA35A-67E5-4071-9E2A-AD0D1C736902}" destId="{B62DE094-885B-48EA-99C0-C700A0F70929}" srcOrd="1" destOrd="0" presId="urn:microsoft.com/office/officeart/2018/2/layout/IconVerticalSolidList"/>
    <dgm:cxn modelId="{F530D5F9-CA07-4F3F-B9DF-6533FF10E9B9}" type="presParOf" srcId="{0FBEA35A-67E5-4071-9E2A-AD0D1C736902}" destId="{9F44E119-0420-48AF-88B7-4D91C6BBA0DF}" srcOrd="2" destOrd="0" presId="urn:microsoft.com/office/officeart/2018/2/layout/IconVerticalSolidList"/>
    <dgm:cxn modelId="{D13056BD-D619-4AE4-AF33-70FC5965E18F}" type="presParOf" srcId="{0FBEA35A-67E5-4071-9E2A-AD0D1C736902}" destId="{3F2D69AD-A748-4810-8D07-F55F59426DA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7448D2-89E5-4A49-A3E7-1D421B4FC87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2DEE43-8A2F-4BEC-9392-F614FD9BE2E1}">
      <dgm:prSet/>
      <dgm:spPr/>
      <dgm:t>
        <a:bodyPr/>
        <a:lstStyle/>
        <a:p>
          <a:r>
            <a:rPr lang="en-GB"/>
            <a:t>•Role play area </a:t>
          </a:r>
          <a:endParaRPr lang="en-US"/>
        </a:p>
      </dgm:t>
    </dgm:pt>
    <dgm:pt modelId="{5E1C3313-160B-4F70-AB51-3D4D46056DB6}" type="parTrans" cxnId="{AE2A0C7F-C977-4F92-96F0-1F60B3BF6872}">
      <dgm:prSet/>
      <dgm:spPr/>
      <dgm:t>
        <a:bodyPr/>
        <a:lstStyle/>
        <a:p>
          <a:endParaRPr lang="en-US"/>
        </a:p>
      </dgm:t>
    </dgm:pt>
    <dgm:pt modelId="{5B8CFC05-F388-4E35-801A-6F1B4018248A}" type="sibTrans" cxnId="{AE2A0C7F-C977-4F92-96F0-1F60B3BF6872}">
      <dgm:prSet/>
      <dgm:spPr/>
      <dgm:t>
        <a:bodyPr/>
        <a:lstStyle/>
        <a:p>
          <a:endParaRPr lang="en-US"/>
        </a:p>
      </dgm:t>
    </dgm:pt>
    <dgm:pt modelId="{90868B28-C6ED-4D57-9B17-EBAAFCFF8C17}">
      <dgm:prSet/>
      <dgm:spPr/>
      <dgm:t>
        <a:bodyPr/>
        <a:lstStyle/>
        <a:p>
          <a:r>
            <a:rPr lang="en-GB"/>
            <a:t>•Home corner </a:t>
          </a:r>
          <a:endParaRPr lang="en-US"/>
        </a:p>
      </dgm:t>
    </dgm:pt>
    <dgm:pt modelId="{B21A6E48-0EDE-43E5-A7E5-88760D92F9BF}" type="parTrans" cxnId="{2BC826B3-4650-49CB-A4C0-FE9BA6CF99BA}">
      <dgm:prSet/>
      <dgm:spPr/>
      <dgm:t>
        <a:bodyPr/>
        <a:lstStyle/>
        <a:p>
          <a:endParaRPr lang="en-US"/>
        </a:p>
      </dgm:t>
    </dgm:pt>
    <dgm:pt modelId="{56A2B39F-2B4C-4E1E-8E79-34F13BE47E31}" type="sibTrans" cxnId="{2BC826B3-4650-49CB-A4C0-FE9BA6CF99BA}">
      <dgm:prSet/>
      <dgm:spPr/>
      <dgm:t>
        <a:bodyPr/>
        <a:lstStyle/>
        <a:p>
          <a:endParaRPr lang="en-US"/>
        </a:p>
      </dgm:t>
    </dgm:pt>
    <dgm:pt modelId="{DAECBD74-56C6-4930-9B86-D5EDB244B878}">
      <dgm:prSet/>
      <dgm:spPr/>
      <dgm:t>
        <a:bodyPr/>
        <a:lstStyle/>
        <a:p>
          <a:r>
            <a:rPr lang="en-GB"/>
            <a:t>•Small world play </a:t>
          </a:r>
          <a:endParaRPr lang="en-US"/>
        </a:p>
      </dgm:t>
    </dgm:pt>
    <dgm:pt modelId="{AB6D6A35-0449-4C50-A0EF-6599D71DF25B}" type="parTrans" cxnId="{6ABF0F1A-D90E-4CBB-9CAE-B8B66F7CC949}">
      <dgm:prSet/>
      <dgm:spPr/>
      <dgm:t>
        <a:bodyPr/>
        <a:lstStyle/>
        <a:p>
          <a:endParaRPr lang="en-US"/>
        </a:p>
      </dgm:t>
    </dgm:pt>
    <dgm:pt modelId="{BE030F9C-C911-41C0-B897-FD07E304605B}" type="sibTrans" cxnId="{6ABF0F1A-D90E-4CBB-9CAE-B8B66F7CC949}">
      <dgm:prSet/>
      <dgm:spPr/>
      <dgm:t>
        <a:bodyPr/>
        <a:lstStyle/>
        <a:p>
          <a:endParaRPr lang="en-US"/>
        </a:p>
      </dgm:t>
    </dgm:pt>
    <dgm:pt modelId="{6FF3DD64-5743-4232-A582-00B7A1EFD41E}">
      <dgm:prSet/>
      <dgm:spPr/>
      <dgm:t>
        <a:bodyPr/>
        <a:lstStyle/>
        <a:p>
          <a:r>
            <a:rPr lang="en-GB"/>
            <a:t>•Creative areas </a:t>
          </a:r>
          <a:endParaRPr lang="en-US"/>
        </a:p>
      </dgm:t>
    </dgm:pt>
    <dgm:pt modelId="{E9DE6ED3-667D-4307-BE5E-A1E69F40E6FD}" type="parTrans" cxnId="{C47303E5-D746-409A-9856-178B3574867B}">
      <dgm:prSet/>
      <dgm:spPr/>
      <dgm:t>
        <a:bodyPr/>
        <a:lstStyle/>
        <a:p>
          <a:endParaRPr lang="en-US"/>
        </a:p>
      </dgm:t>
    </dgm:pt>
    <dgm:pt modelId="{0EF8F83B-045E-4D9C-AA3D-368BCE2D3E93}" type="sibTrans" cxnId="{C47303E5-D746-409A-9856-178B3574867B}">
      <dgm:prSet/>
      <dgm:spPr/>
      <dgm:t>
        <a:bodyPr/>
        <a:lstStyle/>
        <a:p>
          <a:endParaRPr lang="en-US"/>
        </a:p>
      </dgm:t>
    </dgm:pt>
    <dgm:pt modelId="{BC07DD8D-D3F9-4275-92FC-3529AA178BC2}">
      <dgm:prSet/>
      <dgm:spPr/>
      <dgm:t>
        <a:bodyPr/>
        <a:lstStyle/>
        <a:p>
          <a:r>
            <a:rPr lang="en-GB"/>
            <a:t>•Musical instruments</a:t>
          </a:r>
          <a:endParaRPr lang="en-US"/>
        </a:p>
      </dgm:t>
    </dgm:pt>
    <dgm:pt modelId="{424C489D-1D69-45B2-94F7-AFDC8811430C}" type="parTrans" cxnId="{F05B4079-3B5E-4300-9886-BB69D15AED99}">
      <dgm:prSet/>
      <dgm:spPr/>
      <dgm:t>
        <a:bodyPr/>
        <a:lstStyle/>
        <a:p>
          <a:endParaRPr lang="en-US"/>
        </a:p>
      </dgm:t>
    </dgm:pt>
    <dgm:pt modelId="{9BC0FA37-C64D-4397-B418-3779041C0982}" type="sibTrans" cxnId="{F05B4079-3B5E-4300-9886-BB69D15AED99}">
      <dgm:prSet/>
      <dgm:spPr/>
      <dgm:t>
        <a:bodyPr/>
        <a:lstStyle/>
        <a:p>
          <a:endParaRPr lang="en-US"/>
        </a:p>
      </dgm:t>
    </dgm:pt>
    <dgm:pt modelId="{DEA3B52A-BDB0-48FC-A844-7F8697641410}">
      <dgm:prSet/>
      <dgm:spPr/>
      <dgm:t>
        <a:bodyPr/>
        <a:lstStyle/>
        <a:p>
          <a:r>
            <a:rPr lang="en-GB"/>
            <a:t>•Construction </a:t>
          </a:r>
          <a:endParaRPr lang="en-US"/>
        </a:p>
      </dgm:t>
    </dgm:pt>
    <dgm:pt modelId="{A0566C7A-289F-4D81-B383-854DE7483AA2}" type="parTrans" cxnId="{B8610A01-0655-46B7-A493-F821295109D9}">
      <dgm:prSet/>
      <dgm:spPr/>
      <dgm:t>
        <a:bodyPr/>
        <a:lstStyle/>
        <a:p>
          <a:endParaRPr lang="en-US"/>
        </a:p>
      </dgm:t>
    </dgm:pt>
    <dgm:pt modelId="{CCC922F0-57DD-48A2-8B84-FA66234E4A79}" type="sibTrans" cxnId="{B8610A01-0655-46B7-A493-F821295109D9}">
      <dgm:prSet/>
      <dgm:spPr/>
      <dgm:t>
        <a:bodyPr/>
        <a:lstStyle/>
        <a:p>
          <a:endParaRPr lang="en-US"/>
        </a:p>
      </dgm:t>
    </dgm:pt>
    <dgm:pt modelId="{46523A38-11C2-4AB4-8091-F22B3ED85977}">
      <dgm:prSet/>
      <dgm:spPr/>
      <dgm:t>
        <a:bodyPr/>
        <a:lstStyle/>
        <a:p>
          <a:r>
            <a:rPr lang="en-GB"/>
            <a:t>(Tassoni, et.atl 2013)</a:t>
          </a:r>
          <a:endParaRPr lang="en-US"/>
        </a:p>
      </dgm:t>
    </dgm:pt>
    <dgm:pt modelId="{B40E68CA-0827-42D5-90C5-E8640330842C}" type="parTrans" cxnId="{503AEEA2-38BD-4863-8238-55F8806A4B2A}">
      <dgm:prSet/>
      <dgm:spPr/>
      <dgm:t>
        <a:bodyPr/>
        <a:lstStyle/>
        <a:p>
          <a:endParaRPr lang="en-US"/>
        </a:p>
      </dgm:t>
    </dgm:pt>
    <dgm:pt modelId="{03565C45-F58F-4079-8367-B54231532F8B}" type="sibTrans" cxnId="{503AEEA2-38BD-4863-8238-55F8806A4B2A}">
      <dgm:prSet/>
      <dgm:spPr/>
      <dgm:t>
        <a:bodyPr/>
        <a:lstStyle/>
        <a:p>
          <a:endParaRPr lang="en-US"/>
        </a:p>
      </dgm:t>
    </dgm:pt>
    <dgm:pt modelId="{9B2585EE-9D02-42EA-B4A8-BBD707213FE6}" type="pres">
      <dgm:prSet presAssocID="{367448D2-89E5-4A49-A3E7-1D421B4FC87C}" presName="linear" presStyleCnt="0">
        <dgm:presLayoutVars>
          <dgm:animLvl val="lvl"/>
          <dgm:resizeHandles val="exact"/>
        </dgm:presLayoutVars>
      </dgm:prSet>
      <dgm:spPr/>
    </dgm:pt>
    <dgm:pt modelId="{E0784163-D2FC-41D4-B57B-82DACCF85ADA}" type="pres">
      <dgm:prSet presAssocID="{3D2DEE43-8A2F-4BEC-9392-F614FD9BE2E1}" presName="parentText" presStyleLbl="node1" presStyleIdx="0" presStyleCnt="7">
        <dgm:presLayoutVars>
          <dgm:chMax val="0"/>
          <dgm:bulletEnabled val="1"/>
        </dgm:presLayoutVars>
      </dgm:prSet>
      <dgm:spPr/>
    </dgm:pt>
    <dgm:pt modelId="{E0516226-E927-43BB-8881-3BBB0324B797}" type="pres">
      <dgm:prSet presAssocID="{5B8CFC05-F388-4E35-801A-6F1B4018248A}" presName="spacer" presStyleCnt="0"/>
      <dgm:spPr/>
    </dgm:pt>
    <dgm:pt modelId="{FB3BD446-D021-4387-A202-C45B5AD7AB9B}" type="pres">
      <dgm:prSet presAssocID="{90868B28-C6ED-4D57-9B17-EBAAFCFF8C17}" presName="parentText" presStyleLbl="node1" presStyleIdx="1" presStyleCnt="7">
        <dgm:presLayoutVars>
          <dgm:chMax val="0"/>
          <dgm:bulletEnabled val="1"/>
        </dgm:presLayoutVars>
      </dgm:prSet>
      <dgm:spPr/>
    </dgm:pt>
    <dgm:pt modelId="{E8FAB7BF-BD99-439F-94C9-0127433484DE}" type="pres">
      <dgm:prSet presAssocID="{56A2B39F-2B4C-4E1E-8E79-34F13BE47E31}" presName="spacer" presStyleCnt="0"/>
      <dgm:spPr/>
    </dgm:pt>
    <dgm:pt modelId="{93EE7E9D-CA46-454C-868C-C610324A9126}" type="pres">
      <dgm:prSet presAssocID="{DAECBD74-56C6-4930-9B86-D5EDB244B878}" presName="parentText" presStyleLbl="node1" presStyleIdx="2" presStyleCnt="7">
        <dgm:presLayoutVars>
          <dgm:chMax val="0"/>
          <dgm:bulletEnabled val="1"/>
        </dgm:presLayoutVars>
      </dgm:prSet>
      <dgm:spPr/>
    </dgm:pt>
    <dgm:pt modelId="{2D9E0DD9-B8D3-4965-B7EB-0AA9332E0250}" type="pres">
      <dgm:prSet presAssocID="{BE030F9C-C911-41C0-B897-FD07E304605B}" presName="spacer" presStyleCnt="0"/>
      <dgm:spPr/>
    </dgm:pt>
    <dgm:pt modelId="{D10472F7-54E7-41D8-A0CF-F48DBF2FFC57}" type="pres">
      <dgm:prSet presAssocID="{6FF3DD64-5743-4232-A582-00B7A1EFD41E}" presName="parentText" presStyleLbl="node1" presStyleIdx="3" presStyleCnt="7">
        <dgm:presLayoutVars>
          <dgm:chMax val="0"/>
          <dgm:bulletEnabled val="1"/>
        </dgm:presLayoutVars>
      </dgm:prSet>
      <dgm:spPr/>
    </dgm:pt>
    <dgm:pt modelId="{4D5DE8C5-833F-4B07-9D8F-0BEEFFA25EDA}" type="pres">
      <dgm:prSet presAssocID="{0EF8F83B-045E-4D9C-AA3D-368BCE2D3E93}" presName="spacer" presStyleCnt="0"/>
      <dgm:spPr/>
    </dgm:pt>
    <dgm:pt modelId="{ABD99F62-F91A-46DD-BD83-06035FD04E3C}" type="pres">
      <dgm:prSet presAssocID="{BC07DD8D-D3F9-4275-92FC-3529AA178BC2}" presName="parentText" presStyleLbl="node1" presStyleIdx="4" presStyleCnt="7">
        <dgm:presLayoutVars>
          <dgm:chMax val="0"/>
          <dgm:bulletEnabled val="1"/>
        </dgm:presLayoutVars>
      </dgm:prSet>
      <dgm:spPr/>
    </dgm:pt>
    <dgm:pt modelId="{50B5EDF7-4BED-4330-8C95-DDC0D2024B9A}" type="pres">
      <dgm:prSet presAssocID="{9BC0FA37-C64D-4397-B418-3779041C0982}" presName="spacer" presStyleCnt="0"/>
      <dgm:spPr/>
    </dgm:pt>
    <dgm:pt modelId="{EA14F3FE-9AEC-4602-BE18-C4FD3859B93C}" type="pres">
      <dgm:prSet presAssocID="{DEA3B52A-BDB0-48FC-A844-7F8697641410}" presName="parentText" presStyleLbl="node1" presStyleIdx="5" presStyleCnt="7">
        <dgm:presLayoutVars>
          <dgm:chMax val="0"/>
          <dgm:bulletEnabled val="1"/>
        </dgm:presLayoutVars>
      </dgm:prSet>
      <dgm:spPr/>
    </dgm:pt>
    <dgm:pt modelId="{E9A75B37-4121-4EB7-891C-16BD2EA7C787}" type="pres">
      <dgm:prSet presAssocID="{CCC922F0-57DD-48A2-8B84-FA66234E4A79}" presName="spacer" presStyleCnt="0"/>
      <dgm:spPr/>
    </dgm:pt>
    <dgm:pt modelId="{2082BFB3-ACAF-4397-85E6-82AAA5F97181}" type="pres">
      <dgm:prSet presAssocID="{46523A38-11C2-4AB4-8091-F22B3ED85977}" presName="parentText" presStyleLbl="node1" presStyleIdx="6" presStyleCnt="7">
        <dgm:presLayoutVars>
          <dgm:chMax val="0"/>
          <dgm:bulletEnabled val="1"/>
        </dgm:presLayoutVars>
      </dgm:prSet>
      <dgm:spPr/>
    </dgm:pt>
  </dgm:ptLst>
  <dgm:cxnLst>
    <dgm:cxn modelId="{B8610A01-0655-46B7-A493-F821295109D9}" srcId="{367448D2-89E5-4A49-A3E7-1D421B4FC87C}" destId="{DEA3B52A-BDB0-48FC-A844-7F8697641410}" srcOrd="5" destOrd="0" parTransId="{A0566C7A-289F-4D81-B383-854DE7483AA2}" sibTransId="{CCC922F0-57DD-48A2-8B84-FA66234E4A79}"/>
    <dgm:cxn modelId="{6ABF0F1A-D90E-4CBB-9CAE-B8B66F7CC949}" srcId="{367448D2-89E5-4A49-A3E7-1D421B4FC87C}" destId="{DAECBD74-56C6-4930-9B86-D5EDB244B878}" srcOrd="2" destOrd="0" parTransId="{AB6D6A35-0449-4C50-A0EF-6599D71DF25B}" sibTransId="{BE030F9C-C911-41C0-B897-FD07E304605B}"/>
    <dgm:cxn modelId="{DBBD301B-C499-48D0-BBF6-7EAE20B03291}" type="presOf" srcId="{BC07DD8D-D3F9-4275-92FC-3529AA178BC2}" destId="{ABD99F62-F91A-46DD-BD83-06035FD04E3C}" srcOrd="0" destOrd="0" presId="urn:microsoft.com/office/officeart/2005/8/layout/vList2"/>
    <dgm:cxn modelId="{454AAB1E-9C71-4183-938F-5EFC7043C661}" type="presOf" srcId="{3D2DEE43-8A2F-4BEC-9392-F614FD9BE2E1}" destId="{E0784163-D2FC-41D4-B57B-82DACCF85ADA}" srcOrd="0" destOrd="0" presId="urn:microsoft.com/office/officeart/2005/8/layout/vList2"/>
    <dgm:cxn modelId="{F9DC493D-82CF-4AED-B7E6-81E2BA61B365}" type="presOf" srcId="{DEA3B52A-BDB0-48FC-A844-7F8697641410}" destId="{EA14F3FE-9AEC-4602-BE18-C4FD3859B93C}" srcOrd="0" destOrd="0" presId="urn:microsoft.com/office/officeart/2005/8/layout/vList2"/>
    <dgm:cxn modelId="{BBAF1751-9249-4B2A-91DA-02B12E7D2635}" type="presOf" srcId="{46523A38-11C2-4AB4-8091-F22B3ED85977}" destId="{2082BFB3-ACAF-4397-85E6-82AAA5F97181}" srcOrd="0" destOrd="0" presId="urn:microsoft.com/office/officeart/2005/8/layout/vList2"/>
    <dgm:cxn modelId="{D87FCE76-3DA0-428F-92B1-6C67DD1696C4}" type="presOf" srcId="{DAECBD74-56C6-4930-9B86-D5EDB244B878}" destId="{93EE7E9D-CA46-454C-868C-C610324A9126}" srcOrd="0" destOrd="0" presId="urn:microsoft.com/office/officeart/2005/8/layout/vList2"/>
    <dgm:cxn modelId="{F05B4079-3B5E-4300-9886-BB69D15AED99}" srcId="{367448D2-89E5-4A49-A3E7-1D421B4FC87C}" destId="{BC07DD8D-D3F9-4275-92FC-3529AA178BC2}" srcOrd="4" destOrd="0" parTransId="{424C489D-1D69-45B2-94F7-AFDC8811430C}" sibTransId="{9BC0FA37-C64D-4397-B418-3779041C0982}"/>
    <dgm:cxn modelId="{AE2A0C7F-C977-4F92-96F0-1F60B3BF6872}" srcId="{367448D2-89E5-4A49-A3E7-1D421B4FC87C}" destId="{3D2DEE43-8A2F-4BEC-9392-F614FD9BE2E1}" srcOrd="0" destOrd="0" parTransId="{5E1C3313-160B-4F70-AB51-3D4D46056DB6}" sibTransId="{5B8CFC05-F388-4E35-801A-6F1B4018248A}"/>
    <dgm:cxn modelId="{503AEEA2-38BD-4863-8238-55F8806A4B2A}" srcId="{367448D2-89E5-4A49-A3E7-1D421B4FC87C}" destId="{46523A38-11C2-4AB4-8091-F22B3ED85977}" srcOrd="6" destOrd="0" parTransId="{B40E68CA-0827-42D5-90C5-E8640330842C}" sibTransId="{03565C45-F58F-4079-8367-B54231532F8B}"/>
    <dgm:cxn modelId="{2BC826B3-4650-49CB-A4C0-FE9BA6CF99BA}" srcId="{367448D2-89E5-4A49-A3E7-1D421B4FC87C}" destId="{90868B28-C6ED-4D57-9B17-EBAAFCFF8C17}" srcOrd="1" destOrd="0" parTransId="{B21A6E48-0EDE-43E5-A7E5-88760D92F9BF}" sibTransId="{56A2B39F-2B4C-4E1E-8E79-34F13BE47E31}"/>
    <dgm:cxn modelId="{C47303E5-D746-409A-9856-178B3574867B}" srcId="{367448D2-89E5-4A49-A3E7-1D421B4FC87C}" destId="{6FF3DD64-5743-4232-A582-00B7A1EFD41E}" srcOrd="3" destOrd="0" parTransId="{E9DE6ED3-667D-4307-BE5E-A1E69F40E6FD}" sibTransId="{0EF8F83B-045E-4D9C-AA3D-368BCE2D3E93}"/>
    <dgm:cxn modelId="{0828D8E9-43E1-41B0-9416-342AE24F8D96}" type="presOf" srcId="{367448D2-89E5-4A49-A3E7-1D421B4FC87C}" destId="{9B2585EE-9D02-42EA-B4A8-BBD707213FE6}" srcOrd="0" destOrd="0" presId="urn:microsoft.com/office/officeart/2005/8/layout/vList2"/>
    <dgm:cxn modelId="{A8C6BCF1-E807-4002-9A98-64E3135DF8EA}" type="presOf" srcId="{6FF3DD64-5743-4232-A582-00B7A1EFD41E}" destId="{D10472F7-54E7-41D8-A0CF-F48DBF2FFC57}" srcOrd="0" destOrd="0" presId="urn:microsoft.com/office/officeart/2005/8/layout/vList2"/>
    <dgm:cxn modelId="{88A41FFE-7D99-471C-A498-8170AFAA9652}" type="presOf" srcId="{90868B28-C6ED-4D57-9B17-EBAAFCFF8C17}" destId="{FB3BD446-D021-4387-A202-C45B5AD7AB9B}" srcOrd="0" destOrd="0" presId="urn:microsoft.com/office/officeart/2005/8/layout/vList2"/>
    <dgm:cxn modelId="{5599E2BD-CC96-4486-81EF-204E25C63C5F}" type="presParOf" srcId="{9B2585EE-9D02-42EA-B4A8-BBD707213FE6}" destId="{E0784163-D2FC-41D4-B57B-82DACCF85ADA}" srcOrd="0" destOrd="0" presId="urn:microsoft.com/office/officeart/2005/8/layout/vList2"/>
    <dgm:cxn modelId="{94CB931E-8C0D-4AD0-8D42-9320B1F0A63C}" type="presParOf" srcId="{9B2585EE-9D02-42EA-B4A8-BBD707213FE6}" destId="{E0516226-E927-43BB-8881-3BBB0324B797}" srcOrd="1" destOrd="0" presId="urn:microsoft.com/office/officeart/2005/8/layout/vList2"/>
    <dgm:cxn modelId="{AC167C84-9B2B-41C2-B633-80D1F4C53107}" type="presParOf" srcId="{9B2585EE-9D02-42EA-B4A8-BBD707213FE6}" destId="{FB3BD446-D021-4387-A202-C45B5AD7AB9B}" srcOrd="2" destOrd="0" presId="urn:microsoft.com/office/officeart/2005/8/layout/vList2"/>
    <dgm:cxn modelId="{FF593256-1F54-4AA0-B373-E6728C3CE428}" type="presParOf" srcId="{9B2585EE-9D02-42EA-B4A8-BBD707213FE6}" destId="{E8FAB7BF-BD99-439F-94C9-0127433484DE}" srcOrd="3" destOrd="0" presId="urn:microsoft.com/office/officeart/2005/8/layout/vList2"/>
    <dgm:cxn modelId="{43D340FC-76A3-4E56-94A1-02A3797EF552}" type="presParOf" srcId="{9B2585EE-9D02-42EA-B4A8-BBD707213FE6}" destId="{93EE7E9D-CA46-454C-868C-C610324A9126}" srcOrd="4" destOrd="0" presId="urn:microsoft.com/office/officeart/2005/8/layout/vList2"/>
    <dgm:cxn modelId="{D8568EF7-0B54-4F03-BF3C-DB29317891C2}" type="presParOf" srcId="{9B2585EE-9D02-42EA-B4A8-BBD707213FE6}" destId="{2D9E0DD9-B8D3-4965-B7EB-0AA9332E0250}" srcOrd="5" destOrd="0" presId="urn:microsoft.com/office/officeart/2005/8/layout/vList2"/>
    <dgm:cxn modelId="{D367F024-9598-46F6-BDFC-075295FC3907}" type="presParOf" srcId="{9B2585EE-9D02-42EA-B4A8-BBD707213FE6}" destId="{D10472F7-54E7-41D8-A0CF-F48DBF2FFC57}" srcOrd="6" destOrd="0" presId="urn:microsoft.com/office/officeart/2005/8/layout/vList2"/>
    <dgm:cxn modelId="{1F4193DA-F9BD-49EB-BFA5-187C9027D4B0}" type="presParOf" srcId="{9B2585EE-9D02-42EA-B4A8-BBD707213FE6}" destId="{4D5DE8C5-833F-4B07-9D8F-0BEEFFA25EDA}" srcOrd="7" destOrd="0" presId="urn:microsoft.com/office/officeart/2005/8/layout/vList2"/>
    <dgm:cxn modelId="{0A18A6E8-A403-4F33-93D9-DB6B3E06CDCF}" type="presParOf" srcId="{9B2585EE-9D02-42EA-B4A8-BBD707213FE6}" destId="{ABD99F62-F91A-46DD-BD83-06035FD04E3C}" srcOrd="8" destOrd="0" presId="urn:microsoft.com/office/officeart/2005/8/layout/vList2"/>
    <dgm:cxn modelId="{79E62AA3-90E8-49A8-92F8-2315BEA59088}" type="presParOf" srcId="{9B2585EE-9D02-42EA-B4A8-BBD707213FE6}" destId="{50B5EDF7-4BED-4330-8C95-DDC0D2024B9A}" srcOrd="9" destOrd="0" presId="urn:microsoft.com/office/officeart/2005/8/layout/vList2"/>
    <dgm:cxn modelId="{B734F021-C1BA-4DBF-8FD7-B82D0C4AC373}" type="presParOf" srcId="{9B2585EE-9D02-42EA-B4A8-BBD707213FE6}" destId="{EA14F3FE-9AEC-4602-BE18-C4FD3859B93C}" srcOrd="10" destOrd="0" presId="urn:microsoft.com/office/officeart/2005/8/layout/vList2"/>
    <dgm:cxn modelId="{7C9D4D2F-80FA-4AF9-A112-B8DC39BE1C2C}" type="presParOf" srcId="{9B2585EE-9D02-42EA-B4A8-BBD707213FE6}" destId="{E9A75B37-4121-4EB7-891C-16BD2EA7C787}" srcOrd="11" destOrd="0" presId="urn:microsoft.com/office/officeart/2005/8/layout/vList2"/>
    <dgm:cxn modelId="{B3BE6E70-7D7C-427E-A90F-1DEB0F8FAA95}" type="presParOf" srcId="{9B2585EE-9D02-42EA-B4A8-BBD707213FE6}" destId="{2082BFB3-ACAF-4397-85E6-82AAA5F9718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1522B5-650E-4D27-B760-1B21AFDE783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9134DB7-696E-4D66-BE8D-B00240C758ED}">
      <dgm:prSet/>
      <dgm:spPr/>
      <dgm:t>
        <a:bodyPr/>
        <a:lstStyle/>
        <a:p>
          <a:r>
            <a:rPr lang="en-GB"/>
            <a:t>•Encourages an active lifestyle </a:t>
          </a:r>
          <a:endParaRPr lang="en-US"/>
        </a:p>
      </dgm:t>
    </dgm:pt>
    <dgm:pt modelId="{B473B395-00C6-407F-B05E-9C8F4DCEBA11}" type="parTrans" cxnId="{E8049BB3-DFDE-4EDC-8674-A86DA7943638}">
      <dgm:prSet/>
      <dgm:spPr/>
      <dgm:t>
        <a:bodyPr/>
        <a:lstStyle/>
        <a:p>
          <a:endParaRPr lang="en-US"/>
        </a:p>
      </dgm:t>
    </dgm:pt>
    <dgm:pt modelId="{6D7569BA-6D40-4C76-A621-8577B00EEAA9}" type="sibTrans" cxnId="{E8049BB3-DFDE-4EDC-8674-A86DA7943638}">
      <dgm:prSet/>
      <dgm:spPr/>
      <dgm:t>
        <a:bodyPr/>
        <a:lstStyle/>
        <a:p>
          <a:endParaRPr lang="en-US"/>
        </a:p>
      </dgm:t>
    </dgm:pt>
    <dgm:pt modelId="{F6E16C7E-3235-4F86-AE9F-3C99A13AC3EC}">
      <dgm:prSet/>
      <dgm:spPr/>
      <dgm:t>
        <a:bodyPr/>
        <a:lstStyle/>
        <a:p>
          <a:r>
            <a:rPr lang="en-GB"/>
            <a:t>•Appreciation of Nature and the Environment</a:t>
          </a:r>
          <a:endParaRPr lang="en-US"/>
        </a:p>
      </dgm:t>
    </dgm:pt>
    <dgm:pt modelId="{4A13C809-23B0-422D-A74C-B52E60C537B5}" type="parTrans" cxnId="{EB152073-63B4-49DD-AD90-60F16CA5791E}">
      <dgm:prSet/>
      <dgm:spPr/>
      <dgm:t>
        <a:bodyPr/>
        <a:lstStyle/>
        <a:p>
          <a:endParaRPr lang="en-US"/>
        </a:p>
      </dgm:t>
    </dgm:pt>
    <dgm:pt modelId="{AAA02461-DE13-4468-B77A-BC8094D9071E}" type="sibTrans" cxnId="{EB152073-63B4-49DD-AD90-60F16CA5791E}">
      <dgm:prSet/>
      <dgm:spPr/>
      <dgm:t>
        <a:bodyPr/>
        <a:lstStyle/>
        <a:p>
          <a:endParaRPr lang="en-US"/>
        </a:p>
      </dgm:t>
    </dgm:pt>
    <dgm:pt modelId="{BC1AC044-8582-42D3-997C-469D6ECE3C1A}">
      <dgm:prSet/>
      <dgm:spPr/>
      <dgm:t>
        <a:bodyPr/>
        <a:lstStyle/>
        <a:p>
          <a:r>
            <a:rPr lang="en-GB"/>
            <a:t>•Develops Social Skills</a:t>
          </a:r>
          <a:endParaRPr lang="en-US"/>
        </a:p>
      </dgm:t>
    </dgm:pt>
    <dgm:pt modelId="{239C64D8-6BC2-4780-AA3E-130A51274855}" type="parTrans" cxnId="{CE46A815-EC6E-4F50-94C4-F27273147DCF}">
      <dgm:prSet/>
      <dgm:spPr/>
      <dgm:t>
        <a:bodyPr/>
        <a:lstStyle/>
        <a:p>
          <a:endParaRPr lang="en-US"/>
        </a:p>
      </dgm:t>
    </dgm:pt>
    <dgm:pt modelId="{B2CA5849-B3C2-4FFE-B239-4F0C56CB0058}" type="sibTrans" cxnId="{CE46A815-EC6E-4F50-94C4-F27273147DCF}">
      <dgm:prSet/>
      <dgm:spPr/>
      <dgm:t>
        <a:bodyPr/>
        <a:lstStyle/>
        <a:p>
          <a:endParaRPr lang="en-US"/>
        </a:p>
      </dgm:t>
    </dgm:pt>
    <dgm:pt modelId="{9251EE74-1E6D-4E10-A52F-C64C9C687106}">
      <dgm:prSet/>
      <dgm:spPr/>
      <dgm:t>
        <a:bodyPr/>
        <a:lstStyle/>
        <a:p>
          <a:r>
            <a:rPr lang="en-GB"/>
            <a:t>•Encourages Independence</a:t>
          </a:r>
          <a:endParaRPr lang="en-US"/>
        </a:p>
      </dgm:t>
    </dgm:pt>
    <dgm:pt modelId="{EF544C26-DF20-4652-9896-DBB9571BF3EA}" type="parTrans" cxnId="{78DB8722-6F20-4C0A-8730-C218BFF16946}">
      <dgm:prSet/>
      <dgm:spPr/>
      <dgm:t>
        <a:bodyPr/>
        <a:lstStyle/>
        <a:p>
          <a:endParaRPr lang="en-US"/>
        </a:p>
      </dgm:t>
    </dgm:pt>
    <dgm:pt modelId="{E9C29ED5-7D47-4DF4-B9C7-F12D1F1B1A95}" type="sibTrans" cxnId="{78DB8722-6F20-4C0A-8730-C218BFF16946}">
      <dgm:prSet/>
      <dgm:spPr/>
      <dgm:t>
        <a:bodyPr/>
        <a:lstStyle/>
        <a:p>
          <a:endParaRPr lang="en-US"/>
        </a:p>
      </dgm:t>
    </dgm:pt>
    <dgm:pt modelId="{E0DCCFEC-A957-4E20-AC88-D1CA00C1F803}">
      <dgm:prSet/>
      <dgm:spPr/>
      <dgm:t>
        <a:bodyPr/>
        <a:lstStyle/>
        <a:p>
          <a:r>
            <a:rPr lang="en-GB"/>
            <a:t>•Understanding Risk</a:t>
          </a:r>
          <a:endParaRPr lang="en-US"/>
        </a:p>
      </dgm:t>
    </dgm:pt>
    <dgm:pt modelId="{4A18AC7B-7AB2-421C-BC0B-8C870E014542}" type="parTrans" cxnId="{5592164B-7962-48B6-8B53-41F1A738D91B}">
      <dgm:prSet/>
      <dgm:spPr/>
      <dgm:t>
        <a:bodyPr/>
        <a:lstStyle/>
        <a:p>
          <a:endParaRPr lang="en-US"/>
        </a:p>
      </dgm:t>
    </dgm:pt>
    <dgm:pt modelId="{7F18E1B5-568A-4F62-9DC1-F05F79B6AB29}" type="sibTrans" cxnId="{5592164B-7962-48B6-8B53-41F1A738D91B}">
      <dgm:prSet/>
      <dgm:spPr/>
      <dgm:t>
        <a:bodyPr/>
        <a:lstStyle/>
        <a:p>
          <a:endParaRPr lang="en-US"/>
        </a:p>
      </dgm:t>
    </dgm:pt>
    <dgm:pt modelId="{1BD32EBC-C55D-4AF4-ABED-BA225B206EBC}">
      <dgm:prSet/>
      <dgm:spPr/>
      <dgm:t>
        <a:bodyPr/>
        <a:lstStyle/>
        <a:p>
          <a:r>
            <a:rPr lang="en-GB"/>
            <a:t>(EYR Team, 2019)</a:t>
          </a:r>
          <a:endParaRPr lang="en-US"/>
        </a:p>
      </dgm:t>
    </dgm:pt>
    <dgm:pt modelId="{7082E333-7FCB-45ED-AFE5-52EEBDF1F5E5}" type="parTrans" cxnId="{78CFCB24-FDF5-4812-8339-357DFCFAD469}">
      <dgm:prSet/>
      <dgm:spPr/>
      <dgm:t>
        <a:bodyPr/>
        <a:lstStyle/>
        <a:p>
          <a:endParaRPr lang="en-US"/>
        </a:p>
      </dgm:t>
    </dgm:pt>
    <dgm:pt modelId="{C52E9B59-9E47-4CAD-BA18-818A0AB72D56}" type="sibTrans" cxnId="{78CFCB24-FDF5-4812-8339-357DFCFAD469}">
      <dgm:prSet/>
      <dgm:spPr/>
      <dgm:t>
        <a:bodyPr/>
        <a:lstStyle/>
        <a:p>
          <a:endParaRPr lang="en-US"/>
        </a:p>
      </dgm:t>
    </dgm:pt>
    <dgm:pt modelId="{414A1151-5CC3-43AF-9B17-F2B5CEB8263A}" type="pres">
      <dgm:prSet presAssocID="{8C1522B5-650E-4D27-B760-1B21AFDE7833}" presName="vert0" presStyleCnt="0">
        <dgm:presLayoutVars>
          <dgm:dir/>
          <dgm:animOne val="branch"/>
          <dgm:animLvl val="lvl"/>
        </dgm:presLayoutVars>
      </dgm:prSet>
      <dgm:spPr/>
    </dgm:pt>
    <dgm:pt modelId="{BFCC01CE-8112-4983-ADEA-D994BFB52EDE}" type="pres">
      <dgm:prSet presAssocID="{99134DB7-696E-4D66-BE8D-B00240C758ED}" presName="thickLine" presStyleLbl="alignNode1" presStyleIdx="0" presStyleCnt="6"/>
      <dgm:spPr/>
    </dgm:pt>
    <dgm:pt modelId="{F63624A3-8185-44AA-A19F-EE3FDDDE20CD}" type="pres">
      <dgm:prSet presAssocID="{99134DB7-696E-4D66-BE8D-B00240C758ED}" presName="horz1" presStyleCnt="0"/>
      <dgm:spPr/>
    </dgm:pt>
    <dgm:pt modelId="{DEA381F5-3A9A-4E17-83B9-E9CA33157FE9}" type="pres">
      <dgm:prSet presAssocID="{99134DB7-696E-4D66-BE8D-B00240C758ED}" presName="tx1" presStyleLbl="revTx" presStyleIdx="0" presStyleCnt="6"/>
      <dgm:spPr/>
    </dgm:pt>
    <dgm:pt modelId="{3675352B-4A4D-4059-8C81-073B43415679}" type="pres">
      <dgm:prSet presAssocID="{99134DB7-696E-4D66-BE8D-B00240C758ED}" presName="vert1" presStyleCnt="0"/>
      <dgm:spPr/>
    </dgm:pt>
    <dgm:pt modelId="{858F3929-0A82-4281-8BA2-D27EF2443952}" type="pres">
      <dgm:prSet presAssocID="{F6E16C7E-3235-4F86-AE9F-3C99A13AC3EC}" presName="thickLine" presStyleLbl="alignNode1" presStyleIdx="1" presStyleCnt="6"/>
      <dgm:spPr/>
    </dgm:pt>
    <dgm:pt modelId="{9894B130-C963-4455-BB36-B587E7F10F9B}" type="pres">
      <dgm:prSet presAssocID="{F6E16C7E-3235-4F86-AE9F-3C99A13AC3EC}" presName="horz1" presStyleCnt="0"/>
      <dgm:spPr/>
    </dgm:pt>
    <dgm:pt modelId="{3A7396F0-AAD6-4719-A0A0-7FCDA9AD85B0}" type="pres">
      <dgm:prSet presAssocID="{F6E16C7E-3235-4F86-AE9F-3C99A13AC3EC}" presName="tx1" presStyleLbl="revTx" presStyleIdx="1" presStyleCnt="6"/>
      <dgm:spPr/>
    </dgm:pt>
    <dgm:pt modelId="{926D58EC-DAB4-4D8B-977D-7B356197C113}" type="pres">
      <dgm:prSet presAssocID="{F6E16C7E-3235-4F86-AE9F-3C99A13AC3EC}" presName="vert1" presStyleCnt="0"/>
      <dgm:spPr/>
    </dgm:pt>
    <dgm:pt modelId="{1B1D4914-2C40-41AF-9F81-84FB3479A7CC}" type="pres">
      <dgm:prSet presAssocID="{BC1AC044-8582-42D3-997C-469D6ECE3C1A}" presName="thickLine" presStyleLbl="alignNode1" presStyleIdx="2" presStyleCnt="6"/>
      <dgm:spPr/>
    </dgm:pt>
    <dgm:pt modelId="{2EEA03FB-9DA5-4D37-B5A4-FC4D0EBBE787}" type="pres">
      <dgm:prSet presAssocID="{BC1AC044-8582-42D3-997C-469D6ECE3C1A}" presName="horz1" presStyleCnt="0"/>
      <dgm:spPr/>
    </dgm:pt>
    <dgm:pt modelId="{A499EDA3-F5FF-4E09-86AF-222D13823D78}" type="pres">
      <dgm:prSet presAssocID="{BC1AC044-8582-42D3-997C-469D6ECE3C1A}" presName="tx1" presStyleLbl="revTx" presStyleIdx="2" presStyleCnt="6"/>
      <dgm:spPr/>
    </dgm:pt>
    <dgm:pt modelId="{C918178A-CEEC-4434-9640-43759B6E51BB}" type="pres">
      <dgm:prSet presAssocID="{BC1AC044-8582-42D3-997C-469D6ECE3C1A}" presName="vert1" presStyleCnt="0"/>
      <dgm:spPr/>
    </dgm:pt>
    <dgm:pt modelId="{542B046F-B1F8-4AE6-8268-444E63552606}" type="pres">
      <dgm:prSet presAssocID="{9251EE74-1E6D-4E10-A52F-C64C9C687106}" presName="thickLine" presStyleLbl="alignNode1" presStyleIdx="3" presStyleCnt="6"/>
      <dgm:spPr/>
    </dgm:pt>
    <dgm:pt modelId="{894F726D-A9E4-469A-9458-B87550FDFCA7}" type="pres">
      <dgm:prSet presAssocID="{9251EE74-1E6D-4E10-A52F-C64C9C687106}" presName="horz1" presStyleCnt="0"/>
      <dgm:spPr/>
    </dgm:pt>
    <dgm:pt modelId="{32167487-47F4-495F-B542-0BDDD48F12FC}" type="pres">
      <dgm:prSet presAssocID="{9251EE74-1E6D-4E10-A52F-C64C9C687106}" presName="tx1" presStyleLbl="revTx" presStyleIdx="3" presStyleCnt="6"/>
      <dgm:spPr/>
    </dgm:pt>
    <dgm:pt modelId="{1E3400F3-5C1E-42E6-9D2A-033E67ED9ABE}" type="pres">
      <dgm:prSet presAssocID="{9251EE74-1E6D-4E10-A52F-C64C9C687106}" presName="vert1" presStyleCnt="0"/>
      <dgm:spPr/>
    </dgm:pt>
    <dgm:pt modelId="{9B8EA3CB-6ABE-468A-97BC-B5B78D6CFC68}" type="pres">
      <dgm:prSet presAssocID="{E0DCCFEC-A957-4E20-AC88-D1CA00C1F803}" presName="thickLine" presStyleLbl="alignNode1" presStyleIdx="4" presStyleCnt="6"/>
      <dgm:spPr/>
    </dgm:pt>
    <dgm:pt modelId="{96F97B49-F6D3-41E9-929C-A683D2D3E15F}" type="pres">
      <dgm:prSet presAssocID="{E0DCCFEC-A957-4E20-AC88-D1CA00C1F803}" presName="horz1" presStyleCnt="0"/>
      <dgm:spPr/>
    </dgm:pt>
    <dgm:pt modelId="{7F6DDF1B-07D4-4C20-9FD3-0245608280CD}" type="pres">
      <dgm:prSet presAssocID="{E0DCCFEC-A957-4E20-AC88-D1CA00C1F803}" presName="tx1" presStyleLbl="revTx" presStyleIdx="4" presStyleCnt="6"/>
      <dgm:spPr/>
    </dgm:pt>
    <dgm:pt modelId="{3B08944F-DFAB-4720-B6A8-68864B19553E}" type="pres">
      <dgm:prSet presAssocID="{E0DCCFEC-A957-4E20-AC88-D1CA00C1F803}" presName="vert1" presStyleCnt="0"/>
      <dgm:spPr/>
    </dgm:pt>
    <dgm:pt modelId="{C00AE896-36DC-41AD-ACDA-D3A3FB4D3A8E}" type="pres">
      <dgm:prSet presAssocID="{1BD32EBC-C55D-4AF4-ABED-BA225B206EBC}" presName="thickLine" presStyleLbl="alignNode1" presStyleIdx="5" presStyleCnt="6"/>
      <dgm:spPr/>
    </dgm:pt>
    <dgm:pt modelId="{F2F98EE4-B09E-4BAA-B1D0-72997DD946C7}" type="pres">
      <dgm:prSet presAssocID="{1BD32EBC-C55D-4AF4-ABED-BA225B206EBC}" presName="horz1" presStyleCnt="0"/>
      <dgm:spPr/>
    </dgm:pt>
    <dgm:pt modelId="{09942F90-2E7B-4D1A-8782-818355B10368}" type="pres">
      <dgm:prSet presAssocID="{1BD32EBC-C55D-4AF4-ABED-BA225B206EBC}" presName="tx1" presStyleLbl="revTx" presStyleIdx="5" presStyleCnt="6"/>
      <dgm:spPr/>
    </dgm:pt>
    <dgm:pt modelId="{11512E0B-0A75-4A1C-8E1F-C49C85660313}" type="pres">
      <dgm:prSet presAssocID="{1BD32EBC-C55D-4AF4-ABED-BA225B206EBC}" presName="vert1" presStyleCnt="0"/>
      <dgm:spPr/>
    </dgm:pt>
  </dgm:ptLst>
  <dgm:cxnLst>
    <dgm:cxn modelId="{CE46A815-EC6E-4F50-94C4-F27273147DCF}" srcId="{8C1522B5-650E-4D27-B760-1B21AFDE7833}" destId="{BC1AC044-8582-42D3-997C-469D6ECE3C1A}" srcOrd="2" destOrd="0" parTransId="{239C64D8-6BC2-4780-AA3E-130A51274855}" sibTransId="{B2CA5849-B3C2-4FFE-B239-4F0C56CB0058}"/>
    <dgm:cxn modelId="{78DB8722-6F20-4C0A-8730-C218BFF16946}" srcId="{8C1522B5-650E-4D27-B760-1B21AFDE7833}" destId="{9251EE74-1E6D-4E10-A52F-C64C9C687106}" srcOrd="3" destOrd="0" parTransId="{EF544C26-DF20-4652-9896-DBB9571BF3EA}" sibTransId="{E9C29ED5-7D47-4DF4-B9C7-F12D1F1B1A95}"/>
    <dgm:cxn modelId="{78CFCB24-FDF5-4812-8339-357DFCFAD469}" srcId="{8C1522B5-650E-4D27-B760-1B21AFDE7833}" destId="{1BD32EBC-C55D-4AF4-ABED-BA225B206EBC}" srcOrd="5" destOrd="0" parTransId="{7082E333-7FCB-45ED-AFE5-52EEBDF1F5E5}" sibTransId="{C52E9B59-9E47-4CAD-BA18-818A0AB72D56}"/>
    <dgm:cxn modelId="{F703D643-FE0D-44E1-AF42-3E2C1AC42AC0}" type="presOf" srcId="{F6E16C7E-3235-4F86-AE9F-3C99A13AC3EC}" destId="{3A7396F0-AAD6-4719-A0A0-7FCDA9AD85B0}" srcOrd="0" destOrd="0" presId="urn:microsoft.com/office/officeart/2008/layout/LinedList"/>
    <dgm:cxn modelId="{D500E565-5679-4777-A63C-7946A5A74DDC}" type="presOf" srcId="{99134DB7-696E-4D66-BE8D-B00240C758ED}" destId="{DEA381F5-3A9A-4E17-83B9-E9CA33157FE9}" srcOrd="0" destOrd="0" presId="urn:microsoft.com/office/officeart/2008/layout/LinedList"/>
    <dgm:cxn modelId="{5592164B-7962-48B6-8B53-41F1A738D91B}" srcId="{8C1522B5-650E-4D27-B760-1B21AFDE7833}" destId="{E0DCCFEC-A957-4E20-AC88-D1CA00C1F803}" srcOrd="4" destOrd="0" parTransId="{4A18AC7B-7AB2-421C-BC0B-8C870E014542}" sibTransId="{7F18E1B5-568A-4F62-9DC1-F05F79B6AB29}"/>
    <dgm:cxn modelId="{74D49F50-5E38-493F-9AC8-11A776B1F2B5}" type="presOf" srcId="{1BD32EBC-C55D-4AF4-ABED-BA225B206EBC}" destId="{09942F90-2E7B-4D1A-8782-818355B10368}" srcOrd="0" destOrd="0" presId="urn:microsoft.com/office/officeart/2008/layout/LinedList"/>
    <dgm:cxn modelId="{EB152073-63B4-49DD-AD90-60F16CA5791E}" srcId="{8C1522B5-650E-4D27-B760-1B21AFDE7833}" destId="{F6E16C7E-3235-4F86-AE9F-3C99A13AC3EC}" srcOrd="1" destOrd="0" parTransId="{4A13C809-23B0-422D-A74C-B52E60C537B5}" sibTransId="{AAA02461-DE13-4468-B77A-BC8094D9071E}"/>
    <dgm:cxn modelId="{D9A8B884-376F-479D-BE9E-18B49EB276A2}" type="presOf" srcId="{8C1522B5-650E-4D27-B760-1B21AFDE7833}" destId="{414A1151-5CC3-43AF-9B17-F2B5CEB8263A}" srcOrd="0" destOrd="0" presId="urn:microsoft.com/office/officeart/2008/layout/LinedList"/>
    <dgm:cxn modelId="{C36B898B-F2AA-4ED6-9E1C-5AB36D8B8830}" type="presOf" srcId="{E0DCCFEC-A957-4E20-AC88-D1CA00C1F803}" destId="{7F6DDF1B-07D4-4C20-9FD3-0245608280CD}" srcOrd="0" destOrd="0" presId="urn:microsoft.com/office/officeart/2008/layout/LinedList"/>
    <dgm:cxn modelId="{C65348B1-ACF4-492B-A6D5-F315EBD9502A}" type="presOf" srcId="{BC1AC044-8582-42D3-997C-469D6ECE3C1A}" destId="{A499EDA3-F5FF-4E09-86AF-222D13823D78}" srcOrd="0" destOrd="0" presId="urn:microsoft.com/office/officeart/2008/layout/LinedList"/>
    <dgm:cxn modelId="{E8049BB3-DFDE-4EDC-8674-A86DA7943638}" srcId="{8C1522B5-650E-4D27-B760-1B21AFDE7833}" destId="{99134DB7-696E-4D66-BE8D-B00240C758ED}" srcOrd="0" destOrd="0" parTransId="{B473B395-00C6-407F-B05E-9C8F4DCEBA11}" sibTransId="{6D7569BA-6D40-4C76-A621-8577B00EEAA9}"/>
    <dgm:cxn modelId="{3F928CE3-6772-4FEC-BA27-58D4C74C4C11}" type="presOf" srcId="{9251EE74-1E6D-4E10-A52F-C64C9C687106}" destId="{32167487-47F4-495F-B542-0BDDD48F12FC}" srcOrd="0" destOrd="0" presId="urn:microsoft.com/office/officeart/2008/layout/LinedList"/>
    <dgm:cxn modelId="{D384F3EE-DF71-4912-81EB-5338F83D2D26}" type="presParOf" srcId="{414A1151-5CC3-43AF-9B17-F2B5CEB8263A}" destId="{BFCC01CE-8112-4983-ADEA-D994BFB52EDE}" srcOrd="0" destOrd="0" presId="urn:microsoft.com/office/officeart/2008/layout/LinedList"/>
    <dgm:cxn modelId="{C319A8FF-CBF1-4599-A203-D33EFA829496}" type="presParOf" srcId="{414A1151-5CC3-43AF-9B17-F2B5CEB8263A}" destId="{F63624A3-8185-44AA-A19F-EE3FDDDE20CD}" srcOrd="1" destOrd="0" presId="urn:microsoft.com/office/officeart/2008/layout/LinedList"/>
    <dgm:cxn modelId="{86D4E08B-FF2B-4859-947C-90203EB79D61}" type="presParOf" srcId="{F63624A3-8185-44AA-A19F-EE3FDDDE20CD}" destId="{DEA381F5-3A9A-4E17-83B9-E9CA33157FE9}" srcOrd="0" destOrd="0" presId="urn:microsoft.com/office/officeart/2008/layout/LinedList"/>
    <dgm:cxn modelId="{DC52F96E-4F37-4F62-B05B-4EFD9D5B4C40}" type="presParOf" srcId="{F63624A3-8185-44AA-A19F-EE3FDDDE20CD}" destId="{3675352B-4A4D-4059-8C81-073B43415679}" srcOrd="1" destOrd="0" presId="urn:microsoft.com/office/officeart/2008/layout/LinedList"/>
    <dgm:cxn modelId="{D7E56CB5-18E5-477F-9DCD-D00E2CCD646F}" type="presParOf" srcId="{414A1151-5CC3-43AF-9B17-F2B5CEB8263A}" destId="{858F3929-0A82-4281-8BA2-D27EF2443952}" srcOrd="2" destOrd="0" presId="urn:microsoft.com/office/officeart/2008/layout/LinedList"/>
    <dgm:cxn modelId="{BA90A2BD-39D4-4392-950E-F9961A04833A}" type="presParOf" srcId="{414A1151-5CC3-43AF-9B17-F2B5CEB8263A}" destId="{9894B130-C963-4455-BB36-B587E7F10F9B}" srcOrd="3" destOrd="0" presId="urn:microsoft.com/office/officeart/2008/layout/LinedList"/>
    <dgm:cxn modelId="{6AF2FF59-00C2-4426-8FA8-8868F7508FB1}" type="presParOf" srcId="{9894B130-C963-4455-BB36-B587E7F10F9B}" destId="{3A7396F0-AAD6-4719-A0A0-7FCDA9AD85B0}" srcOrd="0" destOrd="0" presId="urn:microsoft.com/office/officeart/2008/layout/LinedList"/>
    <dgm:cxn modelId="{CD27AB45-868A-4D94-BF34-D6B5A5CA0A01}" type="presParOf" srcId="{9894B130-C963-4455-BB36-B587E7F10F9B}" destId="{926D58EC-DAB4-4D8B-977D-7B356197C113}" srcOrd="1" destOrd="0" presId="urn:microsoft.com/office/officeart/2008/layout/LinedList"/>
    <dgm:cxn modelId="{DC788F4D-4AC8-4F74-A5B9-57EAED0FD248}" type="presParOf" srcId="{414A1151-5CC3-43AF-9B17-F2B5CEB8263A}" destId="{1B1D4914-2C40-41AF-9F81-84FB3479A7CC}" srcOrd="4" destOrd="0" presId="urn:microsoft.com/office/officeart/2008/layout/LinedList"/>
    <dgm:cxn modelId="{3A177E17-CEEA-4149-ADC0-82CFFC7C17C5}" type="presParOf" srcId="{414A1151-5CC3-43AF-9B17-F2B5CEB8263A}" destId="{2EEA03FB-9DA5-4D37-B5A4-FC4D0EBBE787}" srcOrd="5" destOrd="0" presId="urn:microsoft.com/office/officeart/2008/layout/LinedList"/>
    <dgm:cxn modelId="{57DC65B1-DC19-4EB8-8971-8C812FEAF4A9}" type="presParOf" srcId="{2EEA03FB-9DA5-4D37-B5A4-FC4D0EBBE787}" destId="{A499EDA3-F5FF-4E09-86AF-222D13823D78}" srcOrd="0" destOrd="0" presId="urn:microsoft.com/office/officeart/2008/layout/LinedList"/>
    <dgm:cxn modelId="{999379C9-ECFD-44C7-941A-FBDAD0E9BEB0}" type="presParOf" srcId="{2EEA03FB-9DA5-4D37-B5A4-FC4D0EBBE787}" destId="{C918178A-CEEC-4434-9640-43759B6E51BB}" srcOrd="1" destOrd="0" presId="urn:microsoft.com/office/officeart/2008/layout/LinedList"/>
    <dgm:cxn modelId="{441D6254-9462-4086-AA74-0105BA32D8C5}" type="presParOf" srcId="{414A1151-5CC3-43AF-9B17-F2B5CEB8263A}" destId="{542B046F-B1F8-4AE6-8268-444E63552606}" srcOrd="6" destOrd="0" presId="urn:microsoft.com/office/officeart/2008/layout/LinedList"/>
    <dgm:cxn modelId="{24165F53-B080-43AD-A4D1-31512D877E52}" type="presParOf" srcId="{414A1151-5CC3-43AF-9B17-F2B5CEB8263A}" destId="{894F726D-A9E4-469A-9458-B87550FDFCA7}" srcOrd="7" destOrd="0" presId="urn:microsoft.com/office/officeart/2008/layout/LinedList"/>
    <dgm:cxn modelId="{6DF8C332-7D68-4BC0-A4FC-E49D9DF0416A}" type="presParOf" srcId="{894F726D-A9E4-469A-9458-B87550FDFCA7}" destId="{32167487-47F4-495F-B542-0BDDD48F12FC}" srcOrd="0" destOrd="0" presId="urn:microsoft.com/office/officeart/2008/layout/LinedList"/>
    <dgm:cxn modelId="{A69B58FB-FB59-4562-B620-8022F9B1F576}" type="presParOf" srcId="{894F726D-A9E4-469A-9458-B87550FDFCA7}" destId="{1E3400F3-5C1E-42E6-9D2A-033E67ED9ABE}" srcOrd="1" destOrd="0" presId="urn:microsoft.com/office/officeart/2008/layout/LinedList"/>
    <dgm:cxn modelId="{49E2B8D8-41AB-4B08-884C-A8BAEB7C2FB0}" type="presParOf" srcId="{414A1151-5CC3-43AF-9B17-F2B5CEB8263A}" destId="{9B8EA3CB-6ABE-468A-97BC-B5B78D6CFC68}" srcOrd="8" destOrd="0" presId="urn:microsoft.com/office/officeart/2008/layout/LinedList"/>
    <dgm:cxn modelId="{75AE41F9-A682-42A9-AFF7-2236FC04EC67}" type="presParOf" srcId="{414A1151-5CC3-43AF-9B17-F2B5CEB8263A}" destId="{96F97B49-F6D3-41E9-929C-A683D2D3E15F}" srcOrd="9" destOrd="0" presId="urn:microsoft.com/office/officeart/2008/layout/LinedList"/>
    <dgm:cxn modelId="{10AD6FB7-2803-491F-A580-5AEE1ADF5F94}" type="presParOf" srcId="{96F97B49-F6D3-41E9-929C-A683D2D3E15F}" destId="{7F6DDF1B-07D4-4C20-9FD3-0245608280CD}" srcOrd="0" destOrd="0" presId="urn:microsoft.com/office/officeart/2008/layout/LinedList"/>
    <dgm:cxn modelId="{6B9D35D9-08B4-4935-9DA7-BCACF0BBF851}" type="presParOf" srcId="{96F97B49-F6D3-41E9-929C-A683D2D3E15F}" destId="{3B08944F-DFAB-4720-B6A8-68864B19553E}" srcOrd="1" destOrd="0" presId="urn:microsoft.com/office/officeart/2008/layout/LinedList"/>
    <dgm:cxn modelId="{76CA4D31-E640-4382-9EBA-C623AD9D766F}" type="presParOf" srcId="{414A1151-5CC3-43AF-9B17-F2B5CEB8263A}" destId="{C00AE896-36DC-41AD-ACDA-D3A3FB4D3A8E}" srcOrd="10" destOrd="0" presId="urn:microsoft.com/office/officeart/2008/layout/LinedList"/>
    <dgm:cxn modelId="{13101A3C-7D69-4088-8FF6-AA54FE148A6D}" type="presParOf" srcId="{414A1151-5CC3-43AF-9B17-F2B5CEB8263A}" destId="{F2F98EE4-B09E-4BAA-B1D0-72997DD946C7}" srcOrd="11" destOrd="0" presId="urn:microsoft.com/office/officeart/2008/layout/LinedList"/>
    <dgm:cxn modelId="{7AE894D1-0E56-4823-8B24-1FFB7950654F}" type="presParOf" srcId="{F2F98EE4-B09E-4BAA-B1D0-72997DD946C7}" destId="{09942F90-2E7B-4D1A-8782-818355B10368}" srcOrd="0" destOrd="0" presId="urn:microsoft.com/office/officeart/2008/layout/LinedList"/>
    <dgm:cxn modelId="{D84A1197-838D-4F23-963B-E2A255A94A7E}" type="presParOf" srcId="{F2F98EE4-B09E-4BAA-B1D0-72997DD946C7}" destId="{11512E0B-0A75-4A1C-8E1F-C49C85660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4F03FF2-B1D6-469C-B350-323038A1F5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25A0FE9-6201-448D-A232-9B5514B3B1A5}">
      <dgm:prSet/>
      <dgm:spPr/>
      <dgm:t>
        <a:bodyPr/>
        <a:lstStyle/>
        <a:p>
          <a:pPr>
            <a:lnSpc>
              <a:spcPct val="100000"/>
            </a:lnSpc>
          </a:pPr>
          <a:r>
            <a:rPr lang="en-GB"/>
            <a:t>Supporting children’s risk and challenge </a:t>
          </a:r>
          <a:endParaRPr lang="en-US"/>
        </a:p>
      </dgm:t>
    </dgm:pt>
    <dgm:pt modelId="{0389E9FC-B8C2-401E-9280-DD5D805801CE}" type="parTrans" cxnId="{7154C5A9-94AE-456E-BD6E-07A45FBAB4BB}">
      <dgm:prSet/>
      <dgm:spPr/>
      <dgm:t>
        <a:bodyPr/>
        <a:lstStyle/>
        <a:p>
          <a:endParaRPr lang="en-US"/>
        </a:p>
      </dgm:t>
    </dgm:pt>
    <dgm:pt modelId="{823ADB18-1533-46E6-9AD2-5E94387A29B9}" type="sibTrans" cxnId="{7154C5A9-94AE-456E-BD6E-07A45FBAB4BB}">
      <dgm:prSet/>
      <dgm:spPr/>
      <dgm:t>
        <a:bodyPr/>
        <a:lstStyle/>
        <a:p>
          <a:endParaRPr lang="en-US"/>
        </a:p>
      </dgm:t>
    </dgm:pt>
    <dgm:pt modelId="{9B273F0A-6419-4B38-AA95-5DB40A69C490}">
      <dgm:prSet/>
      <dgm:spPr/>
      <dgm:t>
        <a:bodyPr/>
        <a:lstStyle/>
        <a:p>
          <a:pPr>
            <a:lnSpc>
              <a:spcPct val="100000"/>
            </a:lnSpc>
          </a:pPr>
          <a:r>
            <a:rPr lang="en-GB"/>
            <a:t>Social interaction </a:t>
          </a:r>
          <a:endParaRPr lang="en-US"/>
        </a:p>
      </dgm:t>
    </dgm:pt>
    <dgm:pt modelId="{AE3453FB-FAB9-485D-BDC8-2091F9001745}" type="parTrans" cxnId="{1C4DF6AD-822B-4E87-BCE2-7F3E70CC8FC5}">
      <dgm:prSet/>
      <dgm:spPr/>
      <dgm:t>
        <a:bodyPr/>
        <a:lstStyle/>
        <a:p>
          <a:endParaRPr lang="en-US"/>
        </a:p>
      </dgm:t>
    </dgm:pt>
    <dgm:pt modelId="{580C138B-CFB5-46EF-A84C-49C177C50F85}" type="sibTrans" cxnId="{1C4DF6AD-822B-4E87-BCE2-7F3E70CC8FC5}">
      <dgm:prSet/>
      <dgm:spPr/>
      <dgm:t>
        <a:bodyPr/>
        <a:lstStyle/>
        <a:p>
          <a:endParaRPr lang="en-US"/>
        </a:p>
      </dgm:t>
    </dgm:pt>
    <dgm:pt modelId="{20F02F8E-438E-48D7-B32A-72835C9B4F0A}">
      <dgm:prSet/>
      <dgm:spPr/>
      <dgm:t>
        <a:bodyPr/>
        <a:lstStyle/>
        <a:p>
          <a:pPr>
            <a:lnSpc>
              <a:spcPct val="100000"/>
            </a:lnSpc>
          </a:pPr>
          <a:r>
            <a:rPr lang="en-GB"/>
            <a:t>Intervention when needed</a:t>
          </a:r>
          <a:endParaRPr lang="en-US"/>
        </a:p>
      </dgm:t>
    </dgm:pt>
    <dgm:pt modelId="{6DF747A6-488D-47E2-996D-5611EA6F683D}" type="parTrans" cxnId="{41FBC8B7-7ECE-4AD8-994E-1706326C7727}">
      <dgm:prSet/>
      <dgm:spPr/>
      <dgm:t>
        <a:bodyPr/>
        <a:lstStyle/>
        <a:p>
          <a:endParaRPr lang="en-US"/>
        </a:p>
      </dgm:t>
    </dgm:pt>
    <dgm:pt modelId="{B3CA6EDA-CA27-4D3C-AA2F-7F73C4D5864F}" type="sibTrans" cxnId="{41FBC8B7-7ECE-4AD8-994E-1706326C7727}">
      <dgm:prSet/>
      <dgm:spPr/>
      <dgm:t>
        <a:bodyPr/>
        <a:lstStyle/>
        <a:p>
          <a:endParaRPr lang="en-US"/>
        </a:p>
      </dgm:t>
    </dgm:pt>
    <dgm:pt modelId="{CFD6E98A-9D5D-4106-85AC-0174FD7363ED}" type="pres">
      <dgm:prSet presAssocID="{B4F03FF2-B1D6-469C-B350-323038A1F5ED}" presName="root" presStyleCnt="0">
        <dgm:presLayoutVars>
          <dgm:dir/>
          <dgm:resizeHandles val="exact"/>
        </dgm:presLayoutVars>
      </dgm:prSet>
      <dgm:spPr/>
    </dgm:pt>
    <dgm:pt modelId="{81173750-1451-46CE-9F04-0886F8A3C42B}" type="pres">
      <dgm:prSet presAssocID="{E25A0FE9-6201-448D-A232-9B5514B3B1A5}" presName="compNode" presStyleCnt="0"/>
      <dgm:spPr/>
    </dgm:pt>
    <dgm:pt modelId="{6D720387-F0E1-4B4E-AD9C-32933D4CD2E3}" type="pres">
      <dgm:prSet presAssocID="{E25A0FE9-6201-448D-A232-9B5514B3B1A5}" presName="bgRect" presStyleLbl="bgShp" presStyleIdx="0" presStyleCnt="3"/>
      <dgm:spPr/>
    </dgm:pt>
    <dgm:pt modelId="{645D9172-03C6-4A85-B762-78178D406F10}" type="pres">
      <dgm:prSet presAssocID="{E25A0FE9-6201-448D-A232-9B5514B3B1A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ildren"/>
        </a:ext>
      </dgm:extLst>
    </dgm:pt>
    <dgm:pt modelId="{872722AC-4883-4A10-BCAE-59E0410444BE}" type="pres">
      <dgm:prSet presAssocID="{E25A0FE9-6201-448D-A232-9B5514B3B1A5}" presName="spaceRect" presStyleCnt="0"/>
      <dgm:spPr/>
    </dgm:pt>
    <dgm:pt modelId="{0FAD9DB1-9993-4112-A2E2-6AE38CAA1FF5}" type="pres">
      <dgm:prSet presAssocID="{E25A0FE9-6201-448D-A232-9B5514B3B1A5}" presName="parTx" presStyleLbl="revTx" presStyleIdx="0" presStyleCnt="3">
        <dgm:presLayoutVars>
          <dgm:chMax val="0"/>
          <dgm:chPref val="0"/>
        </dgm:presLayoutVars>
      </dgm:prSet>
      <dgm:spPr/>
    </dgm:pt>
    <dgm:pt modelId="{1912DB95-2C81-41E8-9C08-5E419F9BEFBA}" type="pres">
      <dgm:prSet presAssocID="{823ADB18-1533-46E6-9AD2-5E94387A29B9}" presName="sibTrans" presStyleCnt="0"/>
      <dgm:spPr/>
    </dgm:pt>
    <dgm:pt modelId="{543294DE-AF98-42A2-91B4-70F8A01F89CB}" type="pres">
      <dgm:prSet presAssocID="{9B273F0A-6419-4B38-AA95-5DB40A69C490}" presName="compNode" presStyleCnt="0"/>
      <dgm:spPr/>
    </dgm:pt>
    <dgm:pt modelId="{1A9487AD-C927-4EC3-AFE2-E34053EA6A27}" type="pres">
      <dgm:prSet presAssocID="{9B273F0A-6419-4B38-AA95-5DB40A69C490}" presName="bgRect" presStyleLbl="bgShp" presStyleIdx="1" presStyleCnt="3"/>
      <dgm:spPr/>
    </dgm:pt>
    <dgm:pt modelId="{B0BFCA34-001C-4E70-8512-C07608DBF2F2}" type="pres">
      <dgm:prSet presAssocID="{9B273F0A-6419-4B38-AA95-5DB40A69C4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9555D75-4FB8-4FAF-81E6-5E5947895EE9}" type="pres">
      <dgm:prSet presAssocID="{9B273F0A-6419-4B38-AA95-5DB40A69C490}" presName="spaceRect" presStyleCnt="0"/>
      <dgm:spPr/>
    </dgm:pt>
    <dgm:pt modelId="{4556E0D1-9C2C-4EBD-A2CD-756B9A086E5B}" type="pres">
      <dgm:prSet presAssocID="{9B273F0A-6419-4B38-AA95-5DB40A69C490}" presName="parTx" presStyleLbl="revTx" presStyleIdx="1" presStyleCnt="3">
        <dgm:presLayoutVars>
          <dgm:chMax val="0"/>
          <dgm:chPref val="0"/>
        </dgm:presLayoutVars>
      </dgm:prSet>
      <dgm:spPr/>
    </dgm:pt>
    <dgm:pt modelId="{0A075E58-B6E9-41ED-93A4-5E6030435AC3}" type="pres">
      <dgm:prSet presAssocID="{580C138B-CFB5-46EF-A84C-49C177C50F85}" presName="sibTrans" presStyleCnt="0"/>
      <dgm:spPr/>
    </dgm:pt>
    <dgm:pt modelId="{B509D759-9FA0-4BD1-9811-D6911AF8916D}" type="pres">
      <dgm:prSet presAssocID="{20F02F8E-438E-48D7-B32A-72835C9B4F0A}" presName="compNode" presStyleCnt="0"/>
      <dgm:spPr/>
    </dgm:pt>
    <dgm:pt modelId="{666B097B-6192-4650-8D6D-B5F94700265F}" type="pres">
      <dgm:prSet presAssocID="{20F02F8E-438E-48D7-B32A-72835C9B4F0A}" presName="bgRect" presStyleLbl="bgShp" presStyleIdx="2" presStyleCnt="3"/>
      <dgm:spPr/>
    </dgm:pt>
    <dgm:pt modelId="{1D0C31DD-1F37-4411-93D3-8D30866FDFF4}" type="pres">
      <dgm:prSet presAssocID="{20F02F8E-438E-48D7-B32A-72835C9B4F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8754FDC8-42A7-437E-9C39-DAFE5CD8BEFC}" type="pres">
      <dgm:prSet presAssocID="{20F02F8E-438E-48D7-B32A-72835C9B4F0A}" presName="spaceRect" presStyleCnt="0"/>
      <dgm:spPr/>
    </dgm:pt>
    <dgm:pt modelId="{ECF6DE09-7DFE-4E07-B120-FB4D29DB716E}" type="pres">
      <dgm:prSet presAssocID="{20F02F8E-438E-48D7-B32A-72835C9B4F0A}" presName="parTx" presStyleLbl="revTx" presStyleIdx="2" presStyleCnt="3">
        <dgm:presLayoutVars>
          <dgm:chMax val="0"/>
          <dgm:chPref val="0"/>
        </dgm:presLayoutVars>
      </dgm:prSet>
      <dgm:spPr/>
    </dgm:pt>
  </dgm:ptLst>
  <dgm:cxnLst>
    <dgm:cxn modelId="{95A9F624-C921-4E69-979C-A0A1FFB836A4}" type="presOf" srcId="{E25A0FE9-6201-448D-A232-9B5514B3B1A5}" destId="{0FAD9DB1-9993-4112-A2E2-6AE38CAA1FF5}" srcOrd="0" destOrd="0" presId="urn:microsoft.com/office/officeart/2018/2/layout/IconVerticalSolidList"/>
    <dgm:cxn modelId="{3861D68D-2715-4B28-A4A9-67789826B7F7}" type="presOf" srcId="{B4F03FF2-B1D6-469C-B350-323038A1F5ED}" destId="{CFD6E98A-9D5D-4106-85AC-0174FD7363ED}" srcOrd="0" destOrd="0" presId="urn:microsoft.com/office/officeart/2018/2/layout/IconVerticalSolidList"/>
    <dgm:cxn modelId="{C47772A9-22A7-4FEB-85AA-0B2BD1825926}" type="presOf" srcId="{20F02F8E-438E-48D7-B32A-72835C9B4F0A}" destId="{ECF6DE09-7DFE-4E07-B120-FB4D29DB716E}" srcOrd="0" destOrd="0" presId="urn:microsoft.com/office/officeart/2018/2/layout/IconVerticalSolidList"/>
    <dgm:cxn modelId="{7154C5A9-94AE-456E-BD6E-07A45FBAB4BB}" srcId="{B4F03FF2-B1D6-469C-B350-323038A1F5ED}" destId="{E25A0FE9-6201-448D-A232-9B5514B3B1A5}" srcOrd="0" destOrd="0" parTransId="{0389E9FC-B8C2-401E-9280-DD5D805801CE}" sibTransId="{823ADB18-1533-46E6-9AD2-5E94387A29B9}"/>
    <dgm:cxn modelId="{1C4DF6AD-822B-4E87-BCE2-7F3E70CC8FC5}" srcId="{B4F03FF2-B1D6-469C-B350-323038A1F5ED}" destId="{9B273F0A-6419-4B38-AA95-5DB40A69C490}" srcOrd="1" destOrd="0" parTransId="{AE3453FB-FAB9-485D-BDC8-2091F9001745}" sibTransId="{580C138B-CFB5-46EF-A84C-49C177C50F85}"/>
    <dgm:cxn modelId="{2AED57B0-F1FA-4CC8-A260-023F23EDBB46}" type="presOf" srcId="{9B273F0A-6419-4B38-AA95-5DB40A69C490}" destId="{4556E0D1-9C2C-4EBD-A2CD-756B9A086E5B}" srcOrd="0" destOrd="0" presId="urn:microsoft.com/office/officeart/2018/2/layout/IconVerticalSolidList"/>
    <dgm:cxn modelId="{41FBC8B7-7ECE-4AD8-994E-1706326C7727}" srcId="{B4F03FF2-B1D6-469C-B350-323038A1F5ED}" destId="{20F02F8E-438E-48D7-B32A-72835C9B4F0A}" srcOrd="2" destOrd="0" parTransId="{6DF747A6-488D-47E2-996D-5611EA6F683D}" sibTransId="{B3CA6EDA-CA27-4D3C-AA2F-7F73C4D5864F}"/>
    <dgm:cxn modelId="{73CD04D7-8E38-409C-94D5-5F956BBB53C0}" type="presParOf" srcId="{CFD6E98A-9D5D-4106-85AC-0174FD7363ED}" destId="{81173750-1451-46CE-9F04-0886F8A3C42B}" srcOrd="0" destOrd="0" presId="urn:microsoft.com/office/officeart/2018/2/layout/IconVerticalSolidList"/>
    <dgm:cxn modelId="{9F68FC8D-F6E9-431B-8CCB-379F77C5E4C8}" type="presParOf" srcId="{81173750-1451-46CE-9F04-0886F8A3C42B}" destId="{6D720387-F0E1-4B4E-AD9C-32933D4CD2E3}" srcOrd="0" destOrd="0" presId="urn:microsoft.com/office/officeart/2018/2/layout/IconVerticalSolidList"/>
    <dgm:cxn modelId="{9AB10768-501D-42E0-8745-AE502D79857A}" type="presParOf" srcId="{81173750-1451-46CE-9F04-0886F8A3C42B}" destId="{645D9172-03C6-4A85-B762-78178D406F10}" srcOrd="1" destOrd="0" presId="urn:microsoft.com/office/officeart/2018/2/layout/IconVerticalSolidList"/>
    <dgm:cxn modelId="{022D325C-7FBC-485E-B974-F962825955EA}" type="presParOf" srcId="{81173750-1451-46CE-9F04-0886F8A3C42B}" destId="{872722AC-4883-4A10-BCAE-59E0410444BE}" srcOrd="2" destOrd="0" presId="urn:microsoft.com/office/officeart/2018/2/layout/IconVerticalSolidList"/>
    <dgm:cxn modelId="{A78189E9-0C3F-4D58-A268-110015B3C6BB}" type="presParOf" srcId="{81173750-1451-46CE-9F04-0886F8A3C42B}" destId="{0FAD9DB1-9993-4112-A2E2-6AE38CAA1FF5}" srcOrd="3" destOrd="0" presId="urn:microsoft.com/office/officeart/2018/2/layout/IconVerticalSolidList"/>
    <dgm:cxn modelId="{E631A717-F4A0-4E18-8672-6FF349F0C410}" type="presParOf" srcId="{CFD6E98A-9D5D-4106-85AC-0174FD7363ED}" destId="{1912DB95-2C81-41E8-9C08-5E419F9BEFBA}" srcOrd="1" destOrd="0" presId="urn:microsoft.com/office/officeart/2018/2/layout/IconVerticalSolidList"/>
    <dgm:cxn modelId="{1D52624E-6BF7-4061-B8B1-5B32741441BF}" type="presParOf" srcId="{CFD6E98A-9D5D-4106-85AC-0174FD7363ED}" destId="{543294DE-AF98-42A2-91B4-70F8A01F89CB}" srcOrd="2" destOrd="0" presId="urn:microsoft.com/office/officeart/2018/2/layout/IconVerticalSolidList"/>
    <dgm:cxn modelId="{706E325C-D39A-4B7F-AC53-CCF036B4BA8C}" type="presParOf" srcId="{543294DE-AF98-42A2-91B4-70F8A01F89CB}" destId="{1A9487AD-C927-4EC3-AFE2-E34053EA6A27}" srcOrd="0" destOrd="0" presId="urn:microsoft.com/office/officeart/2018/2/layout/IconVerticalSolidList"/>
    <dgm:cxn modelId="{D1D7CF67-56AE-42BE-952D-6344C21E51C3}" type="presParOf" srcId="{543294DE-AF98-42A2-91B4-70F8A01F89CB}" destId="{B0BFCA34-001C-4E70-8512-C07608DBF2F2}" srcOrd="1" destOrd="0" presId="urn:microsoft.com/office/officeart/2018/2/layout/IconVerticalSolidList"/>
    <dgm:cxn modelId="{C9ABE912-BD3B-4C9A-8C29-52E16B6FED49}" type="presParOf" srcId="{543294DE-AF98-42A2-91B4-70F8A01F89CB}" destId="{39555D75-4FB8-4FAF-81E6-5E5947895EE9}" srcOrd="2" destOrd="0" presId="urn:microsoft.com/office/officeart/2018/2/layout/IconVerticalSolidList"/>
    <dgm:cxn modelId="{806E8A5D-8A60-4E4F-A1E6-AE44A47AA095}" type="presParOf" srcId="{543294DE-AF98-42A2-91B4-70F8A01F89CB}" destId="{4556E0D1-9C2C-4EBD-A2CD-756B9A086E5B}" srcOrd="3" destOrd="0" presId="urn:microsoft.com/office/officeart/2018/2/layout/IconVerticalSolidList"/>
    <dgm:cxn modelId="{E92C0FB0-E275-4FC3-BCE2-2EE82D378395}" type="presParOf" srcId="{CFD6E98A-9D5D-4106-85AC-0174FD7363ED}" destId="{0A075E58-B6E9-41ED-93A4-5E6030435AC3}" srcOrd="3" destOrd="0" presId="urn:microsoft.com/office/officeart/2018/2/layout/IconVerticalSolidList"/>
    <dgm:cxn modelId="{941B0B06-5C41-417C-B557-3C7253B9C480}" type="presParOf" srcId="{CFD6E98A-9D5D-4106-85AC-0174FD7363ED}" destId="{B509D759-9FA0-4BD1-9811-D6911AF8916D}" srcOrd="4" destOrd="0" presId="urn:microsoft.com/office/officeart/2018/2/layout/IconVerticalSolidList"/>
    <dgm:cxn modelId="{F9A9F877-0041-42D0-9185-1C85C0611D0D}" type="presParOf" srcId="{B509D759-9FA0-4BD1-9811-D6911AF8916D}" destId="{666B097B-6192-4650-8D6D-B5F94700265F}" srcOrd="0" destOrd="0" presId="urn:microsoft.com/office/officeart/2018/2/layout/IconVerticalSolidList"/>
    <dgm:cxn modelId="{57832192-DED6-43BA-A50A-CD0764EA64E4}" type="presParOf" srcId="{B509D759-9FA0-4BD1-9811-D6911AF8916D}" destId="{1D0C31DD-1F37-4411-93D3-8D30866FDFF4}" srcOrd="1" destOrd="0" presId="urn:microsoft.com/office/officeart/2018/2/layout/IconVerticalSolidList"/>
    <dgm:cxn modelId="{86ED1CF0-D151-4D82-9A6D-0ABCAD8AF0A6}" type="presParOf" srcId="{B509D759-9FA0-4BD1-9811-D6911AF8916D}" destId="{8754FDC8-42A7-437E-9C39-DAFE5CD8BEFC}" srcOrd="2" destOrd="0" presId="urn:microsoft.com/office/officeart/2018/2/layout/IconVerticalSolidList"/>
    <dgm:cxn modelId="{FC4CFEEE-699A-4BD2-98BC-7D2CED461DF5}" type="presParOf" srcId="{B509D759-9FA0-4BD1-9811-D6911AF8916D}" destId="{ECF6DE09-7DFE-4E07-B120-FB4D29DB71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088E14-00A3-4B0F-B408-9A083F6A672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1B2A354-740E-44DF-9DD1-6C9EE76CC34C}">
      <dgm:prSet/>
      <dgm:spPr/>
      <dgm:t>
        <a:bodyPr/>
        <a:lstStyle/>
        <a:p>
          <a:pPr rtl="0"/>
          <a:r>
            <a:rPr lang="en-US"/>
            <a:t>Believes that children learn best when they interact with their environment and are actively involved with the school curriculum</a:t>
          </a:r>
          <a:r>
            <a:rPr lang="en-US">
              <a:latin typeface="Calibri Light" panose="020F0302020204030204"/>
            </a:rPr>
            <a:t> </a:t>
          </a:r>
          <a:endParaRPr lang="en-US"/>
        </a:p>
      </dgm:t>
    </dgm:pt>
    <dgm:pt modelId="{6E6C310F-240F-41B1-893A-1CB1B26926A6}" type="parTrans" cxnId="{88FC787B-EC44-480F-B68C-653A3E04333E}">
      <dgm:prSet/>
      <dgm:spPr/>
      <dgm:t>
        <a:bodyPr/>
        <a:lstStyle/>
        <a:p>
          <a:endParaRPr lang="en-US"/>
        </a:p>
      </dgm:t>
    </dgm:pt>
    <dgm:pt modelId="{253D02E6-4600-4D38-9533-23B311DECA6D}" type="sibTrans" cxnId="{88FC787B-EC44-480F-B68C-653A3E04333E}">
      <dgm:prSet/>
      <dgm:spPr/>
      <dgm:t>
        <a:bodyPr/>
        <a:lstStyle/>
        <a:p>
          <a:endParaRPr lang="en-US"/>
        </a:p>
      </dgm:t>
    </dgm:pt>
    <dgm:pt modelId="{5A49D0CC-80BD-472E-9C5F-742565DE43F0}">
      <dgm:prSet/>
      <dgm:spPr/>
      <dgm:t>
        <a:bodyPr/>
        <a:lstStyle/>
        <a:p>
          <a:pPr rtl="0"/>
          <a:r>
            <a:rPr lang="en-US"/>
            <a:t>He argued that rather than the child being passed down knowledge, children were better off taking part in the process of their own learning</a:t>
          </a:r>
          <a:r>
            <a:rPr lang="en-US">
              <a:latin typeface="Calibri Light" panose="020F0302020204030204"/>
            </a:rPr>
            <a:t> </a:t>
          </a:r>
          <a:endParaRPr lang="en-US"/>
        </a:p>
      </dgm:t>
    </dgm:pt>
    <dgm:pt modelId="{43CBE69A-547C-45C7-A148-98CE51A039E0}" type="parTrans" cxnId="{1E4F013D-C77E-4953-A68C-1C27F1C86B8E}">
      <dgm:prSet/>
      <dgm:spPr/>
      <dgm:t>
        <a:bodyPr/>
        <a:lstStyle/>
        <a:p>
          <a:endParaRPr lang="en-US"/>
        </a:p>
      </dgm:t>
    </dgm:pt>
    <dgm:pt modelId="{9B618B6C-2D3D-45C0-B13F-A5714392DB86}" type="sibTrans" cxnId="{1E4F013D-C77E-4953-A68C-1C27F1C86B8E}">
      <dgm:prSet/>
      <dgm:spPr/>
      <dgm:t>
        <a:bodyPr/>
        <a:lstStyle/>
        <a:p>
          <a:endParaRPr lang="en-US"/>
        </a:p>
      </dgm:t>
    </dgm:pt>
    <dgm:pt modelId="{5BC4048D-94AF-4453-B2B9-E45459CED3B1}">
      <dgm:prSet/>
      <dgm:spPr/>
      <dgm:t>
        <a:bodyPr/>
        <a:lstStyle/>
        <a:p>
          <a:pPr rtl="0"/>
          <a:r>
            <a:rPr lang="en-US"/>
            <a:t>He also argued that for education to be most effective, children should be given learning opportunities that enabled them to link present content to previous experiences and knowledge</a:t>
          </a:r>
          <a:r>
            <a:rPr lang="en-US">
              <a:latin typeface="Calibri Light" panose="020F0302020204030204"/>
            </a:rPr>
            <a:t> </a:t>
          </a:r>
          <a:endParaRPr lang="en-US"/>
        </a:p>
      </dgm:t>
    </dgm:pt>
    <dgm:pt modelId="{F5BBF196-71FD-4CA5-B121-A52859DC11B8}" type="parTrans" cxnId="{64D9A24F-4CC9-4C9A-B2AA-6C9D63B39281}">
      <dgm:prSet/>
      <dgm:spPr/>
      <dgm:t>
        <a:bodyPr/>
        <a:lstStyle/>
        <a:p>
          <a:endParaRPr lang="en-US"/>
        </a:p>
      </dgm:t>
    </dgm:pt>
    <dgm:pt modelId="{3E81FFDD-9672-4C0E-AE47-1544D50A571B}" type="sibTrans" cxnId="{64D9A24F-4CC9-4C9A-B2AA-6C9D63B39281}">
      <dgm:prSet/>
      <dgm:spPr/>
      <dgm:t>
        <a:bodyPr/>
        <a:lstStyle/>
        <a:p>
          <a:endParaRPr lang="en-US"/>
        </a:p>
      </dgm:t>
    </dgm:pt>
    <dgm:pt modelId="{E9398DF9-2709-47A6-B21E-0586BFCE1D08}">
      <dgm:prSet/>
      <dgm:spPr/>
      <dgm:t>
        <a:bodyPr/>
        <a:lstStyle/>
        <a:p>
          <a:pPr rtl="0"/>
          <a:r>
            <a:rPr lang="en-US"/>
            <a:t>Dewey preferred to place his trust in a more balanced approach to education where teachers, student and content were given equal importance</a:t>
          </a:r>
          <a:r>
            <a:rPr lang="en-US">
              <a:latin typeface="Calibri Light" panose="020F0302020204030204"/>
            </a:rPr>
            <a:t> </a:t>
          </a:r>
          <a:endParaRPr lang="en-US"/>
        </a:p>
      </dgm:t>
    </dgm:pt>
    <dgm:pt modelId="{D7EC6048-05E8-4155-91DA-52CF52E651C1}" type="parTrans" cxnId="{4402D241-137C-4FC9-ACAC-20E185BF38EA}">
      <dgm:prSet/>
      <dgm:spPr/>
      <dgm:t>
        <a:bodyPr/>
        <a:lstStyle/>
        <a:p>
          <a:endParaRPr lang="en-US"/>
        </a:p>
      </dgm:t>
    </dgm:pt>
    <dgm:pt modelId="{38362CC6-CFB2-4A47-B97E-AF7F1A8083D9}" type="sibTrans" cxnId="{4402D241-137C-4FC9-ACAC-20E185BF38EA}">
      <dgm:prSet/>
      <dgm:spPr/>
      <dgm:t>
        <a:bodyPr/>
        <a:lstStyle/>
        <a:p>
          <a:endParaRPr lang="en-US"/>
        </a:p>
      </dgm:t>
    </dgm:pt>
    <dgm:pt modelId="{5B66CFFF-0539-462E-987F-4EC3435A706F}">
      <dgm:prSet/>
      <dgm:spPr/>
      <dgm:t>
        <a:bodyPr/>
        <a:lstStyle/>
        <a:p>
          <a:r>
            <a:rPr lang="en-US"/>
            <a:t>(Dewey, 2011 Democracy and Education)</a:t>
          </a:r>
        </a:p>
      </dgm:t>
    </dgm:pt>
    <dgm:pt modelId="{E1FDA8AA-24C6-4ABE-B5D1-1E3572A5C42B}" type="parTrans" cxnId="{DC1DFC14-DA1A-42FD-96E6-88B0CACC387F}">
      <dgm:prSet/>
      <dgm:spPr/>
      <dgm:t>
        <a:bodyPr/>
        <a:lstStyle/>
        <a:p>
          <a:endParaRPr lang="en-US"/>
        </a:p>
      </dgm:t>
    </dgm:pt>
    <dgm:pt modelId="{84A16B15-9524-48CF-9EB0-218642A09AA8}" type="sibTrans" cxnId="{DC1DFC14-DA1A-42FD-96E6-88B0CACC387F}">
      <dgm:prSet/>
      <dgm:spPr/>
      <dgm:t>
        <a:bodyPr/>
        <a:lstStyle/>
        <a:p>
          <a:endParaRPr lang="en-US"/>
        </a:p>
      </dgm:t>
    </dgm:pt>
    <dgm:pt modelId="{C792B311-2465-8147-A5DB-49B45EDB26E9}" type="pres">
      <dgm:prSet presAssocID="{00088E14-00A3-4B0F-B408-9A083F6A6720}" presName="linear" presStyleCnt="0">
        <dgm:presLayoutVars>
          <dgm:animLvl val="lvl"/>
          <dgm:resizeHandles val="exact"/>
        </dgm:presLayoutVars>
      </dgm:prSet>
      <dgm:spPr/>
    </dgm:pt>
    <dgm:pt modelId="{D648B964-C261-BF41-BCA8-7DD1A01034F9}" type="pres">
      <dgm:prSet presAssocID="{31B2A354-740E-44DF-9DD1-6C9EE76CC34C}" presName="parentText" presStyleLbl="node1" presStyleIdx="0" presStyleCnt="5">
        <dgm:presLayoutVars>
          <dgm:chMax val="0"/>
          <dgm:bulletEnabled val="1"/>
        </dgm:presLayoutVars>
      </dgm:prSet>
      <dgm:spPr/>
    </dgm:pt>
    <dgm:pt modelId="{441DED62-2F24-EC40-A397-10F507A64ED4}" type="pres">
      <dgm:prSet presAssocID="{253D02E6-4600-4D38-9533-23B311DECA6D}" presName="spacer" presStyleCnt="0"/>
      <dgm:spPr/>
    </dgm:pt>
    <dgm:pt modelId="{C43B77E6-264B-A641-9624-A958E6081DAB}" type="pres">
      <dgm:prSet presAssocID="{5A49D0CC-80BD-472E-9C5F-742565DE43F0}" presName="parentText" presStyleLbl="node1" presStyleIdx="1" presStyleCnt="5">
        <dgm:presLayoutVars>
          <dgm:chMax val="0"/>
          <dgm:bulletEnabled val="1"/>
        </dgm:presLayoutVars>
      </dgm:prSet>
      <dgm:spPr/>
    </dgm:pt>
    <dgm:pt modelId="{9356B01B-490B-9747-B8FC-E96D5F3B160B}" type="pres">
      <dgm:prSet presAssocID="{9B618B6C-2D3D-45C0-B13F-A5714392DB86}" presName="spacer" presStyleCnt="0"/>
      <dgm:spPr/>
    </dgm:pt>
    <dgm:pt modelId="{8A7AF0D5-0E8C-A741-97B6-F225920EFBF7}" type="pres">
      <dgm:prSet presAssocID="{5BC4048D-94AF-4453-B2B9-E45459CED3B1}" presName="parentText" presStyleLbl="node1" presStyleIdx="2" presStyleCnt="5">
        <dgm:presLayoutVars>
          <dgm:chMax val="0"/>
          <dgm:bulletEnabled val="1"/>
        </dgm:presLayoutVars>
      </dgm:prSet>
      <dgm:spPr/>
    </dgm:pt>
    <dgm:pt modelId="{9F90C484-DE59-2041-B69C-E1B2093D4D4B}" type="pres">
      <dgm:prSet presAssocID="{3E81FFDD-9672-4C0E-AE47-1544D50A571B}" presName="spacer" presStyleCnt="0"/>
      <dgm:spPr/>
    </dgm:pt>
    <dgm:pt modelId="{45D1091D-557E-BB47-BC00-3EB8537D1A3B}" type="pres">
      <dgm:prSet presAssocID="{E9398DF9-2709-47A6-B21E-0586BFCE1D08}" presName="parentText" presStyleLbl="node1" presStyleIdx="3" presStyleCnt="5">
        <dgm:presLayoutVars>
          <dgm:chMax val="0"/>
          <dgm:bulletEnabled val="1"/>
        </dgm:presLayoutVars>
      </dgm:prSet>
      <dgm:spPr/>
    </dgm:pt>
    <dgm:pt modelId="{A341313E-434F-DF4A-B489-3348F5BAC8DA}" type="pres">
      <dgm:prSet presAssocID="{38362CC6-CFB2-4A47-B97E-AF7F1A8083D9}" presName="spacer" presStyleCnt="0"/>
      <dgm:spPr/>
    </dgm:pt>
    <dgm:pt modelId="{49849DA9-89A3-2248-A70A-7446C19F8846}" type="pres">
      <dgm:prSet presAssocID="{5B66CFFF-0539-462E-987F-4EC3435A706F}" presName="parentText" presStyleLbl="node1" presStyleIdx="4" presStyleCnt="5">
        <dgm:presLayoutVars>
          <dgm:chMax val="0"/>
          <dgm:bulletEnabled val="1"/>
        </dgm:presLayoutVars>
      </dgm:prSet>
      <dgm:spPr/>
    </dgm:pt>
  </dgm:ptLst>
  <dgm:cxnLst>
    <dgm:cxn modelId="{02CEDB0D-9176-DA46-99E0-045B873280B9}" type="presOf" srcId="{E9398DF9-2709-47A6-B21E-0586BFCE1D08}" destId="{45D1091D-557E-BB47-BC00-3EB8537D1A3B}" srcOrd="0" destOrd="0" presId="urn:microsoft.com/office/officeart/2005/8/layout/vList2"/>
    <dgm:cxn modelId="{DC1DFC14-DA1A-42FD-96E6-88B0CACC387F}" srcId="{00088E14-00A3-4B0F-B408-9A083F6A6720}" destId="{5B66CFFF-0539-462E-987F-4EC3435A706F}" srcOrd="4" destOrd="0" parTransId="{E1FDA8AA-24C6-4ABE-B5D1-1E3572A5C42B}" sibTransId="{84A16B15-9524-48CF-9EB0-218642A09AA8}"/>
    <dgm:cxn modelId="{F76EE13B-7335-DF4C-8C34-DD5A40FA6136}" type="presOf" srcId="{5A49D0CC-80BD-472E-9C5F-742565DE43F0}" destId="{C43B77E6-264B-A641-9624-A958E6081DAB}" srcOrd="0" destOrd="0" presId="urn:microsoft.com/office/officeart/2005/8/layout/vList2"/>
    <dgm:cxn modelId="{1E4F013D-C77E-4953-A68C-1C27F1C86B8E}" srcId="{00088E14-00A3-4B0F-B408-9A083F6A6720}" destId="{5A49D0CC-80BD-472E-9C5F-742565DE43F0}" srcOrd="1" destOrd="0" parTransId="{43CBE69A-547C-45C7-A148-98CE51A039E0}" sibTransId="{9B618B6C-2D3D-45C0-B13F-A5714392DB86}"/>
    <dgm:cxn modelId="{16B11C5D-ED54-5648-B54A-EDE65AC6A9D6}" type="presOf" srcId="{00088E14-00A3-4B0F-B408-9A083F6A6720}" destId="{C792B311-2465-8147-A5DB-49B45EDB26E9}" srcOrd="0" destOrd="0" presId="urn:microsoft.com/office/officeart/2005/8/layout/vList2"/>
    <dgm:cxn modelId="{4402D241-137C-4FC9-ACAC-20E185BF38EA}" srcId="{00088E14-00A3-4B0F-B408-9A083F6A6720}" destId="{E9398DF9-2709-47A6-B21E-0586BFCE1D08}" srcOrd="3" destOrd="0" parTransId="{D7EC6048-05E8-4155-91DA-52CF52E651C1}" sibTransId="{38362CC6-CFB2-4A47-B97E-AF7F1A8083D9}"/>
    <dgm:cxn modelId="{F78E9B4D-C4F1-9648-AA87-A7B245E8B6DA}" type="presOf" srcId="{31B2A354-740E-44DF-9DD1-6C9EE76CC34C}" destId="{D648B964-C261-BF41-BCA8-7DD1A01034F9}" srcOrd="0" destOrd="0" presId="urn:microsoft.com/office/officeart/2005/8/layout/vList2"/>
    <dgm:cxn modelId="{64D9A24F-4CC9-4C9A-B2AA-6C9D63B39281}" srcId="{00088E14-00A3-4B0F-B408-9A083F6A6720}" destId="{5BC4048D-94AF-4453-B2B9-E45459CED3B1}" srcOrd="2" destOrd="0" parTransId="{F5BBF196-71FD-4CA5-B121-A52859DC11B8}" sibTransId="{3E81FFDD-9672-4C0E-AE47-1544D50A571B}"/>
    <dgm:cxn modelId="{88FC787B-EC44-480F-B68C-653A3E04333E}" srcId="{00088E14-00A3-4B0F-B408-9A083F6A6720}" destId="{31B2A354-740E-44DF-9DD1-6C9EE76CC34C}" srcOrd="0" destOrd="0" parTransId="{6E6C310F-240F-41B1-893A-1CB1B26926A6}" sibTransId="{253D02E6-4600-4D38-9533-23B311DECA6D}"/>
    <dgm:cxn modelId="{E1ED07E0-6449-3E46-8719-666A7B90A8A6}" type="presOf" srcId="{5B66CFFF-0539-462E-987F-4EC3435A706F}" destId="{49849DA9-89A3-2248-A70A-7446C19F8846}" srcOrd="0" destOrd="0" presId="urn:microsoft.com/office/officeart/2005/8/layout/vList2"/>
    <dgm:cxn modelId="{38A2ECF4-AB99-7845-B50A-720FFCA1E3ED}" type="presOf" srcId="{5BC4048D-94AF-4453-B2B9-E45459CED3B1}" destId="{8A7AF0D5-0E8C-A741-97B6-F225920EFBF7}" srcOrd="0" destOrd="0" presId="urn:microsoft.com/office/officeart/2005/8/layout/vList2"/>
    <dgm:cxn modelId="{221D0AA2-4C7C-0C42-AF76-FE5AF311A233}" type="presParOf" srcId="{C792B311-2465-8147-A5DB-49B45EDB26E9}" destId="{D648B964-C261-BF41-BCA8-7DD1A01034F9}" srcOrd="0" destOrd="0" presId="urn:microsoft.com/office/officeart/2005/8/layout/vList2"/>
    <dgm:cxn modelId="{A7CA1281-6BE4-4745-A774-5AD89805B3E1}" type="presParOf" srcId="{C792B311-2465-8147-A5DB-49B45EDB26E9}" destId="{441DED62-2F24-EC40-A397-10F507A64ED4}" srcOrd="1" destOrd="0" presId="urn:microsoft.com/office/officeart/2005/8/layout/vList2"/>
    <dgm:cxn modelId="{30C8C0B5-C26A-B74D-983A-B7603B5829ED}" type="presParOf" srcId="{C792B311-2465-8147-A5DB-49B45EDB26E9}" destId="{C43B77E6-264B-A641-9624-A958E6081DAB}" srcOrd="2" destOrd="0" presId="urn:microsoft.com/office/officeart/2005/8/layout/vList2"/>
    <dgm:cxn modelId="{980E7CE6-18FC-BE48-98F4-87571D6F4D28}" type="presParOf" srcId="{C792B311-2465-8147-A5DB-49B45EDB26E9}" destId="{9356B01B-490B-9747-B8FC-E96D5F3B160B}" srcOrd="3" destOrd="0" presId="urn:microsoft.com/office/officeart/2005/8/layout/vList2"/>
    <dgm:cxn modelId="{C2701FEB-348E-CF40-A91B-9DC693F720A9}" type="presParOf" srcId="{C792B311-2465-8147-A5DB-49B45EDB26E9}" destId="{8A7AF0D5-0E8C-A741-97B6-F225920EFBF7}" srcOrd="4" destOrd="0" presId="urn:microsoft.com/office/officeart/2005/8/layout/vList2"/>
    <dgm:cxn modelId="{9C04DB2B-A614-414E-A061-E9CC541FFCE7}" type="presParOf" srcId="{C792B311-2465-8147-A5DB-49B45EDB26E9}" destId="{9F90C484-DE59-2041-B69C-E1B2093D4D4B}" srcOrd="5" destOrd="0" presId="urn:microsoft.com/office/officeart/2005/8/layout/vList2"/>
    <dgm:cxn modelId="{3046D6D9-71DE-EC4E-B099-7F0509630F6C}" type="presParOf" srcId="{C792B311-2465-8147-A5DB-49B45EDB26E9}" destId="{45D1091D-557E-BB47-BC00-3EB8537D1A3B}" srcOrd="6" destOrd="0" presId="urn:microsoft.com/office/officeart/2005/8/layout/vList2"/>
    <dgm:cxn modelId="{15C5CB16-D4B2-E442-AAE4-5E551296816F}" type="presParOf" srcId="{C792B311-2465-8147-A5DB-49B45EDB26E9}" destId="{A341313E-434F-DF4A-B489-3348F5BAC8DA}" srcOrd="7" destOrd="0" presId="urn:microsoft.com/office/officeart/2005/8/layout/vList2"/>
    <dgm:cxn modelId="{DB968082-3430-1845-83D2-9891DDA59397}" type="presParOf" srcId="{C792B311-2465-8147-A5DB-49B45EDB26E9}" destId="{49849DA9-89A3-2248-A70A-7446C19F884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3DB453-49D6-4DA8-93F8-FE0CBADF4E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0A0B197-8241-45EB-82C8-9AB15103CB95}">
      <dgm:prSet/>
      <dgm:spPr/>
      <dgm:t>
        <a:bodyPr/>
        <a:lstStyle/>
        <a:p>
          <a:pPr rtl="0"/>
          <a:r>
            <a:rPr lang="en-US"/>
            <a:t>Being able to come up with your own ideas</a:t>
          </a:r>
          <a:r>
            <a:rPr lang="en-US">
              <a:latin typeface="Calibri Light" panose="020F0302020204030204"/>
            </a:rPr>
            <a:t> </a:t>
          </a:r>
          <a:endParaRPr lang="en-US"/>
        </a:p>
      </dgm:t>
    </dgm:pt>
    <dgm:pt modelId="{CBE2B485-36D4-4B47-A032-BF7AF5D90225}" type="parTrans" cxnId="{31DFA8C7-0780-42C4-9A11-6490F5EC756F}">
      <dgm:prSet/>
      <dgm:spPr/>
      <dgm:t>
        <a:bodyPr/>
        <a:lstStyle/>
        <a:p>
          <a:endParaRPr lang="en-US"/>
        </a:p>
      </dgm:t>
    </dgm:pt>
    <dgm:pt modelId="{BFF1625C-2361-4B53-BB87-D73796EEDA73}" type="sibTrans" cxnId="{31DFA8C7-0780-42C4-9A11-6490F5EC756F}">
      <dgm:prSet/>
      <dgm:spPr/>
      <dgm:t>
        <a:bodyPr/>
        <a:lstStyle/>
        <a:p>
          <a:endParaRPr lang="en-US"/>
        </a:p>
      </dgm:t>
    </dgm:pt>
    <dgm:pt modelId="{89E720AD-B2A7-4A95-B498-D1164D0B71BE}">
      <dgm:prSet/>
      <dgm:spPr/>
      <dgm:t>
        <a:bodyPr/>
        <a:lstStyle/>
        <a:p>
          <a:pPr rtl="0"/>
          <a:r>
            <a:rPr lang="en-US"/>
            <a:t>Listening to others</a:t>
          </a:r>
          <a:r>
            <a:rPr lang="en-US">
              <a:latin typeface="Calibri Light" panose="020F0302020204030204"/>
            </a:rPr>
            <a:t> </a:t>
          </a:r>
          <a:endParaRPr lang="en-US"/>
        </a:p>
      </dgm:t>
    </dgm:pt>
    <dgm:pt modelId="{495C20D0-76A8-430A-B2B6-FE9AC280A5D8}" type="parTrans" cxnId="{220FBF2B-8CAF-4804-8012-463DA044A975}">
      <dgm:prSet/>
      <dgm:spPr/>
      <dgm:t>
        <a:bodyPr/>
        <a:lstStyle/>
        <a:p>
          <a:endParaRPr lang="en-US"/>
        </a:p>
      </dgm:t>
    </dgm:pt>
    <dgm:pt modelId="{5E3BD244-1857-44BE-94C6-5B6D844651F4}" type="sibTrans" cxnId="{220FBF2B-8CAF-4804-8012-463DA044A975}">
      <dgm:prSet/>
      <dgm:spPr/>
      <dgm:t>
        <a:bodyPr/>
        <a:lstStyle/>
        <a:p>
          <a:endParaRPr lang="en-US"/>
        </a:p>
      </dgm:t>
    </dgm:pt>
    <dgm:pt modelId="{4E00E974-B5C8-4549-8D16-4D0765D10642}">
      <dgm:prSet/>
      <dgm:spPr/>
      <dgm:t>
        <a:bodyPr/>
        <a:lstStyle/>
        <a:p>
          <a:pPr rtl="0"/>
          <a:r>
            <a:rPr lang="en-US"/>
            <a:t>Working with others and putting ideas together</a:t>
          </a:r>
          <a:r>
            <a:rPr lang="en-US">
              <a:latin typeface="Calibri Light" panose="020F0302020204030204"/>
            </a:rPr>
            <a:t> </a:t>
          </a:r>
          <a:endParaRPr lang="en-US"/>
        </a:p>
      </dgm:t>
    </dgm:pt>
    <dgm:pt modelId="{A9C119CE-FD9B-496F-8A1C-6373F5B15115}" type="parTrans" cxnId="{65DFD177-B477-4B5B-9116-9742A697507E}">
      <dgm:prSet/>
      <dgm:spPr/>
      <dgm:t>
        <a:bodyPr/>
        <a:lstStyle/>
        <a:p>
          <a:endParaRPr lang="en-US"/>
        </a:p>
      </dgm:t>
    </dgm:pt>
    <dgm:pt modelId="{FCA47006-CE3A-49C7-A87A-7DFA9BA115E9}" type="sibTrans" cxnId="{65DFD177-B477-4B5B-9116-9742A697507E}">
      <dgm:prSet/>
      <dgm:spPr/>
      <dgm:t>
        <a:bodyPr/>
        <a:lstStyle/>
        <a:p>
          <a:endParaRPr lang="en-US"/>
        </a:p>
      </dgm:t>
    </dgm:pt>
    <dgm:pt modelId="{C98875C1-A1EC-4CFB-B2F0-836516A17695}">
      <dgm:prSet/>
      <dgm:spPr/>
      <dgm:t>
        <a:bodyPr/>
        <a:lstStyle/>
        <a:p>
          <a:pPr rtl="0"/>
          <a:r>
            <a:rPr lang="en-US"/>
            <a:t>Having already learned life skills at a younger age will have a major impact for when they are older and to take with them into their chosen career path</a:t>
          </a:r>
          <a:r>
            <a:rPr lang="en-US">
              <a:latin typeface="Calibri Light" panose="020F0302020204030204"/>
            </a:rPr>
            <a:t> </a:t>
          </a:r>
          <a:endParaRPr lang="en-US"/>
        </a:p>
      </dgm:t>
    </dgm:pt>
    <dgm:pt modelId="{17AD374A-481F-4573-AF0E-8642B095B125}" type="parTrans" cxnId="{F8E5F7D3-85F2-44BF-9108-ED4AB32C21AB}">
      <dgm:prSet/>
      <dgm:spPr/>
      <dgm:t>
        <a:bodyPr/>
        <a:lstStyle/>
        <a:p>
          <a:endParaRPr lang="en-US"/>
        </a:p>
      </dgm:t>
    </dgm:pt>
    <dgm:pt modelId="{163ACC9A-F7AA-4C82-8E70-90392C007867}" type="sibTrans" cxnId="{F8E5F7D3-85F2-44BF-9108-ED4AB32C21AB}">
      <dgm:prSet/>
      <dgm:spPr/>
      <dgm:t>
        <a:bodyPr/>
        <a:lstStyle/>
        <a:p>
          <a:endParaRPr lang="en-US"/>
        </a:p>
      </dgm:t>
    </dgm:pt>
    <dgm:pt modelId="{4CCF591A-A02A-4F7E-96D1-994941C96115}" type="pres">
      <dgm:prSet presAssocID="{DF3DB453-49D6-4DA8-93F8-FE0CBADF4E3A}" presName="root" presStyleCnt="0">
        <dgm:presLayoutVars>
          <dgm:dir/>
          <dgm:resizeHandles val="exact"/>
        </dgm:presLayoutVars>
      </dgm:prSet>
      <dgm:spPr/>
    </dgm:pt>
    <dgm:pt modelId="{A9ED9119-D6D5-4430-B23F-8BD47F339B35}" type="pres">
      <dgm:prSet presAssocID="{A0A0B197-8241-45EB-82C8-9AB15103CB95}" presName="compNode" presStyleCnt="0"/>
      <dgm:spPr/>
    </dgm:pt>
    <dgm:pt modelId="{46BCBF73-99AE-4BE4-9B2E-95ADDD9E90A4}" type="pres">
      <dgm:prSet presAssocID="{A0A0B197-8241-45EB-82C8-9AB15103CB95}" presName="bgRect" presStyleLbl="bgShp" presStyleIdx="0" presStyleCnt="4"/>
      <dgm:spPr/>
    </dgm:pt>
    <dgm:pt modelId="{987AAB33-5EB8-4075-9536-604AEEA66548}" type="pres">
      <dgm:prSet presAssocID="{A0A0B197-8241-45EB-82C8-9AB15103CB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63E0DCB5-4602-4862-A59D-0AAF30D1D527}" type="pres">
      <dgm:prSet presAssocID="{A0A0B197-8241-45EB-82C8-9AB15103CB95}" presName="spaceRect" presStyleCnt="0"/>
      <dgm:spPr/>
    </dgm:pt>
    <dgm:pt modelId="{F7C47616-E3B6-49AF-A832-65FAB5F8297E}" type="pres">
      <dgm:prSet presAssocID="{A0A0B197-8241-45EB-82C8-9AB15103CB95}" presName="parTx" presStyleLbl="revTx" presStyleIdx="0" presStyleCnt="4">
        <dgm:presLayoutVars>
          <dgm:chMax val="0"/>
          <dgm:chPref val="0"/>
        </dgm:presLayoutVars>
      </dgm:prSet>
      <dgm:spPr/>
    </dgm:pt>
    <dgm:pt modelId="{0E71148C-CE2B-4662-9C63-93C6E9EF14F7}" type="pres">
      <dgm:prSet presAssocID="{BFF1625C-2361-4B53-BB87-D73796EEDA73}" presName="sibTrans" presStyleCnt="0"/>
      <dgm:spPr/>
    </dgm:pt>
    <dgm:pt modelId="{D9E2F8E1-492A-4B7E-8BBD-67104F3CF82A}" type="pres">
      <dgm:prSet presAssocID="{89E720AD-B2A7-4A95-B498-D1164D0B71BE}" presName="compNode" presStyleCnt="0"/>
      <dgm:spPr/>
    </dgm:pt>
    <dgm:pt modelId="{319E9B47-5050-42B5-9C47-253328D93E8F}" type="pres">
      <dgm:prSet presAssocID="{89E720AD-B2A7-4A95-B498-D1164D0B71BE}" presName="bgRect" presStyleLbl="bgShp" presStyleIdx="1" presStyleCnt="4"/>
      <dgm:spPr/>
    </dgm:pt>
    <dgm:pt modelId="{238500E3-B0E8-4337-A618-D2CADA97DB55}" type="pres">
      <dgm:prSet presAssocID="{89E720AD-B2A7-4A95-B498-D1164D0B71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311D090B-EB2F-4B07-8E25-CD294F9643FF}" type="pres">
      <dgm:prSet presAssocID="{89E720AD-B2A7-4A95-B498-D1164D0B71BE}" presName="spaceRect" presStyleCnt="0"/>
      <dgm:spPr/>
    </dgm:pt>
    <dgm:pt modelId="{3312B84A-E00C-43F6-9303-6BA3270DC893}" type="pres">
      <dgm:prSet presAssocID="{89E720AD-B2A7-4A95-B498-D1164D0B71BE}" presName="parTx" presStyleLbl="revTx" presStyleIdx="1" presStyleCnt="4">
        <dgm:presLayoutVars>
          <dgm:chMax val="0"/>
          <dgm:chPref val="0"/>
        </dgm:presLayoutVars>
      </dgm:prSet>
      <dgm:spPr/>
    </dgm:pt>
    <dgm:pt modelId="{5B04B5E2-F0D6-40B2-A2C4-E0E2C700F93D}" type="pres">
      <dgm:prSet presAssocID="{5E3BD244-1857-44BE-94C6-5B6D844651F4}" presName="sibTrans" presStyleCnt="0"/>
      <dgm:spPr/>
    </dgm:pt>
    <dgm:pt modelId="{F2D3A17D-CF88-439B-BF05-1EA50C1BE193}" type="pres">
      <dgm:prSet presAssocID="{4E00E974-B5C8-4549-8D16-4D0765D10642}" presName="compNode" presStyleCnt="0"/>
      <dgm:spPr/>
    </dgm:pt>
    <dgm:pt modelId="{E51953F6-0C24-4EC6-AC40-0C82512B377B}" type="pres">
      <dgm:prSet presAssocID="{4E00E974-B5C8-4549-8D16-4D0765D10642}" presName="bgRect" presStyleLbl="bgShp" presStyleIdx="2" presStyleCnt="4"/>
      <dgm:spPr/>
    </dgm:pt>
    <dgm:pt modelId="{80D0E1F8-68BC-490A-B470-D1DE82C77C3B}" type="pres">
      <dgm:prSet presAssocID="{4E00E974-B5C8-4549-8D16-4D0765D106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8E9A6775-069C-4F30-AE96-0BA8BB93F3A0}" type="pres">
      <dgm:prSet presAssocID="{4E00E974-B5C8-4549-8D16-4D0765D10642}" presName="spaceRect" presStyleCnt="0"/>
      <dgm:spPr/>
    </dgm:pt>
    <dgm:pt modelId="{C2145F02-467A-44D9-A690-2E1524974736}" type="pres">
      <dgm:prSet presAssocID="{4E00E974-B5C8-4549-8D16-4D0765D10642}" presName="parTx" presStyleLbl="revTx" presStyleIdx="2" presStyleCnt="4">
        <dgm:presLayoutVars>
          <dgm:chMax val="0"/>
          <dgm:chPref val="0"/>
        </dgm:presLayoutVars>
      </dgm:prSet>
      <dgm:spPr/>
    </dgm:pt>
    <dgm:pt modelId="{4EABB4EA-AE8D-4F0D-B411-51E5CD93F9E7}" type="pres">
      <dgm:prSet presAssocID="{FCA47006-CE3A-49C7-A87A-7DFA9BA115E9}" presName="sibTrans" presStyleCnt="0"/>
      <dgm:spPr/>
    </dgm:pt>
    <dgm:pt modelId="{5A92A1E6-0FAB-421B-9B30-E23330757300}" type="pres">
      <dgm:prSet presAssocID="{C98875C1-A1EC-4CFB-B2F0-836516A17695}" presName="compNode" presStyleCnt="0"/>
      <dgm:spPr/>
    </dgm:pt>
    <dgm:pt modelId="{11DFF117-18F4-4ABD-9B01-D4E4274F0C38}" type="pres">
      <dgm:prSet presAssocID="{C98875C1-A1EC-4CFB-B2F0-836516A17695}" presName="bgRect" presStyleLbl="bgShp" presStyleIdx="3" presStyleCnt="4"/>
      <dgm:spPr/>
    </dgm:pt>
    <dgm:pt modelId="{C717CE1B-B7D0-4793-836E-1DF5ED0C3F13}" type="pres">
      <dgm:prSet presAssocID="{C98875C1-A1EC-4CFB-B2F0-836516A176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Cane"/>
        </a:ext>
      </dgm:extLst>
    </dgm:pt>
    <dgm:pt modelId="{24B3005A-0BAC-49B2-BB33-50AE6F756A64}" type="pres">
      <dgm:prSet presAssocID="{C98875C1-A1EC-4CFB-B2F0-836516A17695}" presName="spaceRect" presStyleCnt="0"/>
      <dgm:spPr/>
    </dgm:pt>
    <dgm:pt modelId="{15E0FAA4-06FB-445F-A3C8-8351041788E9}" type="pres">
      <dgm:prSet presAssocID="{C98875C1-A1EC-4CFB-B2F0-836516A17695}" presName="parTx" presStyleLbl="revTx" presStyleIdx="3" presStyleCnt="4">
        <dgm:presLayoutVars>
          <dgm:chMax val="0"/>
          <dgm:chPref val="0"/>
        </dgm:presLayoutVars>
      </dgm:prSet>
      <dgm:spPr/>
    </dgm:pt>
  </dgm:ptLst>
  <dgm:cxnLst>
    <dgm:cxn modelId="{8209B828-23CC-4ABA-91BC-EA28769A89FE}" type="presOf" srcId="{4E00E974-B5C8-4549-8D16-4D0765D10642}" destId="{C2145F02-467A-44D9-A690-2E1524974736}" srcOrd="0" destOrd="0" presId="urn:microsoft.com/office/officeart/2018/2/layout/IconVerticalSolidList"/>
    <dgm:cxn modelId="{220FBF2B-8CAF-4804-8012-463DA044A975}" srcId="{DF3DB453-49D6-4DA8-93F8-FE0CBADF4E3A}" destId="{89E720AD-B2A7-4A95-B498-D1164D0B71BE}" srcOrd="1" destOrd="0" parTransId="{495C20D0-76A8-430A-B2B6-FE9AC280A5D8}" sibTransId="{5E3BD244-1857-44BE-94C6-5B6D844651F4}"/>
    <dgm:cxn modelId="{00A44762-93F3-49C1-9F38-CBA3A33AD07E}" type="presOf" srcId="{89E720AD-B2A7-4A95-B498-D1164D0B71BE}" destId="{3312B84A-E00C-43F6-9303-6BA3270DC893}" srcOrd="0" destOrd="0" presId="urn:microsoft.com/office/officeart/2018/2/layout/IconVerticalSolidList"/>
    <dgm:cxn modelId="{65DFD177-B477-4B5B-9116-9742A697507E}" srcId="{DF3DB453-49D6-4DA8-93F8-FE0CBADF4E3A}" destId="{4E00E974-B5C8-4549-8D16-4D0765D10642}" srcOrd="2" destOrd="0" parTransId="{A9C119CE-FD9B-496F-8A1C-6373F5B15115}" sibTransId="{FCA47006-CE3A-49C7-A87A-7DFA9BA115E9}"/>
    <dgm:cxn modelId="{432A42BD-0E60-475D-A026-7B05ED33CC05}" type="presOf" srcId="{C98875C1-A1EC-4CFB-B2F0-836516A17695}" destId="{15E0FAA4-06FB-445F-A3C8-8351041788E9}" srcOrd="0" destOrd="0" presId="urn:microsoft.com/office/officeart/2018/2/layout/IconVerticalSolidList"/>
    <dgm:cxn modelId="{31DFA8C7-0780-42C4-9A11-6490F5EC756F}" srcId="{DF3DB453-49D6-4DA8-93F8-FE0CBADF4E3A}" destId="{A0A0B197-8241-45EB-82C8-9AB15103CB95}" srcOrd="0" destOrd="0" parTransId="{CBE2B485-36D4-4B47-A032-BF7AF5D90225}" sibTransId="{BFF1625C-2361-4B53-BB87-D73796EEDA73}"/>
    <dgm:cxn modelId="{4CD8E8C8-10A5-4462-9E84-81951D789B2C}" type="presOf" srcId="{DF3DB453-49D6-4DA8-93F8-FE0CBADF4E3A}" destId="{4CCF591A-A02A-4F7E-96D1-994941C96115}" srcOrd="0" destOrd="0" presId="urn:microsoft.com/office/officeart/2018/2/layout/IconVerticalSolidList"/>
    <dgm:cxn modelId="{F8E5F7D3-85F2-44BF-9108-ED4AB32C21AB}" srcId="{DF3DB453-49D6-4DA8-93F8-FE0CBADF4E3A}" destId="{C98875C1-A1EC-4CFB-B2F0-836516A17695}" srcOrd="3" destOrd="0" parTransId="{17AD374A-481F-4573-AF0E-8642B095B125}" sibTransId="{163ACC9A-F7AA-4C82-8E70-90392C007867}"/>
    <dgm:cxn modelId="{9EAABBFA-CDA0-4F5A-8795-B810BAF1BE44}" type="presOf" srcId="{A0A0B197-8241-45EB-82C8-9AB15103CB95}" destId="{F7C47616-E3B6-49AF-A832-65FAB5F8297E}" srcOrd="0" destOrd="0" presId="urn:microsoft.com/office/officeart/2018/2/layout/IconVerticalSolidList"/>
    <dgm:cxn modelId="{D09714A1-1680-4FE9-BB6B-D790D4E448DE}" type="presParOf" srcId="{4CCF591A-A02A-4F7E-96D1-994941C96115}" destId="{A9ED9119-D6D5-4430-B23F-8BD47F339B35}" srcOrd="0" destOrd="0" presId="urn:microsoft.com/office/officeart/2018/2/layout/IconVerticalSolidList"/>
    <dgm:cxn modelId="{2B07A13A-9AF3-42AA-870D-517513E2523B}" type="presParOf" srcId="{A9ED9119-D6D5-4430-B23F-8BD47F339B35}" destId="{46BCBF73-99AE-4BE4-9B2E-95ADDD9E90A4}" srcOrd="0" destOrd="0" presId="urn:microsoft.com/office/officeart/2018/2/layout/IconVerticalSolidList"/>
    <dgm:cxn modelId="{1E6A1E37-E769-4BDD-8EE7-5B6C90580AEC}" type="presParOf" srcId="{A9ED9119-D6D5-4430-B23F-8BD47F339B35}" destId="{987AAB33-5EB8-4075-9536-604AEEA66548}" srcOrd="1" destOrd="0" presId="urn:microsoft.com/office/officeart/2018/2/layout/IconVerticalSolidList"/>
    <dgm:cxn modelId="{5DDB4C04-FE54-4541-963E-ED579E431E11}" type="presParOf" srcId="{A9ED9119-D6D5-4430-B23F-8BD47F339B35}" destId="{63E0DCB5-4602-4862-A59D-0AAF30D1D527}" srcOrd="2" destOrd="0" presId="urn:microsoft.com/office/officeart/2018/2/layout/IconVerticalSolidList"/>
    <dgm:cxn modelId="{86149A09-1BA8-42AB-9A59-104F29062BE7}" type="presParOf" srcId="{A9ED9119-D6D5-4430-B23F-8BD47F339B35}" destId="{F7C47616-E3B6-49AF-A832-65FAB5F8297E}" srcOrd="3" destOrd="0" presId="urn:microsoft.com/office/officeart/2018/2/layout/IconVerticalSolidList"/>
    <dgm:cxn modelId="{0228AB11-835B-4DB3-89F2-63DF0795D8D3}" type="presParOf" srcId="{4CCF591A-A02A-4F7E-96D1-994941C96115}" destId="{0E71148C-CE2B-4662-9C63-93C6E9EF14F7}" srcOrd="1" destOrd="0" presId="urn:microsoft.com/office/officeart/2018/2/layout/IconVerticalSolidList"/>
    <dgm:cxn modelId="{446ACBF7-BCBE-47D3-8B7A-700395C1843B}" type="presParOf" srcId="{4CCF591A-A02A-4F7E-96D1-994941C96115}" destId="{D9E2F8E1-492A-4B7E-8BBD-67104F3CF82A}" srcOrd="2" destOrd="0" presId="urn:microsoft.com/office/officeart/2018/2/layout/IconVerticalSolidList"/>
    <dgm:cxn modelId="{250C2DBE-2C24-4DBF-939B-D917698E2991}" type="presParOf" srcId="{D9E2F8E1-492A-4B7E-8BBD-67104F3CF82A}" destId="{319E9B47-5050-42B5-9C47-253328D93E8F}" srcOrd="0" destOrd="0" presId="urn:microsoft.com/office/officeart/2018/2/layout/IconVerticalSolidList"/>
    <dgm:cxn modelId="{277EE42F-DD97-4B57-8CE3-61C64FF56264}" type="presParOf" srcId="{D9E2F8E1-492A-4B7E-8BBD-67104F3CF82A}" destId="{238500E3-B0E8-4337-A618-D2CADA97DB55}" srcOrd="1" destOrd="0" presId="urn:microsoft.com/office/officeart/2018/2/layout/IconVerticalSolidList"/>
    <dgm:cxn modelId="{2C00D786-9F6F-403F-9730-AB3D9BDD7211}" type="presParOf" srcId="{D9E2F8E1-492A-4B7E-8BBD-67104F3CF82A}" destId="{311D090B-EB2F-4B07-8E25-CD294F9643FF}" srcOrd="2" destOrd="0" presId="urn:microsoft.com/office/officeart/2018/2/layout/IconVerticalSolidList"/>
    <dgm:cxn modelId="{61BED17F-D7AA-46F0-9192-EF565C4405FC}" type="presParOf" srcId="{D9E2F8E1-492A-4B7E-8BBD-67104F3CF82A}" destId="{3312B84A-E00C-43F6-9303-6BA3270DC893}" srcOrd="3" destOrd="0" presId="urn:microsoft.com/office/officeart/2018/2/layout/IconVerticalSolidList"/>
    <dgm:cxn modelId="{D40BF809-2960-4145-86FE-C283B2F955ED}" type="presParOf" srcId="{4CCF591A-A02A-4F7E-96D1-994941C96115}" destId="{5B04B5E2-F0D6-40B2-A2C4-E0E2C700F93D}" srcOrd="3" destOrd="0" presId="urn:microsoft.com/office/officeart/2018/2/layout/IconVerticalSolidList"/>
    <dgm:cxn modelId="{9948F763-7418-446E-9DFD-2748061F28D3}" type="presParOf" srcId="{4CCF591A-A02A-4F7E-96D1-994941C96115}" destId="{F2D3A17D-CF88-439B-BF05-1EA50C1BE193}" srcOrd="4" destOrd="0" presId="urn:microsoft.com/office/officeart/2018/2/layout/IconVerticalSolidList"/>
    <dgm:cxn modelId="{9EAE699A-CFFC-41D5-9915-0FBAAF3CB869}" type="presParOf" srcId="{F2D3A17D-CF88-439B-BF05-1EA50C1BE193}" destId="{E51953F6-0C24-4EC6-AC40-0C82512B377B}" srcOrd="0" destOrd="0" presId="urn:microsoft.com/office/officeart/2018/2/layout/IconVerticalSolidList"/>
    <dgm:cxn modelId="{3DA91B89-F3C3-4253-B3BE-9FD1D70E87CD}" type="presParOf" srcId="{F2D3A17D-CF88-439B-BF05-1EA50C1BE193}" destId="{80D0E1F8-68BC-490A-B470-D1DE82C77C3B}" srcOrd="1" destOrd="0" presId="urn:microsoft.com/office/officeart/2018/2/layout/IconVerticalSolidList"/>
    <dgm:cxn modelId="{F7299130-308C-4DD7-8800-3E72E0875902}" type="presParOf" srcId="{F2D3A17D-CF88-439B-BF05-1EA50C1BE193}" destId="{8E9A6775-069C-4F30-AE96-0BA8BB93F3A0}" srcOrd="2" destOrd="0" presId="urn:microsoft.com/office/officeart/2018/2/layout/IconVerticalSolidList"/>
    <dgm:cxn modelId="{A2E46D40-7F55-410C-BC77-B3364E325675}" type="presParOf" srcId="{F2D3A17D-CF88-439B-BF05-1EA50C1BE193}" destId="{C2145F02-467A-44D9-A690-2E1524974736}" srcOrd="3" destOrd="0" presId="urn:microsoft.com/office/officeart/2018/2/layout/IconVerticalSolidList"/>
    <dgm:cxn modelId="{59A885FC-9465-47D7-9110-C3F6D2A90158}" type="presParOf" srcId="{4CCF591A-A02A-4F7E-96D1-994941C96115}" destId="{4EABB4EA-AE8D-4F0D-B411-51E5CD93F9E7}" srcOrd="5" destOrd="0" presId="urn:microsoft.com/office/officeart/2018/2/layout/IconVerticalSolidList"/>
    <dgm:cxn modelId="{295847D2-1CD6-4BA4-882D-751D49BD0E74}" type="presParOf" srcId="{4CCF591A-A02A-4F7E-96D1-994941C96115}" destId="{5A92A1E6-0FAB-421B-9B30-E23330757300}" srcOrd="6" destOrd="0" presId="urn:microsoft.com/office/officeart/2018/2/layout/IconVerticalSolidList"/>
    <dgm:cxn modelId="{0D869A12-C504-4B42-A837-5EE30B483891}" type="presParOf" srcId="{5A92A1E6-0FAB-421B-9B30-E23330757300}" destId="{11DFF117-18F4-4ABD-9B01-D4E4274F0C38}" srcOrd="0" destOrd="0" presId="urn:microsoft.com/office/officeart/2018/2/layout/IconVerticalSolidList"/>
    <dgm:cxn modelId="{F280D1C8-201B-40DA-848D-9BD4D0FAD7FD}" type="presParOf" srcId="{5A92A1E6-0FAB-421B-9B30-E23330757300}" destId="{C717CE1B-B7D0-4793-836E-1DF5ED0C3F13}" srcOrd="1" destOrd="0" presId="urn:microsoft.com/office/officeart/2018/2/layout/IconVerticalSolidList"/>
    <dgm:cxn modelId="{CE09F947-41AF-4A7B-9AB8-A5B0DE476F41}" type="presParOf" srcId="{5A92A1E6-0FAB-421B-9B30-E23330757300}" destId="{24B3005A-0BAC-49B2-BB33-50AE6F756A64}" srcOrd="2" destOrd="0" presId="urn:microsoft.com/office/officeart/2018/2/layout/IconVerticalSolidList"/>
    <dgm:cxn modelId="{9966FA3D-9C80-4823-8757-33697620FBE7}" type="presParOf" srcId="{5A92A1E6-0FAB-421B-9B30-E23330757300}" destId="{15E0FAA4-06FB-445F-A3C8-8351041788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0F089-6A3A-498C-A8A4-841B53D111F0}">
      <dsp:nvSpPr>
        <dsp:cNvPr id="0" name=""/>
        <dsp:cNvSpPr/>
      </dsp:nvSpPr>
      <dsp:spPr>
        <a:xfrm>
          <a:off x="0" y="2247"/>
          <a:ext cx="6172710" cy="11388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15E3E-67A3-4EBE-9430-658A9527DC59}">
      <dsp:nvSpPr>
        <dsp:cNvPr id="0" name=""/>
        <dsp:cNvSpPr/>
      </dsp:nvSpPr>
      <dsp:spPr>
        <a:xfrm>
          <a:off x="344512" y="258495"/>
          <a:ext cx="626385" cy="6263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A439E3-8BEB-4A9E-B974-75A44AFB1762}">
      <dsp:nvSpPr>
        <dsp:cNvPr id="0" name=""/>
        <dsp:cNvSpPr/>
      </dsp:nvSpPr>
      <dsp:spPr>
        <a:xfrm>
          <a:off x="1315410" y="2247"/>
          <a:ext cx="4857299" cy="1138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32" tIns="120532" rIns="120532" bIns="120532" numCol="1" spcCol="1270" anchor="ctr" anchorCtr="0">
          <a:noAutofit/>
        </a:bodyPr>
        <a:lstStyle/>
        <a:p>
          <a:pPr marL="0" lvl="0" indent="0" algn="l" defTabSz="977900">
            <a:lnSpc>
              <a:spcPct val="100000"/>
            </a:lnSpc>
            <a:spcBef>
              <a:spcPct val="0"/>
            </a:spcBef>
            <a:spcAft>
              <a:spcPct val="35000"/>
            </a:spcAft>
            <a:buNone/>
          </a:pPr>
          <a:r>
            <a:rPr lang="en-GB" sz="2200" kern="1200"/>
            <a:t>Increased exercise</a:t>
          </a:r>
          <a:endParaRPr lang="en-US" sz="2200" kern="1200"/>
        </a:p>
      </dsp:txBody>
      <dsp:txXfrm>
        <a:off x="1315410" y="2247"/>
        <a:ext cx="4857299" cy="1138883"/>
      </dsp:txXfrm>
    </dsp:sp>
    <dsp:sp modelId="{F85ABAE7-696D-4276-A6F3-20260D48BC51}">
      <dsp:nvSpPr>
        <dsp:cNvPr id="0" name=""/>
        <dsp:cNvSpPr/>
      </dsp:nvSpPr>
      <dsp:spPr>
        <a:xfrm>
          <a:off x="0" y="1425851"/>
          <a:ext cx="6172710" cy="11388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B2BDF1-ECFA-4EDE-8E5E-68EABACEA509}">
      <dsp:nvSpPr>
        <dsp:cNvPr id="0" name=""/>
        <dsp:cNvSpPr/>
      </dsp:nvSpPr>
      <dsp:spPr>
        <a:xfrm>
          <a:off x="344512" y="1682100"/>
          <a:ext cx="626385" cy="6263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62C641-A086-4619-91B1-6EAEAFF2129B}">
      <dsp:nvSpPr>
        <dsp:cNvPr id="0" name=""/>
        <dsp:cNvSpPr/>
      </dsp:nvSpPr>
      <dsp:spPr>
        <a:xfrm>
          <a:off x="1315410" y="1425851"/>
          <a:ext cx="4857299" cy="1138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32" tIns="120532" rIns="120532" bIns="120532" numCol="1" spcCol="1270" anchor="ctr" anchorCtr="0">
          <a:noAutofit/>
        </a:bodyPr>
        <a:lstStyle/>
        <a:p>
          <a:pPr marL="0" lvl="0" indent="0" algn="l" defTabSz="977900">
            <a:lnSpc>
              <a:spcPct val="100000"/>
            </a:lnSpc>
            <a:spcBef>
              <a:spcPct val="0"/>
            </a:spcBef>
            <a:spcAft>
              <a:spcPct val="35000"/>
            </a:spcAft>
            <a:buNone/>
          </a:pPr>
          <a:r>
            <a:rPr lang="en-GB" sz="2200" kern="1200"/>
            <a:t>Encourages children to become aware of their environment</a:t>
          </a:r>
          <a:endParaRPr lang="en-US" sz="2200" kern="1200"/>
        </a:p>
      </dsp:txBody>
      <dsp:txXfrm>
        <a:off x="1315410" y="1425851"/>
        <a:ext cx="4857299" cy="1138883"/>
      </dsp:txXfrm>
    </dsp:sp>
    <dsp:sp modelId="{BDC6585C-A748-465E-9914-C1C52690596B}">
      <dsp:nvSpPr>
        <dsp:cNvPr id="0" name=""/>
        <dsp:cNvSpPr/>
      </dsp:nvSpPr>
      <dsp:spPr>
        <a:xfrm>
          <a:off x="0" y="2849455"/>
          <a:ext cx="6172710" cy="11388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75060-C428-4BD8-BB6D-BA2888D2C100}">
      <dsp:nvSpPr>
        <dsp:cNvPr id="0" name=""/>
        <dsp:cNvSpPr/>
      </dsp:nvSpPr>
      <dsp:spPr>
        <a:xfrm>
          <a:off x="344512" y="3105704"/>
          <a:ext cx="626385" cy="6263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2F89DE-3592-413D-B1AD-307374A67EB3}">
      <dsp:nvSpPr>
        <dsp:cNvPr id="0" name=""/>
        <dsp:cNvSpPr/>
      </dsp:nvSpPr>
      <dsp:spPr>
        <a:xfrm>
          <a:off x="1315410" y="2849455"/>
          <a:ext cx="4857299" cy="1138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32" tIns="120532" rIns="120532" bIns="120532" numCol="1" spcCol="1270" anchor="ctr" anchorCtr="0">
          <a:noAutofit/>
        </a:bodyPr>
        <a:lstStyle/>
        <a:p>
          <a:pPr marL="0" lvl="0" indent="0" algn="l" defTabSz="977900">
            <a:lnSpc>
              <a:spcPct val="100000"/>
            </a:lnSpc>
            <a:spcBef>
              <a:spcPct val="0"/>
            </a:spcBef>
            <a:spcAft>
              <a:spcPct val="35000"/>
            </a:spcAft>
            <a:buNone/>
          </a:pPr>
          <a:r>
            <a:rPr lang="en-GB" sz="2200" kern="1200"/>
            <a:t>Develops problem solving skills</a:t>
          </a:r>
          <a:endParaRPr lang="en-US" sz="2200" kern="1200"/>
        </a:p>
      </dsp:txBody>
      <dsp:txXfrm>
        <a:off x="1315410" y="2849455"/>
        <a:ext cx="4857299" cy="1138883"/>
      </dsp:txXfrm>
    </dsp:sp>
    <dsp:sp modelId="{EEB3E19C-FBC5-40DD-8E13-6BA2A8AE1690}">
      <dsp:nvSpPr>
        <dsp:cNvPr id="0" name=""/>
        <dsp:cNvSpPr/>
      </dsp:nvSpPr>
      <dsp:spPr>
        <a:xfrm>
          <a:off x="0" y="4273059"/>
          <a:ext cx="6172710" cy="11388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F4CA7-B771-43B8-9F9A-26C3A0193316}">
      <dsp:nvSpPr>
        <dsp:cNvPr id="0" name=""/>
        <dsp:cNvSpPr/>
      </dsp:nvSpPr>
      <dsp:spPr>
        <a:xfrm>
          <a:off x="344512" y="4529308"/>
          <a:ext cx="626385" cy="6263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BC375E-176D-4B4A-9E88-9B1D94E8E541}">
      <dsp:nvSpPr>
        <dsp:cNvPr id="0" name=""/>
        <dsp:cNvSpPr/>
      </dsp:nvSpPr>
      <dsp:spPr>
        <a:xfrm>
          <a:off x="1315410" y="4273059"/>
          <a:ext cx="4857299" cy="1138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32" tIns="120532" rIns="120532" bIns="120532" numCol="1" spcCol="1270" anchor="ctr" anchorCtr="0">
          <a:noAutofit/>
        </a:bodyPr>
        <a:lstStyle/>
        <a:p>
          <a:pPr marL="0" lvl="0" indent="0" algn="l" defTabSz="977900">
            <a:lnSpc>
              <a:spcPct val="100000"/>
            </a:lnSpc>
            <a:spcBef>
              <a:spcPct val="0"/>
            </a:spcBef>
            <a:spcAft>
              <a:spcPct val="35000"/>
            </a:spcAft>
            <a:buNone/>
          </a:pPr>
          <a:r>
            <a:rPr lang="en-GB" sz="2200" kern="1200"/>
            <a:t>Better communication</a:t>
          </a:r>
          <a:endParaRPr lang="en-US" sz="2200" kern="1200"/>
        </a:p>
      </dsp:txBody>
      <dsp:txXfrm>
        <a:off x="1315410" y="4273059"/>
        <a:ext cx="4857299" cy="11388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8D8F3-EA3B-4889-A06A-EB097202976A}">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67FCF-3388-4BE4-ADB5-95F3E4529F83}">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46C0F6-D173-4549-B43D-7B94E5EAAE5B}">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GB" sz="1900" kern="1200"/>
            <a:t>•Dramatic/ fantasy play </a:t>
          </a:r>
          <a:endParaRPr lang="en-US" sz="1900" kern="1200"/>
        </a:p>
      </dsp:txBody>
      <dsp:txXfrm>
        <a:off x="1131174" y="4597"/>
        <a:ext cx="5382429" cy="979371"/>
      </dsp:txXfrm>
    </dsp:sp>
    <dsp:sp modelId="{90438AD0-5E33-4632-BE99-9370597130ED}">
      <dsp:nvSpPr>
        <dsp:cNvPr id="0" name=""/>
        <dsp:cNvSpPr/>
      </dsp:nvSpPr>
      <dsp:spPr>
        <a:xfrm>
          <a:off x="0" y="1228812"/>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ED570-9DF2-4EE5-8615-F1AB90A343B3}">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6AC11D-4C8A-47FC-B47F-2290992B9499}">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GB" sz="1900" kern="1200"/>
            <a:t>•Competitive play </a:t>
          </a:r>
          <a:endParaRPr lang="en-US" sz="1900" kern="1200"/>
        </a:p>
      </dsp:txBody>
      <dsp:txXfrm>
        <a:off x="1131174" y="1228812"/>
        <a:ext cx="5382429" cy="979371"/>
      </dsp:txXfrm>
    </dsp:sp>
    <dsp:sp modelId="{10452C54-116F-40D0-9D8B-08B1658D6D12}">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4341D-B864-4C6B-ABF9-9098FE177A41}">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8417E1-1CAF-47F8-AE21-1FF24FA8DDFF}">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GB" sz="1900" kern="1200"/>
            <a:t>•Physical play</a:t>
          </a:r>
          <a:endParaRPr lang="en-US" sz="1900" kern="1200"/>
        </a:p>
      </dsp:txBody>
      <dsp:txXfrm>
        <a:off x="1131174" y="2453027"/>
        <a:ext cx="5382429" cy="979371"/>
      </dsp:txXfrm>
    </dsp:sp>
    <dsp:sp modelId="{545716C7-7E9B-4D18-BB5B-29328AC3DFC4}">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A35113-2D38-444E-A246-0D4321AF2634}">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67211-6383-4C27-9431-B2CC3F3AAC06}">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GB" sz="1900" kern="1200"/>
            <a:t>•Constructive play </a:t>
          </a:r>
          <a:endParaRPr lang="en-US" sz="1900" kern="1200"/>
        </a:p>
      </dsp:txBody>
      <dsp:txXfrm>
        <a:off x="1131174" y="3677241"/>
        <a:ext cx="5382429" cy="979371"/>
      </dsp:txXfrm>
    </dsp:sp>
    <dsp:sp modelId="{8E51CEC0-256F-4507-825A-08F256F50B90}">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DE094-885B-48EA-99C0-C700A0F70929}">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D69AD-A748-4810-8D07-F55F59426DAC}">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GB" sz="1900" kern="1200"/>
            <a:t>•Symbolic play </a:t>
          </a:r>
          <a:endParaRPr lang="en-US" sz="1900" kern="1200"/>
        </a:p>
      </dsp:txBody>
      <dsp:txXfrm>
        <a:off x="1131174" y="4901456"/>
        <a:ext cx="5382429" cy="9793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84163-D2FC-41D4-B57B-82DACCF85ADA}">
      <dsp:nvSpPr>
        <dsp:cNvPr id="0" name=""/>
        <dsp:cNvSpPr/>
      </dsp:nvSpPr>
      <dsp:spPr>
        <a:xfrm>
          <a:off x="0" y="74831"/>
          <a:ext cx="6594475" cy="6955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•Role play area </a:t>
          </a:r>
          <a:endParaRPr lang="en-US" sz="2900" kern="1200"/>
        </a:p>
      </dsp:txBody>
      <dsp:txXfrm>
        <a:off x="33955" y="108786"/>
        <a:ext cx="6526565" cy="627655"/>
      </dsp:txXfrm>
    </dsp:sp>
    <dsp:sp modelId="{FB3BD446-D021-4387-A202-C45B5AD7AB9B}">
      <dsp:nvSpPr>
        <dsp:cNvPr id="0" name=""/>
        <dsp:cNvSpPr/>
      </dsp:nvSpPr>
      <dsp:spPr>
        <a:xfrm>
          <a:off x="0" y="853916"/>
          <a:ext cx="6594475" cy="695565"/>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•Home corner </a:t>
          </a:r>
          <a:endParaRPr lang="en-US" sz="2900" kern="1200"/>
        </a:p>
      </dsp:txBody>
      <dsp:txXfrm>
        <a:off x="33955" y="887871"/>
        <a:ext cx="6526565" cy="627655"/>
      </dsp:txXfrm>
    </dsp:sp>
    <dsp:sp modelId="{93EE7E9D-CA46-454C-868C-C610324A9126}">
      <dsp:nvSpPr>
        <dsp:cNvPr id="0" name=""/>
        <dsp:cNvSpPr/>
      </dsp:nvSpPr>
      <dsp:spPr>
        <a:xfrm>
          <a:off x="0" y="1633001"/>
          <a:ext cx="6594475" cy="69556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•Small world play </a:t>
          </a:r>
          <a:endParaRPr lang="en-US" sz="2900" kern="1200"/>
        </a:p>
      </dsp:txBody>
      <dsp:txXfrm>
        <a:off x="33955" y="1666956"/>
        <a:ext cx="6526565" cy="627655"/>
      </dsp:txXfrm>
    </dsp:sp>
    <dsp:sp modelId="{D10472F7-54E7-41D8-A0CF-F48DBF2FFC57}">
      <dsp:nvSpPr>
        <dsp:cNvPr id="0" name=""/>
        <dsp:cNvSpPr/>
      </dsp:nvSpPr>
      <dsp:spPr>
        <a:xfrm>
          <a:off x="0" y="2412086"/>
          <a:ext cx="6594475" cy="69556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•Creative areas </a:t>
          </a:r>
          <a:endParaRPr lang="en-US" sz="2900" kern="1200"/>
        </a:p>
      </dsp:txBody>
      <dsp:txXfrm>
        <a:off x="33955" y="2446041"/>
        <a:ext cx="6526565" cy="627655"/>
      </dsp:txXfrm>
    </dsp:sp>
    <dsp:sp modelId="{ABD99F62-F91A-46DD-BD83-06035FD04E3C}">
      <dsp:nvSpPr>
        <dsp:cNvPr id="0" name=""/>
        <dsp:cNvSpPr/>
      </dsp:nvSpPr>
      <dsp:spPr>
        <a:xfrm>
          <a:off x="0" y="3191171"/>
          <a:ext cx="6594475" cy="69556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•Musical instruments</a:t>
          </a:r>
          <a:endParaRPr lang="en-US" sz="2900" kern="1200"/>
        </a:p>
      </dsp:txBody>
      <dsp:txXfrm>
        <a:off x="33955" y="3225126"/>
        <a:ext cx="6526565" cy="627655"/>
      </dsp:txXfrm>
    </dsp:sp>
    <dsp:sp modelId="{EA14F3FE-9AEC-4602-BE18-C4FD3859B93C}">
      <dsp:nvSpPr>
        <dsp:cNvPr id="0" name=""/>
        <dsp:cNvSpPr/>
      </dsp:nvSpPr>
      <dsp:spPr>
        <a:xfrm>
          <a:off x="0" y="3970256"/>
          <a:ext cx="6594475" cy="695565"/>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•Construction </a:t>
          </a:r>
          <a:endParaRPr lang="en-US" sz="2900" kern="1200"/>
        </a:p>
      </dsp:txBody>
      <dsp:txXfrm>
        <a:off x="33955" y="4004211"/>
        <a:ext cx="6526565" cy="627655"/>
      </dsp:txXfrm>
    </dsp:sp>
    <dsp:sp modelId="{2082BFB3-ACAF-4397-85E6-82AAA5F97181}">
      <dsp:nvSpPr>
        <dsp:cNvPr id="0" name=""/>
        <dsp:cNvSpPr/>
      </dsp:nvSpPr>
      <dsp:spPr>
        <a:xfrm>
          <a:off x="0" y="4749341"/>
          <a:ext cx="6594475" cy="69556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(Tassoni, et.atl 2013)</a:t>
          </a:r>
          <a:endParaRPr lang="en-US" sz="2900" kern="1200"/>
        </a:p>
      </dsp:txBody>
      <dsp:txXfrm>
        <a:off x="33955" y="4783296"/>
        <a:ext cx="6526565" cy="6276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C01CE-8112-4983-ADEA-D994BFB52EDE}">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A381F5-3A9A-4E17-83B9-E9CA33157FE9}">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•Encourages an active lifestyle </a:t>
          </a:r>
          <a:endParaRPr lang="en-US" sz="2600" kern="1200"/>
        </a:p>
      </dsp:txBody>
      <dsp:txXfrm>
        <a:off x="0" y="2492"/>
        <a:ext cx="6492875" cy="850069"/>
      </dsp:txXfrm>
    </dsp:sp>
    <dsp:sp modelId="{858F3929-0A82-4281-8BA2-D27EF2443952}">
      <dsp:nvSpPr>
        <dsp:cNvPr id="0" name=""/>
        <dsp:cNvSpPr/>
      </dsp:nvSpPr>
      <dsp:spPr>
        <a:xfrm>
          <a:off x="0" y="852561"/>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396F0-AAD6-4719-A0A0-7FCDA9AD85B0}">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•Appreciation of Nature and the Environment</a:t>
          </a:r>
          <a:endParaRPr lang="en-US" sz="2600" kern="1200"/>
        </a:p>
      </dsp:txBody>
      <dsp:txXfrm>
        <a:off x="0" y="852561"/>
        <a:ext cx="6492875" cy="850069"/>
      </dsp:txXfrm>
    </dsp:sp>
    <dsp:sp modelId="{1B1D4914-2C40-41AF-9F81-84FB3479A7CC}">
      <dsp:nvSpPr>
        <dsp:cNvPr id="0" name=""/>
        <dsp:cNvSpPr/>
      </dsp:nvSpPr>
      <dsp:spPr>
        <a:xfrm>
          <a:off x="0" y="1702630"/>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9EDA3-F5FF-4E09-86AF-222D13823D78}">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•Develops Social Skills</a:t>
          </a:r>
          <a:endParaRPr lang="en-US" sz="2600" kern="1200"/>
        </a:p>
      </dsp:txBody>
      <dsp:txXfrm>
        <a:off x="0" y="1702630"/>
        <a:ext cx="6492875" cy="850069"/>
      </dsp:txXfrm>
    </dsp:sp>
    <dsp:sp modelId="{542B046F-B1F8-4AE6-8268-444E63552606}">
      <dsp:nvSpPr>
        <dsp:cNvPr id="0" name=""/>
        <dsp:cNvSpPr/>
      </dsp:nvSpPr>
      <dsp:spPr>
        <a:xfrm>
          <a:off x="0" y="2552699"/>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67487-47F4-495F-B542-0BDDD48F12FC}">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•Encourages Independence</a:t>
          </a:r>
          <a:endParaRPr lang="en-US" sz="2600" kern="1200"/>
        </a:p>
      </dsp:txBody>
      <dsp:txXfrm>
        <a:off x="0" y="2552699"/>
        <a:ext cx="6492875" cy="850069"/>
      </dsp:txXfrm>
    </dsp:sp>
    <dsp:sp modelId="{9B8EA3CB-6ABE-468A-97BC-B5B78D6CFC68}">
      <dsp:nvSpPr>
        <dsp:cNvPr id="0" name=""/>
        <dsp:cNvSpPr/>
      </dsp:nvSpPr>
      <dsp:spPr>
        <a:xfrm>
          <a:off x="0" y="3402769"/>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6DDF1B-07D4-4C20-9FD3-0245608280CD}">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•Understanding Risk</a:t>
          </a:r>
          <a:endParaRPr lang="en-US" sz="2600" kern="1200"/>
        </a:p>
      </dsp:txBody>
      <dsp:txXfrm>
        <a:off x="0" y="3402769"/>
        <a:ext cx="6492875" cy="850069"/>
      </dsp:txXfrm>
    </dsp:sp>
    <dsp:sp modelId="{C00AE896-36DC-41AD-ACDA-D3A3FB4D3A8E}">
      <dsp:nvSpPr>
        <dsp:cNvPr id="0" name=""/>
        <dsp:cNvSpPr/>
      </dsp:nvSpPr>
      <dsp:spPr>
        <a:xfrm>
          <a:off x="0" y="4252838"/>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942F90-2E7B-4D1A-8782-818355B10368}">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(EYR Team, 2019)</a:t>
          </a:r>
          <a:endParaRPr lang="en-US" sz="2600" kern="1200"/>
        </a:p>
      </dsp:txBody>
      <dsp:txXfrm>
        <a:off x="0" y="4252838"/>
        <a:ext cx="6492875" cy="8500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20387-F0E1-4B4E-AD9C-32933D4CD2E3}">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D9172-03C6-4A85-B762-78178D406F10}">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D9DB1-9993-4112-A2E2-6AE38CAA1FF5}">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GB" sz="2500" kern="1200"/>
            <a:t>Supporting children’s risk and challenge </a:t>
          </a:r>
          <a:endParaRPr lang="en-US" sz="2500" kern="1200"/>
        </a:p>
      </dsp:txBody>
      <dsp:txXfrm>
        <a:off x="1941716" y="718"/>
        <a:ext cx="4571887" cy="1681139"/>
      </dsp:txXfrm>
    </dsp:sp>
    <dsp:sp modelId="{1A9487AD-C927-4EC3-AFE2-E34053EA6A27}">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FCA34-001C-4E70-8512-C07608DBF2F2}">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56E0D1-9C2C-4EBD-A2CD-756B9A086E5B}">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GB" sz="2500" kern="1200"/>
            <a:t>Social interaction </a:t>
          </a:r>
          <a:endParaRPr lang="en-US" sz="2500" kern="1200"/>
        </a:p>
      </dsp:txBody>
      <dsp:txXfrm>
        <a:off x="1941716" y="2102143"/>
        <a:ext cx="4571887" cy="1681139"/>
      </dsp:txXfrm>
    </dsp:sp>
    <dsp:sp modelId="{666B097B-6192-4650-8D6D-B5F94700265F}">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C31DD-1F37-4411-93D3-8D30866FDFF4}">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6DE09-7DFE-4E07-B120-FB4D29DB716E}">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GB" sz="2500" kern="1200"/>
            <a:t>Intervention when needed</a:t>
          </a:r>
          <a:endParaRPr lang="en-US" sz="2500" kern="1200"/>
        </a:p>
      </dsp:txBody>
      <dsp:txXfrm>
        <a:off x="1941716" y="4203567"/>
        <a:ext cx="4571887" cy="16811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8B964-C261-BF41-BCA8-7DD1A01034F9}">
      <dsp:nvSpPr>
        <dsp:cNvPr id="0" name=""/>
        <dsp:cNvSpPr/>
      </dsp:nvSpPr>
      <dsp:spPr>
        <a:xfrm>
          <a:off x="0" y="221248"/>
          <a:ext cx="6513603"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Believes that children learn best when they interact with their environment and are actively involved with the school curriculum</a:t>
          </a:r>
          <a:r>
            <a:rPr lang="en-US" sz="1900" kern="1200">
              <a:latin typeface="Calibri Light" panose="020F0302020204030204"/>
            </a:rPr>
            <a:t> </a:t>
          </a:r>
          <a:endParaRPr lang="en-US" sz="1900" kern="1200"/>
        </a:p>
      </dsp:txBody>
      <dsp:txXfrm>
        <a:off x="51003" y="272251"/>
        <a:ext cx="6411597" cy="942803"/>
      </dsp:txXfrm>
    </dsp:sp>
    <dsp:sp modelId="{C43B77E6-264B-A641-9624-A958E6081DAB}">
      <dsp:nvSpPr>
        <dsp:cNvPr id="0" name=""/>
        <dsp:cNvSpPr/>
      </dsp:nvSpPr>
      <dsp:spPr>
        <a:xfrm>
          <a:off x="0" y="1320778"/>
          <a:ext cx="6513603"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He argued that rather than the child being passed down knowledge, children were better off taking part in the process of their own learning</a:t>
          </a:r>
          <a:r>
            <a:rPr lang="en-US" sz="1900" kern="1200">
              <a:latin typeface="Calibri Light" panose="020F0302020204030204"/>
            </a:rPr>
            <a:t> </a:t>
          </a:r>
          <a:endParaRPr lang="en-US" sz="1900" kern="1200"/>
        </a:p>
      </dsp:txBody>
      <dsp:txXfrm>
        <a:off x="51003" y="1371781"/>
        <a:ext cx="6411597" cy="942803"/>
      </dsp:txXfrm>
    </dsp:sp>
    <dsp:sp modelId="{8A7AF0D5-0E8C-A741-97B6-F225920EFBF7}">
      <dsp:nvSpPr>
        <dsp:cNvPr id="0" name=""/>
        <dsp:cNvSpPr/>
      </dsp:nvSpPr>
      <dsp:spPr>
        <a:xfrm>
          <a:off x="0" y="2420308"/>
          <a:ext cx="6513603"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He also argued that for education to be most effective, children should be given learning opportunities that enabled them to link present content to previous experiences and knowledge</a:t>
          </a:r>
          <a:r>
            <a:rPr lang="en-US" sz="1900" kern="1200">
              <a:latin typeface="Calibri Light" panose="020F0302020204030204"/>
            </a:rPr>
            <a:t> </a:t>
          </a:r>
          <a:endParaRPr lang="en-US" sz="1900" kern="1200"/>
        </a:p>
      </dsp:txBody>
      <dsp:txXfrm>
        <a:off x="51003" y="2471311"/>
        <a:ext cx="6411597" cy="942803"/>
      </dsp:txXfrm>
    </dsp:sp>
    <dsp:sp modelId="{45D1091D-557E-BB47-BC00-3EB8537D1A3B}">
      <dsp:nvSpPr>
        <dsp:cNvPr id="0" name=""/>
        <dsp:cNvSpPr/>
      </dsp:nvSpPr>
      <dsp:spPr>
        <a:xfrm>
          <a:off x="0" y="3519838"/>
          <a:ext cx="6513603"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Dewey preferred to place his trust in a more balanced approach to education where teachers, student and content were given equal importance</a:t>
          </a:r>
          <a:r>
            <a:rPr lang="en-US" sz="1900" kern="1200">
              <a:latin typeface="Calibri Light" panose="020F0302020204030204"/>
            </a:rPr>
            <a:t> </a:t>
          </a:r>
          <a:endParaRPr lang="en-US" sz="1900" kern="1200"/>
        </a:p>
      </dsp:txBody>
      <dsp:txXfrm>
        <a:off x="51003" y="3570841"/>
        <a:ext cx="6411597" cy="942803"/>
      </dsp:txXfrm>
    </dsp:sp>
    <dsp:sp modelId="{49849DA9-89A3-2248-A70A-7446C19F8846}">
      <dsp:nvSpPr>
        <dsp:cNvPr id="0" name=""/>
        <dsp:cNvSpPr/>
      </dsp:nvSpPr>
      <dsp:spPr>
        <a:xfrm>
          <a:off x="0" y="4619368"/>
          <a:ext cx="6513603"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(Dewey, 2011 Democracy and Education)</a:t>
          </a:r>
        </a:p>
      </dsp:txBody>
      <dsp:txXfrm>
        <a:off x="51003" y="4670371"/>
        <a:ext cx="6411597" cy="9428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BCBF73-99AE-4BE4-9B2E-95ADDD9E90A4}">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7AAB33-5EB8-4075-9536-604AEEA66548}">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C47616-E3B6-49AF-A832-65FAB5F8297E}">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rtl="0">
            <a:lnSpc>
              <a:spcPct val="90000"/>
            </a:lnSpc>
            <a:spcBef>
              <a:spcPct val="0"/>
            </a:spcBef>
            <a:spcAft>
              <a:spcPct val="35000"/>
            </a:spcAft>
            <a:buNone/>
          </a:pPr>
          <a:r>
            <a:rPr lang="en-US" sz="1700" kern="1200"/>
            <a:t>Being able to come up with your own ideas</a:t>
          </a:r>
          <a:r>
            <a:rPr lang="en-US" sz="1700" kern="1200">
              <a:latin typeface="Calibri Light" panose="020F0302020204030204"/>
            </a:rPr>
            <a:t> </a:t>
          </a:r>
          <a:endParaRPr lang="en-US" sz="1700" kern="1200"/>
        </a:p>
      </dsp:txBody>
      <dsp:txXfrm>
        <a:off x="1429899" y="2442"/>
        <a:ext cx="5083704" cy="1238008"/>
      </dsp:txXfrm>
    </dsp:sp>
    <dsp:sp modelId="{319E9B47-5050-42B5-9C47-253328D93E8F}">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8500E3-B0E8-4337-A618-D2CADA97DB55}">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12B84A-E00C-43F6-9303-6BA3270DC893}">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rtl="0">
            <a:lnSpc>
              <a:spcPct val="90000"/>
            </a:lnSpc>
            <a:spcBef>
              <a:spcPct val="0"/>
            </a:spcBef>
            <a:spcAft>
              <a:spcPct val="35000"/>
            </a:spcAft>
            <a:buNone/>
          </a:pPr>
          <a:r>
            <a:rPr lang="en-US" sz="1700" kern="1200"/>
            <a:t>Listening to others</a:t>
          </a:r>
          <a:r>
            <a:rPr lang="en-US" sz="1700" kern="1200">
              <a:latin typeface="Calibri Light" panose="020F0302020204030204"/>
            </a:rPr>
            <a:t> </a:t>
          </a:r>
          <a:endParaRPr lang="en-US" sz="1700" kern="1200"/>
        </a:p>
      </dsp:txBody>
      <dsp:txXfrm>
        <a:off x="1429899" y="1549953"/>
        <a:ext cx="5083704" cy="1238008"/>
      </dsp:txXfrm>
    </dsp:sp>
    <dsp:sp modelId="{E51953F6-0C24-4EC6-AC40-0C82512B377B}">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0E1F8-68BC-490A-B470-D1DE82C77C3B}">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145F02-467A-44D9-A690-2E1524974736}">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rtl="0">
            <a:lnSpc>
              <a:spcPct val="90000"/>
            </a:lnSpc>
            <a:spcBef>
              <a:spcPct val="0"/>
            </a:spcBef>
            <a:spcAft>
              <a:spcPct val="35000"/>
            </a:spcAft>
            <a:buNone/>
          </a:pPr>
          <a:r>
            <a:rPr lang="en-US" sz="1700" kern="1200"/>
            <a:t>Working with others and putting ideas together</a:t>
          </a:r>
          <a:r>
            <a:rPr lang="en-US" sz="1700" kern="1200">
              <a:latin typeface="Calibri Light" panose="020F0302020204030204"/>
            </a:rPr>
            <a:t> </a:t>
          </a:r>
          <a:endParaRPr lang="en-US" sz="1700" kern="1200"/>
        </a:p>
      </dsp:txBody>
      <dsp:txXfrm>
        <a:off x="1429899" y="3097464"/>
        <a:ext cx="5083704" cy="1238008"/>
      </dsp:txXfrm>
    </dsp:sp>
    <dsp:sp modelId="{11DFF117-18F4-4ABD-9B01-D4E4274F0C38}">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17CE1B-B7D0-4793-836E-1DF5ED0C3F13}">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E0FAA4-06FB-445F-A3C8-8351041788E9}">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rtl="0">
            <a:lnSpc>
              <a:spcPct val="90000"/>
            </a:lnSpc>
            <a:spcBef>
              <a:spcPct val="0"/>
            </a:spcBef>
            <a:spcAft>
              <a:spcPct val="35000"/>
            </a:spcAft>
            <a:buNone/>
          </a:pPr>
          <a:r>
            <a:rPr lang="en-US" sz="1700" kern="1200"/>
            <a:t>Having already learned life skills at a younger age will have a major impact for when they are older and to take with them into their chosen career path</a:t>
          </a:r>
          <a:r>
            <a:rPr lang="en-US" sz="1700" kern="1200">
              <a:latin typeface="Calibri Light" panose="020F0302020204030204"/>
            </a:rPr>
            <a:t> </a:t>
          </a:r>
          <a:endParaRPr lang="en-US" sz="1700" kern="1200"/>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styn.gov.wales/sites/www.estyn.gov.wales/files/documents/Outdoor%20learning%3A%20%20an%20evaluation%20of%20learning%20in%20the%20outdoors%20for%20children%20under%20five%20in%20the%20Foundation%20Phase%20-%20September%202011.pdf" TargetMode="External"/><Relationship Id="rId2" Type="http://schemas.openxmlformats.org/officeDocument/2006/relationships/hyperlink" Target="https://www.gov.uk/government/publications/health-and-safety-on-educational-visits/health-and-safety-on-educational-visits" TargetMode="External"/><Relationship Id="rId1" Type="http://schemas.openxmlformats.org/officeDocument/2006/relationships/slideLayout" Target="../slideLayouts/slideLayout2.xml"/><Relationship Id="rId6" Type="http://schemas.openxmlformats.org/officeDocument/2006/relationships/hyperlink" Target="https://www.flaticon.com/free-icon/checklist_941560" TargetMode="External"/><Relationship Id="rId5" Type="http://schemas.openxmlformats.org/officeDocument/2006/relationships/hyperlink" Target="https://www.firstdiscoverers.co.uk/eyfs-sand-play-ideas-and-activities/" TargetMode="External"/><Relationship Id="rId4" Type="http://schemas.openxmlformats.org/officeDocument/2006/relationships/hyperlink" Target="https://www.tes.com/teaching-resources/blog/outdoor-learning-ideas-primar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haringey.gov.uk/children-and-families/schools-and-education/information-parents/educational-visits" TargetMode="External"/><Relationship Id="rId2" Type="http://schemas.openxmlformats.org/officeDocument/2006/relationships/hyperlink" Target="https://www.grasmereschool.com/our-school/educational-visits/" TargetMode="External"/><Relationship Id="rId1" Type="http://schemas.openxmlformats.org/officeDocument/2006/relationships/slideLayout" Target="../slideLayouts/slideLayout2.xml"/><Relationship Id="rId6" Type="http://schemas.openxmlformats.org/officeDocument/2006/relationships/hyperlink" Target="https://hwb.gov.wales/storage/fcb8539c-9be7-4883-8542-35d7b54b56f2/foundation-phase-outdoor-learning-handbook.pdf" TargetMode="External"/><Relationship Id="rId5" Type="http://schemas.openxmlformats.org/officeDocument/2006/relationships/hyperlink" Target="https://moodle.uwtsd.ac.uk/course/view.php?id=2965" TargetMode="External"/><Relationship Id="rId4" Type="http://schemas.openxmlformats.org/officeDocument/2006/relationships/hyperlink" Target="https://www.kingswood.co.uk/"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cywionbach.co.uk/" TargetMode="External"/><Relationship Id="rId2" Type="http://schemas.openxmlformats.org/officeDocument/2006/relationships/hyperlink" Target="https://www.brookings.edu/research/using-technology-to-personalize-learning-and-assess-students-in-real-time/" TargetMode="External"/><Relationship Id="rId1" Type="http://schemas.openxmlformats.org/officeDocument/2006/relationships/slideLayout" Target="../slideLayouts/slideLayout2.xml"/><Relationship Id="rId6" Type="http://schemas.openxmlformats.org/officeDocument/2006/relationships/hyperlink" Target="https://www.forestschoolassociation.org/history-of-forest-school/" TargetMode="External"/><Relationship Id="rId5" Type="http://schemas.openxmlformats.org/officeDocument/2006/relationships/hyperlink" Target="https://www.forestschoolassociation.org/what-is-forest-school/" TargetMode="External"/><Relationship Id="rId4" Type="http://schemas.openxmlformats.org/officeDocument/2006/relationships/hyperlink" Target="https://www.estyn.gov.wales/sites/www.estyn.gov.wales/files/documents/Outdoor%20learning%3A%20%20an%20evaluation%20of%20learning%20in%20the%20outdoors%20for%20children%20under%20five%20in%20the%20Foundation%20Phase%20-%20September%202011.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colwynbayforestschool.co.uk/en/forest-school/" TargetMode="External"/><Relationship Id="rId2" Type="http://schemas.openxmlformats.org/officeDocument/2006/relationships/hyperlink" Target="https://www.pinterest.co.uk/pin/79868593371237224/" TargetMode="External"/><Relationship Id="rId1" Type="http://schemas.openxmlformats.org/officeDocument/2006/relationships/slideLayout" Target="../slideLayouts/slideLayout2.xml"/><Relationship Id="rId6" Type="http://schemas.openxmlformats.org/officeDocument/2006/relationships/hyperlink" Target="file:///C:\Users\Sophi\AppData\Local\Packages\Microsoft.MicrosoftEdge_8wekyb3d8bbwe\TempState\Downloads\A_Brief_History_of_Forest_School_Part_2%20(1).pdf" TargetMode="External"/><Relationship Id="rId5" Type="http://schemas.openxmlformats.org/officeDocument/2006/relationships/hyperlink" Target="https://books.google.co.uk/books?hl=en&amp;lr=&amp;id=q-64DwAAQBAJ&amp;oi=fnd&amp;pg=PA17&amp;dq=friederich+frobel+theory+of+play&amp;ots=aNAVpIpawk&amp;sig=Sd2ooO0sjcPTpLejeFBD9Jw8IGE" TargetMode="External"/><Relationship Id="rId4" Type="http://schemas.openxmlformats.org/officeDocument/2006/relationships/hyperlink" Target="http://clipart-library.com/image_gallery/n692958.jpg%20-%20Photo%203"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blogs.nottingham.ac.uk/sustainablenottingham/2015/05/28/forest-school-at-the-university-of-nottingham/" TargetMode="External"/><Relationship Id="rId2" Type="http://schemas.openxmlformats.org/officeDocument/2006/relationships/hyperlink" Target="https://www.lboro.ac.uk/media-centre/press-releases/2017/october/study-reveals-forest-school-benefits/" TargetMode="External"/><Relationship Id="rId1" Type="http://schemas.openxmlformats.org/officeDocument/2006/relationships/slideLayout" Target="../slideLayouts/slideLayout2.xml"/><Relationship Id="rId5" Type="http://schemas.openxmlformats.org/officeDocument/2006/relationships/hyperlink" Target="https://studentblogs.le.ac.uk/interdisciplinary-science/tag/john-dewey/" TargetMode="External"/><Relationship Id="rId4" Type="http://schemas.openxmlformats.org/officeDocument/2006/relationships/hyperlink" Target="https://www.theguardian.com/education/2014/dec/09/the-school-in-the-woods-outdoor-education-modern-britain"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classroom.synonym.com/vygotskys-scaffolding-5589381.html" TargetMode="External"/><Relationship Id="rId3" Type="http://schemas.openxmlformats.org/officeDocument/2006/relationships/hyperlink" Target="http://www.earlyyearsresources.co.uk/blog/2016.03/5-benefits-of-outdoor-learning-in-early-years/" TargetMode="External"/><Relationship Id="rId7" Type="http://schemas.openxmlformats.org/officeDocument/2006/relationships/hyperlink" Target="https://www.unicef.org/sites/default/files/2018-12/UNICEF-Lego-Foundation-Learning-through-Play.pdf"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6" Type="http://schemas.openxmlformats.org/officeDocument/2006/relationships/hyperlink" Target="https://www.verywellfamily.com/types-of-play/2764587" TargetMode="External"/><Relationship Id="rId5" Type="http://schemas.openxmlformats.org/officeDocument/2006/relationships/hyperlink" Target="https://playtherapy.org.uk/childrensEmotionalWellBeing/AboutPlayTherapy/MainPrinciples/playdefinition/" TargetMode="External"/><Relationship Id="rId4" Type="http://schemas.openxmlformats.org/officeDocument/2006/relationships/hyperlink" Target="https://www.simplypsychology.org/zone-of-proximal-development.html"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4.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motherbabychild.com/wp-content/uploads/2016/06/progress-learning.jpg" TargetMode="External"/><Relationship Id="rId2" Type="http://schemas.openxmlformats.org/officeDocument/2006/relationships/hyperlink" Target="https://www.piptree.com.au/benefits-child-centred-education/" TargetMode="External"/><Relationship Id="rId1" Type="http://schemas.openxmlformats.org/officeDocument/2006/relationships/slideLayout" Target="../slideLayouts/slideLayout2.xml"/><Relationship Id="rId5" Type="http://schemas.openxmlformats.org/officeDocument/2006/relationships/hyperlink" Target="https://worldtoptop.com/wp-content/uploads/2016/01/The-City-Role-Playground-Singapore-3.jpg" TargetMode="External"/><Relationship Id="rId4" Type="http://schemas.openxmlformats.org/officeDocument/2006/relationships/hyperlink" Target="https://hhp-blog.s3.amazonaws.com/2018/05/iStock-494239087.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38199" y="4525347"/>
            <a:ext cx="6801321" cy="1737360"/>
          </a:xfrm>
        </p:spPr>
        <p:txBody>
          <a:bodyPr vert="horz" lIns="91440" tIns="45720" rIns="91440" bIns="45720" rtlCol="0" anchor="ctr">
            <a:normAutofit/>
          </a:bodyPr>
          <a:lstStyle/>
          <a:p>
            <a:pPr algn="r"/>
            <a:r>
              <a:rPr lang="en-US" sz="3800" kern="1200">
                <a:latin typeface="+mj-lt"/>
                <a:ea typeface="+mj-ea"/>
                <a:cs typeface="+mj-cs"/>
              </a:rPr>
              <a:t>21st Century Learning</a:t>
            </a:r>
            <a:r>
              <a:rPr lang="en-US" sz="3800"/>
              <a:t>: ECES4002</a:t>
            </a:r>
            <a:br>
              <a:rPr lang="en-US" sz="3800" kern="1200">
                <a:latin typeface="+mj-lt"/>
                <a:cs typeface="Calibri Light"/>
              </a:rPr>
            </a:br>
            <a:br>
              <a:rPr lang="en-US" sz="3800"/>
            </a:br>
            <a:r>
              <a:rPr lang="en-US" sz="3800" kern="1200">
                <a:latin typeface="+mj-lt"/>
                <a:ea typeface="+mj-ea"/>
                <a:cs typeface="+mj-cs"/>
              </a:rPr>
              <a:t>Group Presentation</a:t>
            </a:r>
          </a:p>
        </p:txBody>
      </p:sp>
      <p:sp>
        <p:nvSpPr>
          <p:cNvPr id="3" name="Subtitle 2"/>
          <p:cNvSpPr>
            <a:spLocks noGrp="1"/>
          </p:cNvSpPr>
          <p:nvPr>
            <p:ph type="subTitle" idx="1"/>
          </p:nvPr>
        </p:nvSpPr>
        <p:spPr>
          <a:xfrm>
            <a:off x="7961258" y="4525347"/>
            <a:ext cx="3258675" cy="1737360"/>
          </a:xfrm>
        </p:spPr>
        <p:txBody>
          <a:bodyPr vert="horz" lIns="91440" tIns="45720" rIns="91440" bIns="45720" rtlCol="0" anchor="ctr">
            <a:normAutofit/>
          </a:bodyPr>
          <a:lstStyle/>
          <a:p>
            <a:pPr algn="l"/>
            <a:r>
              <a:rPr lang="en-US" sz="2200"/>
              <a:t>Holly Thomas – 1910079</a:t>
            </a:r>
          </a:p>
          <a:p>
            <a:pPr algn="l"/>
            <a:r>
              <a:rPr lang="en-US" sz="2200"/>
              <a:t>Sophie Hughes - 1900883</a:t>
            </a:r>
            <a:endParaRPr lang="en-US" sz="2200">
              <a:cs typeface="Calibri" panose="020F0502020204030204"/>
            </a:endParaRPr>
          </a:p>
          <a:p>
            <a:pPr algn="l"/>
            <a:r>
              <a:rPr lang="en-US" sz="2200"/>
              <a:t>Kirsty- Lee Hall - 1900488</a:t>
            </a:r>
            <a:endParaRPr lang="en-US" sz="2200">
              <a:cs typeface="Calibri" panose="020F0502020204030204"/>
            </a:endParaRPr>
          </a:p>
          <a:p>
            <a:pPr algn="l"/>
            <a:r>
              <a:rPr lang="en-US" sz="2200"/>
              <a:t>Nicole Thomas- 1904041</a:t>
            </a:r>
            <a:endParaRPr lang="en-US" sz="2200">
              <a:cs typeface="Calibri" panose="020F0502020204030204"/>
            </a:endParaRPr>
          </a:p>
        </p:txBody>
      </p:sp>
      <p:sp>
        <p:nvSpPr>
          <p:cNvPr id="24" name="Oval 23">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2" name="Straight Connector 31">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5015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5D21825-0740-45C2-A1DC-B9280A72FC9B}"/>
              </a:ext>
            </a:extLst>
          </p:cNvPr>
          <p:cNvSpPr>
            <a:spLocks noGrp="1"/>
          </p:cNvSpPr>
          <p:nvPr>
            <p:ph type="title"/>
          </p:nvPr>
        </p:nvSpPr>
        <p:spPr>
          <a:xfrm>
            <a:off x="376990" y="963877"/>
            <a:ext cx="3955572" cy="4930246"/>
          </a:xfrm>
        </p:spPr>
        <p:txBody>
          <a:bodyPr>
            <a:normAutofit/>
          </a:bodyPr>
          <a:lstStyle/>
          <a:p>
            <a:r>
              <a:rPr lang="en-GB">
                <a:latin typeface="Arial"/>
                <a:cs typeface="Calibri"/>
              </a:rPr>
              <a:t>Demonstrate how outdoor contexts can support learning</a:t>
            </a:r>
            <a:endParaRPr lang="en-US">
              <a:latin typeface="Arial"/>
              <a:cs typeface="Aria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B50A8D-FC62-4B0E-B4B1-80602CE916C1}"/>
              </a:ext>
            </a:extLst>
          </p:cNvPr>
          <p:cNvSpPr>
            <a:spLocks noGrp="1"/>
          </p:cNvSpPr>
          <p:nvPr>
            <p:ph idx="1"/>
          </p:nvPr>
        </p:nvSpPr>
        <p:spPr>
          <a:xfrm>
            <a:off x="4875768" y="602930"/>
            <a:ext cx="6377769" cy="4930246"/>
          </a:xfrm>
        </p:spPr>
        <p:txBody>
          <a:bodyPr vert="horz" lIns="91440" tIns="45720" rIns="91440" bIns="45720" rtlCol="0" anchor="ctr">
            <a:normAutofit/>
          </a:bodyPr>
          <a:lstStyle/>
          <a:p>
            <a:pPr marL="0" indent="0">
              <a:buNone/>
            </a:pPr>
            <a:endParaRPr lang="en-GB" sz="2400">
              <a:ea typeface="+mn-lt"/>
              <a:cs typeface="+mn-lt"/>
            </a:endParaRPr>
          </a:p>
          <a:p>
            <a:pPr marL="0" indent="0">
              <a:buNone/>
            </a:pPr>
            <a:endParaRPr lang="en-GB" sz="2400">
              <a:cs typeface="Calibri"/>
            </a:endParaRPr>
          </a:p>
          <a:p>
            <a:pPr marL="0" indent="0">
              <a:buNone/>
            </a:pPr>
            <a:r>
              <a:rPr lang="en-GB">
                <a:latin typeface="Arial"/>
                <a:cs typeface="Calibri"/>
              </a:rPr>
              <a:t>Holly – Educational visits</a:t>
            </a:r>
          </a:p>
          <a:p>
            <a:pPr marL="0" indent="0">
              <a:buNone/>
            </a:pPr>
            <a:r>
              <a:rPr lang="en-GB">
                <a:latin typeface="Arial"/>
                <a:cs typeface="Calibri"/>
              </a:rPr>
              <a:t>Sophie – Forest School's</a:t>
            </a:r>
            <a:endParaRPr lang="en-GB">
              <a:latin typeface="Arial"/>
              <a:cs typeface="Arial"/>
            </a:endParaRPr>
          </a:p>
          <a:p>
            <a:pPr marL="0" indent="0">
              <a:buNone/>
            </a:pPr>
            <a:r>
              <a:rPr lang="en-GB">
                <a:latin typeface="Arial"/>
                <a:cs typeface="Calibri"/>
              </a:rPr>
              <a:t>Kirsty-Lee – Learning through play</a:t>
            </a:r>
          </a:p>
          <a:p>
            <a:pPr marL="0" indent="0">
              <a:buNone/>
            </a:pPr>
            <a:r>
              <a:rPr lang="en-GB">
                <a:latin typeface="Arial"/>
                <a:cs typeface="Calibri"/>
              </a:rPr>
              <a:t>Nicole – Child centred learning</a:t>
            </a:r>
          </a:p>
        </p:txBody>
      </p:sp>
    </p:spTree>
    <p:extLst>
      <p:ext uri="{BB962C8B-B14F-4D97-AF65-F5344CB8AC3E}">
        <p14:creationId xmlns:p14="http://schemas.microsoft.com/office/powerpoint/2010/main" val="31745569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B61D-66B8-4ACA-8507-CDBCB307425B}"/>
              </a:ext>
            </a:extLst>
          </p:cNvPr>
          <p:cNvSpPr>
            <a:spLocks noGrp="1"/>
          </p:cNvSpPr>
          <p:nvPr>
            <p:ph type="title"/>
          </p:nvPr>
        </p:nvSpPr>
        <p:spPr/>
        <p:txBody>
          <a:bodyPr/>
          <a:lstStyle/>
          <a:p>
            <a:r>
              <a:rPr lang="en-GB">
                <a:cs typeface="Calibri Light"/>
              </a:rPr>
              <a:t>Importance of outdoor learning</a:t>
            </a:r>
            <a:endParaRPr lang="en-GB"/>
          </a:p>
        </p:txBody>
      </p:sp>
      <p:sp>
        <p:nvSpPr>
          <p:cNvPr id="3" name="Content Placeholder 2">
            <a:extLst>
              <a:ext uri="{FF2B5EF4-FFF2-40B4-BE49-F238E27FC236}">
                <a16:creationId xmlns:a16="http://schemas.microsoft.com/office/drawing/2014/main" id="{99DDA39E-0180-462F-A742-1EEF8B145BB2}"/>
              </a:ext>
            </a:extLst>
          </p:cNvPr>
          <p:cNvSpPr>
            <a:spLocks noGrp="1"/>
          </p:cNvSpPr>
          <p:nvPr>
            <p:ph idx="1"/>
          </p:nvPr>
        </p:nvSpPr>
        <p:spPr/>
        <p:txBody>
          <a:bodyPr vert="horz" lIns="91440" tIns="45720" rIns="91440" bIns="45720" rtlCol="0" anchor="t">
            <a:normAutofit fontScale="47500" lnSpcReduction="20000"/>
          </a:bodyPr>
          <a:lstStyle/>
          <a:p>
            <a:pPr marL="0" indent="0">
              <a:buNone/>
            </a:pPr>
            <a:r>
              <a:rPr lang="en-GB">
                <a:cs typeface="Calibri"/>
              </a:rPr>
              <a:t> According to Estyn (2011) </a:t>
            </a:r>
            <a:endParaRPr lang="en-US">
              <a:cs typeface="Calibri"/>
            </a:endParaRPr>
          </a:p>
          <a:p>
            <a:r>
              <a:rPr lang="en-GB">
                <a:cs typeface="Calibri"/>
              </a:rPr>
              <a:t>Children's engagement and enjoyment towards learning. </a:t>
            </a:r>
            <a:endParaRPr lang="en-US">
              <a:cs typeface="Calibri"/>
            </a:endParaRPr>
          </a:p>
          <a:p>
            <a:r>
              <a:rPr lang="en-GB">
                <a:cs typeface="Calibri"/>
              </a:rPr>
              <a:t>Social skills, behaviour and wellbeing</a:t>
            </a:r>
          </a:p>
          <a:p>
            <a:r>
              <a:rPr lang="en-GB">
                <a:cs typeface="Calibri"/>
              </a:rPr>
              <a:t>Try new activities</a:t>
            </a:r>
          </a:p>
          <a:p>
            <a:endParaRPr lang="en-GB">
              <a:cs typeface="Calibri"/>
            </a:endParaRPr>
          </a:p>
          <a:p>
            <a:r>
              <a:rPr lang="en-GB">
                <a:cs typeface="Calibri"/>
              </a:rPr>
              <a:t>Creating outdoor environments where children use their senses to find out about the world </a:t>
            </a:r>
          </a:p>
          <a:p>
            <a:r>
              <a:rPr lang="en-GB">
                <a:cs typeface="Calibri"/>
              </a:rPr>
              <a:t>Children have more of an understanding of the different seasons</a:t>
            </a:r>
          </a:p>
          <a:p>
            <a:r>
              <a:rPr lang="en-GB">
                <a:cs typeface="Calibri"/>
              </a:rPr>
              <a:t>Creating areas for different activities e.g. bird watching, growing vegetables and sensory walks</a:t>
            </a:r>
          </a:p>
          <a:p>
            <a:pPr marL="0" indent="0">
              <a:buNone/>
            </a:pPr>
            <a:endParaRPr lang="en-GB">
              <a:cs typeface="Calibri"/>
            </a:endParaRPr>
          </a:p>
          <a:p>
            <a:pPr marL="0" indent="0">
              <a:buNone/>
            </a:pPr>
            <a:r>
              <a:rPr lang="en-GB">
                <a:cs typeface="Calibri"/>
              </a:rPr>
              <a:t>22 + 23- </a:t>
            </a:r>
          </a:p>
          <a:p>
            <a:r>
              <a:rPr lang="en-GB">
                <a:cs typeface="Calibri"/>
              </a:rPr>
              <a:t>Often practitioners will arrange opportunities for children to be active. For example, running, jumping, balancing, climbing, exploring and experimenting. </a:t>
            </a:r>
          </a:p>
          <a:p>
            <a:r>
              <a:rPr lang="en-GB">
                <a:cs typeface="Calibri"/>
              </a:rPr>
              <a:t>The outdoor is often used to establish reasonable risk. </a:t>
            </a:r>
          </a:p>
          <a:p>
            <a:r>
              <a:rPr lang="en-GB">
                <a:cs typeface="Calibri"/>
              </a:rPr>
              <a:t>Physical stamina and fitness are constantly improving because of regular outdoor engagement. </a:t>
            </a:r>
          </a:p>
          <a:p>
            <a:pPr marL="0" indent="0">
              <a:buNone/>
            </a:pPr>
            <a:endParaRPr lang="en-GB">
              <a:cs typeface="Calibri"/>
            </a:endParaRPr>
          </a:p>
          <a:p>
            <a:pPr marL="0" indent="0">
              <a:buNone/>
            </a:pPr>
            <a:r>
              <a:rPr lang="en-GB">
                <a:cs typeface="Calibri"/>
              </a:rPr>
              <a:t> Outdoor learning covers several areas of learning, but practitioners need to include more Welsh language and I.c.t skills within the outdoors but overall outdoor learning is holistic.  </a:t>
            </a:r>
          </a:p>
        </p:txBody>
      </p:sp>
    </p:spTree>
    <p:extLst>
      <p:ext uri="{BB962C8B-B14F-4D97-AF65-F5344CB8AC3E}">
        <p14:creationId xmlns:p14="http://schemas.microsoft.com/office/powerpoint/2010/main" val="145130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A picture containing outdoor, person, child, young&#10;&#10;Description generated with very high confidence">
            <a:extLst>
              <a:ext uri="{FF2B5EF4-FFF2-40B4-BE49-F238E27FC236}">
                <a16:creationId xmlns:a16="http://schemas.microsoft.com/office/drawing/2014/main" id="{C4B18696-5846-44E2-A97F-D7F260ED8579}"/>
              </a:ext>
            </a:extLst>
          </p:cNvPr>
          <p:cNvPicPr>
            <a:picLocks noChangeAspect="1"/>
          </p:cNvPicPr>
          <p:nvPr/>
        </p:nvPicPr>
        <p:blipFill rotWithShape="1">
          <a:blip r:embed="rId2"/>
          <a:srcRect t="7963" b="7768"/>
          <a:stretch/>
        </p:blipFill>
        <p:spPr>
          <a:xfrm>
            <a:off x="-1" y="10"/>
            <a:ext cx="12192000" cy="6857990"/>
          </a:xfrm>
          <a:prstGeom prst="rect">
            <a:avLst/>
          </a:prstGeom>
        </p:spPr>
      </p:pic>
      <p:sp>
        <p:nvSpPr>
          <p:cNvPr id="7"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709448" y="1913950"/>
            <a:ext cx="4204137" cy="1342754"/>
          </a:xfrm>
        </p:spPr>
        <p:txBody>
          <a:bodyPr>
            <a:normAutofit/>
          </a:bodyPr>
          <a:lstStyle/>
          <a:p>
            <a:pPr algn="ctr"/>
            <a:r>
              <a:rPr lang="en-GB" sz="3600">
                <a:latin typeface="Arial"/>
                <a:cs typeface="Calibri Light"/>
              </a:rPr>
              <a:t>Educational visits</a:t>
            </a:r>
            <a:endParaRPr lang="en-GB" sz="3600">
              <a:latin typeface="Arial"/>
              <a:cs typeface="Arial"/>
            </a:endParaRPr>
          </a:p>
        </p:txBody>
      </p:sp>
      <p:cxnSp>
        <p:nvCxnSpPr>
          <p:cNvPr id="8"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4BF7DF32-6705-4CA1-9236-777757859336}"/>
              </a:ext>
            </a:extLst>
          </p:cNvPr>
          <p:cNvSpPr>
            <a:spLocks noGrp="1"/>
          </p:cNvSpPr>
          <p:nvPr>
            <p:ph idx="1"/>
          </p:nvPr>
        </p:nvSpPr>
        <p:spPr>
          <a:xfrm>
            <a:off x="525516" y="3417573"/>
            <a:ext cx="4593021" cy="2619839"/>
          </a:xfrm>
        </p:spPr>
        <p:txBody>
          <a:bodyPr vert="horz" lIns="91440" tIns="45720" rIns="91440" bIns="45720" rtlCol="0" anchor="ctr">
            <a:normAutofit/>
          </a:bodyPr>
          <a:lstStyle/>
          <a:p>
            <a:pPr marL="0" indent="0">
              <a:buNone/>
            </a:pPr>
            <a:r>
              <a:rPr lang="en-GB" sz="2000">
                <a:latin typeface="Arial"/>
                <a:cs typeface="Arial"/>
              </a:rPr>
              <a:t>Educational visits provide a different outlook on learning and encourages children to engage with their initiative and independence. The benefits of outdoor learning include better physical and mental health and encourages them to become aware of their community and environment (Haringey Council, 2019). </a:t>
            </a:r>
            <a:r>
              <a:rPr lang="en-GB" sz="2000">
                <a:cs typeface="Calibri" panose="020F0502020204030204"/>
              </a:rPr>
              <a:t> </a:t>
            </a:r>
            <a:endParaRPr lang="en-US" sz="2000"/>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8C249-72AB-47B6-B76B-37305415BB88}"/>
              </a:ext>
            </a:extLst>
          </p:cNvPr>
          <p:cNvSpPr>
            <a:spLocks noGrp="1"/>
          </p:cNvSpPr>
          <p:nvPr>
            <p:ph type="title"/>
          </p:nvPr>
        </p:nvSpPr>
        <p:spPr>
          <a:xfrm>
            <a:off x="320843" y="582746"/>
            <a:ext cx="5314536" cy="1325563"/>
          </a:xfrm>
        </p:spPr>
        <p:txBody>
          <a:bodyPr>
            <a:normAutofit fontScale="90000"/>
          </a:bodyPr>
          <a:lstStyle/>
          <a:p>
            <a:br>
              <a:rPr lang="en-GB" sz="2800">
                <a:latin typeface="Arial"/>
                <a:cs typeface="Arial"/>
              </a:rPr>
            </a:br>
            <a:r>
              <a:rPr lang="en-GB" sz="3200">
                <a:latin typeface="Arial"/>
                <a:cs typeface="Arial"/>
              </a:rPr>
              <a:t>How educational visits develop children's knowledge and skills</a:t>
            </a:r>
            <a:endParaRPr lang="en-US" sz="3200">
              <a:cs typeface="Calibri Light" panose="020F0302020204030204"/>
            </a:endParaRPr>
          </a:p>
          <a:p>
            <a:endParaRPr lang="en-GB" sz="2800">
              <a:cs typeface="Calibri Light"/>
            </a:endParaRPr>
          </a:p>
        </p:txBody>
      </p:sp>
      <p:sp>
        <p:nvSpPr>
          <p:cNvPr id="3" name="Content Placeholder 2">
            <a:extLst>
              <a:ext uri="{FF2B5EF4-FFF2-40B4-BE49-F238E27FC236}">
                <a16:creationId xmlns:a16="http://schemas.microsoft.com/office/drawing/2014/main" id="{ECEFBCCC-FAAB-4B2F-989E-C9CBC9B59641}"/>
              </a:ext>
            </a:extLst>
          </p:cNvPr>
          <p:cNvSpPr>
            <a:spLocks noGrp="1"/>
          </p:cNvSpPr>
          <p:nvPr>
            <p:ph idx="1"/>
          </p:nvPr>
        </p:nvSpPr>
        <p:spPr>
          <a:xfrm>
            <a:off x="320843" y="2279018"/>
            <a:ext cx="5775752" cy="3375920"/>
          </a:xfrm>
        </p:spPr>
        <p:txBody>
          <a:bodyPr vert="horz" lIns="91440" tIns="45720" rIns="91440" bIns="45720" rtlCol="0" anchor="t">
            <a:noAutofit/>
          </a:bodyPr>
          <a:lstStyle/>
          <a:p>
            <a:pPr marL="0" indent="0">
              <a:buNone/>
            </a:pPr>
            <a:r>
              <a:rPr lang="en-GB" sz="2400">
                <a:latin typeface="Arial"/>
                <a:cs typeface="Arial"/>
              </a:rPr>
              <a:t>“The outdoors is the ideal environment for experiential learning, because it offers unique opportunities to be creative, to move around, to be noisy and to take risks. The outdoors is full of special stimuli such as weather, sounds, smells and textures which can enrich and enhance a child’s learning environment” (Welsh Assembly Government, 2009).</a:t>
            </a:r>
            <a:endParaRPr lang="en-US" sz="2000">
              <a:cs typeface="Calibri" panose="020F0502020204030204"/>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erson that is standing in the grass&#10;&#10;Description generated with high confidence">
            <a:extLst>
              <a:ext uri="{FF2B5EF4-FFF2-40B4-BE49-F238E27FC236}">
                <a16:creationId xmlns:a16="http://schemas.microsoft.com/office/drawing/2014/main" id="{B434833A-AD14-4053-9FDA-310D850E0C5B}"/>
              </a:ext>
            </a:extLst>
          </p:cNvPr>
          <p:cNvPicPr>
            <a:picLocks noChangeAspect="1"/>
          </p:cNvPicPr>
          <p:nvPr/>
        </p:nvPicPr>
        <p:blipFill rotWithShape="1">
          <a:blip r:embed="rId2"/>
          <a:srcRect l="34810" r="11059"/>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627972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291637-EA2E-4BA6-A2E2-01DAB89ECB93}"/>
              </a:ext>
            </a:extLst>
          </p:cNvPr>
          <p:cNvSpPr>
            <a:spLocks noGrp="1"/>
          </p:cNvSpPr>
          <p:nvPr>
            <p:ph type="title"/>
          </p:nvPr>
        </p:nvSpPr>
        <p:spPr>
          <a:xfrm>
            <a:off x="863029" y="1012004"/>
            <a:ext cx="3416158" cy="4795408"/>
          </a:xfrm>
        </p:spPr>
        <p:txBody>
          <a:bodyPr>
            <a:normAutofit/>
          </a:bodyPr>
          <a:lstStyle/>
          <a:p>
            <a:r>
              <a:rPr lang="en-GB">
                <a:solidFill>
                  <a:srgbClr val="FFFFFF"/>
                </a:solidFill>
                <a:latin typeface="Arial"/>
                <a:cs typeface="Calibri Light"/>
              </a:rPr>
              <a:t>Outdoor learning benefits</a:t>
            </a:r>
            <a:endParaRPr lang="en-GB">
              <a:solidFill>
                <a:srgbClr val="FFFFFF"/>
              </a:solidFill>
              <a:latin typeface="Arial"/>
              <a:cs typeface="Arial"/>
            </a:endParaRPr>
          </a:p>
        </p:txBody>
      </p:sp>
      <p:graphicFrame>
        <p:nvGraphicFramePr>
          <p:cNvPr id="5" name="Content Placeholder 2">
            <a:extLst>
              <a:ext uri="{FF2B5EF4-FFF2-40B4-BE49-F238E27FC236}">
                <a16:creationId xmlns:a16="http://schemas.microsoft.com/office/drawing/2014/main" id="{F377DD0C-B390-4C2E-B5AF-44FD726AF462}"/>
              </a:ext>
            </a:extLst>
          </p:cNvPr>
          <p:cNvGraphicFramePr>
            <a:graphicFrameLocks noGrp="1"/>
          </p:cNvGraphicFramePr>
          <p:nvPr>
            <p:ph idx="1"/>
            <p:extLst>
              <p:ext uri="{D42A27DB-BD31-4B8C-83A1-F6EECF244321}">
                <p14:modId xmlns:p14="http://schemas.microsoft.com/office/powerpoint/2010/main" val="4174219622"/>
              </p:ext>
            </p:extLst>
          </p:nvPr>
        </p:nvGraphicFramePr>
        <p:xfrm>
          <a:off x="5485062" y="470924"/>
          <a:ext cx="6172710" cy="5414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0" name="TextBox 99">
            <a:extLst>
              <a:ext uri="{FF2B5EF4-FFF2-40B4-BE49-F238E27FC236}">
                <a16:creationId xmlns:a16="http://schemas.microsoft.com/office/drawing/2014/main" id="{0AB33BE0-B680-4D41-A758-9C054D84A356}"/>
              </a:ext>
            </a:extLst>
          </p:cNvPr>
          <p:cNvSpPr txBox="1"/>
          <p:nvPr/>
        </p:nvSpPr>
        <p:spPr>
          <a:xfrm>
            <a:off x="5486400" y="5991225"/>
            <a:ext cx="3924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(Welsh Assembly Government, 2009).</a:t>
            </a:r>
            <a:endParaRPr lang="en-US"/>
          </a:p>
        </p:txBody>
      </p:sp>
    </p:spTree>
    <p:extLst>
      <p:ext uri="{BB962C8B-B14F-4D97-AF65-F5344CB8AC3E}">
        <p14:creationId xmlns:p14="http://schemas.microsoft.com/office/powerpoint/2010/main" val="6571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42DAE-93C7-4540-9270-2EA5BA0B8DAD}"/>
              </a:ext>
            </a:extLst>
          </p:cNvPr>
          <p:cNvSpPr>
            <a:spLocks noGrp="1"/>
          </p:cNvSpPr>
          <p:nvPr>
            <p:ph type="title"/>
          </p:nvPr>
        </p:nvSpPr>
        <p:spPr>
          <a:xfrm>
            <a:off x="838200" y="963877"/>
            <a:ext cx="3494362" cy="4930246"/>
          </a:xfrm>
        </p:spPr>
        <p:txBody>
          <a:bodyPr>
            <a:normAutofit/>
          </a:bodyPr>
          <a:lstStyle/>
          <a:p>
            <a:r>
              <a:rPr lang="en-GB">
                <a:solidFill>
                  <a:schemeClr val="accent1"/>
                </a:solidFill>
                <a:latin typeface="Arial"/>
                <a:cs typeface="Calibri Light"/>
              </a:rPr>
              <a:t>How educational visits are planned and assessed</a:t>
            </a:r>
            <a:endParaRPr lang="en-GB">
              <a:solidFill>
                <a:schemeClr val="accent1"/>
              </a:solidFill>
              <a:latin typeface="Arial"/>
              <a:cs typeface="Aria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C93F62-0D94-43C1-8AE9-137C83F93FC3}"/>
              </a:ext>
            </a:extLst>
          </p:cNvPr>
          <p:cNvSpPr>
            <a:spLocks noGrp="1"/>
          </p:cNvSpPr>
          <p:nvPr>
            <p:ph idx="1"/>
          </p:nvPr>
        </p:nvSpPr>
        <p:spPr>
          <a:xfrm>
            <a:off x="4976031" y="963877"/>
            <a:ext cx="6377769" cy="4930246"/>
          </a:xfrm>
        </p:spPr>
        <p:txBody>
          <a:bodyPr vert="horz" lIns="91440" tIns="45720" rIns="91440" bIns="45720" rtlCol="0" anchor="ctr">
            <a:normAutofit/>
          </a:bodyPr>
          <a:lstStyle/>
          <a:p>
            <a:pPr marL="0" indent="0">
              <a:buNone/>
            </a:pPr>
            <a:r>
              <a:rPr lang="en-GB" sz="2400">
                <a:latin typeface="Arial"/>
                <a:cs typeface="Calibri" panose="020F0502020204030204"/>
              </a:rPr>
              <a:t>Two types of trips:</a:t>
            </a:r>
          </a:p>
          <a:p>
            <a:pPr marL="457200" indent="-457200">
              <a:buAutoNum type="arabicPeriod"/>
            </a:pPr>
            <a:r>
              <a:rPr lang="en-GB" sz="2400">
                <a:solidFill>
                  <a:srgbClr val="000000"/>
                </a:solidFill>
                <a:latin typeface="Arial"/>
                <a:cs typeface="Calibri" panose="020F0502020204030204"/>
              </a:rPr>
              <a:t>Routine visit</a:t>
            </a:r>
          </a:p>
          <a:p>
            <a:pPr marL="514350" indent="-514350">
              <a:buAutoNum type="arabicPeriod"/>
            </a:pPr>
            <a:r>
              <a:rPr lang="en-GB" sz="2400">
                <a:solidFill>
                  <a:srgbClr val="000000"/>
                </a:solidFill>
                <a:latin typeface="Arial"/>
                <a:cs typeface="Calibri" panose="020F0502020204030204"/>
              </a:rPr>
              <a:t>Trips that require risk assessment and planning</a:t>
            </a:r>
          </a:p>
          <a:p>
            <a:pPr marL="0" indent="0">
              <a:buNone/>
            </a:pPr>
            <a:endParaRPr lang="en-GB" sz="2400">
              <a:latin typeface="Arial"/>
              <a:cs typeface="Calibri" panose="020F0502020204030204"/>
            </a:endParaRPr>
          </a:p>
          <a:p>
            <a:pPr marL="0" indent="0">
              <a:buNone/>
            </a:pPr>
            <a:r>
              <a:rPr lang="en-GB" sz="2400">
                <a:latin typeface="Arial"/>
                <a:cs typeface="Calibri" panose="020F0502020204030204"/>
              </a:rPr>
              <a:t>The person in charge of this trip must:</a:t>
            </a:r>
          </a:p>
          <a:p>
            <a:pPr marL="457200" indent="-457200"/>
            <a:r>
              <a:rPr lang="en-GB" sz="2400">
                <a:latin typeface="Arial"/>
                <a:cs typeface="Calibri" panose="020F0502020204030204"/>
              </a:rPr>
              <a:t>Be aware of any possible risks</a:t>
            </a:r>
          </a:p>
          <a:p>
            <a:pPr marL="457200" indent="-457200"/>
            <a:r>
              <a:rPr lang="en-GB" sz="2400">
                <a:latin typeface="Arial"/>
                <a:cs typeface="Calibri" panose="020F0502020204030204"/>
              </a:rPr>
              <a:t>Understand the activities taking places</a:t>
            </a:r>
          </a:p>
          <a:p>
            <a:pPr marL="457200" indent="-457200"/>
            <a:r>
              <a:rPr lang="en-GB" sz="2400">
                <a:latin typeface="Arial"/>
                <a:cs typeface="Calibri" panose="020F0502020204030204"/>
              </a:rPr>
              <a:t>Hold the appropriate skills and knowledge </a:t>
            </a:r>
          </a:p>
          <a:p>
            <a:pPr marL="0" indent="0">
              <a:buNone/>
            </a:pPr>
            <a:r>
              <a:rPr lang="en-GB" sz="2400">
                <a:latin typeface="Arial"/>
                <a:cs typeface="Calibri" panose="020F0502020204030204"/>
              </a:rPr>
              <a:t>(Department for Education, 2018)</a:t>
            </a:r>
          </a:p>
        </p:txBody>
      </p:sp>
    </p:spTree>
    <p:extLst>
      <p:ext uri="{BB962C8B-B14F-4D97-AF65-F5344CB8AC3E}">
        <p14:creationId xmlns:p14="http://schemas.microsoft.com/office/powerpoint/2010/main" val="285445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F59497F-5708-4BF1-8114-7B9D74B487FA}"/>
              </a:ext>
            </a:extLst>
          </p:cNvPr>
          <p:cNvSpPr>
            <a:spLocks noGrp="1"/>
          </p:cNvSpPr>
          <p:nvPr>
            <p:ph type="title"/>
          </p:nvPr>
        </p:nvSpPr>
        <p:spPr>
          <a:xfrm>
            <a:off x="6094105" y="802955"/>
            <a:ext cx="4977976" cy="1454051"/>
          </a:xfrm>
        </p:spPr>
        <p:txBody>
          <a:bodyPr>
            <a:normAutofit/>
          </a:bodyPr>
          <a:lstStyle/>
          <a:p>
            <a:r>
              <a:rPr lang="en-GB" sz="3100">
                <a:solidFill>
                  <a:srgbClr val="000000"/>
                </a:solidFill>
                <a:latin typeface="Arial"/>
                <a:ea typeface="+mj-lt"/>
                <a:cs typeface="+mj-lt"/>
              </a:rPr>
              <a:t>How educational visits are planned and assessed</a:t>
            </a:r>
            <a:endParaRPr lang="en-US" sz="3100">
              <a:solidFill>
                <a:srgbClr val="000000"/>
              </a:solidFill>
              <a:latin typeface="Arial"/>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drawing&#10;&#10;Description generated with very high confidence">
            <a:extLst>
              <a:ext uri="{FF2B5EF4-FFF2-40B4-BE49-F238E27FC236}">
                <a16:creationId xmlns:a16="http://schemas.microsoft.com/office/drawing/2014/main" id="{B667474E-7B99-422A-A17E-8F423AA7FF92}"/>
              </a:ext>
            </a:extLst>
          </p:cNvPr>
          <p:cNvPicPr>
            <a:picLocks noChangeAspect="1"/>
          </p:cNvPicPr>
          <p:nvPr/>
        </p:nvPicPr>
        <p:blipFill>
          <a:blip r:embed="rId3"/>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B8E1DB41-ABA8-4981-B7AC-74F668AD4EF6}"/>
              </a:ext>
            </a:extLst>
          </p:cNvPr>
          <p:cNvSpPr>
            <a:spLocks noGrp="1"/>
          </p:cNvSpPr>
          <p:nvPr>
            <p:ph idx="1"/>
          </p:nvPr>
        </p:nvSpPr>
        <p:spPr>
          <a:xfrm>
            <a:off x="6138199" y="2669332"/>
            <a:ext cx="4977578" cy="3639289"/>
          </a:xfrm>
        </p:spPr>
        <p:txBody>
          <a:bodyPr vert="horz" lIns="91440" tIns="45720" rIns="91440" bIns="45720" rtlCol="0" anchor="ctr">
            <a:normAutofit/>
          </a:bodyPr>
          <a:lstStyle/>
          <a:p>
            <a:pPr marL="0" indent="0">
              <a:buNone/>
            </a:pPr>
            <a:r>
              <a:rPr lang="en-GB" sz="2400">
                <a:solidFill>
                  <a:schemeClr val="accent1"/>
                </a:solidFill>
                <a:latin typeface="Arial"/>
                <a:cs typeface="Calibri" panose="020F0502020204030204"/>
              </a:rPr>
              <a:t>Consent forms:</a:t>
            </a:r>
            <a:endParaRPr lang="en-US" sz="2400">
              <a:solidFill>
                <a:schemeClr val="accent1"/>
              </a:solidFill>
              <a:latin typeface="Arial"/>
              <a:cs typeface="Calibri" panose="020F0502020204030204"/>
            </a:endParaRPr>
          </a:p>
          <a:p>
            <a:pPr marL="457200" indent="-457200"/>
            <a:r>
              <a:rPr lang="en-GB" sz="2400">
                <a:solidFill>
                  <a:srgbClr val="000000"/>
                </a:solidFill>
                <a:latin typeface="Arial"/>
                <a:cs typeface="Calibri" panose="020F0502020204030204"/>
              </a:rPr>
              <a:t>Essential for children aged 3 to 4. </a:t>
            </a:r>
            <a:endParaRPr lang="en-US" sz="2400">
              <a:solidFill>
                <a:srgbClr val="000000"/>
              </a:solidFill>
              <a:latin typeface="Arial"/>
              <a:cs typeface="Calibri"/>
            </a:endParaRPr>
          </a:p>
          <a:p>
            <a:pPr marL="0" indent="0">
              <a:buNone/>
            </a:pPr>
            <a:r>
              <a:rPr lang="en-GB" sz="2400">
                <a:solidFill>
                  <a:srgbClr val="000000"/>
                </a:solidFill>
                <a:latin typeface="Arial"/>
                <a:cs typeface="Calibri" panose="020F0502020204030204"/>
              </a:rPr>
              <a:t>Only needed for children aged 5 and over when the trip is:</a:t>
            </a:r>
          </a:p>
          <a:p>
            <a:pPr marL="457200" indent="-457200"/>
            <a:r>
              <a:rPr lang="en-GB" sz="2400">
                <a:solidFill>
                  <a:srgbClr val="000000"/>
                </a:solidFill>
                <a:latin typeface="Arial"/>
                <a:cs typeface="Calibri" panose="020F0502020204030204"/>
              </a:rPr>
              <a:t>Out of school hours</a:t>
            </a:r>
          </a:p>
          <a:p>
            <a:pPr marL="457200" indent="-457200"/>
            <a:r>
              <a:rPr lang="en-GB" sz="2400">
                <a:solidFill>
                  <a:srgbClr val="000000"/>
                </a:solidFill>
                <a:latin typeface="Arial"/>
                <a:cs typeface="Calibri" panose="020F0502020204030204"/>
              </a:rPr>
              <a:t>High level risk factor</a:t>
            </a:r>
          </a:p>
          <a:p>
            <a:pPr marL="0" indent="0">
              <a:buNone/>
            </a:pPr>
            <a:r>
              <a:rPr lang="en-GB" sz="2400">
                <a:solidFill>
                  <a:srgbClr val="000000"/>
                </a:solidFill>
                <a:latin typeface="Arial"/>
                <a:cs typeface="Calibri" panose="020F0502020204030204"/>
              </a:rPr>
              <a:t>(Department for Education, 2018).</a:t>
            </a:r>
          </a:p>
          <a:p>
            <a:pPr marL="457200" indent="-457200">
              <a:buFont typeface="Courier New" panose="020B0604020202020204" pitchFamily="34" charset="0"/>
              <a:buChar char="o"/>
            </a:pPr>
            <a:endParaRPr lang="en-GB" sz="2400">
              <a:solidFill>
                <a:srgbClr val="000000"/>
              </a:solidFill>
              <a:cs typeface="Calibri" panose="020F0502020204030204"/>
            </a:endParaRPr>
          </a:p>
          <a:p>
            <a:pPr marL="457200" indent="-457200"/>
            <a:endParaRPr lang="en-GB" sz="2000">
              <a:solidFill>
                <a:srgbClr val="000000"/>
              </a:solidFill>
              <a:cs typeface="Calibri" panose="020F0502020204030204"/>
            </a:endParaRPr>
          </a:p>
          <a:p>
            <a:pPr marL="457200" indent="-457200"/>
            <a:endParaRPr lang="en-GB" sz="2000">
              <a:solidFill>
                <a:srgbClr val="000000"/>
              </a:solidFill>
              <a:cs typeface="Calibri" panose="020F0502020204030204"/>
            </a:endParaRPr>
          </a:p>
        </p:txBody>
      </p:sp>
    </p:spTree>
    <p:extLst>
      <p:ext uri="{BB962C8B-B14F-4D97-AF65-F5344CB8AC3E}">
        <p14:creationId xmlns:p14="http://schemas.microsoft.com/office/powerpoint/2010/main" val="1399513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C86FD-54E6-4FAB-91F5-019AB19A9E46}"/>
              </a:ext>
            </a:extLst>
          </p:cNvPr>
          <p:cNvSpPr>
            <a:spLocks noGrp="1"/>
          </p:cNvSpPr>
          <p:nvPr>
            <p:ph type="title"/>
          </p:nvPr>
        </p:nvSpPr>
        <p:spPr>
          <a:xfrm>
            <a:off x="655320" y="365125"/>
            <a:ext cx="5120114" cy="1692794"/>
          </a:xfrm>
        </p:spPr>
        <p:txBody>
          <a:bodyPr>
            <a:normAutofit/>
          </a:bodyPr>
          <a:lstStyle/>
          <a:p>
            <a:r>
              <a:rPr lang="en-GB" sz="4000">
                <a:latin typeface="Arial"/>
                <a:cs typeface="Calibri Light"/>
              </a:rPr>
              <a:t>Piaget's theory of learning</a:t>
            </a:r>
            <a:endParaRPr lang="en-GB" sz="4000">
              <a:latin typeface="Arial"/>
            </a:endParaRPr>
          </a:p>
        </p:txBody>
      </p:sp>
      <p:cxnSp>
        <p:nvCxnSpPr>
          <p:cNvPr id="13" name="Straight Arrow Connector 15">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8F6E6B-CFBD-44E9-928C-3FDCA91B642E}"/>
              </a:ext>
            </a:extLst>
          </p:cNvPr>
          <p:cNvSpPr>
            <a:spLocks noGrp="1"/>
          </p:cNvSpPr>
          <p:nvPr>
            <p:ph idx="1"/>
          </p:nvPr>
        </p:nvSpPr>
        <p:spPr>
          <a:xfrm>
            <a:off x="655321" y="2575034"/>
            <a:ext cx="5120113" cy="3462228"/>
          </a:xfrm>
        </p:spPr>
        <p:txBody>
          <a:bodyPr vert="horz" lIns="91440" tIns="45720" rIns="91440" bIns="45720" rtlCol="0" anchor="t">
            <a:noAutofit/>
          </a:bodyPr>
          <a:lstStyle/>
          <a:p>
            <a:pPr marL="0" indent="0">
              <a:buNone/>
            </a:pPr>
            <a:r>
              <a:rPr lang="en-GB" sz="2000">
                <a:latin typeface="Arial"/>
                <a:cs typeface="Calibri" panose="020F0502020204030204"/>
              </a:rPr>
              <a:t>Piaget believed that:</a:t>
            </a:r>
          </a:p>
          <a:p>
            <a:r>
              <a:rPr lang="en-GB" sz="2000">
                <a:latin typeface="Arial"/>
                <a:cs typeface="Calibri" panose="020F0502020204030204"/>
              </a:rPr>
              <a:t>Nature and nurture encourages a child's cognitive development</a:t>
            </a:r>
          </a:p>
          <a:p>
            <a:r>
              <a:rPr lang="en-GB" sz="2000">
                <a:latin typeface="Arial"/>
                <a:cs typeface="Calibri" panose="020F0502020204030204"/>
              </a:rPr>
              <a:t>The environment must be conducive to allowing these skills to develop</a:t>
            </a:r>
          </a:p>
          <a:p>
            <a:pPr marL="0" indent="0">
              <a:buNone/>
            </a:pPr>
            <a:r>
              <a:rPr lang="en-GB" sz="2000">
                <a:latin typeface="Arial"/>
                <a:cs typeface="Calibri" panose="020F0502020204030204"/>
              </a:rPr>
              <a:t>(Roberts, 2019).</a:t>
            </a:r>
          </a:p>
          <a:p>
            <a:pPr marL="0" indent="0">
              <a:buNone/>
            </a:pPr>
            <a:r>
              <a:rPr lang="en-GB" sz="2000">
                <a:latin typeface="Arial"/>
                <a:cs typeface="Calibri" panose="020F0502020204030204"/>
              </a:rPr>
              <a:t>For example, a sand pit develops a child's:</a:t>
            </a:r>
          </a:p>
          <a:p>
            <a:pPr marL="457200" indent="-457200"/>
            <a:r>
              <a:rPr lang="en-GB" sz="2000">
                <a:latin typeface="Arial"/>
                <a:cs typeface="Calibri" panose="020F0502020204030204"/>
              </a:rPr>
              <a:t>Sense of feel</a:t>
            </a:r>
          </a:p>
          <a:p>
            <a:pPr marL="457200" indent="-457200"/>
            <a:r>
              <a:rPr lang="en-GB" sz="2000">
                <a:latin typeface="Arial"/>
                <a:cs typeface="Calibri" panose="020F0502020204030204"/>
              </a:rPr>
              <a:t>Physical development</a:t>
            </a:r>
          </a:p>
          <a:p>
            <a:pPr marL="457200" indent="-457200"/>
            <a:r>
              <a:rPr lang="en-GB" sz="2000">
                <a:latin typeface="Arial"/>
                <a:cs typeface="Calibri" panose="020F0502020204030204"/>
              </a:rPr>
              <a:t>Imagination</a:t>
            </a:r>
          </a:p>
          <a:p>
            <a:pPr marL="457200" indent="-457200"/>
            <a:r>
              <a:rPr lang="en-GB" sz="2000">
                <a:latin typeface="Arial"/>
                <a:cs typeface="Calibri" panose="020F0502020204030204"/>
              </a:rPr>
              <a:t>Communication</a:t>
            </a:r>
          </a:p>
          <a:p>
            <a:pPr marL="0" indent="0">
              <a:buNone/>
            </a:pPr>
            <a:endParaRPr lang="en-GB" sz="1500">
              <a:cs typeface="Calibri" panose="020F0502020204030204"/>
            </a:endParaRPr>
          </a:p>
        </p:txBody>
      </p:sp>
      <p:pic>
        <p:nvPicPr>
          <p:cNvPr id="7" name="Picture 8" descr="A person sitting at a picnic table&#10;&#10;Description generated with very high confidence">
            <a:extLst>
              <a:ext uri="{FF2B5EF4-FFF2-40B4-BE49-F238E27FC236}">
                <a16:creationId xmlns:a16="http://schemas.microsoft.com/office/drawing/2014/main" id="{95E62887-5648-4763-B2F0-638EF8866585}"/>
              </a:ext>
            </a:extLst>
          </p:cNvPr>
          <p:cNvPicPr>
            <a:picLocks noChangeAspect="1"/>
          </p:cNvPicPr>
          <p:nvPr/>
        </p:nvPicPr>
        <p:blipFill rotWithShape="1">
          <a:blip r:embed="rId2"/>
          <a:srcRect l="16612" r="27695"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11" name="TextBox 10">
            <a:extLst>
              <a:ext uri="{FF2B5EF4-FFF2-40B4-BE49-F238E27FC236}">
                <a16:creationId xmlns:a16="http://schemas.microsoft.com/office/drawing/2014/main" id="{42879E30-F1A2-4539-B3B8-7FD32A16831C}"/>
              </a:ext>
            </a:extLst>
          </p:cNvPr>
          <p:cNvSpPr txBox="1"/>
          <p:nvPr/>
        </p:nvSpPr>
        <p:spPr>
          <a:xfrm>
            <a:off x="7992979" y="4874795"/>
            <a:ext cx="21315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v</a:t>
            </a:r>
          </a:p>
        </p:txBody>
      </p:sp>
    </p:spTree>
    <p:extLst>
      <p:ext uri="{BB962C8B-B14F-4D97-AF65-F5344CB8AC3E}">
        <p14:creationId xmlns:p14="http://schemas.microsoft.com/office/powerpoint/2010/main" val="230942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A group of people riding on a raft in a body of water&#10;&#10;Description generated with very high confidence">
            <a:extLst>
              <a:ext uri="{FF2B5EF4-FFF2-40B4-BE49-F238E27FC236}">
                <a16:creationId xmlns:a16="http://schemas.microsoft.com/office/drawing/2014/main" id="{6B993671-1213-4F88-965A-AC3DE9C58CEA}"/>
              </a:ext>
            </a:extLst>
          </p:cNvPr>
          <p:cNvPicPr>
            <a:picLocks noChangeAspect="1"/>
          </p:cNvPicPr>
          <p:nvPr/>
        </p:nvPicPr>
        <p:blipFill rotWithShape="1">
          <a:blip r:embed="rId2"/>
          <a:srcRect t="7984" b="7747"/>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B5050A9-2521-4B41-95CF-391F12EFD0A3}"/>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a:t>Implications for the future</a:t>
            </a:r>
          </a:p>
        </p:txBody>
      </p:sp>
      <p:cxnSp>
        <p:nvCxnSpPr>
          <p:cNvPr id="15"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E1461BC-D679-45C7-AF9E-09B73F370F52}"/>
              </a:ext>
            </a:extLst>
          </p:cNvPr>
          <p:cNvSpPr txBox="1"/>
          <p:nvPr/>
        </p:nvSpPr>
        <p:spPr>
          <a:xfrm>
            <a:off x="596202" y="4015141"/>
            <a:ext cx="4897821" cy="261983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pPr>
            <a:r>
              <a:rPr lang="en-US" sz="2000"/>
              <a:t>Speaking from my own experience, an educational visit helped me in the future by:</a:t>
            </a:r>
            <a:endParaRPr lang="en-US" sz="2000">
              <a:cs typeface="Calibri"/>
            </a:endParaRPr>
          </a:p>
          <a:p>
            <a:pPr marL="285750" indent="-228600">
              <a:lnSpc>
                <a:spcPct val="90000"/>
              </a:lnSpc>
              <a:spcBef>
                <a:spcPts val="1000"/>
              </a:spcBef>
              <a:buFont typeface="Arial" panose="020B0604020202020204" pitchFamily="34" charset="0"/>
              <a:buChar char="•"/>
            </a:pPr>
            <a:r>
              <a:rPr lang="en-US" sz="2000"/>
              <a:t>Independence </a:t>
            </a:r>
            <a:endParaRPr lang="en-US" sz="2000">
              <a:cs typeface="Calibri"/>
            </a:endParaRPr>
          </a:p>
          <a:p>
            <a:pPr marL="285750" indent="-228600">
              <a:lnSpc>
                <a:spcPct val="90000"/>
              </a:lnSpc>
              <a:spcBef>
                <a:spcPts val="1000"/>
              </a:spcBef>
              <a:buFont typeface="Arial" panose="020B0604020202020204" pitchFamily="34" charset="0"/>
              <a:buChar char="•"/>
            </a:pPr>
            <a:r>
              <a:rPr lang="en-US" sz="2000"/>
              <a:t>Social skills </a:t>
            </a:r>
            <a:endParaRPr lang="en-US" sz="2000">
              <a:cs typeface="Calibri"/>
            </a:endParaRPr>
          </a:p>
          <a:p>
            <a:pPr marL="285750" indent="-228600">
              <a:lnSpc>
                <a:spcPct val="90000"/>
              </a:lnSpc>
              <a:spcBef>
                <a:spcPts val="1000"/>
              </a:spcBef>
              <a:buFont typeface="Arial" panose="020B0604020202020204" pitchFamily="34" charset="0"/>
              <a:buChar char="•"/>
            </a:pPr>
            <a:r>
              <a:rPr lang="en-US" sz="2000"/>
              <a:t>Responsibility </a:t>
            </a:r>
            <a:endParaRPr lang="en-US" sz="2000">
              <a:cs typeface="Calibri"/>
            </a:endParaRPr>
          </a:p>
          <a:p>
            <a:pPr marL="285750" indent="-228600">
              <a:lnSpc>
                <a:spcPct val="90000"/>
              </a:lnSpc>
              <a:spcBef>
                <a:spcPts val="1000"/>
              </a:spcBef>
              <a:buFont typeface="Arial" panose="020B0604020202020204" pitchFamily="34" charset="0"/>
              <a:buChar char="•"/>
            </a:pPr>
            <a:r>
              <a:rPr lang="en-US" sz="2000"/>
              <a:t>Having a passion to be outside and have fun</a:t>
            </a:r>
            <a:endParaRPr lang="en-US" sz="2000">
              <a:cs typeface="Calibri"/>
            </a:endParaRPr>
          </a:p>
          <a:p>
            <a:pPr indent="-228600">
              <a:lnSpc>
                <a:spcPct val="90000"/>
              </a:lnSpc>
              <a:buFont typeface="Arial" panose="020B0604020202020204" pitchFamily="34" charset="0"/>
              <a:buChar char="•"/>
            </a:pPr>
            <a:endParaRPr lang="en-US" sz="2000"/>
          </a:p>
          <a:p>
            <a:pPr indent="-228600">
              <a:lnSpc>
                <a:spcPct val="90000"/>
              </a:lnSpc>
              <a:buFont typeface="Arial" panose="020B0604020202020204" pitchFamily="34" charset="0"/>
              <a:buChar char="•"/>
            </a:pPr>
            <a:endParaRPr lang="en-US" sz="2000"/>
          </a:p>
          <a:p>
            <a:pPr indent="-228600">
              <a:lnSpc>
                <a:spcPct val="90000"/>
              </a:lnSpc>
              <a:buFont typeface="Arial" panose="020B0604020202020204" pitchFamily="34" charset="0"/>
              <a:buChar char="•"/>
            </a:pPr>
            <a:endParaRPr lang="en-US" sz="2000"/>
          </a:p>
        </p:txBody>
      </p:sp>
    </p:spTree>
    <p:extLst>
      <p:ext uri="{BB962C8B-B14F-4D97-AF65-F5344CB8AC3E}">
        <p14:creationId xmlns:p14="http://schemas.microsoft.com/office/powerpoint/2010/main" val="234821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A61F1-A777-4658-B0B7-B2D6FB5050E8}"/>
              </a:ext>
            </a:extLst>
          </p:cNvPr>
          <p:cNvSpPr>
            <a:spLocks noGrp="1"/>
          </p:cNvSpPr>
          <p:nvPr>
            <p:ph type="title"/>
          </p:nvPr>
        </p:nvSpPr>
        <p:spPr>
          <a:xfrm>
            <a:off x="838200" y="963877"/>
            <a:ext cx="3494362" cy="4930246"/>
          </a:xfrm>
        </p:spPr>
        <p:txBody>
          <a:bodyPr vert="horz" lIns="91440" tIns="45720" rIns="91440" bIns="45720" rtlCol="0" anchor="ctr">
            <a:normAutofit/>
          </a:bodyPr>
          <a:lstStyle/>
          <a:p>
            <a:pPr algn="r"/>
            <a:r>
              <a:rPr lang="en-US" kern="1200">
                <a:solidFill>
                  <a:schemeClr val="accent1"/>
                </a:solidFill>
                <a:latin typeface="+mj-lt"/>
                <a:ea typeface="+mj-ea"/>
                <a:cs typeface="+mj-cs"/>
              </a:rPr>
              <a:t>Conclusion</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070566C-416B-4BA2-9469-BF7328ADBE8F}"/>
              </a:ext>
            </a:extLst>
          </p:cNvPr>
          <p:cNvSpPr txBox="1"/>
          <p:nvPr/>
        </p:nvSpPr>
        <p:spPr>
          <a:xfrm>
            <a:off x="4976031" y="963877"/>
            <a:ext cx="6377769" cy="49302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400"/>
              <a:t>I believe that outdoor learning has many benefits to a child’s development and is successful when planned and assessed correctly. </a:t>
            </a:r>
            <a:endParaRPr lang="en-US"/>
          </a:p>
          <a:p>
            <a:pPr>
              <a:lnSpc>
                <a:spcPct val="90000"/>
              </a:lnSpc>
              <a:spcAft>
                <a:spcPts val="600"/>
              </a:spcAft>
            </a:pPr>
            <a:r>
              <a:rPr lang="en-US" sz="2400"/>
              <a:t>Personally, I enjoyed going on educational visits when I was younger. I now </a:t>
            </a:r>
            <a:r>
              <a:rPr lang="en-US" sz="2400" err="1"/>
              <a:t>realise</a:t>
            </a:r>
            <a:r>
              <a:rPr lang="en-US" sz="2400"/>
              <a:t> that I was learning and developing whilst having fun.  </a:t>
            </a:r>
            <a:endParaRPr lang="en-US">
              <a:cs typeface="Calibri"/>
            </a:endParaRPr>
          </a:p>
        </p:txBody>
      </p:sp>
    </p:spTree>
    <p:extLst>
      <p:ext uri="{BB962C8B-B14F-4D97-AF65-F5344CB8AC3E}">
        <p14:creationId xmlns:p14="http://schemas.microsoft.com/office/powerpoint/2010/main" val="480420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0F471-3F97-4C98-910F-E1C547768931}"/>
              </a:ext>
            </a:extLst>
          </p:cNvPr>
          <p:cNvSpPr>
            <a:spLocks noGrp="1"/>
          </p:cNvSpPr>
          <p:nvPr>
            <p:ph type="title"/>
          </p:nvPr>
        </p:nvSpPr>
        <p:spPr/>
        <p:txBody>
          <a:bodyPr>
            <a:normAutofit/>
          </a:bodyPr>
          <a:lstStyle/>
          <a:p>
            <a:r>
              <a:rPr lang="en-GB" sz="4000">
                <a:latin typeface="Arial"/>
                <a:cs typeface="Calibri Light"/>
              </a:rPr>
              <a:t>Reference list - Holly</a:t>
            </a:r>
            <a:endParaRPr lang="en-GB" sz="4000">
              <a:latin typeface="Arial"/>
            </a:endParaRPr>
          </a:p>
        </p:txBody>
      </p:sp>
      <p:sp>
        <p:nvSpPr>
          <p:cNvPr id="6" name="TextBox 5">
            <a:extLst>
              <a:ext uri="{FF2B5EF4-FFF2-40B4-BE49-F238E27FC236}">
                <a16:creationId xmlns:a16="http://schemas.microsoft.com/office/drawing/2014/main" id="{CB1B30D9-8330-41BF-A9CD-F9BD470FC4B5}"/>
              </a:ext>
            </a:extLst>
          </p:cNvPr>
          <p:cNvSpPr txBox="1"/>
          <p:nvPr/>
        </p:nvSpPr>
        <p:spPr>
          <a:xfrm>
            <a:off x="797092" y="1659857"/>
            <a:ext cx="1120140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Department for Education (2018) </a:t>
            </a:r>
            <a:r>
              <a:rPr lang="en-GB" i="1">
                <a:latin typeface="Arial"/>
                <a:cs typeface="Arial"/>
              </a:rPr>
              <a:t>Health and safety on educational visits. </a:t>
            </a:r>
            <a:r>
              <a:rPr lang="en-GB">
                <a:latin typeface="Arial"/>
                <a:cs typeface="Arial"/>
              </a:rPr>
              <a:t>Available at:</a:t>
            </a:r>
            <a:r>
              <a:rPr lang="en-GB" u="sng">
                <a:latin typeface="Arial"/>
                <a:cs typeface="Arial"/>
              </a:rPr>
              <a:t> </a:t>
            </a:r>
            <a:r>
              <a:rPr lang="en-GB" u="sng">
                <a:latin typeface="Arial"/>
                <a:cs typeface="Arial"/>
                <a:hlinkClick r:id="rId2"/>
              </a:rPr>
              <a:t>https://www.gov.uk/government/publications/health-and-safety-on-educational-visits/health-and-safety-on-educational-visits</a:t>
            </a:r>
            <a:r>
              <a:rPr lang="en-GB" u="sng">
                <a:latin typeface="Arial"/>
                <a:cs typeface="Arial"/>
              </a:rPr>
              <a:t> </a:t>
            </a:r>
            <a:r>
              <a:rPr lang="en-GB">
                <a:latin typeface="Arial"/>
                <a:cs typeface="Arial"/>
              </a:rPr>
              <a:t>(Accessed: 9</a:t>
            </a:r>
            <a:r>
              <a:rPr lang="en-GB" baseline="30000">
                <a:latin typeface="Arial"/>
                <a:cs typeface="Arial"/>
              </a:rPr>
              <a:t>th</a:t>
            </a:r>
            <a:r>
              <a:rPr lang="en-GB">
                <a:latin typeface="Arial"/>
                <a:cs typeface="Arial"/>
              </a:rPr>
              <a:t> January 2020).</a:t>
            </a:r>
            <a:endParaRPr lang="en-US">
              <a:latin typeface="Calibri" panose="020F0502020204030204"/>
              <a:cs typeface="Calibri" panose="020F0502020204030204"/>
            </a:endParaRPr>
          </a:p>
          <a:p>
            <a:endParaRPr lang="en-US"/>
          </a:p>
          <a:p>
            <a:r>
              <a:rPr lang="en-US" err="1">
                <a:latin typeface="Arial"/>
                <a:cs typeface="Arial"/>
              </a:rPr>
              <a:t>Estyn</a:t>
            </a:r>
            <a:r>
              <a:rPr lang="en-US">
                <a:latin typeface="Arial"/>
                <a:cs typeface="Arial"/>
              </a:rPr>
              <a:t> (2011) </a:t>
            </a:r>
            <a:r>
              <a:rPr lang="en-US" i="1">
                <a:latin typeface="Arial"/>
                <a:cs typeface="Arial"/>
              </a:rPr>
              <a:t>Outdoor Learning. </a:t>
            </a:r>
            <a:r>
              <a:rPr lang="en-US">
                <a:latin typeface="Arial"/>
                <a:cs typeface="Arial"/>
              </a:rPr>
              <a:t>Available at: </a:t>
            </a:r>
            <a:r>
              <a:rPr lang="en-US">
                <a:latin typeface="Arial"/>
                <a:cs typeface="Arial"/>
                <a:hlinkClick r:id="rId3"/>
              </a:rPr>
              <a:t>https://www.estyn.gov.wales/sites/www.estyn.gov.wales/files/documents/Outdoor%20learning%3A%20%20an%20evaluation%20of%20learning%20in%20the%20outdoors%20for%20children%20under%20five%20in%20the%20Foundation%20Phase%20-%20September%202011.pdf</a:t>
            </a:r>
            <a:r>
              <a:rPr lang="en-US">
                <a:latin typeface="Arial"/>
                <a:cs typeface="Arial"/>
              </a:rPr>
              <a:t> (Accessed: 13</a:t>
            </a:r>
            <a:r>
              <a:rPr lang="en-US" baseline="30000">
                <a:latin typeface="Arial"/>
                <a:cs typeface="Arial"/>
              </a:rPr>
              <a:t>th</a:t>
            </a:r>
            <a:r>
              <a:rPr lang="en-US">
                <a:latin typeface="Arial"/>
                <a:cs typeface="Arial"/>
              </a:rPr>
              <a:t> January 2020).</a:t>
            </a:r>
            <a:br>
              <a:rPr lang="en-US"/>
            </a:br>
            <a:endParaRPr lang="en-US">
              <a:cs typeface="Calibri"/>
            </a:endParaRPr>
          </a:p>
          <a:p>
            <a:r>
              <a:rPr lang="en-GB">
                <a:latin typeface="Arial"/>
                <a:cs typeface="Arial"/>
              </a:rPr>
              <a:t>Evans, S. (2019) </a:t>
            </a:r>
            <a:r>
              <a:rPr lang="en-GB" i="1">
                <a:latin typeface="Arial"/>
                <a:cs typeface="Arial"/>
              </a:rPr>
              <a:t>Outdoor learning ideas for primary. </a:t>
            </a:r>
            <a:r>
              <a:rPr lang="en-GB">
                <a:latin typeface="Arial"/>
                <a:cs typeface="Arial"/>
              </a:rPr>
              <a:t>Available at: </a:t>
            </a:r>
            <a:r>
              <a:rPr lang="en-GB">
                <a:latin typeface="Arial"/>
                <a:cs typeface="Arial"/>
                <a:hlinkClick r:id="rId4"/>
              </a:rPr>
              <a:t>https://www.tes.com/teaching-resources/blog/outdoor-learning-ideas-primary</a:t>
            </a:r>
            <a:r>
              <a:rPr lang="en-GB">
                <a:latin typeface="Arial"/>
                <a:cs typeface="Arial"/>
              </a:rPr>
              <a:t> (Accessed 12</a:t>
            </a:r>
            <a:r>
              <a:rPr lang="en-GB" baseline="30000">
                <a:latin typeface="Arial"/>
                <a:cs typeface="Arial"/>
              </a:rPr>
              <a:t>th</a:t>
            </a:r>
            <a:r>
              <a:rPr lang="en-GB">
                <a:latin typeface="Arial"/>
                <a:cs typeface="Arial"/>
              </a:rPr>
              <a:t> January 2020). </a:t>
            </a:r>
            <a:endParaRPr lang="en-GB"/>
          </a:p>
          <a:p>
            <a:endParaRPr lang="en-GB">
              <a:latin typeface="Arial"/>
              <a:cs typeface="Arial"/>
            </a:endParaRPr>
          </a:p>
          <a:p>
            <a:r>
              <a:rPr lang="en-GB">
                <a:latin typeface="Arial"/>
                <a:cs typeface="Arial"/>
              </a:rPr>
              <a:t>First Discoverers (2019) </a:t>
            </a:r>
            <a:r>
              <a:rPr lang="en-GB" i="1">
                <a:latin typeface="Arial"/>
                <a:cs typeface="Arial"/>
              </a:rPr>
              <a:t>EYFS Sand Play Ideas and Activities. </a:t>
            </a:r>
            <a:r>
              <a:rPr lang="en-GB">
                <a:latin typeface="Arial"/>
                <a:cs typeface="Arial"/>
              </a:rPr>
              <a:t>Available at: </a:t>
            </a:r>
            <a:r>
              <a:rPr lang="en-GB">
                <a:latin typeface="Arial"/>
                <a:cs typeface="Arial"/>
                <a:hlinkClick r:id="rId5"/>
              </a:rPr>
              <a:t>https://www.firstdiscoverers.co.uk/eyfs-sand-play-ideas-and-activities/</a:t>
            </a:r>
            <a:r>
              <a:rPr lang="en-GB">
                <a:latin typeface="Arial"/>
                <a:cs typeface="Arial"/>
              </a:rPr>
              <a:t> (Accessed: 11</a:t>
            </a:r>
            <a:r>
              <a:rPr lang="en-GB" baseline="30000">
                <a:latin typeface="Arial"/>
                <a:cs typeface="Arial"/>
              </a:rPr>
              <a:t>th</a:t>
            </a:r>
            <a:r>
              <a:rPr lang="en-GB">
                <a:latin typeface="Arial"/>
                <a:cs typeface="Arial"/>
              </a:rPr>
              <a:t> January 2020).</a:t>
            </a:r>
            <a:endParaRPr lang="en-GB"/>
          </a:p>
          <a:p>
            <a:endParaRPr lang="en-GB">
              <a:latin typeface="Arial"/>
              <a:cs typeface="Arial"/>
            </a:endParaRPr>
          </a:p>
          <a:p>
            <a:r>
              <a:rPr lang="en-GB">
                <a:latin typeface="Arial"/>
                <a:cs typeface="Arial"/>
              </a:rPr>
              <a:t>FLATICON (no date) </a:t>
            </a:r>
            <a:r>
              <a:rPr lang="en-GB" i="1">
                <a:latin typeface="Arial"/>
                <a:cs typeface="Arial"/>
              </a:rPr>
              <a:t>Checklist free icon. </a:t>
            </a:r>
            <a:r>
              <a:rPr lang="en-GB">
                <a:latin typeface="Arial"/>
                <a:cs typeface="Arial"/>
              </a:rPr>
              <a:t>Available at: </a:t>
            </a:r>
            <a:r>
              <a:rPr lang="en-GB" u="sng">
                <a:latin typeface="Arial"/>
                <a:cs typeface="Arial"/>
                <a:hlinkClick r:id="rId6"/>
              </a:rPr>
              <a:t>https://www.flaticon.com/free-icon/checklist_941560</a:t>
            </a:r>
            <a:r>
              <a:rPr lang="en-GB" u="sng">
                <a:latin typeface="Arial"/>
                <a:cs typeface="Arial"/>
              </a:rPr>
              <a:t> </a:t>
            </a:r>
            <a:r>
              <a:rPr lang="en-GB">
                <a:latin typeface="Arial"/>
                <a:cs typeface="Arial"/>
              </a:rPr>
              <a:t>(Accessed: 11</a:t>
            </a:r>
            <a:r>
              <a:rPr lang="en-GB" baseline="30000">
                <a:latin typeface="Arial"/>
                <a:cs typeface="Arial"/>
              </a:rPr>
              <a:t>th</a:t>
            </a:r>
            <a:r>
              <a:rPr lang="en-GB">
                <a:latin typeface="Arial"/>
                <a:cs typeface="Arial"/>
              </a:rPr>
              <a:t> January 2020).</a:t>
            </a:r>
            <a:endParaRPr lang="en-GB"/>
          </a:p>
          <a:p>
            <a:br>
              <a:rPr lang="en-US"/>
            </a:br>
            <a:endParaRPr lang="en-GB">
              <a:latin typeface="Arial"/>
              <a:cs typeface="Arial"/>
            </a:endParaRPr>
          </a:p>
          <a:p>
            <a:br>
              <a:rPr lang="en-US"/>
            </a:br>
            <a:endParaRPr lang="en-US"/>
          </a:p>
          <a:p>
            <a:pPr algn="l"/>
            <a:endParaRPr lang="en-GB">
              <a:cs typeface="Calibri"/>
            </a:endParaRPr>
          </a:p>
        </p:txBody>
      </p:sp>
    </p:spTree>
    <p:extLst>
      <p:ext uri="{BB962C8B-B14F-4D97-AF65-F5344CB8AC3E}">
        <p14:creationId xmlns:p14="http://schemas.microsoft.com/office/powerpoint/2010/main" val="1832335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860A5-D84E-4DF4-92E2-DE2F6A1326C1}"/>
              </a:ext>
            </a:extLst>
          </p:cNvPr>
          <p:cNvSpPr>
            <a:spLocks noGrp="1"/>
          </p:cNvSpPr>
          <p:nvPr>
            <p:ph type="title"/>
          </p:nvPr>
        </p:nvSpPr>
        <p:spPr/>
        <p:txBody>
          <a:bodyPr>
            <a:normAutofit/>
          </a:bodyPr>
          <a:lstStyle/>
          <a:p>
            <a:r>
              <a:rPr lang="en-GB" sz="4000">
                <a:latin typeface="Arial"/>
                <a:cs typeface="Calibri Light"/>
              </a:rPr>
              <a:t>Reference list continued - Holly</a:t>
            </a:r>
            <a:endParaRPr lang="en-GB" sz="4000">
              <a:latin typeface="Arial"/>
            </a:endParaRPr>
          </a:p>
        </p:txBody>
      </p:sp>
      <p:sp>
        <p:nvSpPr>
          <p:cNvPr id="6" name="TextBox 5">
            <a:extLst>
              <a:ext uri="{FF2B5EF4-FFF2-40B4-BE49-F238E27FC236}">
                <a16:creationId xmlns:a16="http://schemas.microsoft.com/office/drawing/2014/main" id="{A140626F-BA61-46EA-942B-E081E1F72566}"/>
              </a:ext>
            </a:extLst>
          </p:cNvPr>
          <p:cNvSpPr txBox="1"/>
          <p:nvPr/>
        </p:nvSpPr>
        <p:spPr>
          <a:xfrm>
            <a:off x="834691" y="1869407"/>
            <a:ext cx="1052512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Grasmere School (no date) </a:t>
            </a:r>
            <a:r>
              <a:rPr lang="en-GB" i="1">
                <a:latin typeface="Arial"/>
                <a:cs typeface="Arial"/>
              </a:rPr>
              <a:t>Educational visits. </a:t>
            </a:r>
            <a:r>
              <a:rPr lang="en-GB">
                <a:latin typeface="Arial"/>
                <a:cs typeface="Arial"/>
              </a:rPr>
              <a:t>Available at: </a:t>
            </a:r>
            <a:r>
              <a:rPr lang="en-GB">
                <a:latin typeface="Arial"/>
                <a:cs typeface="Arial"/>
                <a:hlinkClick r:id="rId2"/>
              </a:rPr>
              <a:t>https://www.grasmereschool.com/our-school/educational-visits/</a:t>
            </a:r>
            <a:r>
              <a:rPr lang="en-GB">
                <a:latin typeface="Arial"/>
                <a:cs typeface="Arial"/>
              </a:rPr>
              <a:t> (Accessed: 11</a:t>
            </a:r>
            <a:r>
              <a:rPr lang="en-GB" baseline="30000">
                <a:latin typeface="Arial"/>
                <a:cs typeface="Arial"/>
              </a:rPr>
              <a:t>th</a:t>
            </a:r>
            <a:r>
              <a:rPr lang="en-GB">
                <a:latin typeface="Arial"/>
                <a:cs typeface="Arial"/>
              </a:rPr>
              <a:t> January 2020).</a:t>
            </a:r>
            <a:endParaRPr lang="en-US"/>
          </a:p>
          <a:p>
            <a:endParaRPr lang="en-GB">
              <a:latin typeface="Arial"/>
              <a:cs typeface="Arial"/>
            </a:endParaRPr>
          </a:p>
          <a:p>
            <a:r>
              <a:rPr lang="en-GB">
                <a:latin typeface="Arial"/>
                <a:cs typeface="Arial"/>
              </a:rPr>
              <a:t>Haringey Council (2019) </a:t>
            </a:r>
            <a:r>
              <a:rPr lang="en-GB" i="1">
                <a:latin typeface="Arial"/>
                <a:cs typeface="Arial"/>
              </a:rPr>
              <a:t>Educational Visits. </a:t>
            </a:r>
            <a:r>
              <a:rPr lang="en-GB">
                <a:latin typeface="Arial"/>
                <a:cs typeface="Arial"/>
              </a:rPr>
              <a:t>Available at: </a:t>
            </a:r>
            <a:r>
              <a:rPr lang="en-GB" u="sng">
                <a:latin typeface="Arial"/>
                <a:cs typeface="Arial"/>
                <a:hlinkClick r:id="rId3"/>
              </a:rPr>
              <a:t>https://www.haringey.gov.uk/children-and-families/schools-and-education/information-parents/educational-visits</a:t>
            </a:r>
            <a:r>
              <a:rPr lang="en-GB">
                <a:latin typeface="Arial"/>
                <a:cs typeface="Arial"/>
              </a:rPr>
              <a:t> (Accessed: 8</a:t>
            </a:r>
            <a:r>
              <a:rPr lang="en-GB" baseline="30000">
                <a:latin typeface="Arial"/>
                <a:cs typeface="Arial"/>
              </a:rPr>
              <a:t>th</a:t>
            </a:r>
            <a:r>
              <a:rPr lang="en-GB">
                <a:latin typeface="Arial"/>
                <a:cs typeface="Arial"/>
              </a:rPr>
              <a:t> January 2020).</a:t>
            </a:r>
            <a:br>
              <a:rPr lang="en-US"/>
            </a:br>
            <a:endParaRPr lang="en-US">
              <a:cs typeface="Calibri"/>
            </a:endParaRPr>
          </a:p>
          <a:p>
            <a:r>
              <a:rPr lang="en-GB">
                <a:latin typeface="Arial"/>
                <a:cs typeface="Arial"/>
              </a:rPr>
              <a:t>Kingswood (no date) </a:t>
            </a:r>
            <a:r>
              <a:rPr lang="en-GB" i="1">
                <a:latin typeface="Arial"/>
                <a:cs typeface="Arial"/>
              </a:rPr>
              <a:t>Residential school trips and activity centres. </a:t>
            </a:r>
            <a:r>
              <a:rPr lang="en-GB">
                <a:latin typeface="Arial"/>
                <a:cs typeface="Arial"/>
              </a:rPr>
              <a:t>Available at: </a:t>
            </a:r>
            <a:r>
              <a:rPr lang="en-GB">
                <a:latin typeface="Arial"/>
                <a:cs typeface="Arial"/>
                <a:hlinkClick r:id="rId4"/>
              </a:rPr>
              <a:t>https://www.kingswood.co.uk/</a:t>
            </a:r>
            <a:r>
              <a:rPr lang="en-GB">
                <a:latin typeface="Arial"/>
                <a:cs typeface="Arial"/>
              </a:rPr>
              <a:t> (Accessed: 11</a:t>
            </a:r>
            <a:r>
              <a:rPr lang="en-GB" baseline="30000">
                <a:latin typeface="Arial"/>
                <a:cs typeface="Arial"/>
              </a:rPr>
              <a:t>th</a:t>
            </a:r>
            <a:r>
              <a:rPr lang="en-GB">
                <a:latin typeface="Arial"/>
                <a:cs typeface="Arial"/>
              </a:rPr>
              <a:t> January 2020).</a:t>
            </a:r>
            <a:br>
              <a:rPr lang="en-US"/>
            </a:br>
            <a:endParaRPr lang="en-US">
              <a:cs typeface="Calibri"/>
            </a:endParaRPr>
          </a:p>
          <a:p>
            <a:r>
              <a:rPr lang="en-GB">
                <a:latin typeface="Arial"/>
                <a:cs typeface="Arial"/>
              </a:rPr>
              <a:t>Roberts, L. (2019) ‘Lecture 2’ [PowerPoint Presentation]. ECES4002: 21</a:t>
            </a:r>
            <a:r>
              <a:rPr lang="en-GB" baseline="30000">
                <a:latin typeface="Arial"/>
                <a:cs typeface="Arial"/>
              </a:rPr>
              <a:t>st</a:t>
            </a:r>
            <a:r>
              <a:rPr lang="en-GB">
                <a:latin typeface="Arial"/>
                <a:cs typeface="Arial"/>
              </a:rPr>
              <a:t> Century Learning. University of Wales Trinity Saint David. Available at: </a:t>
            </a:r>
            <a:r>
              <a:rPr lang="en-GB">
                <a:latin typeface="Arial"/>
                <a:cs typeface="Arial"/>
                <a:hlinkClick r:id="rId5"/>
              </a:rPr>
              <a:t>https://moodle.uwtsd.ac.uk/course/view.php?id=2965</a:t>
            </a:r>
            <a:r>
              <a:rPr lang="en-GB">
                <a:latin typeface="Arial"/>
                <a:cs typeface="Arial"/>
              </a:rPr>
              <a:t> (Accessed: 11</a:t>
            </a:r>
            <a:r>
              <a:rPr lang="en-GB" baseline="30000">
                <a:latin typeface="Arial"/>
                <a:cs typeface="Arial"/>
              </a:rPr>
              <a:t>th</a:t>
            </a:r>
            <a:r>
              <a:rPr lang="en-GB">
                <a:latin typeface="Arial"/>
                <a:cs typeface="Arial"/>
              </a:rPr>
              <a:t> January 2020).</a:t>
            </a:r>
            <a:br>
              <a:rPr lang="en-US"/>
            </a:br>
            <a:endParaRPr lang="en-US">
              <a:cs typeface="Calibri"/>
            </a:endParaRPr>
          </a:p>
          <a:p>
            <a:r>
              <a:rPr lang="en-GB">
                <a:latin typeface="Arial"/>
                <a:cs typeface="Arial"/>
              </a:rPr>
              <a:t>Welsh Assembly Government (2009) </a:t>
            </a:r>
            <a:r>
              <a:rPr lang="en-GB" i="1">
                <a:latin typeface="Arial"/>
                <a:cs typeface="Arial"/>
              </a:rPr>
              <a:t>Outdoor Learning Handbook. </a:t>
            </a:r>
            <a:r>
              <a:rPr lang="en-GB">
                <a:latin typeface="Arial"/>
                <a:cs typeface="Arial"/>
              </a:rPr>
              <a:t>Available at: </a:t>
            </a:r>
            <a:r>
              <a:rPr lang="en-GB">
                <a:latin typeface="Arial"/>
                <a:cs typeface="Arial"/>
                <a:hlinkClick r:id="rId6"/>
              </a:rPr>
              <a:t>https://hwb.gov.wales/storage/fcb8539c-9be7-4883-8542-35d7b54b56f2/foundation-phase-outdoor-learning-handbook.pdf</a:t>
            </a:r>
            <a:r>
              <a:rPr lang="en-GB">
                <a:latin typeface="Arial"/>
                <a:cs typeface="Arial"/>
              </a:rPr>
              <a:t> (Accessed: 9</a:t>
            </a:r>
            <a:r>
              <a:rPr lang="en-GB" baseline="30000">
                <a:latin typeface="Arial"/>
                <a:cs typeface="Arial"/>
              </a:rPr>
              <a:t>th</a:t>
            </a:r>
            <a:r>
              <a:rPr lang="en-GB">
                <a:latin typeface="Arial"/>
                <a:cs typeface="Arial"/>
              </a:rPr>
              <a:t> January 2020).</a:t>
            </a:r>
            <a:endParaRPr lang="en-GB"/>
          </a:p>
          <a:p>
            <a:pPr algn="l"/>
            <a:endParaRPr lang="en-GB">
              <a:cs typeface="Calibri"/>
            </a:endParaRPr>
          </a:p>
        </p:txBody>
      </p:sp>
    </p:spTree>
    <p:extLst>
      <p:ext uri="{BB962C8B-B14F-4D97-AF65-F5344CB8AC3E}">
        <p14:creationId xmlns:p14="http://schemas.microsoft.com/office/powerpoint/2010/main" val="1134201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92D6-0FF5-44B5-A80C-20666C0840C8}"/>
              </a:ext>
            </a:extLst>
          </p:cNvPr>
          <p:cNvSpPr>
            <a:spLocks noGrp="1"/>
          </p:cNvSpPr>
          <p:nvPr>
            <p:ph type="title"/>
          </p:nvPr>
        </p:nvSpPr>
        <p:spPr>
          <a:xfrm>
            <a:off x="762001" y="803325"/>
            <a:ext cx="5314536" cy="1325563"/>
          </a:xfrm>
        </p:spPr>
        <p:txBody>
          <a:bodyPr>
            <a:normAutofit/>
          </a:bodyPr>
          <a:lstStyle/>
          <a:p>
            <a:r>
              <a:rPr lang="en-GB" u="sng">
                <a:cs typeface="Calibri Light"/>
              </a:rPr>
              <a:t>Forest School</a:t>
            </a:r>
            <a:endParaRPr lang="en-GB" u="sng"/>
          </a:p>
        </p:txBody>
      </p:sp>
      <p:sp>
        <p:nvSpPr>
          <p:cNvPr id="3" name="Content Placeholder 2">
            <a:extLst>
              <a:ext uri="{FF2B5EF4-FFF2-40B4-BE49-F238E27FC236}">
                <a16:creationId xmlns:a16="http://schemas.microsoft.com/office/drawing/2014/main" id="{C89FA72A-5440-49C5-9A27-B86B27D77856}"/>
              </a:ext>
            </a:extLst>
          </p:cNvPr>
          <p:cNvSpPr>
            <a:spLocks noGrp="1"/>
          </p:cNvSpPr>
          <p:nvPr>
            <p:ph idx="1"/>
          </p:nvPr>
        </p:nvSpPr>
        <p:spPr>
          <a:xfrm>
            <a:off x="762000" y="2279018"/>
            <a:ext cx="5314543" cy="3375920"/>
          </a:xfrm>
        </p:spPr>
        <p:txBody>
          <a:bodyPr vert="horz" lIns="91440" tIns="45720" rIns="91440" bIns="45720" rtlCol="0" anchor="t">
            <a:normAutofit/>
          </a:bodyPr>
          <a:lstStyle/>
          <a:p>
            <a:pPr marL="0" indent="0">
              <a:buNone/>
            </a:pPr>
            <a:r>
              <a:rPr lang="en-GB" sz="1800">
                <a:ea typeface="+mn-lt"/>
                <a:cs typeface="+mn-lt"/>
              </a:rPr>
              <a:t>• My chosen topic is Forest Schools. </a:t>
            </a:r>
            <a:endParaRPr lang="en-GB" sz="1800">
              <a:cs typeface="Calibri" panose="020F0502020204030204"/>
            </a:endParaRPr>
          </a:p>
          <a:p>
            <a:pPr marL="0" indent="0">
              <a:buNone/>
            </a:pPr>
            <a:r>
              <a:rPr lang="en-GB" sz="1800">
                <a:ea typeface="+mn-lt"/>
                <a:cs typeface="+mn-lt"/>
              </a:rPr>
              <a:t>•Forest schools is a process that gives all learners regular opportunities to further their confidence and nurture their self -  esteem through hand – on learning experiences within a natural environment.  </a:t>
            </a:r>
            <a:endParaRPr lang="en-GB" sz="1800">
              <a:cs typeface="Calibri" panose="020F0502020204030204"/>
            </a:endParaRPr>
          </a:p>
          <a:p>
            <a:pPr marL="0" indent="0">
              <a:buNone/>
            </a:pPr>
            <a:r>
              <a:rPr lang="en-GB" sz="1800">
                <a:ea typeface="+mn-lt"/>
                <a:cs typeface="+mn-lt"/>
              </a:rPr>
              <a:t>• Forest schools allow children to learn through outdoor play, through interacting with their peers. </a:t>
            </a:r>
            <a:endParaRPr lang="en-GB" sz="1800">
              <a:cs typeface="Calibri" panose="020F0502020204030204"/>
            </a:endParaRPr>
          </a:p>
          <a:p>
            <a:pPr marL="0" indent="0">
              <a:buNone/>
            </a:pPr>
            <a:r>
              <a:rPr lang="en-GB" sz="1800">
                <a:ea typeface="+mn-lt"/>
                <a:cs typeface="+mn-lt"/>
              </a:rPr>
              <a:t>•The premise of a Forest School is to focus on the outside environment and the importance of fresh air. Additionally it focuses on Frobel’s theory of interactive education. </a:t>
            </a:r>
            <a:endParaRPr lang="en-GB" sz="1800">
              <a:cs typeface="Calibri" panose="020F0502020204030204"/>
            </a:endParaRPr>
          </a:p>
          <a:p>
            <a:endParaRPr lang="en-GB" sz="1800">
              <a:cs typeface="Calibri" panose="020F0502020204030204"/>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ign on the grass&#10;&#10;Description generated with very high confidence">
            <a:extLst>
              <a:ext uri="{FF2B5EF4-FFF2-40B4-BE49-F238E27FC236}">
                <a16:creationId xmlns:a16="http://schemas.microsoft.com/office/drawing/2014/main" id="{AFBFCF1D-FBF3-4C52-97EC-708B98907285}"/>
              </a:ext>
            </a:extLst>
          </p:cNvPr>
          <p:cNvPicPr>
            <a:picLocks noChangeAspect="1"/>
          </p:cNvPicPr>
          <p:nvPr/>
        </p:nvPicPr>
        <p:blipFill rotWithShape="1">
          <a:blip r:embed="rId2"/>
          <a:srcRect l="914" r="-2"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55333728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1" descr="A sign next to a tree in a forest&#10;&#10;Description generated with very high confidence">
            <a:extLst>
              <a:ext uri="{FF2B5EF4-FFF2-40B4-BE49-F238E27FC236}">
                <a16:creationId xmlns:a16="http://schemas.microsoft.com/office/drawing/2014/main" id="{077782FC-4DF8-461B-AB65-E14F97F925D5}"/>
              </a:ext>
            </a:extLst>
          </p:cNvPr>
          <p:cNvPicPr>
            <a:picLocks noChangeAspect="1"/>
          </p:cNvPicPr>
          <p:nvPr/>
        </p:nvPicPr>
        <p:blipFill rotWithShape="1">
          <a:blip r:embed="rId2"/>
          <a:srcRect t="14557" b="1488"/>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8066989-C837-493C-B105-279C7F3D766B}"/>
              </a:ext>
            </a:extLst>
          </p:cNvPr>
          <p:cNvSpPr>
            <a:spLocks noGrp="1"/>
          </p:cNvSpPr>
          <p:nvPr>
            <p:ph type="title"/>
          </p:nvPr>
        </p:nvSpPr>
        <p:spPr>
          <a:xfrm>
            <a:off x="709448" y="1913950"/>
            <a:ext cx="4204137" cy="1342754"/>
          </a:xfrm>
        </p:spPr>
        <p:txBody>
          <a:bodyPr>
            <a:normAutofit/>
          </a:bodyPr>
          <a:lstStyle/>
          <a:p>
            <a:pPr algn="ctr"/>
            <a:r>
              <a:rPr lang="en-GB" sz="3600" u="sng">
                <a:cs typeface="Calibri Light"/>
              </a:rPr>
              <a:t>Forest School</a:t>
            </a:r>
            <a:endParaRPr lang="en-GB" sz="3600" u="sng"/>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1C5E8B-48DF-4201-BCE4-B50A34A42FE4}"/>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GB" sz="1700">
                <a:ea typeface="+mn-lt"/>
                <a:cs typeface="+mn-lt"/>
              </a:rPr>
              <a:t>•  “There is no such thing as bad weather, only inappropriate clothing.” – The Guardian, no date.</a:t>
            </a:r>
            <a:endParaRPr lang="en-GB" sz="1700">
              <a:cs typeface="Calibri"/>
            </a:endParaRPr>
          </a:p>
          <a:p>
            <a:r>
              <a:rPr lang="en-GB" sz="1700">
                <a:ea typeface="+mn-lt"/>
                <a:cs typeface="+mn-lt"/>
              </a:rPr>
              <a:t>• Children adapt easily to their environments. </a:t>
            </a:r>
            <a:endParaRPr lang="en-GB" sz="1700"/>
          </a:p>
          <a:p>
            <a:r>
              <a:rPr lang="en-GB" sz="1700">
                <a:ea typeface="+mn-lt"/>
                <a:cs typeface="+mn-lt"/>
              </a:rPr>
              <a:t>• “They are learning through unstructured play”- The Guardian, no date. </a:t>
            </a:r>
            <a:endParaRPr lang="en-GB" sz="1700"/>
          </a:p>
          <a:p>
            <a:r>
              <a:rPr lang="en-GB" sz="1700">
                <a:ea typeface="+mn-lt"/>
                <a:cs typeface="+mn-lt"/>
              </a:rPr>
              <a:t>• Forest schools are vitally important to children’s welfare and educational needs. </a:t>
            </a:r>
            <a:endParaRPr lang="en-GB" sz="1700"/>
          </a:p>
          <a:p>
            <a:endParaRPr lang="en-GB" sz="1700">
              <a:cs typeface="Calibri"/>
            </a:endParaRPr>
          </a:p>
        </p:txBody>
      </p:sp>
    </p:spTree>
    <p:extLst>
      <p:ext uri="{BB962C8B-B14F-4D97-AF65-F5344CB8AC3E}">
        <p14:creationId xmlns:p14="http://schemas.microsoft.com/office/powerpoint/2010/main" val="2685558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outdoor, person, man, grass&#10;&#10;Description generated with very high confidence">
            <a:extLst>
              <a:ext uri="{FF2B5EF4-FFF2-40B4-BE49-F238E27FC236}">
                <a16:creationId xmlns:a16="http://schemas.microsoft.com/office/drawing/2014/main" id="{19BF5C5A-A1F2-4845-A626-BF109F5CE1E4}"/>
              </a:ext>
            </a:extLst>
          </p:cNvPr>
          <p:cNvPicPr>
            <a:picLocks noChangeAspect="1"/>
          </p:cNvPicPr>
          <p:nvPr/>
        </p:nvPicPr>
        <p:blipFill rotWithShape="1">
          <a:blip r:embed="rId2"/>
          <a:srcRect b="443"/>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B8193CE-361E-45F6-ACDA-5FE5EE8DB187}"/>
              </a:ext>
            </a:extLst>
          </p:cNvPr>
          <p:cNvSpPr>
            <a:spLocks noGrp="1"/>
          </p:cNvSpPr>
          <p:nvPr>
            <p:ph type="title"/>
          </p:nvPr>
        </p:nvSpPr>
        <p:spPr>
          <a:xfrm>
            <a:off x="709448" y="1913950"/>
            <a:ext cx="4204137" cy="1342754"/>
          </a:xfrm>
        </p:spPr>
        <p:txBody>
          <a:bodyPr>
            <a:normAutofit/>
          </a:bodyPr>
          <a:lstStyle/>
          <a:p>
            <a:pPr algn="ctr"/>
            <a:r>
              <a:rPr lang="en-GB" sz="3600" u="sng">
                <a:cs typeface="Calibri Light"/>
              </a:rPr>
              <a:t>The importance of Forest schools </a:t>
            </a:r>
            <a:endParaRPr lang="en-GB" sz="360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FD6CB4-E892-44B6-A8D0-9F5FE0FE2C34}"/>
              </a:ext>
            </a:extLst>
          </p:cNvPr>
          <p:cNvSpPr>
            <a:spLocks noGrp="1"/>
          </p:cNvSpPr>
          <p:nvPr>
            <p:ph idx="1"/>
          </p:nvPr>
        </p:nvSpPr>
        <p:spPr>
          <a:xfrm>
            <a:off x="525516" y="3417573"/>
            <a:ext cx="4593021" cy="2619839"/>
          </a:xfrm>
        </p:spPr>
        <p:txBody>
          <a:bodyPr vert="horz" lIns="91440" tIns="45720" rIns="91440" bIns="45720" rtlCol="0" anchor="ctr">
            <a:normAutofit/>
          </a:bodyPr>
          <a:lstStyle/>
          <a:p>
            <a:pPr marL="0" indent="0">
              <a:buNone/>
            </a:pPr>
            <a:r>
              <a:rPr lang="en-GB" sz="1100">
                <a:ea typeface="+mn-lt"/>
                <a:cs typeface="+mn-lt"/>
              </a:rPr>
              <a:t>• “The best classroom and the richest cupboard is roofed only by the sky.” – McMillan (1925) cited in Giardello (2013) </a:t>
            </a:r>
            <a:endParaRPr lang="en-GB" sz="1100">
              <a:cs typeface="Calibri" panose="020F0502020204030204"/>
            </a:endParaRPr>
          </a:p>
          <a:p>
            <a:pPr marL="0" indent="0">
              <a:buNone/>
            </a:pPr>
            <a:r>
              <a:rPr lang="en-GB" sz="1100">
                <a:ea typeface="+mn-lt"/>
                <a:cs typeface="+mn-lt"/>
              </a:rPr>
              <a:t>• This displays the importance of the outdoors. </a:t>
            </a:r>
            <a:endParaRPr lang="en-GB" sz="1100">
              <a:cs typeface="Calibri" panose="020F0502020204030204"/>
            </a:endParaRPr>
          </a:p>
          <a:p>
            <a:pPr marL="0" indent="0">
              <a:buNone/>
            </a:pPr>
            <a:r>
              <a:rPr lang="en-GB" sz="1100">
                <a:ea typeface="+mn-lt"/>
                <a:cs typeface="+mn-lt"/>
              </a:rPr>
              <a:t>•Forest schools are important for the following reasons </a:t>
            </a:r>
            <a:endParaRPr lang="en-GB" sz="1100">
              <a:cs typeface="Calibri" panose="020F0502020204030204"/>
            </a:endParaRPr>
          </a:p>
          <a:p>
            <a:pPr marL="0" indent="0">
              <a:buNone/>
            </a:pPr>
            <a:r>
              <a:rPr lang="en-GB" sz="1100">
                <a:ea typeface="+mn-lt"/>
                <a:cs typeface="+mn-lt"/>
              </a:rPr>
              <a:t>•Having a prepared environment allows for the opportunity for children to participate in activities.</a:t>
            </a:r>
            <a:endParaRPr lang="en-GB" sz="1100">
              <a:cs typeface="Calibri" panose="020F0502020204030204"/>
            </a:endParaRPr>
          </a:p>
          <a:p>
            <a:pPr marL="0" indent="0">
              <a:buNone/>
            </a:pPr>
            <a:r>
              <a:rPr lang="en-GB" sz="1100">
                <a:ea typeface="+mn-lt"/>
                <a:cs typeface="+mn-lt"/>
              </a:rPr>
              <a:t>• Stimulate their human instincts and interests for learning purposes.  </a:t>
            </a:r>
          </a:p>
          <a:p>
            <a:pPr marL="0" indent="0">
              <a:buNone/>
            </a:pPr>
            <a:r>
              <a:rPr lang="en-GB" sz="1100">
                <a:ea typeface="+mn-lt"/>
                <a:cs typeface="+mn-lt"/>
              </a:rPr>
              <a:t>•It allows children's development to be supported. </a:t>
            </a:r>
            <a:endParaRPr lang="en-GB" sz="1100">
              <a:cs typeface="Calibri" panose="020F0502020204030204"/>
            </a:endParaRPr>
          </a:p>
          <a:p>
            <a:pPr marL="0" indent="0">
              <a:buNone/>
            </a:pPr>
            <a:r>
              <a:rPr lang="en-GB" sz="1100">
                <a:ea typeface="+mn-lt"/>
                <a:cs typeface="+mn-lt"/>
              </a:rPr>
              <a:t>• “The environment must be rich in motives which lend interest to activity and invite the child to conduct his own experiences.” Montessori (1955:81) </a:t>
            </a:r>
            <a:endParaRPr lang="en-GB" sz="1100">
              <a:cs typeface="Calibri" panose="020F0502020204030204"/>
            </a:endParaRPr>
          </a:p>
          <a:p>
            <a:endParaRPr lang="en-GB" sz="1100">
              <a:cs typeface="Calibri" panose="020F0502020204030204"/>
            </a:endParaRPr>
          </a:p>
        </p:txBody>
      </p:sp>
    </p:spTree>
    <p:extLst>
      <p:ext uri="{BB962C8B-B14F-4D97-AF65-F5344CB8AC3E}">
        <p14:creationId xmlns:p14="http://schemas.microsoft.com/office/powerpoint/2010/main" val="1832152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F69BC-390D-4A06-9BE2-CFB35DA1EE50}"/>
              </a:ext>
            </a:extLst>
          </p:cNvPr>
          <p:cNvSpPr>
            <a:spLocks noGrp="1"/>
          </p:cNvSpPr>
          <p:nvPr>
            <p:ph type="title"/>
          </p:nvPr>
        </p:nvSpPr>
        <p:spPr>
          <a:xfrm>
            <a:off x="762001" y="803325"/>
            <a:ext cx="5314536" cy="1325563"/>
          </a:xfrm>
        </p:spPr>
        <p:txBody>
          <a:bodyPr>
            <a:normAutofit/>
          </a:bodyPr>
          <a:lstStyle/>
          <a:p>
            <a:r>
              <a:rPr lang="en-GB" u="sng">
                <a:ea typeface="+mj-lt"/>
                <a:cs typeface="+mj-lt"/>
              </a:rPr>
              <a:t>Friedrich Frobel 1782 - 1852</a:t>
            </a:r>
            <a:endParaRPr lang="en-US"/>
          </a:p>
        </p:txBody>
      </p:sp>
      <p:sp>
        <p:nvSpPr>
          <p:cNvPr id="3" name="Content Placeholder 2">
            <a:extLst>
              <a:ext uri="{FF2B5EF4-FFF2-40B4-BE49-F238E27FC236}">
                <a16:creationId xmlns:a16="http://schemas.microsoft.com/office/drawing/2014/main" id="{C91A1743-55DA-4FAA-AD71-9741581AAFD2}"/>
              </a:ext>
            </a:extLst>
          </p:cNvPr>
          <p:cNvSpPr>
            <a:spLocks noGrp="1"/>
          </p:cNvSpPr>
          <p:nvPr>
            <p:ph idx="1"/>
          </p:nvPr>
        </p:nvSpPr>
        <p:spPr>
          <a:xfrm>
            <a:off x="762000" y="2279018"/>
            <a:ext cx="5314543" cy="3375920"/>
          </a:xfrm>
        </p:spPr>
        <p:txBody>
          <a:bodyPr vert="horz" lIns="91440" tIns="45720" rIns="91440" bIns="45720" rtlCol="0" anchor="t">
            <a:normAutofit/>
          </a:bodyPr>
          <a:lstStyle/>
          <a:p>
            <a:pPr marL="0" indent="0">
              <a:buNone/>
            </a:pPr>
            <a:r>
              <a:rPr lang="en-GB" sz="1800">
                <a:ea typeface="+mn-lt"/>
                <a:cs typeface="+mn-lt"/>
              </a:rPr>
              <a:t>• Frobel established there was a need for an interactive educational  process, called the kindergarten which translates to the ‘children’s Garden’. </a:t>
            </a:r>
            <a:endParaRPr lang="en-GB" sz="1800">
              <a:cs typeface="Calibri" panose="020F0502020204030204"/>
            </a:endParaRPr>
          </a:p>
          <a:p>
            <a:pPr marL="0" indent="0">
              <a:buNone/>
            </a:pPr>
            <a:r>
              <a:rPr lang="en-GB" sz="1800">
                <a:ea typeface="+mn-lt"/>
                <a:cs typeface="+mn-lt"/>
              </a:rPr>
              <a:t>• Freedom of play </a:t>
            </a:r>
            <a:endParaRPr lang="en-GB" sz="1800">
              <a:cs typeface="Calibri" panose="020F0502020204030204"/>
            </a:endParaRPr>
          </a:p>
          <a:p>
            <a:pPr marL="0" indent="0">
              <a:buNone/>
            </a:pPr>
            <a:r>
              <a:rPr lang="en-GB" sz="1800">
                <a:ea typeface="+mn-lt"/>
                <a:cs typeface="+mn-lt"/>
              </a:rPr>
              <a:t>• “Play is a child’s work” – Friedrich Froebel </a:t>
            </a:r>
            <a:endParaRPr lang="en-GB" sz="1800">
              <a:cs typeface="Calibri" panose="020F0502020204030204"/>
            </a:endParaRPr>
          </a:p>
          <a:p>
            <a:pPr marL="0" indent="0">
              <a:buNone/>
            </a:pPr>
            <a:r>
              <a:rPr lang="en-GB" sz="1800">
                <a:ea typeface="+mn-lt"/>
                <a:cs typeface="+mn-lt"/>
              </a:rPr>
              <a:t>• According to Frobel during childhood the individual should be familiar with nature. </a:t>
            </a:r>
            <a:endParaRPr lang="en-GB" sz="1800">
              <a:cs typeface="Calibri" panose="020F0502020204030204"/>
            </a:endParaRPr>
          </a:p>
          <a:p>
            <a:pPr marL="0" indent="0">
              <a:buNone/>
            </a:pPr>
            <a:endParaRPr lang="en-GB" sz="1800">
              <a:cs typeface="Calibri" panose="020F0502020204030204"/>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erson wearing a suit and tie&#10;&#10;Description generated with very high confidence">
            <a:extLst>
              <a:ext uri="{FF2B5EF4-FFF2-40B4-BE49-F238E27FC236}">
                <a16:creationId xmlns:a16="http://schemas.microsoft.com/office/drawing/2014/main" id="{29A9D663-6030-4A68-8D71-F65D4800536E}"/>
              </a:ext>
            </a:extLst>
          </p:cNvPr>
          <p:cNvPicPr>
            <a:picLocks noChangeAspect="1"/>
          </p:cNvPicPr>
          <p:nvPr/>
        </p:nvPicPr>
        <p:blipFill rotWithShape="1">
          <a:blip r:embed="rId2"/>
          <a:srcRect l="9" r="3757"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41937004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42CE4-5868-4B86-976C-F0C4F6B07D2D}"/>
              </a:ext>
            </a:extLst>
          </p:cNvPr>
          <p:cNvSpPr>
            <a:spLocks noGrp="1"/>
          </p:cNvSpPr>
          <p:nvPr>
            <p:ph type="title"/>
          </p:nvPr>
        </p:nvSpPr>
        <p:spPr>
          <a:xfrm>
            <a:off x="762001" y="803325"/>
            <a:ext cx="5314536" cy="1325563"/>
          </a:xfrm>
        </p:spPr>
        <p:txBody>
          <a:bodyPr>
            <a:normAutofit/>
          </a:bodyPr>
          <a:lstStyle/>
          <a:p>
            <a:r>
              <a:rPr lang="en-GB" u="sng">
                <a:ea typeface="+mj-lt"/>
                <a:cs typeface="+mj-lt"/>
              </a:rPr>
              <a:t>John Dewey 1859 - 1952</a:t>
            </a:r>
            <a:endParaRPr lang="en-US"/>
          </a:p>
        </p:txBody>
      </p:sp>
      <p:sp>
        <p:nvSpPr>
          <p:cNvPr id="3" name="Content Placeholder 2">
            <a:extLst>
              <a:ext uri="{FF2B5EF4-FFF2-40B4-BE49-F238E27FC236}">
                <a16:creationId xmlns:a16="http://schemas.microsoft.com/office/drawing/2014/main" id="{76D44FAD-AB72-49BD-AB5E-BAA4C22D4CC3}"/>
              </a:ext>
            </a:extLst>
          </p:cNvPr>
          <p:cNvSpPr>
            <a:spLocks noGrp="1"/>
          </p:cNvSpPr>
          <p:nvPr>
            <p:ph idx="1"/>
          </p:nvPr>
        </p:nvSpPr>
        <p:spPr>
          <a:xfrm>
            <a:off x="762000" y="2279018"/>
            <a:ext cx="5314543" cy="3375920"/>
          </a:xfrm>
        </p:spPr>
        <p:txBody>
          <a:bodyPr vert="horz" lIns="91440" tIns="45720" rIns="91440" bIns="45720" rtlCol="0" anchor="t">
            <a:normAutofit/>
          </a:bodyPr>
          <a:lstStyle/>
          <a:p>
            <a:pPr marL="0" indent="0">
              <a:buNone/>
            </a:pPr>
            <a:r>
              <a:rPr lang="en-GB" sz="1100">
                <a:ea typeface="+mn-lt"/>
                <a:cs typeface="+mn-lt"/>
              </a:rPr>
              <a:t>•Dewey believed that education needed to develop for children to have the best possible learning opportunities. </a:t>
            </a:r>
            <a:endParaRPr lang="en-GB" sz="1100">
              <a:cs typeface="Calibri" panose="020F0502020204030204"/>
            </a:endParaRPr>
          </a:p>
          <a:p>
            <a:pPr marL="0" indent="0">
              <a:buNone/>
            </a:pPr>
            <a:r>
              <a:rPr lang="en-GB" sz="1100">
                <a:ea typeface="+mn-lt"/>
                <a:cs typeface="+mn-lt"/>
              </a:rPr>
              <a:t>•“If we teach today’s students as we taught yesterday’s, we rob them of tomorrow.”</a:t>
            </a:r>
            <a:endParaRPr lang="en-GB" sz="1100">
              <a:cs typeface="Calibri" panose="020F0502020204030204"/>
            </a:endParaRPr>
          </a:p>
          <a:p>
            <a:pPr marL="0" indent="0">
              <a:buNone/>
            </a:pPr>
            <a:r>
              <a:rPr lang="en-GB" sz="1100">
                <a:ea typeface="+mn-lt"/>
                <a:cs typeface="+mn-lt"/>
              </a:rPr>
              <a:t>•Forest schools within the UK although it is a new programme it is based on a rich heritage of learning  outdoors. </a:t>
            </a:r>
            <a:endParaRPr lang="en-GB" sz="1100">
              <a:cs typeface="Calibri" panose="020F0502020204030204"/>
            </a:endParaRPr>
          </a:p>
          <a:p>
            <a:pPr marL="0" indent="0">
              <a:buNone/>
            </a:pPr>
            <a:r>
              <a:rPr lang="en-GB" sz="1100">
                <a:ea typeface="+mn-lt"/>
                <a:cs typeface="+mn-lt"/>
              </a:rPr>
              <a:t>•Within the 1970s and 80s to improve numeracy and literacy skills the education system altered and became predominantly a teacher outcome -  centred approach, this was the introduction of the national curriculum as we know it today. </a:t>
            </a:r>
          </a:p>
          <a:p>
            <a:pPr marL="0" indent="0">
              <a:buNone/>
            </a:pPr>
            <a:r>
              <a:rPr lang="en-GB" sz="1100">
                <a:ea typeface="+mn-lt"/>
                <a:cs typeface="+mn-lt"/>
              </a:rPr>
              <a:t>•After this time there was a need for different educational methods. Therefore, in the 1990s Forest Schools were discussed and later emerged. </a:t>
            </a:r>
            <a:endParaRPr lang="en-GB" sz="1100">
              <a:cs typeface="Calibri" panose="020F0502020204030204"/>
            </a:endParaRPr>
          </a:p>
          <a:p>
            <a:pPr marL="0" indent="0">
              <a:buNone/>
            </a:pPr>
            <a:r>
              <a:rPr lang="en-GB" sz="1100">
                <a:ea typeface="+mn-lt"/>
                <a:cs typeface="+mn-lt"/>
              </a:rPr>
              <a:t>•  “Give the pupils something to do, not something to learn; and the doing is of such a nature as to demand thinking; learning naturally results.” – John Dewey </a:t>
            </a:r>
            <a:endParaRPr lang="en-GB" sz="1100">
              <a:cs typeface="Calibri" panose="020F0502020204030204"/>
            </a:endParaRPr>
          </a:p>
          <a:p>
            <a:pPr marL="0" indent="0">
              <a:buNone/>
            </a:pPr>
            <a:r>
              <a:rPr lang="en-GB" sz="1100">
                <a:ea typeface="+mn-lt"/>
                <a:cs typeface="+mn-lt"/>
              </a:rPr>
              <a:t>•This displays the importance of Forest Schools. </a:t>
            </a:r>
            <a:endParaRPr lang="en-GB" sz="1100">
              <a:cs typeface="Calibri" panose="020F0502020204030204"/>
            </a:endParaRPr>
          </a:p>
          <a:p>
            <a:endParaRPr lang="en-GB" sz="1100">
              <a:cs typeface="Calibri" panose="020F0502020204030204"/>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erson wearing a suit and tie&#10;&#10;Description generated with very high confidence">
            <a:extLst>
              <a:ext uri="{FF2B5EF4-FFF2-40B4-BE49-F238E27FC236}">
                <a16:creationId xmlns:a16="http://schemas.microsoft.com/office/drawing/2014/main" id="{6497F497-7AF3-4B4E-A42C-993C70602F21}"/>
              </a:ext>
            </a:extLst>
          </p:cNvPr>
          <p:cNvPicPr>
            <a:picLocks noChangeAspect="1"/>
          </p:cNvPicPr>
          <p:nvPr/>
        </p:nvPicPr>
        <p:blipFill rotWithShape="1">
          <a:blip r:embed="rId2"/>
          <a:srcRect t="2480" r="-1" b="23479"/>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2097121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drawing of a cartoon character&#10;&#10;Description generated with high confidence">
            <a:extLst>
              <a:ext uri="{FF2B5EF4-FFF2-40B4-BE49-F238E27FC236}">
                <a16:creationId xmlns:a16="http://schemas.microsoft.com/office/drawing/2014/main" id="{76F2D86E-1063-48B8-B22B-FE618440F523}"/>
              </a:ext>
            </a:extLst>
          </p:cNvPr>
          <p:cNvPicPr>
            <a:picLocks noGrp="1" noChangeAspect="1"/>
          </p:cNvPicPr>
          <p:nvPr>
            <p:ph idx="1"/>
          </p:nvPr>
        </p:nvPicPr>
        <p:blipFill>
          <a:blip r:embed="rId2"/>
          <a:stretch>
            <a:fillRect/>
          </a:stretch>
        </p:blipFill>
        <p:spPr>
          <a:xfrm>
            <a:off x="3471218" y="2612"/>
            <a:ext cx="4275361" cy="2267896"/>
          </a:xfrm>
        </p:spPr>
      </p:pic>
      <p:sp>
        <p:nvSpPr>
          <p:cNvPr id="6" name="TextBox 5">
            <a:extLst>
              <a:ext uri="{FF2B5EF4-FFF2-40B4-BE49-F238E27FC236}">
                <a16:creationId xmlns:a16="http://schemas.microsoft.com/office/drawing/2014/main" id="{5649BFCE-1351-46C5-9788-A0842DE535D7}"/>
              </a:ext>
            </a:extLst>
          </p:cNvPr>
          <p:cNvSpPr txBox="1"/>
          <p:nvPr/>
        </p:nvSpPr>
        <p:spPr>
          <a:xfrm>
            <a:off x="933692" y="3277564"/>
            <a:ext cx="99387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a:t>    We visited Cywion Bach.</a:t>
            </a:r>
          </a:p>
          <a:p>
            <a:pPr marL="285750" indent="-285750">
              <a:buFont typeface="Arial"/>
              <a:buChar char="•"/>
            </a:pPr>
            <a:r>
              <a:rPr lang="en-GB"/>
              <a:t>Cywon Bach won the award for best nursery of 2019. </a:t>
            </a:r>
            <a:endParaRPr lang="en-GB">
              <a:cs typeface="Calibri" panose="020F0502020204030204"/>
            </a:endParaRPr>
          </a:p>
          <a:p>
            <a:pPr marL="285750" indent="-285750">
              <a:buFont typeface="Arial"/>
              <a:buChar char="•"/>
            </a:pPr>
            <a:r>
              <a:rPr lang="en-GB"/>
              <a:t>There were a variety of activity stations within the nursery. </a:t>
            </a:r>
            <a:endParaRPr lang="en-GB">
              <a:cs typeface="Calibri" panose="020F0502020204030204"/>
            </a:endParaRPr>
          </a:p>
          <a:p>
            <a:pPr marL="285750" indent="-285750">
              <a:buFont typeface="Arial"/>
              <a:buChar char="•"/>
            </a:pPr>
            <a:r>
              <a:rPr lang="en-GB"/>
              <a:t>For example, a campfire and mud kitchens. </a:t>
            </a:r>
            <a:endParaRPr lang="en-GB">
              <a:cs typeface="Calibri" panose="020F0502020204030204"/>
            </a:endParaRPr>
          </a:p>
        </p:txBody>
      </p:sp>
    </p:spTree>
    <p:extLst>
      <p:ext uri="{BB962C8B-B14F-4D97-AF65-F5344CB8AC3E}">
        <p14:creationId xmlns:p14="http://schemas.microsoft.com/office/powerpoint/2010/main" val="4166604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in a forest&#10;&#10;Description generated with high confidence">
            <a:extLst>
              <a:ext uri="{FF2B5EF4-FFF2-40B4-BE49-F238E27FC236}">
                <a16:creationId xmlns:a16="http://schemas.microsoft.com/office/drawing/2014/main" id="{3164086E-22A5-486D-B14C-A75CDC84F41A}"/>
              </a:ext>
            </a:extLst>
          </p:cNvPr>
          <p:cNvPicPr>
            <a:picLocks noChangeAspect="1"/>
          </p:cNvPicPr>
          <p:nvPr/>
        </p:nvPicPr>
        <p:blipFill rotWithShape="1">
          <a:blip r:embed="rId2"/>
          <a:srcRect t="443"/>
          <a:stretch/>
        </p:blipFill>
        <p:spPr>
          <a:xfrm>
            <a:off x="-38583"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5604BED-6CAF-4C07-9B2B-D34EB1C0BCA5}"/>
              </a:ext>
            </a:extLst>
          </p:cNvPr>
          <p:cNvSpPr>
            <a:spLocks noGrp="1"/>
          </p:cNvSpPr>
          <p:nvPr>
            <p:ph type="title"/>
          </p:nvPr>
        </p:nvSpPr>
        <p:spPr>
          <a:xfrm>
            <a:off x="786612" y="1238760"/>
            <a:ext cx="3741150" cy="1063033"/>
          </a:xfrm>
        </p:spPr>
        <p:txBody>
          <a:bodyPr>
            <a:normAutofit fontScale="90000"/>
          </a:bodyPr>
          <a:lstStyle/>
          <a:p>
            <a:pPr algn="ctr"/>
            <a:r>
              <a:rPr lang="en-GB" sz="2800" u="sng">
                <a:cs typeface="Calibri Light"/>
              </a:rPr>
              <a:t>Tina Bruce </a:t>
            </a:r>
            <a:br>
              <a:rPr lang="en-GB" sz="2800" u="sng">
                <a:cs typeface="Calibri Light"/>
              </a:rPr>
            </a:br>
            <a:r>
              <a:rPr lang="en-GB" sz="2800" u="sng">
                <a:cs typeface="Calibri Light"/>
              </a:rPr>
              <a:t>12 features of play (1987) </a:t>
            </a:r>
            <a:endParaRPr lang="en-GB" sz="2800">
              <a:cs typeface="Calibri Light" panose="020F0302020204030204"/>
            </a:endParaRP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F2BAA6-DFCB-4379-9577-7F65C3909ECF}"/>
              </a:ext>
            </a:extLst>
          </p:cNvPr>
          <p:cNvSpPr>
            <a:spLocks noGrp="1"/>
          </p:cNvSpPr>
          <p:nvPr>
            <p:ph idx="1"/>
          </p:nvPr>
        </p:nvSpPr>
        <p:spPr>
          <a:xfrm>
            <a:off x="390478" y="2462661"/>
            <a:ext cx="4593021" cy="4095611"/>
          </a:xfrm>
        </p:spPr>
        <p:txBody>
          <a:bodyPr vert="horz" lIns="91440" tIns="45720" rIns="91440" bIns="45720" rtlCol="0" anchor="ctr">
            <a:normAutofit/>
          </a:bodyPr>
          <a:lstStyle/>
          <a:p>
            <a:pPr marL="0" indent="0">
              <a:buNone/>
            </a:pPr>
            <a:r>
              <a:rPr lang="en-GB" sz="1400">
                <a:ea typeface="+mn-lt"/>
                <a:cs typeface="+mn-lt"/>
              </a:rPr>
              <a:t>•Using firsthand experiences</a:t>
            </a:r>
            <a:endParaRPr lang="en-GB" sz="1400">
              <a:cs typeface="Calibri" panose="020F0502020204030204"/>
            </a:endParaRPr>
          </a:p>
          <a:p>
            <a:pPr marL="0" indent="0">
              <a:buNone/>
            </a:pPr>
            <a:r>
              <a:rPr lang="en-GB" sz="1400">
                <a:ea typeface="+mn-lt"/>
                <a:cs typeface="+mn-lt"/>
              </a:rPr>
              <a:t>• Making up rules </a:t>
            </a:r>
            <a:endParaRPr lang="en-GB" sz="1400">
              <a:cs typeface="Calibri" panose="020F0502020204030204"/>
            </a:endParaRPr>
          </a:p>
          <a:p>
            <a:pPr marL="0" indent="0">
              <a:buNone/>
            </a:pPr>
            <a:r>
              <a:rPr lang="en-GB" sz="1400">
                <a:ea typeface="+mn-lt"/>
                <a:cs typeface="+mn-lt"/>
              </a:rPr>
              <a:t>• Making props</a:t>
            </a:r>
            <a:endParaRPr lang="en-GB" sz="1400">
              <a:cs typeface="Calibri" panose="020F0502020204030204"/>
            </a:endParaRPr>
          </a:p>
          <a:p>
            <a:pPr marL="0" indent="0">
              <a:buNone/>
            </a:pPr>
            <a:r>
              <a:rPr lang="en-GB" sz="1400">
                <a:ea typeface="+mn-lt"/>
                <a:cs typeface="+mn-lt"/>
              </a:rPr>
              <a:t>• Choosing to play </a:t>
            </a:r>
            <a:endParaRPr lang="en-GB" sz="1400">
              <a:cs typeface="Calibri" panose="020F0502020204030204"/>
            </a:endParaRPr>
          </a:p>
          <a:p>
            <a:pPr marL="0" indent="0">
              <a:buNone/>
            </a:pPr>
            <a:r>
              <a:rPr lang="en-GB" sz="1400">
                <a:ea typeface="+mn-lt"/>
                <a:cs typeface="+mn-lt"/>
              </a:rPr>
              <a:t>• Rehearsing the future </a:t>
            </a:r>
            <a:endParaRPr lang="en-GB" sz="1400">
              <a:cs typeface="Calibri" panose="020F0502020204030204"/>
            </a:endParaRPr>
          </a:p>
          <a:p>
            <a:pPr marL="0" indent="0">
              <a:buNone/>
            </a:pPr>
            <a:r>
              <a:rPr lang="en-GB" sz="1400">
                <a:ea typeface="+mn-lt"/>
                <a:cs typeface="+mn-lt"/>
              </a:rPr>
              <a:t>• Pretending </a:t>
            </a:r>
            <a:r>
              <a:rPr lang="en-GB" sz="1100">
                <a:ea typeface="+mn-lt"/>
                <a:cs typeface="+mn-lt"/>
              </a:rPr>
              <a:t>                   </a:t>
            </a:r>
            <a:endParaRPr lang="en-GB" sz="1100"/>
          </a:p>
          <a:p>
            <a:pPr marL="0" indent="0">
              <a:buNone/>
            </a:pPr>
            <a:r>
              <a:rPr lang="en-GB" sz="1400">
                <a:ea typeface="+mn-lt"/>
                <a:cs typeface="+mn-lt"/>
              </a:rPr>
              <a:t>• Playing alone </a:t>
            </a:r>
            <a:endParaRPr lang="en-GB" sz="1400">
              <a:cs typeface="Calibri" panose="020F0502020204030204"/>
            </a:endParaRPr>
          </a:p>
          <a:p>
            <a:pPr marL="0" indent="0">
              <a:buNone/>
            </a:pPr>
            <a:r>
              <a:rPr lang="en-GB" sz="1400">
                <a:ea typeface="+mn-lt"/>
                <a:cs typeface="+mn-lt"/>
              </a:rPr>
              <a:t>• Playing together </a:t>
            </a:r>
            <a:endParaRPr lang="en-GB" sz="1400">
              <a:cs typeface="Calibri" panose="020F0502020204030204"/>
            </a:endParaRPr>
          </a:p>
          <a:p>
            <a:pPr marL="0" indent="0">
              <a:buNone/>
            </a:pPr>
            <a:r>
              <a:rPr lang="en-GB" sz="1400">
                <a:ea typeface="+mn-lt"/>
                <a:cs typeface="+mn-lt"/>
              </a:rPr>
              <a:t>• Having a personal agenda </a:t>
            </a:r>
            <a:endParaRPr lang="en-GB" sz="1400">
              <a:cs typeface="Calibri" panose="020F0502020204030204"/>
            </a:endParaRPr>
          </a:p>
          <a:p>
            <a:pPr marL="0" indent="0">
              <a:buNone/>
            </a:pPr>
            <a:r>
              <a:rPr lang="en-GB" sz="1400">
                <a:ea typeface="+mn-lt"/>
                <a:cs typeface="+mn-lt"/>
              </a:rPr>
              <a:t>•Being deeply involved </a:t>
            </a:r>
            <a:endParaRPr lang="en-GB" sz="1400">
              <a:cs typeface="Calibri" panose="020F0502020204030204"/>
            </a:endParaRPr>
          </a:p>
          <a:p>
            <a:pPr marL="0" indent="0">
              <a:buNone/>
            </a:pPr>
            <a:r>
              <a:rPr lang="en-GB" sz="1400">
                <a:ea typeface="+mn-lt"/>
                <a:cs typeface="+mn-lt"/>
              </a:rPr>
              <a:t>•Trying out recent learning </a:t>
            </a:r>
            <a:endParaRPr lang="en-GB" sz="1400">
              <a:cs typeface="Calibri" panose="020F0502020204030204"/>
            </a:endParaRPr>
          </a:p>
          <a:p>
            <a:pPr marL="0" indent="0">
              <a:buNone/>
            </a:pPr>
            <a:r>
              <a:rPr lang="en-GB" sz="1400">
                <a:ea typeface="+mn-lt"/>
                <a:cs typeface="+mn-lt"/>
              </a:rPr>
              <a:t>•Co – ordinating ideas, feelings and relationships for free – flow play. </a:t>
            </a:r>
            <a:endParaRPr lang="en-GB" sz="600">
              <a:cs typeface="Calibri" panose="020F0502020204030204"/>
            </a:endParaRPr>
          </a:p>
          <a:p>
            <a:endParaRPr lang="en-GB" sz="600">
              <a:cs typeface="Calibri" panose="020F0502020204030204"/>
            </a:endParaRPr>
          </a:p>
        </p:txBody>
      </p:sp>
      <p:sp>
        <p:nvSpPr>
          <p:cNvPr id="6" name="TextBox 5">
            <a:extLst>
              <a:ext uri="{FF2B5EF4-FFF2-40B4-BE49-F238E27FC236}">
                <a16:creationId xmlns:a16="http://schemas.microsoft.com/office/drawing/2014/main" id="{CD8AAE4F-E65B-4337-BDF7-8DCFEB8F88B6}"/>
              </a:ext>
            </a:extLst>
          </p:cNvPr>
          <p:cNvSpPr txBox="1"/>
          <p:nvPr/>
        </p:nvSpPr>
        <p:spPr>
          <a:xfrm>
            <a:off x="8746603" y="3981691"/>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rgbClr val="FF0000"/>
                </a:solidFill>
              </a:rPr>
              <a:t>                                              Forest schools are linked to Tina Bruce’s theory            that by experiencing something firsthand, as it allows an individual to better react to a variety of situations. ​</a:t>
            </a:r>
            <a:endParaRPr lang="en-US">
              <a:solidFill>
                <a:srgbClr val="FF0000"/>
              </a:solidFill>
            </a:endParaRPr>
          </a:p>
          <a:p>
            <a:pPr algn="ctr"/>
            <a:r>
              <a:rPr lang="en-GB"/>
              <a:t>​</a:t>
            </a:r>
            <a:endParaRPr lang="en-GB">
              <a:cs typeface="Calibri" panose="020F0502020204030204"/>
            </a:endParaRPr>
          </a:p>
        </p:txBody>
      </p:sp>
    </p:spTree>
    <p:extLst>
      <p:ext uri="{BB962C8B-B14F-4D97-AF65-F5344CB8AC3E}">
        <p14:creationId xmlns:p14="http://schemas.microsoft.com/office/powerpoint/2010/main" val="1270633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group of people in a forest&#10;&#10;Description generated with high confidence">
            <a:extLst>
              <a:ext uri="{FF2B5EF4-FFF2-40B4-BE49-F238E27FC236}">
                <a16:creationId xmlns:a16="http://schemas.microsoft.com/office/drawing/2014/main" id="{85F20535-0942-464B-B048-3A903D233B79}"/>
              </a:ext>
            </a:extLst>
          </p:cNvPr>
          <p:cNvPicPr>
            <a:picLocks noChangeAspect="1"/>
          </p:cNvPicPr>
          <p:nvPr/>
        </p:nvPicPr>
        <p:blipFill rotWithShape="1">
          <a:blip r:embed="rId2"/>
          <a:srcRect/>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08AC0CC-6250-49AE-BAB0-8B67F8232D78}"/>
              </a:ext>
            </a:extLst>
          </p:cNvPr>
          <p:cNvSpPr>
            <a:spLocks noGrp="1"/>
          </p:cNvSpPr>
          <p:nvPr>
            <p:ph type="title"/>
          </p:nvPr>
        </p:nvSpPr>
        <p:spPr>
          <a:xfrm>
            <a:off x="709448" y="1913950"/>
            <a:ext cx="4204137" cy="1342754"/>
          </a:xfrm>
        </p:spPr>
        <p:txBody>
          <a:bodyPr>
            <a:normAutofit/>
          </a:bodyPr>
          <a:lstStyle/>
          <a:p>
            <a:pPr algn="ctr"/>
            <a:r>
              <a:rPr lang="en-GB" sz="3600" u="sng">
                <a:cs typeface="Calibri Light"/>
              </a:rPr>
              <a:t>The Benefits of Forest Schools </a:t>
            </a:r>
            <a:endParaRPr lang="en-GB" sz="360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7A72BE-DD32-4380-A378-B5CCBE8E9D9D}"/>
              </a:ext>
            </a:extLst>
          </p:cNvPr>
          <p:cNvSpPr>
            <a:spLocks noGrp="1"/>
          </p:cNvSpPr>
          <p:nvPr>
            <p:ph idx="1"/>
          </p:nvPr>
        </p:nvSpPr>
        <p:spPr>
          <a:xfrm>
            <a:off x="525516" y="3417573"/>
            <a:ext cx="4593021" cy="2619839"/>
          </a:xfrm>
        </p:spPr>
        <p:txBody>
          <a:bodyPr vert="horz" lIns="91440" tIns="45720" rIns="91440" bIns="45720" rtlCol="0" anchor="ctr">
            <a:normAutofit/>
          </a:bodyPr>
          <a:lstStyle/>
          <a:p>
            <a:pPr marL="0" indent="0">
              <a:buNone/>
            </a:pPr>
            <a:r>
              <a:rPr lang="en-GB" sz="1500">
                <a:ea typeface="+mn-lt"/>
                <a:cs typeface="+mn-lt"/>
              </a:rPr>
              <a:t>•Children learn more efficiently through hands on learning experiences.</a:t>
            </a:r>
            <a:endParaRPr lang="en-GB" sz="1500">
              <a:cs typeface="Calibri" panose="020F0502020204030204"/>
            </a:endParaRPr>
          </a:p>
          <a:p>
            <a:pPr marL="0" indent="0">
              <a:buNone/>
            </a:pPr>
            <a:r>
              <a:rPr lang="en-GB" sz="1500">
                <a:ea typeface="+mn-lt"/>
                <a:cs typeface="+mn-lt"/>
              </a:rPr>
              <a:t>•Attending a Forest School allows a child to have experience with differing weather, seasons and the natural world. </a:t>
            </a:r>
            <a:endParaRPr lang="en-GB" sz="1500">
              <a:cs typeface="Calibri" panose="020F0502020204030204"/>
            </a:endParaRPr>
          </a:p>
          <a:p>
            <a:pPr marL="0" indent="0">
              <a:buNone/>
            </a:pPr>
            <a:r>
              <a:rPr lang="en-GB" sz="1500">
                <a:ea typeface="+mn-lt"/>
                <a:cs typeface="+mn-lt"/>
              </a:rPr>
              <a:t>• Allows them to:</a:t>
            </a:r>
            <a:endParaRPr lang="en-GB" sz="1500">
              <a:cs typeface="Calibri" panose="020F0502020204030204"/>
            </a:endParaRPr>
          </a:p>
          <a:p>
            <a:pPr marL="0" indent="0">
              <a:buNone/>
            </a:pPr>
            <a:r>
              <a:rPr lang="en-GB" sz="1500">
                <a:ea typeface="+mn-lt"/>
                <a:cs typeface="+mn-lt"/>
              </a:rPr>
              <a:t>•Use senses</a:t>
            </a:r>
            <a:endParaRPr lang="en-GB" sz="1500">
              <a:cs typeface="Calibri" panose="020F0502020204030204"/>
            </a:endParaRPr>
          </a:p>
          <a:p>
            <a:pPr marL="0" indent="0">
              <a:buNone/>
            </a:pPr>
            <a:r>
              <a:rPr lang="en-GB" sz="1500">
                <a:ea typeface="+mn-lt"/>
                <a:cs typeface="+mn-lt"/>
              </a:rPr>
              <a:t>•Physically active </a:t>
            </a:r>
            <a:endParaRPr lang="en-GB" sz="1500">
              <a:cs typeface="Calibri" panose="020F0502020204030204"/>
            </a:endParaRPr>
          </a:p>
          <a:p>
            <a:pPr marL="0" indent="0">
              <a:buNone/>
            </a:pPr>
            <a:r>
              <a:rPr lang="en-GB" sz="1500">
                <a:ea typeface="+mn-lt"/>
                <a:cs typeface="+mn-lt"/>
              </a:rPr>
              <a:t>•Enthusiastic </a:t>
            </a:r>
            <a:endParaRPr lang="en-GB" sz="1500">
              <a:cs typeface="Calibri" panose="020F0502020204030204"/>
            </a:endParaRPr>
          </a:p>
          <a:p>
            <a:endParaRPr lang="en-GB" sz="1500">
              <a:cs typeface="Calibri" panose="020F0502020204030204"/>
            </a:endParaRPr>
          </a:p>
        </p:txBody>
      </p:sp>
    </p:spTree>
    <p:extLst>
      <p:ext uri="{BB962C8B-B14F-4D97-AF65-F5344CB8AC3E}">
        <p14:creationId xmlns:p14="http://schemas.microsoft.com/office/powerpoint/2010/main" val="1793314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A501C-1925-4D72-A02E-EDA1065B09B1}"/>
              </a:ext>
            </a:extLst>
          </p:cNvPr>
          <p:cNvSpPr>
            <a:spLocks noGrp="1"/>
          </p:cNvSpPr>
          <p:nvPr>
            <p:ph type="title"/>
          </p:nvPr>
        </p:nvSpPr>
        <p:spPr/>
        <p:txBody>
          <a:bodyPr/>
          <a:lstStyle/>
          <a:p>
            <a:r>
              <a:rPr lang="en-GB" u="sng">
                <a:cs typeface="Calibri Light"/>
              </a:rPr>
              <a:t>Conclusion </a:t>
            </a:r>
            <a:endParaRPr lang="en-GB"/>
          </a:p>
        </p:txBody>
      </p:sp>
      <p:sp>
        <p:nvSpPr>
          <p:cNvPr id="3" name="Content Placeholder 2">
            <a:extLst>
              <a:ext uri="{FF2B5EF4-FFF2-40B4-BE49-F238E27FC236}">
                <a16:creationId xmlns:a16="http://schemas.microsoft.com/office/drawing/2014/main" id="{FF1FBC3F-F01B-4A44-AD1D-61F8C6BCC2AA}"/>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•In conclusion Forest Schools are extremely beneficial for children's welfare and development. </a:t>
            </a:r>
            <a:endParaRPr lang="en-GB">
              <a:cs typeface="Calibri" panose="020F0502020204030204"/>
            </a:endParaRPr>
          </a:p>
          <a:p>
            <a:pPr marL="0" indent="0">
              <a:buNone/>
            </a:pPr>
            <a:r>
              <a:rPr lang="en-GB">
                <a:ea typeface="+mn-lt"/>
                <a:cs typeface="+mn-lt"/>
              </a:rPr>
              <a:t>• As a result of children learning better from hands on experiences, Forest Schools are extremely beneficial. </a:t>
            </a:r>
            <a:endParaRPr lang="en-GB">
              <a:cs typeface="Calibri" panose="020F0502020204030204"/>
            </a:endParaRPr>
          </a:p>
          <a:p>
            <a:pPr marL="0" indent="0">
              <a:buNone/>
            </a:pPr>
            <a:r>
              <a:rPr lang="en-GB">
                <a:ea typeface="+mn-lt"/>
                <a:cs typeface="+mn-lt"/>
              </a:rPr>
              <a:t>• Frobel and Dewey support this view. </a:t>
            </a:r>
            <a:endParaRPr lang="en-GB">
              <a:cs typeface="Calibri" panose="020F0502020204030204"/>
            </a:endParaRPr>
          </a:p>
          <a:p>
            <a:pPr marL="0" indent="0">
              <a:buNone/>
            </a:pPr>
            <a:r>
              <a:rPr lang="en-GB">
                <a:ea typeface="+mn-lt"/>
                <a:cs typeface="+mn-lt"/>
              </a:rPr>
              <a:t>• Cywion Bach gave me a first-hand experience of what a Forest School is like. </a:t>
            </a:r>
            <a:endParaRPr lang="en-GB">
              <a:cs typeface="Calibri" panose="020F0502020204030204"/>
            </a:endParaRPr>
          </a:p>
          <a:p>
            <a:pPr marL="0" indent="0">
              <a:buNone/>
            </a:pPr>
            <a:r>
              <a:rPr lang="en-GB">
                <a:ea typeface="+mn-lt"/>
                <a:cs typeface="+mn-lt"/>
              </a:rPr>
              <a:t>• It allows the development of an individual's confidence. </a:t>
            </a:r>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1949038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921C3-AC2B-4791-8972-13AD30217378}"/>
              </a:ext>
            </a:extLst>
          </p:cNvPr>
          <p:cNvSpPr>
            <a:spLocks noGrp="1"/>
          </p:cNvSpPr>
          <p:nvPr>
            <p:ph type="title"/>
          </p:nvPr>
        </p:nvSpPr>
        <p:spPr/>
        <p:txBody>
          <a:bodyPr/>
          <a:lstStyle/>
          <a:p>
            <a:r>
              <a:rPr lang="en-GB" u="sng">
                <a:cs typeface="Calibri Light"/>
              </a:rPr>
              <a:t>Reference List – Sophie </a:t>
            </a:r>
            <a:endParaRPr lang="en-GB"/>
          </a:p>
        </p:txBody>
      </p:sp>
      <p:sp>
        <p:nvSpPr>
          <p:cNvPr id="3" name="Content Placeholder 2">
            <a:extLst>
              <a:ext uri="{FF2B5EF4-FFF2-40B4-BE49-F238E27FC236}">
                <a16:creationId xmlns:a16="http://schemas.microsoft.com/office/drawing/2014/main" id="{FB2A6FB7-BFE6-4BE4-B5BF-709691367716}"/>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sz="2600">
                <a:ea typeface="+mn-lt"/>
                <a:cs typeface="+mn-lt"/>
              </a:rPr>
              <a:t>•Brookings (2011) </a:t>
            </a:r>
            <a:r>
              <a:rPr lang="en-GB" sz="2600" i="1">
                <a:ea typeface="+mn-lt"/>
                <a:cs typeface="+mn-lt"/>
              </a:rPr>
              <a:t>Using Technology to Personalise Learning and Assess Students in Real – Time </a:t>
            </a:r>
            <a:r>
              <a:rPr lang="en-GB" sz="2600">
                <a:ea typeface="+mn-lt"/>
                <a:cs typeface="+mn-lt"/>
              </a:rPr>
              <a:t>Available at</a:t>
            </a:r>
            <a:r>
              <a:rPr lang="en-GB" sz="2600" i="1">
                <a:ea typeface="+mn-lt"/>
                <a:cs typeface="+mn-lt"/>
              </a:rPr>
              <a:t>:</a:t>
            </a:r>
            <a:r>
              <a:rPr lang="en-GB" sz="2600" u="sng">
                <a:ea typeface="+mn-lt"/>
                <a:cs typeface="+mn-lt"/>
                <a:hlinkClick r:id="rId2"/>
              </a:rPr>
              <a:t>https://www.brookings.edu/research/using-technology-to-personalize-learning-and-assess-students-in-real-time/</a:t>
            </a:r>
            <a:r>
              <a:rPr lang="en-GB" sz="2600">
                <a:ea typeface="+mn-lt"/>
                <a:cs typeface="+mn-lt"/>
              </a:rPr>
              <a:t> (Accessed at: 07/01/2020)</a:t>
            </a:r>
            <a:endParaRPr lang="en-GB" sz="2600">
              <a:cs typeface="Calibri" panose="020F0502020204030204"/>
            </a:endParaRPr>
          </a:p>
          <a:p>
            <a:pPr marL="0" indent="0">
              <a:buNone/>
            </a:pPr>
            <a:r>
              <a:rPr lang="en-GB" sz="2600">
                <a:ea typeface="+mn-lt"/>
                <a:cs typeface="+mn-lt"/>
              </a:rPr>
              <a:t>•Cywion Bach Image 1 </a:t>
            </a:r>
            <a:r>
              <a:rPr lang="en-GB" sz="2600" u="sng">
                <a:ea typeface="+mn-lt"/>
                <a:cs typeface="+mn-lt"/>
                <a:hlinkClick r:id="rId3"/>
              </a:rPr>
              <a:t>http://cywionbach.co.uk/</a:t>
            </a:r>
            <a:r>
              <a:rPr lang="en-GB" sz="2600">
                <a:ea typeface="+mn-lt"/>
                <a:cs typeface="+mn-lt"/>
              </a:rPr>
              <a:t> (Accessed on: 07/01/2020)</a:t>
            </a:r>
            <a:endParaRPr lang="en-GB" sz="2600">
              <a:cs typeface="Calibri"/>
            </a:endParaRPr>
          </a:p>
          <a:p>
            <a:pPr marL="0" indent="0">
              <a:buNone/>
            </a:pPr>
            <a:r>
              <a:rPr lang="en-GB" sz="2600">
                <a:ea typeface="+mn-lt"/>
                <a:cs typeface="+mn-lt"/>
              </a:rPr>
              <a:t>•Estyn (2011) </a:t>
            </a:r>
            <a:r>
              <a:rPr lang="en-GB" sz="2600" i="1">
                <a:ea typeface="+mn-lt"/>
                <a:cs typeface="+mn-lt"/>
              </a:rPr>
              <a:t>Outdoor Learning </a:t>
            </a:r>
            <a:r>
              <a:rPr lang="en-GB" sz="2600">
                <a:ea typeface="+mn-lt"/>
                <a:cs typeface="+mn-lt"/>
              </a:rPr>
              <a:t>Available at: </a:t>
            </a:r>
            <a:r>
              <a:rPr lang="en-GB" sz="2600" u="sng">
                <a:ea typeface="+mn-lt"/>
                <a:cs typeface="+mn-lt"/>
                <a:hlinkClick r:id="rId4"/>
              </a:rPr>
              <a:t>https://www.estyn.gov.wales/sites/www.estyn.gov.wales/files/documents/Outdoor%20learning%3A%20%20an%20evaluation%20of%20learning%20in%20the%20outdoors%20for%20children%20under%20five%20in%20the%20Foundation%20Phase%20-%20September%202011.pdf</a:t>
            </a:r>
            <a:r>
              <a:rPr lang="en-GB" sz="2600">
                <a:ea typeface="+mn-lt"/>
                <a:cs typeface="+mn-lt"/>
              </a:rPr>
              <a:t> (Accessed on: 03/01/2020) </a:t>
            </a:r>
          </a:p>
          <a:p>
            <a:pPr marL="0" indent="0">
              <a:buNone/>
            </a:pPr>
            <a:r>
              <a:rPr lang="en-GB" sz="2600">
                <a:ea typeface="+mn-lt"/>
                <a:cs typeface="+mn-lt"/>
              </a:rPr>
              <a:t>•Forest School (no date) </a:t>
            </a:r>
            <a:r>
              <a:rPr lang="en-GB" sz="2600" i="1">
                <a:ea typeface="+mn-lt"/>
                <a:cs typeface="+mn-lt"/>
              </a:rPr>
              <a:t>What is Forest School?</a:t>
            </a:r>
            <a:r>
              <a:rPr lang="en-GB" sz="2600">
                <a:ea typeface="+mn-lt"/>
                <a:cs typeface="+mn-lt"/>
              </a:rPr>
              <a:t>  Available at: </a:t>
            </a:r>
            <a:r>
              <a:rPr lang="en-GB" sz="2600" u="sng">
                <a:ea typeface="+mn-lt"/>
                <a:cs typeface="+mn-lt"/>
                <a:hlinkClick r:id="rId5"/>
              </a:rPr>
              <a:t>https://www.forestschoolassociation.org/what-is-forest-school/</a:t>
            </a:r>
            <a:r>
              <a:rPr lang="en-GB" sz="2600">
                <a:ea typeface="+mn-lt"/>
                <a:cs typeface="+mn-lt"/>
              </a:rPr>
              <a:t> (Accessed on: 10/10/2020) </a:t>
            </a:r>
            <a:endParaRPr lang="en-GB" sz="2600">
              <a:cs typeface="Calibri"/>
            </a:endParaRPr>
          </a:p>
          <a:p>
            <a:pPr marL="0" indent="0">
              <a:buNone/>
            </a:pPr>
            <a:r>
              <a:rPr lang="en-GB" sz="2600">
                <a:ea typeface="+mn-lt"/>
                <a:cs typeface="+mn-lt"/>
              </a:rPr>
              <a:t>•Forest School Association (no date) </a:t>
            </a:r>
            <a:r>
              <a:rPr lang="en-GB" sz="2600" i="1">
                <a:ea typeface="+mn-lt"/>
                <a:cs typeface="+mn-lt"/>
              </a:rPr>
              <a:t>What is Forest School? </a:t>
            </a:r>
            <a:r>
              <a:rPr lang="en-GB" sz="2600">
                <a:ea typeface="+mn-lt"/>
                <a:cs typeface="+mn-lt"/>
              </a:rPr>
              <a:t>Available at: </a:t>
            </a:r>
            <a:r>
              <a:rPr lang="en-GB" sz="2600" u="sng">
                <a:ea typeface="+mn-lt"/>
                <a:cs typeface="+mn-lt"/>
                <a:hlinkClick r:id="rId6"/>
              </a:rPr>
              <a:t>https://www.forestschoolassociation.org/history-of-forest-school/</a:t>
            </a:r>
            <a:r>
              <a:rPr lang="en-GB" sz="2600">
                <a:ea typeface="+mn-lt"/>
                <a:cs typeface="+mn-lt"/>
              </a:rPr>
              <a:t> (Accessed on: 07/01/2020)</a:t>
            </a:r>
            <a:endParaRPr lang="en-GB" sz="2600">
              <a:cs typeface="Calibri" panose="020F0502020204030204"/>
            </a:endParaRPr>
          </a:p>
          <a:p>
            <a:endParaRPr lang="en-GB">
              <a:cs typeface="Calibri"/>
            </a:endParaRPr>
          </a:p>
        </p:txBody>
      </p:sp>
    </p:spTree>
    <p:extLst>
      <p:ext uri="{BB962C8B-B14F-4D97-AF65-F5344CB8AC3E}">
        <p14:creationId xmlns:p14="http://schemas.microsoft.com/office/powerpoint/2010/main" val="878807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C0CF7-6409-47EF-B93B-A69DF3435C69}"/>
              </a:ext>
            </a:extLst>
          </p:cNvPr>
          <p:cNvSpPr>
            <a:spLocks noGrp="1"/>
          </p:cNvSpPr>
          <p:nvPr>
            <p:ph type="title"/>
          </p:nvPr>
        </p:nvSpPr>
        <p:spPr/>
        <p:txBody>
          <a:bodyPr/>
          <a:lstStyle/>
          <a:p>
            <a:r>
              <a:rPr lang="en-GB" u="sng">
                <a:cs typeface="Calibri Light"/>
              </a:rPr>
              <a:t>Reference List continued – Sophie </a:t>
            </a:r>
            <a:endParaRPr lang="en-GB"/>
          </a:p>
        </p:txBody>
      </p:sp>
      <p:sp>
        <p:nvSpPr>
          <p:cNvPr id="3" name="Content Placeholder 2">
            <a:extLst>
              <a:ext uri="{FF2B5EF4-FFF2-40B4-BE49-F238E27FC236}">
                <a16:creationId xmlns:a16="http://schemas.microsoft.com/office/drawing/2014/main" id="{E99E692B-6821-4D37-837B-A36406E1E813}"/>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ea typeface="+mn-lt"/>
                <a:cs typeface="+mn-lt"/>
              </a:rPr>
              <a:t>•Forest Schools Image 1 </a:t>
            </a:r>
            <a:r>
              <a:rPr lang="en-GB" u="sng">
                <a:ea typeface="+mn-lt"/>
                <a:cs typeface="+mn-lt"/>
                <a:hlinkClick r:id="rId2"/>
              </a:rPr>
              <a:t>https://www.pinterest.co.uk/pin/79868593371237224/</a:t>
            </a:r>
            <a:r>
              <a:rPr lang="en-GB">
                <a:ea typeface="+mn-lt"/>
                <a:cs typeface="+mn-lt"/>
              </a:rPr>
              <a:t> (Accessed on: 10/01/2020) </a:t>
            </a:r>
            <a:endParaRPr lang="en-GB">
              <a:cs typeface="Calibri" panose="020F0502020204030204"/>
            </a:endParaRPr>
          </a:p>
          <a:p>
            <a:pPr marL="0" indent="0">
              <a:buNone/>
            </a:pPr>
            <a:r>
              <a:rPr lang="en-GB">
                <a:ea typeface="+mn-lt"/>
                <a:cs typeface="+mn-lt"/>
              </a:rPr>
              <a:t>•Forest Schools Image 3, 7 and 8 </a:t>
            </a:r>
            <a:r>
              <a:rPr lang="en-GB" u="sng">
                <a:ea typeface="+mn-lt"/>
                <a:cs typeface="+mn-lt"/>
                <a:hlinkClick r:id="rId3"/>
              </a:rPr>
              <a:t>http://www.colwynbayforestschool.co.uk/en/forest-school/</a:t>
            </a:r>
            <a:r>
              <a:rPr lang="en-GB">
                <a:ea typeface="+mn-lt"/>
                <a:cs typeface="+mn-lt"/>
              </a:rPr>
              <a:t> (Accessed on: 10/01/2020)  </a:t>
            </a:r>
            <a:endParaRPr lang="en-GB">
              <a:cs typeface="Calibri" panose="020F0502020204030204"/>
            </a:endParaRPr>
          </a:p>
          <a:p>
            <a:pPr marL="0" indent="0">
              <a:buNone/>
            </a:pPr>
            <a:r>
              <a:rPr lang="en-GB">
                <a:ea typeface="+mn-lt"/>
                <a:cs typeface="+mn-lt"/>
              </a:rPr>
              <a:t>•Forest Schools Image </a:t>
            </a:r>
            <a:r>
              <a:rPr lang="en-GB" u="sng">
                <a:ea typeface="+mn-lt"/>
                <a:cs typeface="+mn-lt"/>
                <a:hlinkClick r:id="rId4"/>
              </a:rPr>
              <a:t>http://clipart-library.com/image_gallery/n692958.jpg - Photo 3</a:t>
            </a:r>
            <a:r>
              <a:rPr lang="en-GB">
                <a:ea typeface="+mn-lt"/>
                <a:cs typeface="+mn-lt"/>
              </a:rPr>
              <a:t> (Accessed on: 10/01/2020) </a:t>
            </a:r>
            <a:endParaRPr lang="en-GB">
              <a:cs typeface="Calibri" panose="020F0502020204030204"/>
            </a:endParaRPr>
          </a:p>
          <a:p>
            <a:pPr marL="0" indent="0">
              <a:buNone/>
            </a:pPr>
            <a:r>
              <a:rPr lang="en-GB">
                <a:ea typeface="+mn-lt"/>
                <a:cs typeface="+mn-lt"/>
              </a:rPr>
              <a:t>•Friedrich Frobel (no date) </a:t>
            </a:r>
            <a:r>
              <a:rPr lang="en-GB" i="1">
                <a:ea typeface="+mn-lt"/>
                <a:cs typeface="+mn-lt"/>
              </a:rPr>
              <a:t>How children learn</a:t>
            </a:r>
            <a:r>
              <a:rPr lang="en-GB">
                <a:ea typeface="+mn-lt"/>
                <a:cs typeface="+mn-lt"/>
              </a:rPr>
              <a:t> Available at: </a:t>
            </a:r>
            <a:r>
              <a:rPr lang="en-GB" u="sng">
                <a:ea typeface="+mn-lt"/>
                <a:cs typeface="+mn-lt"/>
                <a:hlinkClick r:id="rId5"/>
              </a:rPr>
              <a:t>https://books.google.co.uk/books?hl=en&amp;lr=&amp;id=q-64DwAAQBAJ&amp;oi=fnd&amp;pg=PA17&amp;dq=friederich+frobel+theory+of+play&amp;ots=aNAVpIpawk&amp;sig=Sd2ooO0sjcPTpLejeFBD9Jw8IGE#v=onepage&amp;q=friederich%20frobel%20theory%20of%20play&amp;f=false</a:t>
            </a:r>
            <a:r>
              <a:rPr lang="en-GB">
                <a:ea typeface="+mn-lt"/>
                <a:cs typeface="+mn-lt"/>
              </a:rPr>
              <a:t> (Available at: 07/07/2020)</a:t>
            </a:r>
            <a:endParaRPr lang="en-GB">
              <a:cs typeface="Calibri" panose="020F0502020204030204"/>
            </a:endParaRPr>
          </a:p>
          <a:p>
            <a:pPr marL="0" indent="0">
              <a:buNone/>
            </a:pPr>
            <a:r>
              <a:rPr lang="en-GB">
                <a:ea typeface="+mn-lt"/>
                <a:cs typeface="+mn-lt"/>
              </a:rPr>
              <a:t>•Giardello, P. (2013) </a:t>
            </a:r>
            <a:r>
              <a:rPr lang="en-GB" i="1">
                <a:ea typeface="+mn-lt"/>
                <a:cs typeface="+mn-lt"/>
              </a:rPr>
              <a:t>Pioneers in Early Childhood Education: The roots and legacies of Rachel and Margaret McMillan, Maria Montessori and Susan Isaacs </a:t>
            </a:r>
            <a:r>
              <a:rPr lang="en-GB">
                <a:ea typeface="+mn-lt"/>
                <a:cs typeface="+mn-lt"/>
              </a:rPr>
              <a:t>London: Routledge (Lecture) University of Wales, Trinity Saint David (Accessed on: 10/10/2020) </a:t>
            </a:r>
          </a:p>
          <a:p>
            <a:pPr marL="0" indent="0">
              <a:buNone/>
            </a:pPr>
            <a:r>
              <a:rPr lang="en-GB">
                <a:ea typeface="+mn-lt"/>
                <a:cs typeface="+mn-lt"/>
              </a:rPr>
              <a:t>•Horizons (no date)</a:t>
            </a:r>
            <a:r>
              <a:rPr lang="en-GB" i="1">
                <a:ea typeface="+mn-lt"/>
                <a:cs typeface="+mn-lt"/>
              </a:rPr>
              <a:t> Professional Development for Outdoor Practitioners </a:t>
            </a:r>
            <a:r>
              <a:rPr lang="en-GB">
                <a:ea typeface="+mn-lt"/>
                <a:cs typeface="+mn-lt"/>
              </a:rPr>
              <a:t>Available at: </a:t>
            </a:r>
            <a:r>
              <a:rPr lang="en-GB" u="sng">
                <a:ea typeface="+mn-lt"/>
                <a:cs typeface="+mn-lt"/>
                <a:hlinkClick r:id="rId6"/>
              </a:rPr>
              <a:t>file:///C:/Users/Sophi/AppData/Local/Packages/Microsoft.MicrosoftEdge_8wekyb3d8bbwe/TempState/Downloads/A_Brief_History_of_Forest_School_Part_2%20(1).pdf</a:t>
            </a:r>
            <a:r>
              <a:rPr lang="en-GB">
                <a:ea typeface="+mn-lt"/>
                <a:cs typeface="+mn-lt"/>
              </a:rPr>
              <a:t> (Accessed on: 10/01/2020) </a:t>
            </a:r>
            <a:endParaRPr lang="en-GB">
              <a:cs typeface="Calibri"/>
            </a:endParaRPr>
          </a:p>
          <a:p>
            <a:endParaRPr lang="en-GB">
              <a:cs typeface="Calibri"/>
            </a:endParaRPr>
          </a:p>
        </p:txBody>
      </p:sp>
    </p:spTree>
    <p:extLst>
      <p:ext uri="{BB962C8B-B14F-4D97-AF65-F5344CB8AC3E}">
        <p14:creationId xmlns:p14="http://schemas.microsoft.com/office/powerpoint/2010/main" val="364132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47D67-450B-44DF-B6F4-A5DA211E4AAB}"/>
              </a:ext>
            </a:extLst>
          </p:cNvPr>
          <p:cNvSpPr>
            <a:spLocks noGrp="1"/>
          </p:cNvSpPr>
          <p:nvPr>
            <p:ph type="title"/>
          </p:nvPr>
        </p:nvSpPr>
        <p:spPr/>
        <p:txBody>
          <a:bodyPr/>
          <a:lstStyle/>
          <a:p>
            <a:r>
              <a:rPr lang="en-GB" u="sng">
                <a:cs typeface="Calibri Light"/>
              </a:rPr>
              <a:t>Reference List </a:t>
            </a:r>
            <a:endParaRPr lang="en-GB"/>
          </a:p>
        </p:txBody>
      </p:sp>
      <p:sp>
        <p:nvSpPr>
          <p:cNvPr id="3" name="Content Placeholder 2">
            <a:extLst>
              <a:ext uri="{FF2B5EF4-FFF2-40B4-BE49-F238E27FC236}">
                <a16:creationId xmlns:a16="http://schemas.microsoft.com/office/drawing/2014/main" id="{A1954ED1-68D3-42DD-97BA-2DB8F0A17D52}"/>
              </a:ext>
            </a:extLst>
          </p:cNvPr>
          <p:cNvSpPr>
            <a:spLocks noGrp="1"/>
          </p:cNvSpPr>
          <p:nvPr>
            <p:ph idx="1"/>
          </p:nvPr>
        </p:nvSpPr>
        <p:spPr/>
        <p:txBody>
          <a:bodyPr vert="horz" lIns="91440" tIns="45720" rIns="91440" bIns="45720" rtlCol="0" anchor="t">
            <a:normAutofit lnSpcReduction="10000"/>
          </a:bodyPr>
          <a:lstStyle/>
          <a:p>
            <a:pPr marL="0" indent="0">
              <a:buNone/>
            </a:pPr>
            <a:r>
              <a:rPr lang="en-GB" sz="2400">
                <a:ea typeface="+mn-lt"/>
                <a:cs typeface="+mn-lt"/>
              </a:rPr>
              <a:t>•Loughborough University, Study reveals how Forest Schools can benefit children’s development </a:t>
            </a:r>
            <a:r>
              <a:rPr lang="en-GB" sz="2400" u="sng">
                <a:ea typeface="+mn-lt"/>
                <a:cs typeface="+mn-lt"/>
                <a:hlinkClick r:id="rId2"/>
              </a:rPr>
              <a:t>https://www.lboro.ac.uk/media-centre/press-releases/2017/october/study-reveals-forest-school-benefits/</a:t>
            </a:r>
            <a:r>
              <a:rPr lang="en-GB" sz="2400">
                <a:ea typeface="+mn-lt"/>
                <a:cs typeface="+mn-lt"/>
              </a:rPr>
              <a:t> (Accessed on: 10/01/2020) </a:t>
            </a:r>
          </a:p>
          <a:p>
            <a:pPr marL="0" indent="0">
              <a:buNone/>
            </a:pPr>
            <a:r>
              <a:rPr lang="en-GB" sz="2400">
                <a:ea typeface="+mn-lt"/>
                <a:cs typeface="+mn-lt"/>
              </a:rPr>
              <a:t>•Nottingham University Image 2 </a:t>
            </a:r>
            <a:r>
              <a:rPr lang="en-GB" sz="2400" u="sng">
                <a:ea typeface="+mn-lt"/>
                <a:cs typeface="+mn-lt"/>
                <a:hlinkClick r:id="rId3"/>
              </a:rPr>
              <a:t>http://blogs.nottingham.ac.uk/sustainablenottingham/2015/05/28/forest-school-at-the-university-of-nottingham/</a:t>
            </a:r>
            <a:r>
              <a:rPr lang="en-GB" sz="2400">
                <a:ea typeface="+mn-lt"/>
                <a:cs typeface="+mn-lt"/>
              </a:rPr>
              <a:t> (Accessed on: 10/01/2020)</a:t>
            </a:r>
          </a:p>
          <a:p>
            <a:pPr marL="0" indent="0">
              <a:buNone/>
            </a:pPr>
            <a:r>
              <a:rPr lang="en-GB" sz="2400">
                <a:ea typeface="+mn-lt"/>
                <a:cs typeface="+mn-lt"/>
              </a:rPr>
              <a:t>•The Guardian (no date) </a:t>
            </a:r>
            <a:r>
              <a:rPr lang="en-GB" sz="2400" i="1">
                <a:ea typeface="+mn-lt"/>
                <a:cs typeface="+mn-lt"/>
              </a:rPr>
              <a:t>Forest Schools: fires, trees and mud pies </a:t>
            </a:r>
            <a:r>
              <a:rPr lang="en-GB" sz="2400">
                <a:ea typeface="+mn-lt"/>
                <a:cs typeface="+mn-lt"/>
              </a:rPr>
              <a:t>Available at: </a:t>
            </a:r>
            <a:r>
              <a:rPr lang="en-GB" sz="2400" u="sng">
                <a:ea typeface="+mn-lt"/>
                <a:cs typeface="+mn-lt"/>
                <a:hlinkClick r:id="rId4"/>
              </a:rPr>
              <a:t>https://www.theguardian.com/education/2014/dec/09/the-school-in-the-woods-outdoor-education-modern-britain</a:t>
            </a:r>
            <a:r>
              <a:rPr lang="en-GB" sz="2400">
                <a:ea typeface="+mn-lt"/>
                <a:cs typeface="+mn-lt"/>
              </a:rPr>
              <a:t> (Accessed on: 10/10/2020) </a:t>
            </a:r>
          </a:p>
          <a:p>
            <a:pPr marL="0" indent="0">
              <a:buNone/>
            </a:pPr>
            <a:r>
              <a:rPr lang="en-GB" sz="2400">
                <a:ea typeface="+mn-lt"/>
                <a:cs typeface="+mn-lt"/>
              </a:rPr>
              <a:t>•University of Leicester (2013) </a:t>
            </a:r>
            <a:r>
              <a:rPr lang="en-GB" sz="2400" i="1">
                <a:ea typeface="+mn-lt"/>
                <a:cs typeface="+mn-lt"/>
              </a:rPr>
              <a:t>John Dewey </a:t>
            </a:r>
            <a:r>
              <a:rPr lang="en-GB" sz="2400">
                <a:ea typeface="+mn-lt"/>
                <a:cs typeface="+mn-lt"/>
              </a:rPr>
              <a:t>Available at:  </a:t>
            </a:r>
            <a:r>
              <a:rPr lang="en-GB" sz="2400" u="sng">
                <a:ea typeface="+mn-lt"/>
                <a:cs typeface="+mn-lt"/>
                <a:hlinkClick r:id="rId5"/>
              </a:rPr>
              <a:t>https://studentblogs.le.ac.uk/interdisciplinary-science/tag/john-dewey/</a:t>
            </a:r>
            <a:r>
              <a:rPr lang="en-GB" sz="2400">
                <a:ea typeface="+mn-lt"/>
                <a:cs typeface="+mn-lt"/>
              </a:rPr>
              <a:t> (Accessed on 08/01/2020)</a:t>
            </a:r>
          </a:p>
          <a:p>
            <a:endParaRPr lang="en-GB">
              <a:cs typeface="Calibri"/>
            </a:endParaRPr>
          </a:p>
        </p:txBody>
      </p:sp>
    </p:spTree>
    <p:extLst>
      <p:ext uri="{BB962C8B-B14F-4D97-AF65-F5344CB8AC3E}">
        <p14:creationId xmlns:p14="http://schemas.microsoft.com/office/powerpoint/2010/main" val="40065337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8AC3EA2-727E-437C-930D-A0688D30EDD0}"/>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Learning through play</a:t>
            </a:r>
            <a:endParaRPr lang="en-GB">
              <a:solidFill>
                <a:srgbClr val="FFFFFF"/>
              </a:solidFill>
            </a:endParaRPr>
          </a:p>
        </p:txBody>
      </p:sp>
      <p:sp>
        <p:nvSpPr>
          <p:cNvPr id="3" name="Content Placeholder 2">
            <a:extLst>
              <a:ext uri="{FF2B5EF4-FFF2-40B4-BE49-F238E27FC236}">
                <a16:creationId xmlns:a16="http://schemas.microsoft.com/office/drawing/2014/main" id="{7A548F4F-F688-47A7-B5AF-630278450E12}"/>
              </a:ext>
            </a:extLst>
          </p:cNvPr>
          <p:cNvSpPr>
            <a:spLocks noGrp="1"/>
          </p:cNvSpPr>
          <p:nvPr>
            <p:ph idx="1"/>
          </p:nvPr>
        </p:nvSpPr>
        <p:spPr>
          <a:xfrm>
            <a:off x="6090574" y="801866"/>
            <a:ext cx="5306084" cy="5230634"/>
          </a:xfrm>
        </p:spPr>
        <p:txBody>
          <a:bodyPr anchor="ctr">
            <a:normAutofit/>
          </a:bodyPr>
          <a:lstStyle/>
          <a:p>
            <a:r>
              <a:rPr lang="en-GB" sz="2400" u="sng">
                <a:ea typeface="+mn-lt"/>
                <a:cs typeface="+mn-lt"/>
              </a:rPr>
              <a:t>What is play?</a:t>
            </a:r>
            <a:endParaRPr lang="en-GB" sz="2400">
              <a:solidFill>
                <a:srgbClr val="000000"/>
              </a:solidFill>
              <a:cs typeface="Calibri" panose="020F0502020204030204"/>
            </a:endParaRPr>
          </a:p>
          <a:p>
            <a:r>
              <a:rPr lang="en-GB" sz="2400">
                <a:ea typeface="+mn-lt"/>
                <a:cs typeface="+mn-lt"/>
              </a:rPr>
              <a:t>According to playtherapy.org, play is 'A physical or mental leisure activity that is undertaken purely for enjoyment or amusement and has no other objective’. (PTUK, 2017)</a:t>
            </a:r>
            <a:endParaRPr lang="en-GB"/>
          </a:p>
          <a:p>
            <a:r>
              <a:rPr lang="en-GB" sz="2400" u="sng">
                <a:ea typeface="+mn-lt"/>
                <a:cs typeface="+mn-lt"/>
              </a:rPr>
              <a:t>Learning through play </a:t>
            </a:r>
            <a:endParaRPr lang="en-GB">
              <a:ea typeface="+mn-lt"/>
              <a:cs typeface="+mn-lt"/>
            </a:endParaRPr>
          </a:p>
          <a:p>
            <a:r>
              <a:rPr lang="en-GB" sz="2400">
                <a:ea typeface="+mn-lt"/>
                <a:cs typeface="+mn-lt"/>
              </a:rPr>
              <a:t>Play is joyful </a:t>
            </a:r>
            <a:endParaRPr lang="en-GB"/>
          </a:p>
          <a:p>
            <a:r>
              <a:rPr lang="en-GB" sz="2400">
                <a:ea typeface="+mn-lt"/>
                <a:cs typeface="+mn-lt"/>
              </a:rPr>
              <a:t>Play is actively engaging </a:t>
            </a:r>
            <a:endParaRPr lang="en-GB"/>
          </a:p>
          <a:p>
            <a:r>
              <a:rPr lang="en-GB" sz="2400">
                <a:ea typeface="+mn-lt"/>
                <a:cs typeface="+mn-lt"/>
              </a:rPr>
              <a:t>Play is social interaction  (UNICEF, 2018) </a:t>
            </a:r>
            <a:endParaRPr lang="en-GB"/>
          </a:p>
          <a:p>
            <a:endParaRPr lang="en-GB" sz="2400">
              <a:solidFill>
                <a:srgbClr val="000000"/>
              </a:solidFill>
              <a:cs typeface="Calibri"/>
            </a:endParaRPr>
          </a:p>
        </p:txBody>
      </p:sp>
    </p:spTree>
    <p:extLst>
      <p:ext uri="{BB962C8B-B14F-4D97-AF65-F5344CB8AC3E}">
        <p14:creationId xmlns:p14="http://schemas.microsoft.com/office/powerpoint/2010/main" val="18854194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9DA9B9-C585-4A92-80F4-9FA551A2B9A7}"/>
              </a:ext>
            </a:extLst>
          </p:cNvPr>
          <p:cNvSpPr>
            <a:spLocks noGrp="1"/>
          </p:cNvSpPr>
          <p:nvPr>
            <p:ph type="title"/>
          </p:nvPr>
        </p:nvSpPr>
        <p:spPr>
          <a:xfrm>
            <a:off x="863029" y="1012004"/>
            <a:ext cx="3416158" cy="4795408"/>
          </a:xfrm>
        </p:spPr>
        <p:txBody>
          <a:bodyPr>
            <a:normAutofit/>
          </a:bodyPr>
          <a:lstStyle/>
          <a:p>
            <a:r>
              <a:rPr lang="en-GB">
                <a:solidFill>
                  <a:srgbClr val="FFFFFF"/>
                </a:solidFill>
                <a:cs typeface="Calibri Light"/>
              </a:rPr>
              <a:t>Types of play </a:t>
            </a:r>
            <a:endParaRPr lang="en-GB">
              <a:solidFill>
                <a:srgbClr val="FFFFFF"/>
              </a:solidFill>
            </a:endParaRPr>
          </a:p>
        </p:txBody>
      </p:sp>
      <p:graphicFrame>
        <p:nvGraphicFramePr>
          <p:cNvPr id="6" name="Content Placeholder 2">
            <a:extLst>
              <a:ext uri="{FF2B5EF4-FFF2-40B4-BE49-F238E27FC236}">
                <a16:creationId xmlns:a16="http://schemas.microsoft.com/office/drawing/2014/main" id="{DC6870D1-98D8-41DD-9BA7-875A51B16C2C}"/>
              </a:ext>
            </a:extLst>
          </p:cNvPr>
          <p:cNvGraphicFramePr>
            <a:graphicFrameLocks noGrp="1"/>
          </p:cNvGraphicFramePr>
          <p:nvPr>
            <p:ph idx="1"/>
            <p:extLst>
              <p:ext uri="{D42A27DB-BD31-4B8C-83A1-F6EECF244321}">
                <p14:modId xmlns:p14="http://schemas.microsoft.com/office/powerpoint/2010/main" val="22127727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47867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B965F6-4FA1-47C5-9681-D043EE076C88}"/>
              </a:ext>
            </a:extLst>
          </p:cNvPr>
          <p:cNvSpPr>
            <a:spLocks noGrp="1"/>
          </p:cNvSpPr>
          <p:nvPr>
            <p:ph type="title"/>
          </p:nvPr>
        </p:nvSpPr>
        <p:spPr>
          <a:xfrm>
            <a:off x="524256" y="583616"/>
            <a:ext cx="3722141" cy="5520579"/>
          </a:xfrm>
        </p:spPr>
        <p:txBody>
          <a:bodyPr>
            <a:normAutofit/>
          </a:bodyPr>
          <a:lstStyle/>
          <a:p>
            <a:r>
              <a:rPr lang="en-GB">
                <a:solidFill>
                  <a:srgbClr val="FFFFFF"/>
                </a:solidFill>
                <a:ea typeface="+mj-lt"/>
                <a:cs typeface="+mj-lt"/>
              </a:rPr>
              <a:t>Ways children can learn indoors </a:t>
            </a:r>
            <a:endParaRPr lang="en-US">
              <a:solidFill>
                <a:srgbClr val="FFFFFF"/>
              </a:solidFill>
            </a:endParaRPr>
          </a:p>
        </p:txBody>
      </p:sp>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E10C50D-D3DE-415E-9A4D-C9EF3FDF9212}"/>
              </a:ext>
            </a:extLst>
          </p:cNvPr>
          <p:cNvGraphicFramePr>
            <a:graphicFrameLocks noGrp="1"/>
          </p:cNvGraphicFramePr>
          <p:nvPr>
            <p:ph idx="1"/>
            <p:extLst>
              <p:ext uri="{D42A27DB-BD31-4B8C-83A1-F6EECF244321}">
                <p14:modId xmlns:p14="http://schemas.microsoft.com/office/powerpoint/2010/main" val="2616303800"/>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2947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DFFCD98-E032-4692-8CC4-9DB3437C919F}"/>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Outdoor Play</a:t>
            </a:r>
            <a:endParaRPr lang="en-GB">
              <a:solidFill>
                <a:srgbClr val="FFFFFF"/>
              </a:solidFill>
            </a:endParaRPr>
          </a:p>
        </p:txBody>
      </p:sp>
      <p:sp>
        <p:nvSpPr>
          <p:cNvPr id="3" name="Content Placeholder 2">
            <a:extLst>
              <a:ext uri="{FF2B5EF4-FFF2-40B4-BE49-F238E27FC236}">
                <a16:creationId xmlns:a16="http://schemas.microsoft.com/office/drawing/2014/main" id="{E876080D-BE3A-4BCC-B0DC-AC6AF72DB414}"/>
              </a:ext>
            </a:extLst>
          </p:cNvPr>
          <p:cNvSpPr>
            <a:spLocks noGrp="1"/>
          </p:cNvSpPr>
          <p:nvPr>
            <p:ph idx="1"/>
          </p:nvPr>
        </p:nvSpPr>
        <p:spPr>
          <a:xfrm>
            <a:off x="6090574" y="801866"/>
            <a:ext cx="5306084" cy="5230634"/>
          </a:xfrm>
        </p:spPr>
        <p:txBody>
          <a:bodyPr vert="horz" lIns="91440" tIns="45720" rIns="91440" bIns="45720" rtlCol="0" anchor="ctr">
            <a:normAutofit/>
          </a:bodyPr>
          <a:lstStyle/>
          <a:p>
            <a:r>
              <a:rPr lang="en-GB" sz="2400">
                <a:solidFill>
                  <a:srgbClr val="000000"/>
                </a:solidFill>
                <a:ea typeface="+mn-lt"/>
                <a:cs typeface="+mn-lt"/>
              </a:rPr>
              <a:t>What is outdoor play?</a:t>
            </a:r>
            <a:endParaRPr lang="en-GB" sz="2400">
              <a:solidFill>
                <a:srgbClr val="000000"/>
              </a:solidFill>
              <a:cs typeface="Calibri" panose="020F0502020204030204"/>
            </a:endParaRPr>
          </a:p>
          <a:p>
            <a:r>
              <a:rPr lang="en-GB" sz="2400">
                <a:solidFill>
                  <a:srgbClr val="000000"/>
                </a:solidFill>
                <a:ea typeface="+mn-lt"/>
                <a:cs typeface="+mn-lt"/>
              </a:rPr>
              <a:t>Outdoor play enables the infectious agents to spread out and be dissipated; it also enables children to get fresh air and exercise and be less constrained than they are in the classroom. </a:t>
            </a:r>
            <a:endParaRPr lang="en-GB" sz="2400">
              <a:solidFill>
                <a:srgbClr val="000000"/>
              </a:solidFill>
            </a:endParaRPr>
          </a:p>
          <a:p>
            <a:r>
              <a:rPr lang="en-GB" sz="2400">
                <a:solidFill>
                  <a:srgbClr val="000000"/>
                </a:solidFill>
                <a:ea typeface="+mn-lt"/>
                <a:cs typeface="+mn-lt"/>
              </a:rPr>
              <a:t>(Johnson, Christine &amp; Wardle, 2005)</a:t>
            </a:r>
            <a:endParaRPr lang="en-GB" sz="2400">
              <a:solidFill>
                <a:srgbClr val="000000"/>
              </a:solidFill>
            </a:endParaRPr>
          </a:p>
          <a:p>
            <a:endParaRPr lang="en-GB" sz="2400">
              <a:solidFill>
                <a:srgbClr val="000000"/>
              </a:solidFill>
              <a:cs typeface="Calibri"/>
            </a:endParaRPr>
          </a:p>
        </p:txBody>
      </p:sp>
    </p:spTree>
    <p:extLst>
      <p:ext uri="{BB962C8B-B14F-4D97-AF65-F5344CB8AC3E}">
        <p14:creationId xmlns:p14="http://schemas.microsoft.com/office/powerpoint/2010/main" val="3424833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233616DD-DBA4-4811-8DF2-C9F6899E11E9}"/>
              </a:ext>
            </a:extLst>
          </p:cNvPr>
          <p:cNvSpPr>
            <a:spLocks noGrp="1"/>
          </p:cNvSpPr>
          <p:nvPr>
            <p:ph type="title"/>
          </p:nvPr>
        </p:nvSpPr>
        <p:spPr>
          <a:xfrm>
            <a:off x="535020" y="685800"/>
            <a:ext cx="2780271" cy="5105400"/>
          </a:xfrm>
        </p:spPr>
        <p:txBody>
          <a:bodyPr>
            <a:normAutofit/>
          </a:bodyPr>
          <a:lstStyle/>
          <a:p>
            <a:r>
              <a:rPr lang="en-GB" sz="3700">
                <a:solidFill>
                  <a:srgbClr val="FFFFFF"/>
                </a:solidFill>
                <a:ea typeface="+mj-lt"/>
                <a:cs typeface="+mj-lt"/>
              </a:rPr>
              <a:t>Benefits of outdoor play/learning </a:t>
            </a:r>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9F38815A-83F9-409B-ADE9-FDEA637668EA}"/>
              </a:ext>
            </a:extLst>
          </p:cNvPr>
          <p:cNvGraphicFramePr>
            <a:graphicFrameLocks noGrp="1"/>
          </p:cNvGraphicFramePr>
          <p:nvPr>
            <p:ph idx="1"/>
            <p:extLst>
              <p:ext uri="{D42A27DB-BD31-4B8C-83A1-F6EECF244321}">
                <p14:modId xmlns:p14="http://schemas.microsoft.com/office/powerpoint/2010/main" val="425455347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79223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standing in a field&#10;&#10;Description generated with very high confidence">
            <a:extLst>
              <a:ext uri="{FF2B5EF4-FFF2-40B4-BE49-F238E27FC236}">
                <a16:creationId xmlns:a16="http://schemas.microsoft.com/office/drawing/2014/main" id="{8E28EEAD-8371-4076-BDBB-076052739CE9}"/>
              </a:ext>
            </a:extLst>
          </p:cNvPr>
          <p:cNvPicPr>
            <a:picLocks noChangeAspect="1"/>
          </p:cNvPicPr>
          <p:nvPr/>
        </p:nvPicPr>
        <p:blipFill rotWithShape="1">
          <a:blip r:embed="rId2">
            <a:alphaModFix/>
          </a:blip>
          <a:srcRect l="45239" r="5930" b="3"/>
          <a:stretch/>
        </p:blipFill>
        <p:spPr>
          <a:xfrm>
            <a:off x="5797543" y="10"/>
            <a:ext cx="6394152" cy="6857990"/>
          </a:xfrm>
          <a:prstGeom prst="rect">
            <a:avLst/>
          </a:prstGeom>
        </p:spPr>
      </p:pic>
      <p:pic>
        <p:nvPicPr>
          <p:cNvPr id="19" name="Picture 1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1CA4D57D-0065-4023-AC82-10E7F17D30BB}"/>
              </a:ext>
            </a:extLst>
          </p:cNvPr>
          <p:cNvSpPr>
            <a:spLocks noGrp="1"/>
          </p:cNvSpPr>
          <p:nvPr>
            <p:ph type="title"/>
          </p:nvPr>
        </p:nvSpPr>
        <p:spPr>
          <a:xfrm>
            <a:off x="804998" y="798445"/>
            <a:ext cx="4803636" cy="1311664"/>
          </a:xfrm>
        </p:spPr>
        <p:txBody>
          <a:bodyPr>
            <a:normAutofit/>
          </a:bodyPr>
          <a:lstStyle/>
          <a:p>
            <a:r>
              <a:rPr lang="en-GB">
                <a:solidFill>
                  <a:srgbClr val="000000"/>
                </a:solidFill>
                <a:cs typeface="Calibri Light"/>
              </a:rPr>
              <a:t>Outdoor Play</a:t>
            </a:r>
            <a:endParaRPr lang="en-GB">
              <a:solidFill>
                <a:srgbClr val="000000"/>
              </a:solidFill>
            </a:endParaRPr>
          </a:p>
        </p:txBody>
      </p:sp>
      <p:sp>
        <p:nvSpPr>
          <p:cNvPr id="3" name="Content Placeholder 2">
            <a:extLst>
              <a:ext uri="{FF2B5EF4-FFF2-40B4-BE49-F238E27FC236}">
                <a16:creationId xmlns:a16="http://schemas.microsoft.com/office/drawing/2014/main" id="{8067993C-0701-46C3-A0DD-911D576085C6}"/>
              </a:ext>
            </a:extLst>
          </p:cNvPr>
          <p:cNvSpPr>
            <a:spLocks noGrp="1"/>
          </p:cNvSpPr>
          <p:nvPr>
            <p:ph idx="1"/>
          </p:nvPr>
        </p:nvSpPr>
        <p:spPr>
          <a:xfrm>
            <a:off x="804997" y="2272143"/>
            <a:ext cx="4706803" cy="3788830"/>
          </a:xfrm>
        </p:spPr>
        <p:txBody>
          <a:bodyPr vert="horz" lIns="91440" tIns="45720" rIns="91440" bIns="45720" rtlCol="0" anchor="ctr">
            <a:normAutofit/>
          </a:bodyPr>
          <a:lstStyle/>
          <a:p>
            <a:r>
              <a:rPr lang="en-GB" sz="2000">
                <a:solidFill>
                  <a:srgbClr val="000000"/>
                </a:solidFill>
                <a:ea typeface="+mn-lt"/>
                <a:cs typeface="+mn-lt"/>
              </a:rPr>
              <a:t>Den making</a:t>
            </a:r>
            <a:endParaRPr lang="en-GB" sz="2000">
              <a:solidFill>
                <a:srgbClr val="000000"/>
              </a:solidFill>
              <a:cs typeface="Calibri" panose="020F0502020204030204"/>
            </a:endParaRPr>
          </a:p>
          <a:p>
            <a:r>
              <a:rPr lang="en-GB" sz="2000">
                <a:solidFill>
                  <a:srgbClr val="000000"/>
                </a:solidFill>
                <a:ea typeface="+mn-lt"/>
                <a:cs typeface="+mn-lt"/>
              </a:rPr>
              <a:t>Mud kitchen</a:t>
            </a:r>
            <a:endParaRPr lang="en-GB" sz="2000">
              <a:solidFill>
                <a:srgbClr val="000000"/>
              </a:solidFill>
            </a:endParaRPr>
          </a:p>
          <a:p>
            <a:r>
              <a:rPr lang="en-GB" sz="2000">
                <a:solidFill>
                  <a:srgbClr val="000000"/>
                </a:solidFill>
                <a:ea typeface="+mn-lt"/>
                <a:cs typeface="+mn-lt"/>
              </a:rPr>
              <a:t>Natural world</a:t>
            </a:r>
            <a:endParaRPr lang="en-GB" sz="2000">
              <a:solidFill>
                <a:srgbClr val="000000"/>
              </a:solidFill>
            </a:endParaRPr>
          </a:p>
          <a:p>
            <a:r>
              <a:rPr lang="en-GB" sz="2000">
                <a:solidFill>
                  <a:srgbClr val="000000"/>
                </a:solidFill>
                <a:ea typeface="+mn-lt"/>
                <a:cs typeface="+mn-lt"/>
              </a:rPr>
              <a:t>Mark making</a:t>
            </a:r>
            <a:endParaRPr lang="en-GB" sz="2000">
              <a:solidFill>
                <a:srgbClr val="000000"/>
              </a:solidFill>
            </a:endParaRPr>
          </a:p>
          <a:p>
            <a:r>
              <a:rPr lang="en-GB" sz="2000">
                <a:solidFill>
                  <a:srgbClr val="000000"/>
                </a:solidFill>
                <a:ea typeface="+mn-lt"/>
                <a:cs typeface="+mn-lt"/>
              </a:rPr>
              <a:t>Loose parts</a:t>
            </a:r>
            <a:endParaRPr lang="en-GB" sz="2000">
              <a:solidFill>
                <a:srgbClr val="000000"/>
              </a:solidFill>
            </a:endParaRPr>
          </a:p>
          <a:p>
            <a:pPr marL="0" indent="0">
              <a:buNone/>
            </a:pPr>
            <a:r>
              <a:rPr lang="en-GB" sz="2000">
                <a:solidFill>
                  <a:srgbClr val="000000"/>
                </a:solidFill>
                <a:ea typeface="+mn-lt"/>
                <a:cs typeface="+mn-lt"/>
              </a:rPr>
              <a:t>(Tassoni, et.al., 2010) </a:t>
            </a:r>
            <a:endParaRPr lang="en-GB" sz="2000">
              <a:solidFill>
                <a:srgbClr val="000000"/>
              </a:solidFill>
              <a:cs typeface="Calibri"/>
            </a:endParaRPr>
          </a:p>
          <a:p>
            <a:endParaRPr lang="en-GB" sz="2000">
              <a:solidFill>
                <a:srgbClr val="000000"/>
              </a:solidFill>
              <a:cs typeface="Calibri"/>
            </a:endParaRPr>
          </a:p>
        </p:txBody>
      </p:sp>
    </p:spTree>
    <p:extLst>
      <p:ext uri="{BB962C8B-B14F-4D97-AF65-F5344CB8AC3E}">
        <p14:creationId xmlns:p14="http://schemas.microsoft.com/office/powerpoint/2010/main" val="37276948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8C0CE22-7874-4C0A-95AE-D3C123ACEABD}"/>
              </a:ext>
            </a:extLst>
          </p:cNvPr>
          <p:cNvSpPr>
            <a:spLocks noGrp="1"/>
          </p:cNvSpPr>
          <p:nvPr>
            <p:ph type="title"/>
          </p:nvPr>
        </p:nvSpPr>
        <p:spPr>
          <a:xfrm>
            <a:off x="640079" y="2053641"/>
            <a:ext cx="3669161" cy="2760098"/>
          </a:xfrm>
        </p:spPr>
        <p:txBody>
          <a:bodyPr>
            <a:normAutofit/>
          </a:bodyPr>
          <a:lstStyle/>
          <a:p>
            <a:r>
              <a:rPr lang="en-GB" sz="3700">
                <a:solidFill>
                  <a:srgbClr val="FFFFFF"/>
                </a:solidFill>
                <a:ea typeface="+mj-lt"/>
                <a:cs typeface="+mj-lt"/>
              </a:rPr>
              <a:t>How practitioners can support outdoor learning</a:t>
            </a:r>
            <a:endParaRPr lang="en-US" sz="3700">
              <a:solidFill>
                <a:srgbClr val="FFFFFF"/>
              </a:solidFill>
            </a:endParaRPr>
          </a:p>
        </p:txBody>
      </p:sp>
      <p:sp>
        <p:nvSpPr>
          <p:cNvPr id="3" name="Content Placeholder 2">
            <a:extLst>
              <a:ext uri="{FF2B5EF4-FFF2-40B4-BE49-F238E27FC236}">
                <a16:creationId xmlns:a16="http://schemas.microsoft.com/office/drawing/2014/main" id="{DE684D0A-0E96-4D8E-82BC-F0837A1DC1F5}"/>
              </a:ext>
            </a:extLst>
          </p:cNvPr>
          <p:cNvSpPr>
            <a:spLocks noGrp="1"/>
          </p:cNvSpPr>
          <p:nvPr>
            <p:ph idx="1"/>
          </p:nvPr>
        </p:nvSpPr>
        <p:spPr>
          <a:xfrm>
            <a:off x="6090574" y="801866"/>
            <a:ext cx="5306084" cy="5230634"/>
          </a:xfrm>
        </p:spPr>
        <p:txBody>
          <a:bodyPr vert="horz" lIns="91440" tIns="45720" rIns="91440" bIns="45720" rtlCol="0" anchor="ctr">
            <a:normAutofit/>
          </a:bodyPr>
          <a:lstStyle/>
          <a:p>
            <a:pPr marL="0" indent="0">
              <a:buNone/>
            </a:pPr>
            <a:r>
              <a:rPr lang="en-GB" sz="2400">
                <a:solidFill>
                  <a:srgbClr val="000000"/>
                </a:solidFill>
                <a:ea typeface="+mn-lt"/>
                <a:cs typeface="+mn-lt"/>
              </a:rPr>
              <a:t>Vygotsky </a:t>
            </a:r>
            <a:endParaRPr lang="en-GB" sz="2400">
              <a:solidFill>
                <a:srgbClr val="000000"/>
              </a:solidFill>
              <a:cs typeface="Calibri" panose="020F0502020204030204"/>
            </a:endParaRPr>
          </a:p>
          <a:p>
            <a:r>
              <a:rPr lang="en-GB" sz="2400">
                <a:solidFill>
                  <a:srgbClr val="000000"/>
                </a:solidFill>
                <a:ea typeface="+mn-lt"/>
                <a:cs typeface="+mn-lt"/>
              </a:rPr>
              <a:t>Zone of Proximal Development</a:t>
            </a:r>
            <a:endParaRPr lang="en-GB" sz="2400">
              <a:solidFill>
                <a:srgbClr val="000000"/>
              </a:solidFill>
            </a:endParaRPr>
          </a:p>
          <a:p>
            <a:r>
              <a:rPr lang="en-GB" sz="2400">
                <a:solidFill>
                  <a:srgbClr val="000000"/>
                </a:solidFill>
                <a:ea typeface="+mn-lt"/>
                <a:cs typeface="+mn-lt"/>
              </a:rPr>
              <a:t>Scaffolding is the process ‘that enables a child or novice to solve a task or achieve a goal that would be beyond his unassisted efforts.’</a:t>
            </a:r>
            <a:endParaRPr lang="en-GB" sz="2400">
              <a:solidFill>
                <a:srgbClr val="000000"/>
              </a:solidFill>
            </a:endParaRPr>
          </a:p>
          <a:p>
            <a:r>
              <a:rPr lang="en-GB" sz="2400">
                <a:solidFill>
                  <a:srgbClr val="000000"/>
                </a:solidFill>
                <a:ea typeface="+mn-lt"/>
                <a:cs typeface="+mn-lt"/>
              </a:rPr>
              <a:t>Learning through social interaction </a:t>
            </a:r>
            <a:endParaRPr lang="en-GB" sz="2400">
              <a:solidFill>
                <a:srgbClr val="000000"/>
              </a:solidFill>
            </a:endParaRPr>
          </a:p>
          <a:p>
            <a:pPr marL="0" indent="0">
              <a:buNone/>
            </a:pPr>
            <a:r>
              <a:rPr lang="en-GB" sz="2400">
                <a:solidFill>
                  <a:srgbClr val="000000"/>
                </a:solidFill>
                <a:ea typeface="+mn-lt"/>
                <a:cs typeface="+mn-lt"/>
              </a:rPr>
              <a:t>(McLeod, 2019)</a:t>
            </a:r>
            <a:endParaRPr lang="en-GB" sz="2400">
              <a:solidFill>
                <a:srgbClr val="000000"/>
              </a:solidFill>
              <a:cs typeface="Calibri"/>
            </a:endParaRPr>
          </a:p>
          <a:p>
            <a:endParaRPr lang="en-GB" sz="2400">
              <a:solidFill>
                <a:srgbClr val="000000"/>
              </a:solidFill>
              <a:cs typeface="Calibri"/>
            </a:endParaRPr>
          </a:p>
        </p:txBody>
      </p:sp>
    </p:spTree>
    <p:extLst>
      <p:ext uri="{BB962C8B-B14F-4D97-AF65-F5344CB8AC3E}">
        <p14:creationId xmlns:p14="http://schemas.microsoft.com/office/powerpoint/2010/main" val="2009226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39D726-C7DD-4354-995C-762D2BAC9ED7}"/>
              </a:ext>
            </a:extLst>
          </p:cNvPr>
          <p:cNvSpPr>
            <a:spLocks noGrp="1"/>
          </p:cNvSpPr>
          <p:nvPr>
            <p:ph type="title"/>
          </p:nvPr>
        </p:nvSpPr>
        <p:spPr>
          <a:xfrm>
            <a:off x="863029" y="1012004"/>
            <a:ext cx="3416158" cy="4795408"/>
          </a:xfrm>
        </p:spPr>
        <p:txBody>
          <a:bodyPr>
            <a:normAutofit/>
          </a:bodyPr>
          <a:lstStyle/>
          <a:p>
            <a:r>
              <a:rPr lang="en-GB">
                <a:solidFill>
                  <a:srgbClr val="FFFFFF"/>
                </a:solidFill>
                <a:ea typeface="+mj-lt"/>
                <a:cs typeface="+mj-lt"/>
              </a:rPr>
              <a:t>Using Vygotsky’s theory in practice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888B4E3D-3652-491E-B560-00448E13923C}"/>
              </a:ext>
            </a:extLst>
          </p:cNvPr>
          <p:cNvGraphicFramePr>
            <a:graphicFrameLocks noGrp="1"/>
          </p:cNvGraphicFramePr>
          <p:nvPr>
            <p:ph idx="1"/>
            <p:extLst>
              <p:ext uri="{D42A27DB-BD31-4B8C-83A1-F6EECF244321}">
                <p14:modId xmlns:p14="http://schemas.microsoft.com/office/powerpoint/2010/main" val="183303058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1708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close up of text on a white background&#10;&#10;Description generated with very high confidence">
            <a:extLst>
              <a:ext uri="{FF2B5EF4-FFF2-40B4-BE49-F238E27FC236}">
                <a16:creationId xmlns:a16="http://schemas.microsoft.com/office/drawing/2014/main" id="{6FD197E4-B337-43AD-B8B0-F3E255D502F7}"/>
              </a:ext>
            </a:extLst>
          </p:cNvPr>
          <p:cNvPicPr>
            <a:picLocks noChangeAspect="1"/>
          </p:cNvPicPr>
          <p:nvPr/>
        </p:nvPicPr>
        <p:blipFill rotWithShape="1">
          <a:blip r:embed="rId2"/>
          <a:srcRect t="4836" b="4071"/>
          <a:stretch/>
        </p:blipFill>
        <p:spPr>
          <a:xfrm>
            <a:off x="20" y="10"/>
            <a:ext cx="12191980" cy="6857990"/>
          </a:xfrm>
          <a:prstGeom prst="rect">
            <a:avLst/>
          </a:prstGeom>
        </p:spPr>
      </p:pic>
    </p:spTree>
    <p:extLst>
      <p:ext uri="{BB962C8B-B14F-4D97-AF65-F5344CB8AC3E}">
        <p14:creationId xmlns:p14="http://schemas.microsoft.com/office/powerpoint/2010/main" val="24803887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A24B8-7E12-4CAB-91FB-ABD561B72513}"/>
              </a:ext>
            </a:extLst>
          </p:cNvPr>
          <p:cNvSpPr>
            <a:spLocks noGrp="1"/>
          </p:cNvSpPr>
          <p:nvPr>
            <p:ph type="title"/>
          </p:nvPr>
        </p:nvSpPr>
        <p:spPr/>
        <p:txBody>
          <a:bodyPr/>
          <a:lstStyle/>
          <a:p>
            <a:r>
              <a:rPr lang="en-GB">
                <a:cs typeface="Calibri Light"/>
              </a:rPr>
              <a:t>Reference List- Kirsty-Lee</a:t>
            </a:r>
            <a:endParaRPr lang="en-GB"/>
          </a:p>
        </p:txBody>
      </p:sp>
      <p:sp>
        <p:nvSpPr>
          <p:cNvPr id="3" name="Content Placeholder 2">
            <a:extLst>
              <a:ext uri="{FF2B5EF4-FFF2-40B4-BE49-F238E27FC236}">
                <a16:creationId xmlns:a16="http://schemas.microsoft.com/office/drawing/2014/main" id="{6EC1462E-A1E2-49F6-A216-21116F535FC7}"/>
              </a:ext>
            </a:extLst>
          </p:cNvPr>
          <p:cNvSpPr>
            <a:spLocks noGrp="1"/>
          </p:cNvSpPr>
          <p:nvPr>
            <p:ph idx="1"/>
          </p:nvPr>
        </p:nvSpPr>
        <p:spPr>
          <a:xfrm>
            <a:off x="838200" y="1538078"/>
            <a:ext cx="10515600" cy="4638885"/>
          </a:xfrm>
        </p:spPr>
        <p:txBody>
          <a:bodyPr vert="horz" lIns="91440" tIns="45720" rIns="91440" bIns="45720" rtlCol="0" anchor="t">
            <a:normAutofit fontScale="62500" lnSpcReduction="20000"/>
          </a:bodyPr>
          <a:lstStyle/>
          <a:p>
            <a:r>
              <a:rPr lang="en-GB">
                <a:ea typeface="+mn-lt"/>
                <a:cs typeface="+mn-lt"/>
              </a:rPr>
              <a:t>EYR Team, 2016. 5 Benefits of outdoor learning in Early years. Available at: </a:t>
            </a:r>
            <a:r>
              <a:rPr lang="en-GB">
                <a:ea typeface="+mn-lt"/>
                <a:cs typeface="+mn-lt"/>
                <a:hlinkClick r:id="rId2" invalidUrl="https://"/>
              </a:rPr>
              <a:t>https://</a:t>
            </a:r>
            <a:r>
              <a:rPr lang="en-GB">
                <a:ea typeface="+mn-lt"/>
                <a:cs typeface="+mn-lt"/>
              </a:rPr>
              <a:t> </a:t>
            </a:r>
            <a:r>
              <a:rPr lang="en-GB">
                <a:ea typeface="+mn-lt"/>
                <a:cs typeface="+mn-lt"/>
                <a:hlinkClick r:id="rId3"/>
              </a:rPr>
              <a:t>www.earlyyearsresources.co.uk/blog/2016.03/5-benefits-of-outdoor-learning-in-early-years/</a:t>
            </a:r>
            <a:endParaRPr lang="en-GB">
              <a:cs typeface="Calibri" panose="020F0502020204030204"/>
            </a:endParaRPr>
          </a:p>
          <a:p>
            <a:r>
              <a:rPr lang="en-GB">
                <a:ea typeface="+mn-lt"/>
                <a:cs typeface="+mn-lt"/>
              </a:rPr>
              <a:t>Johnson, Christine and Wardle, 2015. Play, development and early education. 1</a:t>
            </a:r>
            <a:r>
              <a:rPr lang="en-GB" baseline="30000">
                <a:ea typeface="+mn-lt"/>
                <a:cs typeface="+mn-lt"/>
              </a:rPr>
              <a:t>st</a:t>
            </a:r>
            <a:r>
              <a:rPr lang="en-GB">
                <a:ea typeface="+mn-lt"/>
                <a:cs typeface="+mn-lt"/>
              </a:rPr>
              <a:t> ed. Essex: Pearson</a:t>
            </a:r>
            <a:endParaRPr lang="en-GB"/>
          </a:p>
          <a:p>
            <a:r>
              <a:rPr lang="en-GB">
                <a:ea typeface="+mn-lt"/>
                <a:cs typeface="+mn-lt"/>
              </a:rPr>
              <a:t>McLeod, S, 2019. What is the zone of proximal development? Available at: </a:t>
            </a:r>
            <a:r>
              <a:rPr lang="en-GB">
                <a:ea typeface="+mn-lt"/>
                <a:cs typeface="+mn-lt"/>
                <a:hlinkClick r:id="rId4"/>
              </a:rPr>
              <a:t>https://www.simplypsychology.org/zone-of-proximal-development.html</a:t>
            </a:r>
            <a:r>
              <a:rPr lang="en-GB">
                <a:ea typeface="+mn-lt"/>
                <a:cs typeface="+mn-lt"/>
              </a:rPr>
              <a:t> </a:t>
            </a:r>
          </a:p>
          <a:p>
            <a:r>
              <a:rPr lang="en-GB" err="1">
                <a:ea typeface="+mn-lt"/>
                <a:cs typeface="+mn-lt"/>
              </a:rPr>
              <a:t>Ptuk</a:t>
            </a:r>
            <a:r>
              <a:rPr lang="en-GB">
                <a:ea typeface="+mn-lt"/>
                <a:cs typeface="+mn-lt"/>
              </a:rPr>
              <a:t>, 2017. Definition of Play. Available at: </a:t>
            </a:r>
            <a:r>
              <a:rPr lang="en-GB">
                <a:ea typeface="+mn-lt"/>
                <a:cs typeface="+mn-lt"/>
                <a:hlinkClick r:id="rId5"/>
              </a:rPr>
              <a:t>https://playtherapy.org.uk/childrensEmotionalWellBeing/AboutPlayTherapy/MainPrinciples/playdefinition/</a:t>
            </a:r>
            <a:r>
              <a:rPr lang="en-GB">
                <a:ea typeface="+mn-lt"/>
                <a:cs typeface="+mn-lt"/>
              </a:rPr>
              <a:t> Accessed on [ 13 January 2020] </a:t>
            </a:r>
            <a:endParaRPr lang="en-GB"/>
          </a:p>
          <a:p>
            <a:r>
              <a:rPr lang="en-GB">
                <a:ea typeface="+mn-lt"/>
                <a:cs typeface="+mn-lt"/>
              </a:rPr>
              <a:t>Rock, A, 2020. 11 Types of Play Important to a child’s development. Available at </a:t>
            </a:r>
            <a:r>
              <a:rPr lang="en-GB">
                <a:ea typeface="+mn-lt"/>
                <a:cs typeface="+mn-lt"/>
                <a:hlinkClick r:id="rId6"/>
              </a:rPr>
              <a:t>https://www.verywellfamily.com/types-of-play/2764587</a:t>
            </a:r>
            <a:r>
              <a:rPr lang="en-GB">
                <a:ea typeface="+mn-lt"/>
                <a:cs typeface="+mn-lt"/>
              </a:rPr>
              <a:t> </a:t>
            </a:r>
            <a:endParaRPr lang="en-GB"/>
          </a:p>
          <a:p>
            <a:r>
              <a:rPr lang="en-GB">
                <a:ea typeface="+mn-lt"/>
                <a:cs typeface="+mn-lt"/>
              </a:rPr>
              <a:t>Tassoni, P., Beith, K., Bulman, K. &amp; Griffin, S., 2010. Children and young people's workforce Early learning and childcare. 1st ed. Essex: Heinemann.</a:t>
            </a:r>
            <a:endParaRPr lang="en-GB"/>
          </a:p>
          <a:p>
            <a:r>
              <a:rPr lang="en-GB">
                <a:ea typeface="+mn-lt"/>
                <a:cs typeface="+mn-lt"/>
              </a:rPr>
              <a:t>UNICEF,2018. Learning through play. Available at:  </a:t>
            </a:r>
            <a:r>
              <a:rPr lang="en-GB">
                <a:ea typeface="+mn-lt"/>
                <a:cs typeface="+mn-lt"/>
                <a:hlinkClick r:id="rId7"/>
              </a:rPr>
              <a:t>https://www.unicef.org/sites/default/files/2018-12/UNICEF-Lego-Foundation-Learning-through-Play.pdf</a:t>
            </a:r>
            <a:r>
              <a:rPr lang="en-GB">
                <a:ea typeface="+mn-lt"/>
                <a:cs typeface="+mn-lt"/>
              </a:rPr>
              <a:t> Accessed on [ 13 January 2020]</a:t>
            </a:r>
            <a:endParaRPr lang="en-GB"/>
          </a:p>
          <a:p>
            <a:r>
              <a:rPr lang="en-GB" err="1">
                <a:ea typeface="+mn-lt"/>
                <a:cs typeface="+mn-lt"/>
              </a:rPr>
              <a:t>Zeske</a:t>
            </a:r>
            <a:r>
              <a:rPr lang="en-GB">
                <a:ea typeface="+mn-lt"/>
                <a:cs typeface="+mn-lt"/>
              </a:rPr>
              <a:t>, M, 2019. What is scaffolding? Available at: </a:t>
            </a:r>
            <a:r>
              <a:rPr lang="en-GB">
                <a:ea typeface="+mn-lt"/>
                <a:cs typeface="+mn-lt"/>
                <a:hlinkClick r:id="rId8"/>
              </a:rPr>
              <a:t>https://classroom.synonym.com/vygotskys-scaffolding-5589381.html</a:t>
            </a:r>
            <a:endParaRPr lang="en-GB"/>
          </a:p>
          <a:p>
            <a:endParaRPr lang="en-GB">
              <a:cs typeface="Calibri"/>
            </a:endParaRPr>
          </a:p>
        </p:txBody>
      </p:sp>
    </p:spTree>
    <p:extLst>
      <p:ext uri="{BB962C8B-B14F-4D97-AF65-F5344CB8AC3E}">
        <p14:creationId xmlns:p14="http://schemas.microsoft.com/office/powerpoint/2010/main" val="17387616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02FEB-3FA7-429B-AF8D-DA2CD692A511}"/>
              </a:ext>
            </a:extLst>
          </p:cNvPr>
          <p:cNvSpPr>
            <a:spLocks noGrp="1"/>
          </p:cNvSpPr>
          <p:nvPr>
            <p:ph type="title"/>
          </p:nvPr>
        </p:nvSpPr>
        <p:spPr>
          <a:xfrm>
            <a:off x="655320" y="365125"/>
            <a:ext cx="5120114" cy="1692794"/>
          </a:xfrm>
        </p:spPr>
        <p:txBody>
          <a:bodyPr>
            <a:normAutofit fontScale="90000"/>
          </a:bodyPr>
          <a:lstStyle/>
          <a:p>
            <a:r>
              <a:rPr lang="en-GB" sz="5300">
                <a:cs typeface="Calibri Light"/>
              </a:rPr>
              <a:t>Child Centred Learning</a:t>
            </a:r>
            <a:br>
              <a:rPr lang="en-GB">
                <a:cs typeface="Calibri Light"/>
              </a:rPr>
            </a:br>
            <a:endParaRPr lang="en-GB"/>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8E0EAF-DB28-46D4-ABBD-8896DFB5EFF0}"/>
              </a:ext>
            </a:extLst>
          </p:cNvPr>
          <p:cNvSpPr>
            <a:spLocks noGrp="1"/>
          </p:cNvSpPr>
          <p:nvPr>
            <p:ph idx="1"/>
          </p:nvPr>
        </p:nvSpPr>
        <p:spPr>
          <a:xfrm>
            <a:off x="381263" y="2575042"/>
            <a:ext cx="5120113" cy="3462228"/>
          </a:xfrm>
        </p:spPr>
        <p:txBody>
          <a:bodyPr>
            <a:normAutofit/>
          </a:bodyPr>
          <a:lstStyle/>
          <a:p>
            <a:pPr marL="0" indent="0">
              <a:buNone/>
            </a:pPr>
            <a:r>
              <a:rPr lang="en-GB" sz="2000" b="1"/>
              <a:t>What is child centred learning?</a:t>
            </a:r>
          </a:p>
          <a:p>
            <a:pPr>
              <a:buFont typeface="Courier New" panose="02070309020205020404" pitchFamily="49" charset="0"/>
              <a:buChar char="o"/>
            </a:pPr>
            <a:r>
              <a:rPr lang="en-GB" sz="1800"/>
              <a:t>Child centred learning is allowing the child to give their own opinion and ideas on how they learn by helping them with a range of activities to choose from, giving the child a sense of independence and helping them develop their skills on decision making, working with others and building their confidence on what they are learning.</a:t>
            </a:r>
          </a:p>
          <a:p>
            <a:pPr marL="0" indent="0">
              <a:buNone/>
            </a:pPr>
            <a:r>
              <a:rPr lang="en-GB" sz="1800"/>
              <a:t>(</a:t>
            </a:r>
            <a:r>
              <a:rPr lang="en-GB" sz="1800" err="1"/>
              <a:t>piptree</a:t>
            </a:r>
            <a:r>
              <a:rPr lang="en-GB" sz="1800"/>
              <a:t> early learning, 2017) </a:t>
            </a:r>
          </a:p>
        </p:txBody>
      </p:sp>
      <p:pic>
        <p:nvPicPr>
          <p:cNvPr id="4" name="Picture 3">
            <a:extLst>
              <a:ext uri="{FF2B5EF4-FFF2-40B4-BE49-F238E27FC236}">
                <a16:creationId xmlns:a16="http://schemas.microsoft.com/office/drawing/2014/main" id="{97F8A50D-D9FA-7346-8E13-7EF677CC6106}"/>
              </a:ext>
            </a:extLst>
          </p:cNvPr>
          <p:cNvPicPr>
            <a:picLocks noChangeAspect="1"/>
          </p:cNvPicPr>
          <p:nvPr/>
        </p:nvPicPr>
        <p:blipFill rotWithShape="1">
          <a:blip r:embed="rId2"/>
          <a:srcRect l="5862" r="3660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0254797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B3D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437B87-A7B2-B349-96FB-67E12F1AD51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Benefits of child </a:t>
            </a:r>
            <a:r>
              <a:rPr lang="en-US" err="1">
                <a:solidFill>
                  <a:srgbClr val="FFFFFF"/>
                </a:solidFill>
              </a:rPr>
              <a:t>centred</a:t>
            </a:r>
            <a:r>
              <a:rPr lang="en-US">
                <a:solidFill>
                  <a:srgbClr val="FFFFFF"/>
                </a:solidFill>
              </a:rPr>
              <a:t> learning </a:t>
            </a:r>
          </a:p>
        </p:txBody>
      </p:sp>
      <p:pic>
        <p:nvPicPr>
          <p:cNvPr id="4" name="Picture 3">
            <a:extLst>
              <a:ext uri="{FF2B5EF4-FFF2-40B4-BE49-F238E27FC236}">
                <a16:creationId xmlns:a16="http://schemas.microsoft.com/office/drawing/2014/main" id="{6B1489AD-44A7-AC4C-9AC9-1249EC69A647}"/>
              </a:ext>
            </a:extLst>
          </p:cNvPr>
          <p:cNvPicPr>
            <a:picLocks noChangeAspect="1"/>
          </p:cNvPicPr>
          <p:nvPr/>
        </p:nvPicPr>
        <p:blipFill rotWithShape="1">
          <a:blip r:embed="rId2"/>
          <a:srcRect r="1" b="12494"/>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9CFD81-ACAE-B84C-B07D-84E28BD891FB}"/>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Child </a:t>
            </a:r>
            <a:r>
              <a:rPr lang="en-US" sz="2000" err="1">
                <a:solidFill>
                  <a:srgbClr val="FFFFFF"/>
                </a:solidFill>
              </a:rPr>
              <a:t>centred</a:t>
            </a:r>
            <a:r>
              <a:rPr lang="en-US" sz="2000">
                <a:solidFill>
                  <a:srgbClr val="FFFFFF"/>
                </a:solidFill>
              </a:rPr>
              <a:t> learning helps the child become more independent, responsible and confident</a:t>
            </a:r>
          </a:p>
          <a:p>
            <a:r>
              <a:rPr lang="en-US" sz="2000">
                <a:solidFill>
                  <a:srgbClr val="FFFFFF"/>
                </a:solidFill>
              </a:rPr>
              <a:t>Using this approach covers all areas of growth including social, emotional and physical </a:t>
            </a:r>
          </a:p>
          <a:p>
            <a:r>
              <a:rPr lang="en-US" sz="2000">
                <a:solidFill>
                  <a:srgbClr val="FFFFFF"/>
                </a:solidFill>
              </a:rPr>
              <a:t>Helps the child develop the knowledge and skills needed in all areas</a:t>
            </a:r>
          </a:p>
          <a:p>
            <a:endParaRPr lang="en-US" sz="2000">
              <a:solidFill>
                <a:srgbClr val="FFFFFF"/>
              </a:solidFill>
            </a:endParaRPr>
          </a:p>
          <a:p>
            <a:pPr marL="0" indent="0">
              <a:buNone/>
            </a:pPr>
            <a:r>
              <a:rPr lang="en-US" sz="2000">
                <a:solidFill>
                  <a:srgbClr val="FFFFFF"/>
                </a:solidFill>
              </a:rPr>
              <a:t>(</a:t>
            </a:r>
            <a:r>
              <a:rPr lang="en-US" sz="2000" err="1">
                <a:solidFill>
                  <a:srgbClr val="FFFFFF"/>
                </a:solidFill>
              </a:rPr>
              <a:t>piptree</a:t>
            </a:r>
            <a:r>
              <a:rPr lang="en-US" sz="2000">
                <a:solidFill>
                  <a:srgbClr val="FFFFFF"/>
                </a:solidFill>
              </a:rPr>
              <a:t> early learning, 2017)</a:t>
            </a:r>
          </a:p>
        </p:txBody>
      </p:sp>
    </p:spTree>
    <p:extLst>
      <p:ext uri="{BB962C8B-B14F-4D97-AF65-F5344CB8AC3E}">
        <p14:creationId xmlns:p14="http://schemas.microsoft.com/office/powerpoint/2010/main" val="18398570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164312-4A31-6042-8FA1-22FEC41B2C11}"/>
              </a:ext>
            </a:extLst>
          </p:cNvPr>
          <p:cNvSpPr>
            <a:spLocks noGrp="1"/>
          </p:cNvSpPr>
          <p:nvPr>
            <p:ph type="title"/>
          </p:nvPr>
        </p:nvSpPr>
        <p:spPr>
          <a:xfrm>
            <a:off x="863029" y="1012004"/>
            <a:ext cx="3416158" cy="4795408"/>
          </a:xfrm>
        </p:spPr>
        <p:txBody>
          <a:bodyPr>
            <a:normAutofit/>
          </a:bodyPr>
          <a:lstStyle/>
          <a:p>
            <a:r>
              <a:rPr lang="en-US">
                <a:solidFill>
                  <a:srgbClr val="FFFFFF"/>
                </a:solidFill>
              </a:rPr>
              <a:t>John Dewey (1859 – 1952) on child </a:t>
            </a:r>
            <a:r>
              <a:rPr lang="en-US" err="1">
                <a:solidFill>
                  <a:srgbClr val="FFFFFF"/>
                </a:solidFill>
              </a:rPr>
              <a:t>centred</a:t>
            </a:r>
            <a:r>
              <a:rPr lang="en-US">
                <a:solidFill>
                  <a:srgbClr val="FFFFFF"/>
                </a:solidFill>
              </a:rPr>
              <a:t> learning </a:t>
            </a:r>
            <a:br>
              <a:rPr lang="en-US">
                <a:solidFill>
                  <a:srgbClr val="FFFFFF"/>
                </a:solidFill>
              </a:rPr>
            </a:br>
            <a:endParaRPr lang="en-US">
              <a:solidFill>
                <a:srgbClr val="FFFFFF"/>
              </a:solidFill>
            </a:endParaRPr>
          </a:p>
        </p:txBody>
      </p:sp>
      <p:graphicFrame>
        <p:nvGraphicFramePr>
          <p:cNvPr id="17" name="Content Placeholder 2">
            <a:extLst>
              <a:ext uri="{FF2B5EF4-FFF2-40B4-BE49-F238E27FC236}">
                <a16:creationId xmlns:a16="http://schemas.microsoft.com/office/drawing/2014/main" id="{A6FCED68-A823-4563-AD9F-97AA301B262A}"/>
              </a:ext>
            </a:extLst>
          </p:cNvPr>
          <p:cNvGraphicFramePr>
            <a:graphicFrameLocks noGrp="1"/>
          </p:cNvGraphicFramePr>
          <p:nvPr>
            <p:ph idx="1"/>
            <p:extLst>
              <p:ext uri="{D42A27DB-BD31-4B8C-83A1-F6EECF244321}">
                <p14:modId xmlns:p14="http://schemas.microsoft.com/office/powerpoint/2010/main" val="8143339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1201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FEC3CBC-DEB4-F94E-94F7-1247165ED60F}"/>
              </a:ext>
            </a:extLst>
          </p:cNvPr>
          <p:cNvSpPr>
            <a:spLocks noGrp="1"/>
          </p:cNvSpPr>
          <p:nvPr>
            <p:ph type="title"/>
          </p:nvPr>
        </p:nvSpPr>
        <p:spPr>
          <a:xfrm>
            <a:off x="904877" y="2415322"/>
            <a:ext cx="3451730" cy="2399869"/>
          </a:xfrm>
        </p:spPr>
        <p:txBody>
          <a:bodyPr>
            <a:normAutofit/>
          </a:bodyPr>
          <a:lstStyle/>
          <a:p>
            <a:pPr algn="ctr"/>
            <a:r>
              <a:rPr lang="en-US" sz="4000">
                <a:solidFill>
                  <a:srgbClr val="FFFFFF"/>
                </a:solidFill>
              </a:rPr>
              <a:t>Froebel (1782-1852) on child </a:t>
            </a:r>
            <a:r>
              <a:rPr lang="en-US" sz="4000" err="1">
                <a:solidFill>
                  <a:srgbClr val="FFFFFF"/>
                </a:solidFill>
              </a:rPr>
              <a:t>centred</a:t>
            </a:r>
            <a:r>
              <a:rPr lang="en-US" sz="4000">
                <a:solidFill>
                  <a:srgbClr val="FFFFFF"/>
                </a:solidFill>
              </a:rPr>
              <a:t> play </a:t>
            </a:r>
          </a:p>
        </p:txBody>
      </p:sp>
      <p:sp>
        <p:nvSpPr>
          <p:cNvPr id="3" name="Content Placeholder 2">
            <a:extLst>
              <a:ext uri="{FF2B5EF4-FFF2-40B4-BE49-F238E27FC236}">
                <a16:creationId xmlns:a16="http://schemas.microsoft.com/office/drawing/2014/main" id="{75B09C92-1FE2-0647-8E25-8BEB93C151E1}"/>
              </a:ext>
            </a:extLst>
          </p:cNvPr>
          <p:cNvSpPr>
            <a:spLocks noGrp="1"/>
          </p:cNvSpPr>
          <p:nvPr>
            <p:ph idx="1"/>
          </p:nvPr>
        </p:nvSpPr>
        <p:spPr>
          <a:xfrm>
            <a:off x="5120640" y="804672"/>
            <a:ext cx="6281928" cy="5248656"/>
          </a:xfrm>
        </p:spPr>
        <p:txBody>
          <a:bodyPr anchor="ctr">
            <a:normAutofit/>
          </a:bodyPr>
          <a:lstStyle/>
          <a:p>
            <a:r>
              <a:rPr lang="en-US" sz="2000"/>
              <a:t>Created an interactive educational process which he called Kindergarten </a:t>
            </a:r>
          </a:p>
          <a:p>
            <a:r>
              <a:rPr lang="en-US" sz="2000" err="1"/>
              <a:t>Recognised</a:t>
            </a:r>
            <a:r>
              <a:rPr lang="en-US" sz="2000"/>
              <a:t> that children need an appropriate educational environment in which to develop </a:t>
            </a:r>
          </a:p>
          <a:p>
            <a:r>
              <a:rPr lang="en-US" sz="2000"/>
              <a:t>Provided their own ‘small world’ where they could play and learn with peers </a:t>
            </a:r>
          </a:p>
          <a:p>
            <a:r>
              <a:rPr lang="en-US" sz="2000"/>
              <a:t>Froebel’s philosophy included free self-activity, creativity, social participation and motor expression, which is a child having active involvement rather than being instructed </a:t>
            </a:r>
          </a:p>
          <a:p>
            <a:r>
              <a:rPr lang="en-US" sz="2000"/>
              <a:t>He stated that pre-school education was important in order for a child to develop their qualities and skills </a:t>
            </a:r>
          </a:p>
          <a:p>
            <a:r>
              <a:rPr lang="en-US" sz="2000"/>
              <a:t>He introduced play as an opportunity for children to engage in the development of these skills </a:t>
            </a:r>
          </a:p>
          <a:p>
            <a:pPr marL="0" indent="0">
              <a:buNone/>
            </a:pPr>
            <a:r>
              <a:rPr lang="en-US" sz="2000"/>
              <a:t>(Roberts, 2019)</a:t>
            </a:r>
          </a:p>
        </p:txBody>
      </p:sp>
    </p:spTree>
    <p:extLst>
      <p:ext uri="{BB962C8B-B14F-4D97-AF65-F5344CB8AC3E}">
        <p14:creationId xmlns:p14="http://schemas.microsoft.com/office/powerpoint/2010/main" val="32123628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63DB8-CD5A-EE49-8399-7922CD22102E}"/>
              </a:ext>
            </a:extLst>
          </p:cNvPr>
          <p:cNvSpPr>
            <a:spLocks noGrp="1"/>
          </p:cNvSpPr>
          <p:nvPr>
            <p:ph type="title"/>
          </p:nvPr>
        </p:nvSpPr>
        <p:spPr>
          <a:xfrm>
            <a:off x="247234" y="-306388"/>
            <a:ext cx="5120114" cy="1692794"/>
          </a:xfrm>
        </p:spPr>
        <p:txBody>
          <a:bodyPr>
            <a:normAutofit/>
          </a:bodyPr>
          <a:lstStyle/>
          <a:p>
            <a:r>
              <a:rPr lang="en-US"/>
              <a:t>Child </a:t>
            </a:r>
            <a:r>
              <a:rPr lang="en-US" err="1"/>
              <a:t>Centred</a:t>
            </a:r>
            <a:r>
              <a:rPr lang="en-US"/>
              <a:t> Play </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38F48C-3609-F64D-B09F-6F5A2120011A}"/>
              </a:ext>
            </a:extLst>
          </p:cNvPr>
          <p:cNvSpPr>
            <a:spLocks noGrp="1"/>
          </p:cNvSpPr>
          <p:nvPr>
            <p:ph idx="1"/>
          </p:nvPr>
        </p:nvSpPr>
        <p:spPr>
          <a:xfrm>
            <a:off x="247234" y="878463"/>
            <a:ext cx="5631615" cy="6241732"/>
          </a:xfrm>
        </p:spPr>
        <p:txBody>
          <a:bodyPr>
            <a:noAutofit/>
          </a:bodyPr>
          <a:lstStyle/>
          <a:p>
            <a:pPr marL="0" indent="0">
              <a:buNone/>
            </a:pPr>
            <a:r>
              <a:rPr lang="en-US" sz="2000"/>
              <a:t>Child </a:t>
            </a:r>
            <a:r>
              <a:rPr lang="en-US" sz="2000" err="1"/>
              <a:t>centred</a:t>
            </a:r>
            <a:r>
              <a:rPr lang="en-US" sz="2000"/>
              <a:t> play allows the child to use their own imagination and interests to help them engage in activities and to share their own ideas, as well as taking on board other ideas, learning to work with others. </a:t>
            </a:r>
          </a:p>
          <a:p>
            <a:pPr marL="0" indent="0">
              <a:buNone/>
            </a:pPr>
            <a:r>
              <a:rPr lang="en-US" sz="2000" b="1"/>
              <a:t>Examples: </a:t>
            </a:r>
          </a:p>
          <a:p>
            <a:r>
              <a:rPr lang="en-US" sz="2000"/>
              <a:t>Role play e.g. dressing up in costumes </a:t>
            </a:r>
          </a:p>
          <a:p>
            <a:r>
              <a:rPr lang="en-US" sz="2000"/>
              <a:t>Creating their own learning environment – using the space of the indoors/outdoors to come up with their own ideas </a:t>
            </a:r>
          </a:p>
          <a:p>
            <a:r>
              <a:rPr lang="en-US" sz="2000"/>
              <a:t>Using props e.g. puppets to come up with their own stories and plays for their peers / using everyday life props e.g. kitchen utensils </a:t>
            </a:r>
          </a:p>
          <a:p>
            <a:r>
              <a:rPr lang="en-US" sz="2000"/>
              <a:t>Outdoor learning – planting their own flower, being able to </a:t>
            </a:r>
            <a:r>
              <a:rPr lang="en-US" sz="2000" err="1"/>
              <a:t>recognise</a:t>
            </a:r>
            <a:r>
              <a:rPr lang="en-US" sz="2000"/>
              <a:t> the importance and having the responsibility of looking after something of their own </a:t>
            </a:r>
          </a:p>
          <a:p>
            <a:r>
              <a:rPr lang="en-US" sz="2000"/>
              <a:t>Creating their own story book </a:t>
            </a:r>
          </a:p>
        </p:txBody>
      </p:sp>
      <p:pic>
        <p:nvPicPr>
          <p:cNvPr id="4" name="Picture 3" descr="A person that is standing in the kitchen&#10;&#10;Description automatically generated">
            <a:extLst>
              <a:ext uri="{FF2B5EF4-FFF2-40B4-BE49-F238E27FC236}">
                <a16:creationId xmlns:a16="http://schemas.microsoft.com/office/drawing/2014/main" id="{43CC1588-7201-4A42-9D4C-E08F3B0A0943}"/>
              </a:ext>
            </a:extLst>
          </p:cNvPr>
          <p:cNvPicPr>
            <a:picLocks noChangeAspect="1"/>
          </p:cNvPicPr>
          <p:nvPr/>
        </p:nvPicPr>
        <p:blipFill rotWithShape="1">
          <a:blip r:embed="rId2"/>
          <a:srcRect l="31401" r="715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517367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92116D-29CB-D443-8BC7-F499EEAC7219}"/>
              </a:ext>
            </a:extLst>
          </p:cNvPr>
          <p:cNvSpPr>
            <a:spLocks noGrp="1"/>
          </p:cNvSpPr>
          <p:nvPr>
            <p:ph type="title"/>
          </p:nvPr>
        </p:nvSpPr>
        <p:spPr>
          <a:xfrm>
            <a:off x="863029" y="1012004"/>
            <a:ext cx="3416158" cy="4795408"/>
          </a:xfrm>
        </p:spPr>
        <p:txBody>
          <a:bodyPr>
            <a:normAutofit/>
          </a:bodyPr>
          <a:lstStyle/>
          <a:p>
            <a:r>
              <a:rPr lang="en-US">
                <a:solidFill>
                  <a:srgbClr val="FFFFFF"/>
                </a:solidFill>
              </a:rPr>
              <a:t>How a child </a:t>
            </a:r>
            <a:r>
              <a:rPr lang="en-US" err="1">
                <a:solidFill>
                  <a:srgbClr val="FFFFFF"/>
                </a:solidFill>
              </a:rPr>
              <a:t>centred</a:t>
            </a:r>
            <a:r>
              <a:rPr lang="en-US">
                <a:solidFill>
                  <a:srgbClr val="FFFFFF"/>
                </a:solidFill>
              </a:rPr>
              <a:t> approach to learning can benefit in adult life </a:t>
            </a:r>
          </a:p>
        </p:txBody>
      </p:sp>
      <p:graphicFrame>
        <p:nvGraphicFramePr>
          <p:cNvPr id="5" name="Content Placeholder 2">
            <a:extLst>
              <a:ext uri="{FF2B5EF4-FFF2-40B4-BE49-F238E27FC236}">
                <a16:creationId xmlns:a16="http://schemas.microsoft.com/office/drawing/2014/main" id="{275AB439-2592-4797-966B-D6B20794E921}"/>
              </a:ext>
            </a:extLst>
          </p:cNvPr>
          <p:cNvGraphicFramePr>
            <a:graphicFrameLocks noGrp="1"/>
          </p:cNvGraphicFramePr>
          <p:nvPr>
            <p:ph idx="1"/>
            <p:extLst>
              <p:ext uri="{D42A27DB-BD31-4B8C-83A1-F6EECF244321}">
                <p14:modId xmlns:p14="http://schemas.microsoft.com/office/powerpoint/2010/main" val="220751166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90806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77CD6C-B513-A84A-A25A-D8AFD20B06F1}"/>
              </a:ext>
            </a:extLst>
          </p:cNvPr>
          <p:cNvSpPr>
            <a:spLocks noGrp="1"/>
          </p:cNvSpPr>
          <p:nvPr>
            <p:ph type="title"/>
          </p:nvPr>
        </p:nvSpPr>
        <p:spPr>
          <a:xfrm>
            <a:off x="640079" y="2053641"/>
            <a:ext cx="3669161" cy="2760098"/>
          </a:xfrm>
        </p:spPr>
        <p:txBody>
          <a:bodyPr>
            <a:normAutofit/>
          </a:bodyPr>
          <a:lstStyle/>
          <a:p>
            <a:r>
              <a:rPr lang="en-US">
                <a:solidFill>
                  <a:srgbClr val="FFFFFF"/>
                </a:solidFill>
              </a:rPr>
              <a:t>Conclusion </a:t>
            </a:r>
          </a:p>
        </p:txBody>
      </p:sp>
      <p:sp>
        <p:nvSpPr>
          <p:cNvPr id="3" name="Content Placeholder 2">
            <a:extLst>
              <a:ext uri="{FF2B5EF4-FFF2-40B4-BE49-F238E27FC236}">
                <a16:creationId xmlns:a16="http://schemas.microsoft.com/office/drawing/2014/main" id="{50A38DC2-B445-A842-B736-E12A03F60DB4}"/>
              </a:ext>
            </a:extLst>
          </p:cNvPr>
          <p:cNvSpPr>
            <a:spLocks noGrp="1"/>
          </p:cNvSpPr>
          <p:nvPr>
            <p:ph idx="1"/>
          </p:nvPr>
        </p:nvSpPr>
        <p:spPr>
          <a:xfrm>
            <a:off x="6090574" y="801866"/>
            <a:ext cx="5306084" cy="5230634"/>
          </a:xfrm>
        </p:spPr>
        <p:txBody>
          <a:bodyPr anchor="ctr">
            <a:normAutofit/>
          </a:bodyPr>
          <a:lstStyle/>
          <a:p>
            <a:pPr marL="0" indent="0">
              <a:buNone/>
            </a:pPr>
            <a:r>
              <a:rPr lang="en-US" sz="2400">
                <a:solidFill>
                  <a:srgbClr val="000000"/>
                </a:solidFill>
              </a:rPr>
              <a:t>I believe that child </a:t>
            </a:r>
            <a:r>
              <a:rPr lang="en-US" sz="2400" err="1">
                <a:solidFill>
                  <a:srgbClr val="000000"/>
                </a:solidFill>
              </a:rPr>
              <a:t>centred</a:t>
            </a:r>
            <a:r>
              <a:rPr lang="en-US" sz="2400">
                <a:solidFill>
                  <a:srgbClr val="000000"/>
                </a:solidFill>
              </a:rPr>
              <a:t> learning has a positive impact on a child’s growth and development, teaching them life skills such as learning to work with others and to be able to find out what they are good at, giving them a chance to work on what they may feel isn’t as strong. Child </a:t>
            </a:r>
            <a:r>
              <a:rPr lang="en-US" sz="2400" err="1">
                <a:solidFill>
                  <a:srgbClr val="000000"/>
                </a:solidFill>
              </a:rPr>
              <a:t>centred</a:t>
            </a:r>
            <a:r>
              <a:rPr lang="en-US" sz="2400">
                <a:solidFill>
                  <a:srgbClr val="000000"/>
                </a:solidFill>
              </a:rPr>
              <a:t> </a:t>
            </a:r>
            <a:r>
              <a:rPr lang="en-US" sz="2400" err="1">
                <a:solidFill>
                  <a:srgbClr val="000000"/>
                </a:solidFill>
              </a:rPr>
              <a:t>leanring</a:t>
            </a:r>
            <a:r>
              <a:rPr lang="en-US" sz="2400">
                <a:solidFill>
                  <a:srgbClr val="000000"/>
                </a:solidFill>
              </a:rPr>
              <a:t> also encourages them to start thinking and to start using their own ideas and benefits them from a young age to take on the skills they have learned into their adult life.</a:t>
            </a:r>
          </a:p>
        </p:txBody>
      </p:sp>
    </p:spTree>
    <p:extLst>
      <p:ext uri="{BB962C8B-B14F-4D97-AF65-F5344CB8AC3E}">
        <p14:creationId xmlns:p14="http://schemas.microsoft.com/office/powerpoint/2010/main" val="31982501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076F5-AD9F-AB43-8D74-CB440E68DAD4}"/>
              </a:ext>
            </a:extLst>
          </p:cNvPr>
          <p:cNvSpPr>
            <a:spLocks noGrp="1"/>
          </p:cNvSpPr>
          <p:nvPr>
            <p:ph type="title"/>
          </p:nvPr>
        </p:nvSpPr>
        <p:spPr/>
        <p:txBody>
          <a:bodyPr/>
          <a:lstStyle/>
          <a:p>
            <a:r>
              <a:rPr lang="en-US"/>
              <a:t>Reference List – Nicole </a:t>
            </a:r>
          </a:p>
        </p:txBody>
      </p:sp>
      <p:sp>
        <p:nvSpPr>
          <p:cNvPr id="3" name="Content Placeholder 2">
            <a:extLst>
              <a:ext uri="{FF2B5EF4-FFF2-40B4-BE49-F238E27FC236}">
                <a16:creationId xmlns:a16="http://schemas.microsoft.com/office/drawing/2014/main" id="{925C228D-18EE-E04F-8281-F397EE0D3754}"/>
              </a:ext>
            </a:extLst>
          </p:cNvPr>
          <p:cNvSpPr>
            <a:spLocks noGrp="1"/>
          </p:cNvSpPr>
          <p:nvPr>
            <p:ph idx="1"/>
          </p:nvPr>
        </p:nvSpPr>
        <p:spPr/>
        <p:txBody>
          <a:bodyPr>
            <a:normAutofit fontScale="70000" lnSpcReduction="20000"/>
          </a:bodyPr>
          <a:lstStyle/>
          <a:p>
            <a:pPr marL="0" indent="0">
              <a:buNone/>
            </a:pPr>
            <a:r>
              <a:rPr lang="en-GB" i="1" err="1"/>
              <a:t>Piptree</a:t>
            </a:r>
            <a:r>
              <a:rPr lang="en-GB" i="1"/>
              <a:t> early learning </a:t>
            </a:r>
            <a:r>
              <a:rPr lang="en-GB"/>
              <a:t>(2017) </a:t>
            </a:r>
            <a:r>
              <a:rPr lang="en-GB" u="sng">
                <a:hlinkClick r:id="rId2"/>
              </a:rPr>
              <a:t>https://www.piptree.com.au/benefits-child-centred-education/</a:t>
            </a:r>
            <a:endParaRPr lang="en-GB" u="sng"/>
          </a:p>
          <a:p>
            <a:pPr marL="0" indent="0">
              <a:buNone/>
            </a:pPr>
            <a:endParaRPr lang="en-GB"/>
          </a:p>
          <a:p>
            <a:pPr marL="0" indent="0">
              <a:buNone/>
            </a:pPr>
            <a:r>
              <a:rPr lang="en-GB"/>
              <a:t>Dewey, J. (2011) </a:t>
            </a:r>
            <a:r>
              <a:rPr lang="en-GB" i="1"/>
              <a:t>Democracy and Education. Milton Keynes: Simon and Brown </a:t>
            </a:r>
          </a:p>
          <a:p>
            <a:pPr marL="0" indent="0">
              <a:buNone/>
            </a:pPr>
            <a:endParaRPr lang="en-GB"/>
          </a:p>
          <a:p>
            <a:pPr marL="0" indent="0">
              <a:buNone/>
            </a:pPr>
            <a:r>
              <a:rPr lang="en-GB"/>
              <a:t>Roberts, L.  (2019) </a:t>
            </a:r>
            <a:r>
              <a:rPr lang="en-GB" i="1"/>
              <a:t>21</a:t>
            </a:r>
            <a:r>
              <a:rPr lang="en-GB" i="1" baseline="30000"/>
              <a:t>st</a:t>
            </a:r>
            <a:r>
              <a:rPr lang="en-GB" i="1"/>
              <a:t> </a:t>
            </a:r>
            <a:r>
              <a:rPr lang="en-GB"/>
              <a:t>Century Learning (Lecture) University of Wales Trinity St David, Carmarthen Campus</a:t>
            </a:r>
          </a:p>
          <a:p>
            <a:pPr marL="0" indent="0">
              <a:buNone/>
            </a:pPr>
            <a:endParaRPr lang="en-GB"/>
          </a:p>
          <a:p>
            <a:pPr marL="0" indent="0">
              <a:buNone/>
            </a:pPr>
            <a:r>
              <a:rPr lang="en-GB"/>
              <a:t>Image 1 </a:t>
            </a:r>
            <a:r>
              <a:rPr lang="en-GB">
                <a:hlinkClick r:id="rId3"/>
              </a:rPr>
              <a:t>https://www.motherbabychild.com/wp-content/uploads/2016/06/progress-learning.jpg</a:t>
            </a:r>
            <a:endParaRPr lang="en-GB"/>
          </a:p>
          <a:p>
            <a:pPr marL="0" indent="0">
              <a:buNone/>
            </a:pPr>
            <a:endParaRPr lang="en-GB"/>
          </a:p>
          <a:p>
            <a:pPr marL="0" indent="0">
              <a:buNone/>
            </a:pPr>
            <a:r>
              <a:rPr lang="en-GB"/>
              <a:t>Image 2 </a:t>
            </a:r>
            <a:r>
              <a:rPr lang="en-GB">
                <a:hlinkClick r:id="rId4"/>
              </a:rPr>
              <a:t>https://hhp-blog.s3.amazonaws.com/2018/05/iStock-494239087.jpg</a:t>
            </a:r>
            <a:endParaRPr lang="en-GB"/>
          </a:p>
          <a:p>
            <a:pPr marL="0" indent="0">
              <a:buNone/>
            </a:pPr>
            <a:endParaRPr lang="en-GB"/>
          </a:p>
          <a:p>
            <a:pPr marL="0" indent="0">
              <a:buNone/>
            </a:pPr>
            <a:r>
              <a:rPr lang="en-GB"/>
              <a:t>Image 3 </a:t>
            </a:r>
            <a:r>
              <a:rPr lang="en-GB">
                <a:hlinkClick r:id="rId5"/>
              </a:rPr>
              <a:t>https://worldtoptop.com/wp-content/uploads/2016/01/The-City-Role-Playground-Singapore-3.jpg</a:t>
            </a: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endParaRPr lang="en-GB"/>
          </a:p>
          <a:p>
            <a:endParaRPr lang="en-GB"/>
          </a:p>
          <a:p>
            <a:endParaRPr lang="en-GB"/>
          </a:p>
          <a:p>
            <a:endParaRPr lang="en-GB"/>
          </a:p>
          <a:p>
            <a:endParaRPr lang="en-US"/>
          </a:p>
        </p:txBody>
      </p:sp>
    </p:spTree>
    <p:extLst>
      <p:ext uri="{BB962C8B-B14F-4D97-AF65-F5344CB8AC3E}">
        <p14:creationId xmlns:p14="http://schemas.microsoft.com/office/powerpoint/2010/main" val="42491491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43</Slides>
  <Notes>0</Notes>
  <HiddenSlides>0</HiddenSlide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21st Century Learning: ECES4002  Group Presentation</vt:lpstr>
      <vt:lpstr>Demonstrate how outdoor contexts can support learning</vt:lpstr>
      <vt:lpstr>Importance of outdoor learning</vt:lpstr>
      <vt:lpstr>Educational visits</vt:lpstr>
      <vt:lpstr> How educational visits develop children's knowledge and skills </vt:lpstr>
      <vt:lpstr>Outdoor learning benefits</vt:lpstr>
      <vt:lpstr>How educational visits are planned and assessed</vt:lpstr>
      <vt:lpstr>How educational visits are planned and assessed</vt:lpstr>
      <vt:lpstr>Piaget's theory of learning</vt:lpstr>
      <vt:lpstr>Implications for the future</vt:lpstr>
      <vt:lpstr>Conclusion</vt:lpstr>
      <vt:lpstr>Reference list - Holly</vt:lpstr>
      <vt:lpstr>Reference list continued - Holly</vt:lpstr>
      <vt:lpstr>Forest School</vt:lpstr>
      <vt:lpstr>Forest School</vt:lpstr>
      <vt:lpstr>The importance of Forest schools </vt:lpstr>
      <vt:lpstr>Friedrich Frobel 1782 - 1852</vt:lpstr>
      <vt:lpstr>John Dewey 1859 - 1952</vt:lpstr>
      <vt:lpstr>PowerPoint Presentation</vt:lpstr>
      <vt:lpstr>Tina Bruce  12 features of play (1987) </vt:lpstr>
      <vt:lpstr>The Benefits of Forest Schools </vt:lpstr>
      <vt:lpstr>Conclusion </vt:lpstr>
      <vt:lpstr>Reference List – Sophie </vt:lpstr>
      <vt:lpstr>Reference List continued – Sophie </vt:lpstr>
      <vt:lpstr>Reference List </vt:lpstr>
      <vt:lpstr>Learning through play</vt:lpstr>
      <vt:lpstr>Types of play </vt:lpstr>
      <vt:lpstr>Ways children can learn indoors </vt:lpstr>
      <vt:lpstr>Outdoor Play</vt:lpstr>
      <vt:lpstr>Benefits of outdoor play/learning </vt:lpstr>
      <vt:lpstr>Outdoor Play</vt:lpstr>
      <vt:lpstr>How practitioners can support outdoor learning</vt:lpstr>
      <vt:lpstr>Using Vygotsky’s theory in practice </vt:lpstr>
      <vt:lpstr>PowerPoint Presentation</vt:lpstr>
      <vt:lpstr>Reference List- Kirsty-Lee</vt:lpstr>
      <vt:lpstr>Child Centred Learning </vt:lpstr>
      <vt:lpstr>Benefits of child centred learning </vt:lpstr>
      <vt:lpstr>John Dewey (1859 – 1952) on child centred learning  </vt:lpstr>
      <vt:lpstr>Froebel (1782-1852) on child centred play </vt:lpstr>
      <vt:lpstr>Child Centred Play </vt:lpstr>
      <vt:lpstr>How a child centred approach to learning can benefit in adult life </vt:lpstr>
      <vt:lpstr>Conclusion </vt:lpstr>
      <vt:lpstr>Reference List – Nicole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Century Learning: ECES4002  Group Presentation</dc:title>
  <dc:creator>Nicole Thomas (1904041)</dc:creator>
  <cp:revision>1</cp:revision>
  <dcterms:created xsi:type="dcterms:W3CDTF">2020-01-13T15:15:54Z</dcterms:created>
  <dcterms:modified xsi:type="dcterms:W3CDTF">2020-01-13T20:02:55Z</dcterms:modified>
</cp:coreProperties>
</file>