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315"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218" autoAdjust="0"/>
    <p:restoredTop sz="94660"/>
  </p:normalViewPr>
  <p:slideViewPr>
    <p:cSldViewPr snapToGrid="0" showGuides="1">
      <p:cViewPr varScale="1">
        <p:scale>
          <a:sx n="80" d="100"/>
          <a:sy n="80" d="100"/>
        </p:scale>
        <p:origin x="67" y="312"/>
      </p:cViewPr>
      <p:guideLst>
        <p:guide orient="horz" pos="4315"/>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96922-30AE-4EE1-97CF-BA9AB780E5E1}" type="datetimeFigureOut">
              <a:rPr lang="en-GB" smtClean="0"/>
              <a:t>23/04/2025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E189E0-29E4-4F25-9964-A1506D1C80F7}" type="slidenum">
              <a:rPr lang="en-GB" smtClean="0"/>
              <a:t>‹#›</a:t>
            </a:fld>
            <a:endParaRPr lang="en-GB"/>
          </a:p>
        </p:txBody>
      </p:sp>
    </p:spTree>
    <p:extLst>
      <p:ext uri="{BB962C8B-B14F-4D97-AF65-F5344CB8AC3E}">
        <p14:creationId xmlns:p14="http://schemas.microsoft.com/office/powerpoint/2010/main" val="165940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1E189E0-29E4-4F25-9964-A1506D1C80F7}" type="slidenum">
              <a:rPr lang="en-GB" smtClean="0"/>
              <a:t>1</a:t>
            </a:fld>
            <a:endParaRPr lang="en-GB"/>
          </a:p>
        </p:txBody>
      </p:sp>
    </p:spTree>
    <p:extLst>
      <p:ext uri="{BB962C8B-B14F-4D97-AF65-F5344CB8AC3E}">
        <p14:creationId xmlns:p14="http://schemas.microsoft.com/office/powerpoint/2010/main" val="23220603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DCC4B-DF1A-8760-03B1-3DBDE99B54E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5F7DE73-91C2-DA43-DFED-D4264A94C6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A1C1681-9C8F-ADFB-B483-8CFA13BF6C1E}"/>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5" name="Footer Placeholder 4">
            <a:extLst>
              <a:ext uri="{FF2B5EF4-FFF2-40B4-BE49-F238E27FC236}">
                <a16:creationId xmlns:a16="http://schemas.microsoft.com/office/drawing/2014/main" id="{FA5832E2-114E-B7C4-A58D-A35D494EED2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3B7D94-0C87-DFA4-42E9-2A8D5BFC78CE}"/>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11968323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4FB50-F342-9CDC-DED9-DBB1AD3745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11161EB-A2DF-E298-BCF2-9CAD255E93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6EED89-2A9C-3227-31B1-81BABE48BC61}"/>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5" name="Footer Placeholder 4">
            <a:extLst>
              <a:ext uri="{FF2B5EF4-FFF2-40B4-BE49-F238E27FC236}">
                <a16:creationId xmlns:a16="http://schemas.microsoft.com/office/drawing/2014/main" id="{914941AF-57DD-05FC-6F24-E50543ACBF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FB9A3EB-D41E-00A9-84BF-CBA96A15DA70}"/>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19468827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3915AD-B368-67A3-B60E-914E149F9C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5BC3962-2DA6-1EE2-0169-CE69647D599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E00060-1C52-6B27-728F-61D5205A1D51}"/>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5" name="Footer Placeholder 4">
            <a:extLst>
              <a:ext uri="{FF2B5EF4-FFF2-40B4-BE49-F238E27FC236}">
                <a16:creationId xmlns:a16="http://schemas.microsoft.com/office/drawing/2014/main" id="{F791ED2B-AF53-C7C5-88CA-68A65456E7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84FC30-76E8-4DC1-1278-B1FE840E4200}"/>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36570067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A7ED-913E-1059-F5AC-3A789B6F61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6BF28E-7AD9-F4B5-19E7-C8CEE86E9B5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ADAC2F9-72FE-438A-8CD7-89EE7C90F9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6D7F68C-E8CE-378D-0D66-D7E99A351C7C}"/>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6" name="Footer Placeholder 5">
            <a:extLst>
              <a:ext uri="{FF2B5EF4-FFF2-40B4-BE49-F238E27FC236}">
                <a16:creationId xmlns:a16="http://schemas.microsoft.com/office/drawing/2014/main" id="{EBD641C5-D6FF-6829-1257-F71F1CCC72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A24BFF-9238-68A7-4C97-3262311C8447}"/>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972746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A9472-687C-9FF3-2BA0-67A0B79BA42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7577FE4-B311-00DC-02EE-100979B03E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A380CFC-B057-2D1A-5582-323AD1ADB3B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48B25F-E3C6-33E3-FBCA-931BEC22D69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E267644-562F-4D20-BC40-84532F7D6F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861ECDB-EBCF-07D6-B252-04C5049F0766}"/>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8" name="Footer Placeholder 7">
            <a:extLst>
              <a:ext uri="{FF2B5EF4-FFF2-40B4-BE49-F238E27FC236}">
                <a16:creationId xmlns:a16="http://schemas.microsoft.com/office/drawing/2014/main" id="{5422865D-C851-87EF-3E16-600CE658574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5D59A7C-1608-53CB-EBD1-97007F29E210}"/>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1562434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9D5E4F-F85C-D12D-0B6A-7CD358578B2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A7BE33E-8105-9409-A658-29A3EA7A7610}"/>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4" name="Footer Placeholder 3">
            <a:extLst>
              <a:ext uri="{FF2B5EF4-FFF2-40B4-BE49-F238E27FC236}">
                <a16:creationId xmlns:a16="http://schemas.microsoft.com/office/drawing/2014/main" id="{080CB9D6-79E4-7144-5C47-90AE711A81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47FCCDB-8841-B16C-9D92-E35A7537E366}"/>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469328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A33F3F-FDE1-DB48-8EF5-BFF478C7187E}"/>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3" name="Footer Placeholder 2">
            <a:extLst>
              <a:ext uri="{FF2B5EF4-FFF2-40B4-BE49-F238E27FC236}">
                <a16:creationId xmlns:a16="http://schemas.microsoft.com/office/drawing/2014/main" id="{2E00CA75-E1F7-E122-84BA-18DF24328C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2094E91-6B58-7F58-0909-FB4F16338B6B}"/>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1835125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7B2D1-9229-90DD-4025-B7B97D2A97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ECD0443-F979-F8C7-1031-C5ACB09F3C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94D09D9-236A-59B4-7902-592D964E28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B785BEC-D999-ABDB-276C-80718CAB403B}"/>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6" name="Footer Placeholder 5">
            <a:extLst>
              <a:ext uri="{FF2B5EF4-FFF2-40B4-BE49-F238E27FC236}">
                <a16:creationId xmlns:a16="http://schemas.microsoft.com/office/drawing/2014/main" id="{3A7747EB-0E4F-2B30-ABE8-21AA3D9E12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141ED2-6141-F81B-1089-204E5A7D26AF}"/>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4189609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02028-3FC1-2148-BE4A-0477080BD87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3C2AF56-8C34-9EE8-C0C6-89C7BB42A31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836513-2387-4BAF-DCC5-027A56613B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A516644-D8F4-42FB-13AA-B622D393FCB6}"/>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6" name="Footer Placeholder 5">
            <a:extLst>
              <a:ext uri="{FF2B5EF4-FFF2-40B4-BE49-F238E27FC236}">
                <a16:creationId xmlns:a16="http://schemas.microsoft.com/office/drawing/2014/main" id="{64C12F3A-3547-BFDF-1943-FDA77AB656E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8F922A-0647-8571-3992-EC505633EAEA}"/>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7109867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46A90-2D73-37F0-9CFA-45FD3186AA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2EC6EE5-B749-CB9F-EB21-65DF05FF228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6A74FF-04B7-D129-043D-B79C42A44D15}"/>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5" name="Footer Placeholder 4">
            <a:extLst>
              <a:ext uri="{FF2B5EF4-FFF2-40B4-BE49-F238E27FC236}">
                <a16:creationId xmlns:a16="http://schemas.microsoft.com/office/drawing/2014/main" id="{5E9E84DB-EE2C-E251-721B-A3FBD6A9F8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F77A43-9A8A-6396-7310-907A59C1EC14}"/>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1346222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31485B-499A-5F17-B5D9-CC303C8B54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2D10962-7824-CFFA-39E1-438CD4E9EC9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E0C304-4943-516F-FED0-98B86601310F}"/>
              </a:ext>
            </a:extLst>
          </p:cNvPr>
          <p:cNvSpPr>
            <a:spLocks noGrp="1"/>
          </p:cNvSpPr>
          <p:nvPr>
            <p:ph type="dt" sz="half" idx="10"/>
          </p:nvPr>
        </p:nvSpPr>
        <p:spPr/>
        <p:txBody>
          <a:bodyPr/>
          <a:lstStyle/>
          <a:p>
            <a:fld id="{1ACBCB52-9133-42F6-A2A4-99C26CBFD77D}" type="datetimeFigureOut">
              <a:rPr lang="en-GB" smtClean="0"/>
              <a:t>23/04/2025</a:t>
            </a:fld>
            <a:endParaRPr lang="en-GB"/>
          </a:p>
        </p:txBody>
      </p:sp>
      <p:sp>
        <p:nvSpPr>
          <p:cNvPr id="5" name="Footer Placeholder 4">
            <a:extLst>
              <a:ext uri="{FF2B5EF4-FFF2-40B4-BE49-F238E27FC236}">
                <a16:creationId xmlns:a16="http://schemas.microsoft.com/office/drawing/2014/main" id="{1A521154-F67F-7422-EDD3-E0E4D0805A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7FF602-3A3F-6849-18D6-A8FEF69DCA82}"/>
              </a:ext>
            </a:extLst>
          </p:cNvPr>
          <p:cNvSpPr>
            <a:spLocks noGrp="1"/>
          </p:cNvSpPr>
          <p:nvPr>
            <p:ph type="sldNum" sz="quarter" idx="12"/>
          </p:nvPr>
        </p:nvSpPr>
        <p:spPr/>
        <p:txBody>
          <a:bodyPr/>
          <a:lstStyle/>
          <a:p>
            <a:fld id="{D5834BB8-00AE-4D87-86C4-AD232E351EEC}" type="slidenum">
              <a:rPr lang="en-GB" smtClean="0"/>
              <a:t>‹#›</a:t>
            </a:fld>
            <a:endParaRPr lang="en-GB"/>
          </a:p>
        </p:txBody>
      </p:sp>
    </p:spTree>
    <p:extLst>
      <p:ext uri="{BB962C8B-B14F-4D97-AF65-F5344CB8AC3E}">
        <p14:creationId xmlns:p14="http://schemas.microsoft.com/office/powerpoint/2010/main" val="746510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4B59D2-0121-8110-63AA-7CFD084A12E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925734-4C53-2365-92D3-898EBBD129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2B124F-7DD5-0217-B653-6A74041A04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ACBCB52-9133-42F6-A2A4-99C26CBFD77D}" type="datetimeFigureOut">
              <a:rPr lang="en-GB" smtClean="0"/>
              <a:t>23/04/2025</a:t>
            </a:fld>
            <a:endParaRPr lang="en-GB"/>
          </a:p>
        </p:txBody>
      </p:sp>
      <p:sp>
        <p:nvSpPr>
          <p:cNvPr id="5" name="Footer Placeholder 4">
            <a:extLst>
              <a:ext uri="{FF2B5EF4-FFF2-40B4-BE49-F238E27FC236}">
                <a16:creationId xmlns:a16="http://schemas.microsoft.com/office/drawing/2014/main" id="{1BCF9652-9272-CE8E-C401-9F9347590D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A8B5BA24-4FE5-792E-ED3C-59D8A05BE6F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834BB8-00AE-4D87-86C4-AD232E351EEC}" type="slidenum">
              <a:rPr lang="en-GB" smtClean="0"/>
              <a:t>‹#›</a:t>
            </a:fld>
            <a:endParaRPr lang="en-GB"/>
          </a:p>
        </p:txBody>
      </p:sp>
    </p:spTree>
    <p:extLst>
      <p:ext uri="{BB962C8B-B14F-4D97-AF65-F5344CB8AC3E}">
        <p14:creationId xmlns:p14="http://schemas.microsoft.com/office/powerpoint/2010/main" val="14582689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jpg"/><Relationship Id="rId13" Type="http://schemas.openxmlformats.org/officeDocument/2006/relationships/hyperlink" Target="https://upload.wikimedia.org/wikipedia/commons/thumb/e/e1/Map_of_Wales.svg/330px-Map_of_Wales.svg.png" TargetMode="External"/><Relationship Id="rId18" Type="http://schemas.openxmlformats.org/officeDocument/2006/relationships/hyperlink" Target="https://assassinscreed.fandom.com/f/p/4400000000000128468" TargetMode="External"/><Relationship Id="rId3" Type="http://schemas.openxmlformats.org/officeDocument/2006/relationships/image" Target="../media/image1.png"/><Relationship Id="rId7" Type="http://schemas.openxmlformats.org/officeDocument/2006/relationships/hyperlink" Target="https://www.amazon.co.uk/Welsh-Alphabet-Poster-Paper-Laminated/dp/B0BFJ8NM72" TargetMode="External"/><Relationship Id="rId12" Type="http://schemas.openxmlformats.org/officeDocument/2006/relationships/hyperlink" Target="https://cs.wikipedia.org/wiki/Wales" TargetMode="External"/><Relationship Id="rId17" Type="http://schemas.openxmlformats.org/officeDocument/2006/relationships/image" Target="../media/image6.jpeg"/><Relationship Id="rId2" Type="http://schemas.openxmlformats.org/officeDocument/2006/relationships/notesSlide" Target="../notesSlides/notesSlide1.xml"/><Relationship Id="rId16" Type="http://schemas.openxmlformats.org/officeDocument/2006/relationships/hyperlink" Target="https://live.staticflickr.com/2943/15443284621_a767092e65_b.jpg" TargetMode="External"/><Relationship Id="rId1" Type="http://schemas.openxmlformats.org/officeDocument/2006/relationships/slideLayout" Target="../slideLayouts/slideLayout1.xml"/><Relationship Id="rId6" Type="http://schemas.openxmlformats.org/officeDocument/2006/relationships/image" Target="../media/image2.jpg"/><Relationship Id="rId11" Type="http://schemas.openxmlformats.org/officeDocument/2006/relationships/image" Target="../media/image4.png"/><Relationship Id="rId5" Type="http://schemas.openxmlformats.org/officeDocument/2006/relationships/hyperlink" Target="https://upload.wikimedia.org/wikipedia/commons/thumb/2/25/Flag_of_Wales_(1953%E2%80%931959).svg/240px-Flag_of_Wales_(1953%E2%80%931959).svg.png" TargetMode="External"/><Relationship Id="rId15" Type="http://schemas.openxmlformats.org/officeDocument/2006/relationships/hyperlink" Target="https://www.flickr.com/photos/leshaines123/15443284621" TargetMode="External"/><Relationship Id="rId10" Type="http://schemas.openxmlformats.org/officeDocument/2006/relationships/hyperlink" Target="https://creativecommons.org/licenses/by-sa/3.0/" TargetMode="External"/><Relationship Id="rId4" Type="http://schemas.openxmlformats.org/officeDocument/2006/relationships/hyperlink" Target="https://en.wikipedia.org/wiki/Flag_of_Wales" TargetMode="External"/><Relationship Id="rId9" Type="http://schemas.openxmlformats.org/officeDocument/2006/relationships/hyperlink" Target="https://www.flickr.com/photos/liverpoolhls/14465908720/" TargetMode="External"/><Relationship Id="rId14"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F4934-4020-EE62-383C-78E0F9F52565}"/>
              </a:ext>
            </a:extLst>
          </p:cNvPr>
          <p:cNvSpPr>
            <a:spLocks noGrp="1"/>
          </p:cNvSpPr>
          <p:nvPr>
            <p:ph type="ctrTitle"/>
          </p:nvPr>
        </p:nvSpPr>
        <p:spPr>
          <a:xfrm>
            <a:off x="0" y="-1"/>
            <a:ext cx="4082473" cy="1985819"/>
          </a:xfrm>
        </p:spPr>
        <p:txBody>
          <a:bodyPr>
            <a:normAutofit fontScale="90000"/>
          </a:bodyPr>
          <a:lstStyle/>
          <a:p>
            <a:r>
              <a:rPr lang="en-GB" sz="2000" b="1" dirty="0"/>
              <a:t>The Role of Welsh Culture, Language, and Identity in Healthcare and Social Care in Wales</a:t>
            </a:r>
            <a:br>
              <a:rPr lang="en-GB" dirty="0"/>
            </a:br>
            <a:r>
              <a:rPr lang="en-GB" sz="1800" b="1" dirty="0"/>
              <a:t>Enhancing Patient-Centred Care through Cultural and Linguistic Integration</a:t>
            </a:r>
            <a:br>
              <a:rPr lang="en-GB" dirty="0"/>
            </a:br>
            <a:endParaRPr lang="en-GB" dirty="0"/>
          </a:p>
        </p:txBody>
      </p:sp>
      <p:sp>
        <p:nvSpPr>
          <p:cNvPr id="3" name="Subtitle 2">
            <a:extLst>
              <a:ext uri="{FF2B5EF4-FFF2-40B4-BE49-F238E27FC236}">
                <a16:creationId xmlns:a16="http://schemas.microsoft.com/office/drawing/2014/main" id="{3BFA6816-3569-0DEB-8D31-8611EDB5C435}"/>
              </a:ext>
            </a:extLst>
          </p:cNvPr>
          <p:cNvSpPr>
            <a:spLocks noGrp="1"/>
          </p:cNvSpPr>
          <p:nvPr>
            <p:ph type="subTitle" idx="1"/>
          </p:nvPr>
        </p:nvSpPr>
        <p:spPr>
          <a:xfrm>
            <a:off x="3998037" y="46393"/>
            <a:ext cx="4104793" cy="1150206"/>
          </a:xfrm>
        </p:spPr>
        <p:txBody>
          <a:bodyPr>
            <a:normAutofit/>
          </a:bodyPr>
          <a:lstStyle/>
          <a:p>
            <a:r>
              <a:rPr lang="en-GB" sz="800" b="1" i="0" dirty="0">
                <a:solidFill>
                  <a:srgbClr val="C00000"/>
                </a:solidFill>
                <a:effectLst/>
                <a:latin typeface="DeepSeek-CJK-patch"/>
              </a:rPr>
              <a:t>Language Use &amp; Community Care in Welsh Healthcare</a:t>
            </a:r>
            <a:endParaRPr lang="en-GB" sz="800" b="0" i="0" dirty="0">
              <a:solidFill>
                <a:srgbClr val="C00000"/>
              </a:solidFill>
              <a:effectLst/>
              <a:latin typeface="DeepSeek-CJK-patch"/>
            </a:endParaRPr>
          </a:p>
          <a:p>
            <a:r>
              <a:rPr lang="en-GB" sz="800" dirty="0"/>
              <a:t>Welsh Language (Wales) Measure 2011 was introduced with the intention of ensuring bilingual healthcare services (Prys, Hodhes and Roberts, 2021, Prys and Matthews, 2022).Welsh government has adopted a community-based approach to healthcare to address rural health challenges and healthcare disparities in rural areas (Public Health Wales, 2018).</a:t>
            </a:r>
          </a:p>
        </p:txBody>
      </p:sp>
      <p:pic>
        <p:nvPicPr>
          <p:cNvPr id="5" name="Picture 4" descr="A flag with a red dragon and a green and white background&#10;&#10;AI-generated content may be incorrect.">
            <a:extLst>
              <a:ext uri="{FF2B5EF4-FFF2-40B4-BE49-F238E27FC236}">
                <a16:creationId xmlns:a16="http://schemas.microsoft.com/office/drawing/2014/main" id="{D7587585-441B-8B65-0B90-738F153E9297}"/>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554084" y="3632003"/>
            <a:ext cx="3562950" cy="1372589"/>
          </a:xfrm>
          <a:prstGeom prst="rect">
            <a:avLst/>
          </a:prstGeom>
        </p:spPr>
      </p:pic>
      <p:sp>
        <p:nvSpPr>
          <p:cNvPr id="6" name="TextBox 5">
            <a:extLst>
              <a:ext uri="{FF2B5EF4-FFF2-40B4-BE49-F238E27FC236}">
                <a16:creationId xmlns:a16="http://schemas.microsoft.com/office/drawing/2014/main" id="{3888C03A-6A86-FD28-B664-BE649A6E7B66}"/>
              </a:ext>
            </a:extLst>
          </p:cNvPr>
          <p:cNvSpPr txBox="1"/>
          <p:nvPr/>
        </p:nvSpPr>
        <p:spPr>
          <a:xfrm>
            <a:off x="9352710" y="4948586"/>
            <a:ext cx="2839290" cy="230832"/>
          </a:xfrm>
          <a:prstGeom prst="rect">
            <a:avLst/>
          </a:prstGeom>
          <a:noFill/>
        </p:spPr>
        <p:txBody>
          <a:bodyPr wrap="square" rtlCol="0">
            <a:spAutoFit/>
          </a:bodyPr>
          <a:lstStyle/>
          <a:p>
            <a:r>
              <a:rPr lang="en-GB" sz="900" dirty="0">
                <a:hlinkClick r:id="rId5"/>
              </a:rPr>
              <a:t>240px-Flag_of_Wales_(1953–1959).svg.png (240×144)</a:t>
            </a:r>
            <a:endParaRPr lang="en-GB" sz="900" dirty="0"/>
          </a:p>
        </p:txBody>
      </p:sp>
      <p:pic>
        <p:nvPicPr>
          <p:cNvPr id="8" name="Picture 7" descr="A chart with pictures of animals and letters&#10;&#10;AI-generated content may be incorrect.">
            <a:extLst>
              <a:ext uri="{FF2B5EF4-FFF2-40B4-BE49-F238E27FC236}">
                <a16:creationId xmlns:a16="http://schemas.microsoft.com/office/drawing/2014/main" id="{52537581-E035-C506-2D3B-8B8CEB65A404}"/>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1" y="1260089"/>
            <a:ext cx="3788979" cy="1044447"/>
          </a:xfrm>
          <a:prstGeom prst="rect">
            <a:avLst/>
          </a:prstGeom>
        </p:spPr>
      </p:pic>
      <p:sp>
        <p:nvSpPr>
          <p:cNvPr id="10" name="TextBox 9">
            <a:extLst>
              <a:ext uri="{FF2B5EF4-FFF2-40B4-BE49-F238E27FC236}">
                <a16:creationId xmlns:a16="http://schemas.microsoft.com/office/drawing/2014/main" id="{2C02D0C5-F97D-ABBA-49E5-3FAD4AE754F6}"/>
              </a:ext>
            </a:extLst>
          </p:cNvPr>
          <p:cNvSpPr txBox="1"/>
          <p:nvPr/>
        </p:nvSpPr>
        <p:spPr>
          <a:xfrm>
            <a:off x="-5874" y="2237662"/>
            <a:ext cx="3874731" cy="400110"/>
          </a:xfrm>
          <a:prstGeom prst="rect">
            <a:avLst/>
          </a:prstGeom>
          <a:noFill/>
        </p:spPr>
        <p:txBody>
          <a:bodyPr wrap="square">
            <a:spAutoFit/>
          </a:bodyPr>
          <a:lstStyle/>
          <a:p>
            <a:r>
              <a:rPr lang="en-GB" sz="1000" dirty="0"/>
              <a:t>https://m.media-amazon.com/images/I/81DP+bU6ZJL._AC_SL1500_.jpg</a:t>
            </a:r>
          </a:p>
        </p:txBody>
      </p:sp>
      <p:pic>
        <p:nvPicPr>
          <p:cNvPr id="12" name="Picture 11" descr="A group of people standing around a baby&#10;&#10;AI-generated content may be incorrect.">
            <a:extLst>
              <a:ext uri="{FF2B5EF4-FFF2-40B4-BE49-F238E27FC236}">
                <a16:creationId xmlns:a16="http://schemas.microsoft.com/office/drawing/2014/main" id="{3D5AC567-839B-7342-10B8-34F25966727F}"/>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4241793" y="4668816"/>
            <a:ext cx="3405840" cy="1570154"/>
          </a:xfrm>
          <a:prstGeom prst="rect">
            <a:avLst/>
          </a:prstGeom>
        </p:spPr>
      </p:pic>
      <p:sp>
        <p:nvSpPr>
          <p:cNvPr id="13" name="TextBox 12">
            <a:extLst>
              <a:ext uri="{FF2B5EF4-FFF2-40B4-BE49-F238E27FC236}">
                <a16:creationId xmlns:a16="http://schemas.microsoft.com/office/drawing/2014/main" id="{1DEE4A2A-04D8-0515-9792-83CEE704DF6E}"/>
              </a:ext>
            </a:extLst>
          </p:cNvPr>
          <p:cNvSpPr txBox="1"/>
          <p:nvPr/>
        </p:nvSpPr>
        <p:spPr>
          <a:xfrm>
            <a:off x="4107106" y="6127985"/>
            <a:ext cx="1542026" cy="507831"/>
          </a:xfrm>
          <a:prstGeom prst="rect">
            <a:avLst/>
          </a:prstGeom>
          <a:noFill/>
        </p:spPr>
        <p:txBody>
          <a:bodyPr wrap="square" rtlCol="0">
            <a:spAutoFit/>
          </a:bodyPr>
          <a:lstStyle/>
          <a:p>
            <a:r>
              <a:rPr lang="en-GB" sz="900" dirty="0">
                <a:hlinkClick r:id="rId9" tooltip="https://www.flickr.com/photos/liverpoolhls/14465908720/"/>
              </a:rPr>
              <a:t>This Photo</a:t>
            </a:r>
            <a:r>
              <a:rPr lang="en-GB" sz="900" dirty="0"/>
              <a:t> by Unknown Author is licensed under </a:t>
            </a:r>
            <a:r>
              <a:rPr lang="en-GB" sz="900" dirty="0">
                <a:hlinkClick r:id="rId10" tooltip="https://creativecommons.org/licenses/by-sa/3.0/"/>
              </a:rPr>
              <a:t>CC BY-SA</a:t>
            </a:r>
            <a:endParaRPr lang="en-GB" sz="900" dirty="0"/>
          </a:p>
        </p:txBody>
      </p:sp>
      <p:sp>
        <p:nvSpPr>
          <p:cNvPr id="15" name="TextBox 14">
            <a:extLst>
              <a:ext uri="{FF2B5EF4-FFF2-40B4-BE49-F238E27FC236}">
                <a16:creationId xmlns:a16="http://schemas.microsoft.com/office/drawing/2014/main" id="{B123656C-2AC9-1E6E-554C-4AFD1C3F38ED}"/>
              </a:ext>
            </a:extLst>
          </p:cNvPr>
          <p:cNvSpPr txBox="1"/>
          <p:nvPr/>
        </p:nvSpPr>
        <p:spPr>
          <a:xfrm>
            <a:off x="4878119" y="6444750"/>
            <a:ext cx="2688591" cy="400110"/>
          </a:xfrm>
          <a:prstGeom prst="rect">
            <a:avLst/>
          </a:prstGeom>
          <a:noFill/>
        </p:spPr>
        <p:txBody>
          <a:bodyPr wrap="square">
            <a:spAutoFit/>
          </a:bodyPr>
          <a:lstStyle/>
          <a:p>
            <a:r>
              <a:rPr lang="en-GB" sz="1000" dirty="0"/>
              <a:t>https://live.staticflickr.com/2935/14465908720_7664852c2f_b.jpg</a:t>
            </a:r>
          </a:p>
        </p:txBody>
      </p:sp>
      <p:sp>
        <p:nvSpPr>
          <p:cNvPr id="17" name="TextBox 16">
            <a:extLst>
              <a:ext uri="{FF2B5EF4-FFF2-40B4-BE49-F238E27FC236}">
                <a16:creationId xmlns:a16="http://schemas.microsoft.com/office/drawing/2014/main" id="{013E5E5C-4461-EAE8-3DA1-F75254336420}"/>
              </a:ext>
            </a:extLst>
          </p:cNvPr>
          <p:cNvSpPr txBox="1"/>
          <p:nvPr/>
        </p:nvSpPr>
        <p:spPr>
          <a:xfrm>
            <a:off x="-44113" y="2585445"/>
            <a:ext cx="3833091" cy="1323439"/>
          </a:xfrm>
          <a:prstGeom prst="rect">
            <a:avLst/>
          </a:prstGeom>
          <a:noFill/>
        </p:spPr>
        <p:txBody>
          <a:bodyPr wrap="square">
            <a:spAutoFit/>
          </a:bodyPr>
          <a:lstStyle/>
          <a:p>
            <a:r>
              <a:rPr lang="en-GB" sz="800" dirty="0">
                <a:solidFill>
                  <a:srgbClr val="C00000"/>
                </a:solidFill>
              </a:rPr>
              <a:t>                               Introduction</a:t>
            </a:r>
          </a:p>
          <a:p>
            <a:r>
              <a:rPr lang="en-GB" sz="800" dirty="0"/>
              <a:t>Welsh healthcare is shaped by its unique cultural and linguistic identity, which plays a key role in shaping health and social care (Reed et al., 2021). The Welsh language and its traditions play a vital role in both the public and private sectors in influencing patient experiences, accessibility to healthcare, and overall well-being. Welsh challenges include rural healthcare access, aging populations, and chronic illness rates (Ranasinghe et al., 2024) . In order to provide culturally competent healthcare that meets patients' linguistic needs, it is crucial to understand Welsh identity and healthcare delivery (Reeve and Lavery, 2023) . Welsh culture, language, and identity are explored in this poster. Policies and legislation support it.</a:t>
            </a:r>
          </a:p>
        </p:txBody>
      </p:sp>
      <p:pic>
        <p:nvPicPr>
          <p:cNvPr id="22" name="Picture 21" descr="A map of a country&#10;&#10;AI-generated content may be incorrect.">
            <a:extLst>
              <a:ext uri="{FF2B5EF4-FFF2-40B4-BE49-F238E27FC236}">
                <a16:creationId xmlns:a16="http://schemas.microsoft.com/office/drawing/2014/main" id="{E52B5817-6994-459D-A690-B332EA0F25CD}"/>
              </a:ext>
            </a:extLst>
          </p:cNvPr>
          <p:cNvPicPr>
            <a:picLocks noChangeAspect="1"/>
          </p:cNvPicPr>
          <p:nvPr/>
        </p:nvPicPr>
        <p:blipFill>
          <a:blip r:embed="rId11">
            <a:extLst>
              <a:ext uri="{28A0092B-C50C-407E-A947-70E740481C1C}">
                <a14:useLocalDpi xmlns:a14="http://schemas.microsoft.com/office/drawing/2010/main" val="0"/>
              </a:ext>
              <a:ext uri="{837473B0-CC2E-450A-ABE3-18F120FF3D39}">
                <a1611:picAttrSrcUrl xmlns:a1611="http://schemas.microsoft.com/office/drawing/2016/11/main" r:id="rId12"/>
              </a:ext>
            </a:extLst>
          </a:blip>
          <a:stretch>
            <a:fillRect/>
          </a:stretch>
        </p:blipFill>
        <p:spPr>
          <a:xfrm>
            <a:off x="8531786" y="5118970"/>
            <a:ext cx="3585248" cy="1600738"/>
          </a:xfrm>
          <a:prstGeom prst="rect">
            <a:avLst/>
          </a:prstGeom>
        </p:spPr>
      </p:pic>
      <p:sp>
        <p:nvSpPr>
          <p:cNvPr id="23" name="TextBox 22">
            <a:extLst>
              <a:ext uri="{FF2B5EF4-FFF2-40B4-BE49-F238E27FC236}">
                <a16:creationId xmlns:a16="http://schemas.microsoft.com/office/drawing/2014/main" id="{E45D6A68-3C22-5969-8707-E95C41C031B5}"/>
              </a:ext>
            </a:extLst>
          </p:cNvPr>
          <p:cNvSpPr txBox="1"/>
          <p:nvPr/>
        </p:nvSpPr>
        <p:spPr>
          <a:xfrm>
            <a:off x="8584287" y="6646218"/>
            <a:ext cx="2688591" cy="230832"/>
          </a:xfrm>
          <a:prstGeom prst="rect">
            <a:avLst/>
          </a:prstGeom>
          <a:noFill/>
        </p:spPr>
        <p:txBody>
          <a:bodyPr wrap="square" rtlCol="0">
            <a:spAutoFit/>
          </a:bodyPr>
          <a:lstStyle/>
          <a:p>
            <a:r>
              <a:rPr lang="en-GB" sz="900" dirty="0">
                <a:hlinkClick r:id="rId13"/>
              </a:rPr>
              <a:t>330px-Map_of_Wales.svg.png (330×440)</a:t>
            </a:r>
            <a:endParaRPr lang="en-GB" sz="900" dirty="0"/>
          </a:p>
        </p:txBody>
      </p:sp>
      <p:sp>
        <p:nvSpPr>
          <p:cNvPr id="25" name="TextBox 24">
            <a:extLst>
              <a:ext uri="{FF2B5EF4-FFF2-40B4-BE49-F238E27FC236}">
                <a16:creationId xmlns:a16="http://schemas.microsoft.com/office/drawing/2014/main" id="{3EC4ADF9-74DD-15B0-C952-17F90D9C362D}"/>
              </a:ext>
            </a:extLst>
          </p:cNvPr>
          <p:cNvSpPr txBox="1"/>
          <p:nvPr/>
        </p:nvSpPr>
        <p:spPr>
          <a:xfrm>
            <a:off x="-44113" y="3964324"/>
            <a:ext cx="3726871" cy="1077218"/>
          </a:xfrm>
          <a:prstGeom prst="rect">
            <a:avLst/>
          </a:prstGeom>
          <a:noFill/>
        </p:spPr>
        <p:txBody>
          <a:bodyPr wrap="square">
            <a:spAutoFit/>
          </a:bodyPr>
          <a:lstStyle/>
          <a:p>
            <a:r>
              <a:rPr lang="en-GB" sz="800" b="1" i="0" dirty="0">
                <a:solidFill>
                  <a:srgbClr val="C00000"/>
                </a:solidFill>
                <a:effectLst/>
                <a:latin typeface="DeepSeek-CJK-patch"/>
              </a:rPr>
              <a:t>                     Devolution and Its Impact on Welsh Healthcare Policy</a:t>
            </a:r>
            <a:endParaRPr lang="en-GB" sz="800" b="0" i="0" dirty="0">
              <a:solidFill>
                <a:srgbClr val="C00000"/>
              </a:solidFill>
              <a:effectLst/>
              <a:latin typeface="DeepSeek-CJK-patch"/>
            </a:endParaRPr>
          </a:p>
          <a:p>
            <a:r>
              <a:rPr lang="en-GB" sz="800" dirty="0"/>
              <a:t>Devolution is the process of transferring powers from the UK government to the Welsh Parliament (Senedd Cymru), allowing Wales to develop policies specifically tailored to the needs of the Welsh people (Rawlings, 2022 and Tarrant, 2022).Since gaining legislative control over healthcare in 1999, Welsh policy has been creating a unique set of regulations with an emphasis on linguistic rights, cultural diversity, and community-based healthcare (Hughes, 2023). It also encourages culturally competent medical procedures.</a:t>
            </a:r>
          </a:p>
        </p:txBody>
      </p:sp>
      <p:sp>
        <p:nvSpPr>
          <p:cNvPr id="29" name="TextBox 28">
            <a:extLst>
              <a:ext uri="{FF2B5EF4-FFF2-40B4-BE49-F238E27FC236}">
                <a16:creationId xmlns:a16="http://schemas.microsoft.com/office/drawing/2014/main" id="{9C9B0A49-5DAF-61E8-0065-30DAEC3CD8E5}"/>
              </a:ext>
            </a:extLst>
          </p:cNvPr>
          <p:cNvSpPr txBox="1"/>
          <p:nvPr/>
        </p:nvSpPr>
        <p:spPr>
          <a:xfrm>
            <a:off x="0" y="6079965"/>
            <a:ext cx="3714197" cy="584775"/>
          </a:xfrm>
          <a:prstGeom prst="rect">
            <a:avLst/>
          </a:prstGeom>
          <a:noFill/>
        </p:spPr>
        <p:txBody>
          <a:bodyPr wrap="square">
            <a:spAutoFit/>
          </a:bodyPr>
          <a:lstStyle/>
          <a:p>
            <a:r>
              <a:rPr lang="en-GB" sz="800" b="1" i="0" dirty="0">
                <a:solidFill>
                  <a:srgbClr val="C00000"/>
                </a:solidFill>
                <a:effectLst/>
                <a:latin typeface="DeepSeek-CJK-patch"/>
              </a:rPr>
              <a:t>                     Policy Autonomy in Welsh Healthcare</a:t>
            </a:r>
            <a:endParaRPr lang="en-GB" sz="800" b="0" i="0" dirty="0">
              <a:solidFill>
                <a:srgbClr val="C00000"/>
              </a:solidFill>
              <a:effectLst/>
              <a:latin typeface="DeepSeek-CJK-patch"/>
            </a:endParaRPr>
          </a:p>
          <a:p>
            <a:r>
              <a:rPr lang="en-GB" sz="800" dirty="0"/>
              <a:t>Policy autonomy is the ability for the Welsh Government to develop policies independently of England, resulting in patient-centred care aligned with Welsh culture and language (Wasim, Sajan and Majid, 2023)</a:t>
            </a:r>
          </a:p>
        </p:txBody>
      </p:sp>
      <p:sp>
        <p:nvSpPr>
          <p:cNvPr id="36" name="TextBox 35">
            <a:extLst>
              <a:ext uri="{FF2B5EF4-FFF2-40B4-BE49-F238E27FC236}">
                <a16:creationId xmlns:a16="http://schemas.microsoft.com/office/drawing/2014/main" id="{3D901710-6C29-B1FF-B6AD-1CB00A382163}"/>
              </a:ext>
            </a:extLst>
          </p:cNvPr>
          <p:cNvSpPr txBox="1"/>
          <p:nvPr/>
        </p:nvSpPr>
        <p:spPr>
          <a:xfrm>
            <a:off x="4048830" y="926812"/>
            <a:ext cx="3950627" cy="830997"/>
          </a:xfrm>
          <a:prstGeom prst="rect">
            <a:avLst/>
          </a:prstGeom>
          <a:noFill/>
        </p:spPr>
        <p:txBody>
          <a:bodyPr wrap="square">
            <a:spAutoFit/>
          </a:bodyPr>
          <a:lstStyle/>
          <a:p>
            <a:r>
              <a:rPr lang="en-GB" sz="800" dirty="0"/>
              <a:t>29.5% of Welsh speakers speak Welsh as their primary language (Bond, 2024) according to the 2021 Census. The social networks formed by rural communities are typically close ones that play a crucial role in providing care to members (Akarsu, Nazire Ezgi, 2024).A significant difference exists between patients who can communicate in their preferred language and those who cannot (Seung Heyck Lee et al., 2023)</a:t>
            </a:r>
          </a:p>
        </p:txBody>
      </p:sp>
      <p:sp>
        <p:nvSpPr>
          <p:cNvPr id="38" name="TextBox 37">
            <a:extLst>
              <a:ext uri="{FF2B5EF4-FFF2-40B4-BE49-F238E27FC236}">
                <a16:creationId xmlns:a16="http://schemas.microsoft.com/office/drawing/2014/main" id="{D571C272-D41B-7D4B-6B15-522957DBF356}"/>
              </a:ext>
            </a:extLst>
          </p:cNvPr>
          <p:cNvSpPr txBox="1"/>
          <p:nvPr/>
        </p:nvSpPr>
        <p:spPr>
          <a:xfrm>
            <a:off x="4075120" y="1723541"/>
            <a:ext cx="4027710" cy="830997"/>
          </a:xfrm>
          <a:prstGeom prst="rect">
            <a:avLst/>
          </a:prstGeom>
          <a:noFill/>
        </p:spPr>
        <p:txBody>
          <a:bodyPr wrap="square">
            <a:spAutoFit/>
          </a:bodyPr>
          <a:lstStyle/>
          <a:p>
            <a:r>
              <a:rPr lang="en-GB" sz="800" b="1" i="0" dirty="0">
                <a:solidFill>
                  <a:srgbClr val="C00000"/>
                </a:solidFill>
                <a:effectLst/>
                <a:latin typeface="DeepSeek-CJK-patch"/>
              </a:rPr>
              <a:t>                      Challenges in Delivering Welsh-Language Healthcare</a:t>
            </a:r>
            <a:endParaRPr lang="en-GB" sz="800" b="0" i="0" dirty="0">
              <a:solidFill>
                <a:srgbClr val="C00000"/>
              </a:solidFill>
              <a:effectLst/>
              <a:latin typeface="DeepSeek-CJK-patch"/>
            </a:endParaRPr>
          </a:p>
          <a:p>
            <a:r>
              <a:rPr lang="en-GB" sz="800" dirty="0"/>
              <a:t>Rural Welsh-speaking communities are geographically isolated, which makes it difficult for them to access healthcare (Woods et al., 2021).Given the ageing Welsh-speaking population, multilingual services are essential (Hughes, 2023a).The provision of Welsh-language services has been hindered by the lack of multilingual healthcare workers (Lewis and Royles, 2022).The Function of Welsh in the Provision of Healthcare.</a:t>
            </a:r>
          </a:p>
        </p:txBody>
      </p:sp>
      <p:sp>
        <p:nvSpPr>
          <p:cNvPr id="40" name="TextBox 39">
            <a:extLst>
              <a:ext uri="{FF2B5EF4-FFF2-40B4-BE49-F238E27FC236}">
                <a16:creationId xmlns:a16="http://schemas.microsoft.com/office/drawing/2014/main" id="{1EBCA6AB-D600-DE4F-C78E-4E1C8AC6D03D}"/>
              </a:ext>
            </a:extLst>
          </p:cNvPr>
          <p:cNvSpPr txBox="1"/>
          <p:nvPr/>
        </p:nvSpPr>
        <p:spPr>
          <a:xfrm>
            <a:off x="4082473" y="2563202"/>
            <a:ext cx="3662996" cy="954107"/>
          </a:xfrm>
          <a:prstGeom prst="rect">
            <a:avLst/>
          </a:prstGeom>
          <a:noFill/>
        </p:spPr>
        <p:txBody>
          <a:bodyPr wrap="square">
            <a:spAutoFit/>
          </a:bodyPr>
          <a:lstStyle/>
          <a:p>
            <a:r>
              <a:rPr lang="en-GB" sz="800" b="1" i="0" dirty="0">
                <a:solidFill>
                  <a:srgbClr val="C00000"/>
                </a:solidFill>
                <a:effectLst/>
                <a:latin typeface="DeepSeek-CJK-patch"/>
              </a:rPr>
              <a:t>               The Critical Importance of Native-Language Healthcare</a:t>
            </a:r>
            <a:endParaRPr lang="en-GB" sz="800" b="0" i="0" dirty="0">
              <a:solidFill>
                <a:srgbClr val="C00000"/>
              </a:solidFill>
              <a:effectLst/>
              <a:latin typeface="DeepSeek-CJK-patch"/>
            </a:endParaRPr>
          </a:p>
          <a:p>
            <a:endParaRPr lang="en-GB" sz="800" dirty="0">
              <a:solidFill>
                <a:srgbClr val="C00000"/>
              </a:solidFill>
            </a:endParaRPr>
          </a:p>
          <a:p>
            <a:r>
              <a:rPr lang="en-GB" sz="800" dirty="0"/>
              <a:t>When patients receive care in their native language, they are more likely to have an improved sense of trust and confidence, reduce anxiety levels, and have a better understanding of what is happening in patient privacy. Language barriers in the medical field can result in incorrect diagnoses, treatment resistance, and lower patient satisfaction (Zhou et al., 2021).</a:t>
            </a:r>
          </a:p>
        </p:txBody>
      </p:sp>
      <p:sp>
        <p:nvSpPr>
          <p:cNvPr id="42" name="TextBox 41">
            <a:extLst>
              <a:ext uri="{FF2B5EF4-FFF2-40B4-BE49-F238E27FC236}">
                <a16:creationId xmlns:a16="http://schemas.microsoft.com/office/drawing/2014/main" id="{BDCD4EF1-DF54-AAE4-BE83-E0EE486121A1}"/>
              </a:ext>
            </a:extLst>
          </p:cNvPr>
          <p:cNvSpPr txBox="1"/>
          <p:nvPr/>
        </p:nvSpPr>
        <p:spPr>
          <a:xfrm>
            <a:off x="4082473" y="3632003"/>
            <a:ext cx="3748655" cy="1077218"/>
          </a:xfrm>
          <a:prstGeom prst="rect">
            <a:avLst/>
          </a:prstGeom>
          <a:noFill/>
        </p:spPr>
        <p:txBody>
          <a:bodyPr wrap="square">
            <a:spAutoFit/>
          </a:bodyPr>
          <a:lstStyle/>
          <a:p>
            <a:r>
              <a:rPr lang="en-GB" sz="800" b="1" i="0" dirty="0">
                <a:solidFill>
                  <a:srgbClr val="C00000"/>
                </a:solidFill>
                <a:effectLst/>
                <a:latin typeface="DeepSeek-CJK-patch"/>
              </a:rPr>
              <a:t>               Barriers to Welsh-Language Healthcare Access</a:t>
            </a:r>
            <a:endParaRPr lang="en-GB" sz="800" b="0" i="0" dirty="0">
              <a:solidFill>
                <a:srgbClr val="C00000"/>
              </a:solidFill>
              <a:effectLst/>
              <a:latin typeface="DeepSeek-CJK-patch"/>
            </a:endParaRPr>
          </a:p>
          <a:p>
            <a:endParaRPr lang="en-GB" sz="800" dirty="0">
              <a:solidFill>
                <a:srgbClr val="C00000"/>
              </a:solidFill>
            </a:endParaRPr>
          </a:p>
          <a:p>
            <a:r>
              <a:rPr lang="en-GB" sz="800" dirty="0"/>
              <a:t>The lack of healthcare providers who speak Welsh makes it challenging to get culturally appropriate </a:t>
            </a:r>
            <a:r>
              <a:rPr lang="en-GB" sz="800" dirty="0" err="1"/>
              <a:t>treatment.Availability</a:t>
            </a:r>
            <a:r>
              <a:rPr lang="en-GB" sz="800" dirty="0"/>
              <a:t> of Welsh-language health materials and digital resources is a major barrier to patient education and engagement in the healthcare </a:t>
            </a:r>
            <a:r>
              <a:rPr lang="en-GB" sz="800" dirty="0" err="1"/>
              <a:t>system.Hesitation</a:t>
            </a:r>
            <a:r>
              <a:rPr lang="en-GB" sz="800" dirty="0"/>
              <a:t> on the part of patients: Many patients are reluctant to request Welsh services, often assuming that they are not available (Morgan et al., 2022).</a:t>
            </a:r>
          </a:p>
        </p:txBody>
      </p:sp>
      <p:sp>
        <p:nvSpPr>
          <p:cNvPr id="44" name="TextBox 43">
            <a:extLst>
              <a:ext uri="{FF2B5EF4-FFF2-40B4-BE49-F238E27FC236}">
                <a16:creationId xmlns:a16="http://schemas.microsoft.com/office/drawing/2014/main" id="{5E5546F8-5526-40B5-90B8-C1FD247279E2}"/>
              </a:ext>
            </a:extLst>
          </p:cNvPr>
          <p:cNvSpPr txBox="1"/>
          <p:nvPr/>
        </p:nvSpPr>
        <p:spPr>
          <a:xfrm>
            <a:off x="8423100" y="1285929"/>
            <a:ext cx="3833091" cy="2554545"/>
          </a:xfrm>
          <a:prstGeom prst="rect">
            <a:avLst/>
          </a:prstGeom>
          <a:noFill/>
        </p:spPr>
        <p:txBody>
          <a:bodyPr wrap="square">
            <a:spAutoFit/>
          </a:bodyPr>
          <a:lstStyle/>
          <a:p>
            <a:r>
              <a:rPr lang="en-GB" sz="800" b="1" i="0" dirty="0">
                <a:solidFill>
                  <a:srgbClr val="C00000"/>
                </a:solidFill>
                <a:effectLst/>
                <a:latin typeface="DeepSeek-CJK-patch"/>
              </a:rPr>
              <a:t>                   Legislative Framework for Welsh-Language Healthcare</a:t>
            </a:r>
            <a:endParaRPr lang="en-GB" sz="800" b="0" i="0" dirty="0">
              <a:solidFill>
                <a:srgbClr val="C00000"/>
              </a:solidFill>
              <a:effectLst/>
              <a:latin typeface="DeepSeek-CJK-patch"/>
            </a:endParaRPr>
          </a:p>
          <a:p>
            <a:endParaRPr lang="en-GB" sz="800" dirty="0"/>
          </a:p>
          <a:p>
            <a:r>
              <a:rPr lang="en-GB" sz="800" dirty="0"/>
              <a:t>There is the Welsh Language (Wales) Measure 2011 which grants Welsh official language status and mandates bilingual services in the public sector, including the health </a:t>
            </a:r>
            <a:r>
              <a:rPr lang="en-GB" sz="800" dirty="0" err="1"/>
              <a:t>sector.Providing</a:t>
            </a:r>
            <a:r>
              <a:rPr lang="en-GB" sz="800" dirty="0"/>
              <a:t> Welsh-language health and social care services without requiring patients to request them through the More Than Just Words Framework (2020).Well-being of Future Generations (Wales) Act 2015: Promotes linguistic and cultural identity integration in healthcare (Sarma, 2022).</a:t>
            </a:r>
          </a:p>
          <a:p>
            <a:r>
              <a:rPr lang="en-GB" sz="800" dirty="0"/>
              <a:t>                        </a:t>
            </a:r>
            <a:r>
              <a:rPr lang="en-GB" sz="800" dirty="0">
                <a:solidFill>
                  <a:srgbClr val="C00000"/>
                </a:solidFill>
              </a:rPr>
              <a:t>Conclusion</a:t>
            </a:r>
          </a:p>
          <a:p>
            <a:r>
              <a:rPr lang="en-GB" sz="800" b="0" i="0" dirty="0">
                <a:solidFill>
                  <a:srgbClr val="404040"/>
                </a:solidFill>
                <a:effectLst/>
                <a:latin typeface="DeepSeek-CJK-patch"/>
              </a:rPr>
              <a:t>Wales has pioneered a healthcare system that celebrates its unique cultural and linguistic identity through progressive policies like bilingual service mandates and proactive Welsh-language care delivery. These initiatives address critical challenges in rural access, aging populations, and health disparities while fostering patient-</a:t>
            </a:r>
            <a:r>
              <a:rPr lang="en-GB" sz="800" b="0" i="0" dirty="0" err="1">
                <a:solidFill>
                  <a:srgbClr val="404040"/>
                </a:solidFill>
                <a:effectLst/>
                <a:latin typeface="DeepSeek-CJK-patch"/>
              </a:rPr>
              <a:t>centered</a:t>
            </a:r>
            <a:r>
              <a:rPr lang="en-GB" sz="800" b="0" i="0" dirty="0">
                <a:solidFill>
                  <a:srgbClr val="404040"/>
                </a:solidFill>
                <a:effectLst/>
                <a:latin typeface="DeepSeek-CJK-patch"/>
              </a:rPr>
              <a:t> approaches. However, full implementation requires expanded bilingual staffing, improved digital resources, and enhanced rural service models. By strengthening these areas, Wales can ensure equitable healthcare access for all Welsh speakers while setting a global standard for linguistic and cultural inclusion in medicine. The future of Welsh healthcare lies in preserving its heritage while innovating to meet community needs - creating a system where language is never a barrier to quality care.</a:t>
            </a:r>
            <a:endParaRPr lang="en-GB" sz="800" dirty="0"/>
          </a:p>
          <a:p>
            <a:endParaRPr lang="en-GB" sz="800" dirty="0"/>
          </a:p>
        </p:txBody>
      </p:sp>
      <p:pic>
        <p:nvPicPr>
          <p:cNvPr id="48" name="Picture 47" descr="A sign on a brick wall&#10;&#10;AI-generated content may be incorrect.">
            <a:extLst>
              <a:ext uri="{FF2B5EF4-FFF2-40B4-BE49-F238E27FC236}">
                <a16:creationId xmlns:a16="http://schemas.microsoft.com/office/drawing/2014/main" id="{62127D23-1EBD-FDBC-3CD6-33EFE70871A2}"/>
              </a:ext>
            </a:extLst>
          </p:cNvPr>
          <p:cNvPicPr>
            <a:picLocks noChangeAspect="1"/>
          </p:cNvPicPr>
          <p:nvPr/>
        </p:nvPicPr>
        <p:blipFill>
          <a:blip r:embed="rId14">
            <a:extLst>
              <a:ext uri="{28A0092B-C50C-407E-A947-70E740481C1C}">
                <a14:useLocalDpi xmlns:a14="http://schemas.microsoft.com/office/drawing/2010/main" val="0"/>
              </a:ext>
              <a:ext uri="{837473B0-CC2E-450A-ABE3-18F120FF3D39}">
                <a1611:picAttrSrcUrl xmlns:a1611="http://schemas.microsoft.com/office/drawing/2016/11/main" r:id="rId15"/>
              </a:ext>
            </a:extLst>
          </a:blip>
          <a:stretch>
            <a:fillRect/>
          </a:stretch>
        </p:blipFill>
        <p:spPr>
          <a:xfrm>
            <a:off x="8584287" y="9418"/>
            <a:ext cx="3588765" cy="1150206"/>
          </a:xfrm>
          <a:prstGeom prst="rect">
            <a:avLst/>
          </a:prstGeom>
        </p:spPr>
      </p:pic>
      <p:sp>
        <p:nvSpPr>
          <p:cNvPr id="51" name="TextBox 50">
            <a:extLst>
              <a:ext uri="{FF2B5EF4-FFF2-40B4-BE49-F238E27FC236}">
                <a16:creationId xmlns:a16="http://schemas.microsoft.com/office/drawing/2014/main" id="{EE8E3DDE-8756-3FDC-D08C-86C559E8DD1B}"/>
              </a:ext>
            </a:extLst>
          </p:cNvPr>
          <p:cNvSpPr txBox="1"/>
          <p:nvPr/>
        </p:nvSpPr>
        <p:spPr>
          <a:xfrm>
            <a:off x="9928582" y="1121018"/>
            <a:ext cx="6174508" cy="215444"/>
          </a:xfrm>
          <a:prstGeom prst="rect">
            <a:avLst/>
          </a:prstGeom>
          <a:noFill/>
        </p:spPr>
        <p:txBody>
          <a:bodyPr wrap="square">
            <a:spAutoFit/>
          </a:bodyPr>
          <a:lstStyle/>
          <a:p>
            <a:r>
              <a:rPr lang="en-GB" sz="800" dirty="0">
                <a:hlinkClick r:id="rId16"/>
              </a:rPr>
              <a:t>15443284621_a767092e65_b.jpg (1024×418)</a:t>
            </a:r>
            <a:endParaRPr lang="en-GB" sz="800" dirty="0"/>
          </a:p>
        </p:txBody>
      </p:sp>
      <p:pic>
        <p:nvPicPr>
          <p:cNvPr id="53" name="Picture 52" descr="A green and red plaid with a cartoon character and yellow flowers&#10;&#10;AI-generated content may be incorrect.">
            <a:extLst>
              <a:ext uri="{FF2B5EF4-FFF2-40B4-BE49-F238E27FC236}">
                <a16:creationId xmlns:a16="http://schemas.microsoft.com/office/drawing/2014/main" id="{D71D640F-B414-F95F-369A-9B6EE3605A82}"/>
              </a:ext>
            </a:extLst>
          </p:cNvPr>
          <p:cNvPicPr>
            <a:picLocks noChangeAspect="1"/>
          </p:cNvPicPr>
          <p:nvPr/>
        </p:nvPicPr>
        <p:blipFill>
          <a:blip r:embed="rId17">
            <a:extLst>
              <a:ext uri="{28A0092B-C50C-407E-A947-70E740481C1C}">
                <a14:useLocalDpi xmlns:a14="http://schemas.microsoft.com/office/drawing/2010/main" val="0"/>
              </a:ext>
              <a:ext uri="{837473B0-CC2E-450A-ABE3-18F120FF3D39}">
                <a1611:picAttrSrcUrl xmlns:a1611="http://schemas.microsoft.com/office/drawing/2016/11/main" r:id="rId18"/>
              </a:ext>
            </a:extLst>
          </a:blip>
          <a:stretch>
            <a:fillRect/>
          </a:stretch>
        </p:blipFill>
        <p:spPr>
          <a:xfrm>
            <a:off x="52668" y="5004592"/>
            <a:ext cx="3605929" cy="898603"/>
          </a:xfrm>
          <a:prstGeom prst="rect">
            <a:avLst/>
          </a:prstGeom>
        </p:spPr>
      </p:pic>
      <p:sp>
        <p:nvSpPr>
          <p:cNvPr id="55" name="TextBox 54">
            <a:extLst>
              <a:ext uri="{FF2B5EF4-FFF2-40B4-BE49-F238E27FC236}">
                <a16:creationId xmlns:a16="http://schemas.microsoft.com/office/drawing/2014/main" id="{DD888A51-E95F-D11A-9FDA-B8391E4AB31E}"/>
              </a:ext>
            </a:extLst>
          </p:cNvPr>
          <p:cNvSpPr txBox="1"/>
          <p:nvPr/>
        </p:nvSpPr>
        <p:spPr>
          <a:xfrm>
            <a:off x="-44113" y="5835479"/>
            <a:ext cx="6174508" cy="215444"/>
          </a:xfrm>
          <a:prstGeom prst="rect">
            <a:avLst/>
          </a:prstGeom>
          <a:noFill/>
        </p:spPr>
        <p:txBody>
          <a:bodyPr wrap="square">
            <a:spAutoFit/>
          </a:bodyPr>
          <a:lstStyle/>
          <a:p>
            <a:r>
              <a:rPr lang="en-GB" sz="800" dirty="0"/>
              <a:t>https://static.wikia.nocookie.net/1df3d145-0ca1-43d1-9bdd-1e5fcc4d0189/scale-to-width/755</a:t>
            </a:r>
          </a:p>
        </p:txBody>
      </p:sp>
    </p:spTree>
    <p:extLst>
      <p:ext uri="{BB962C8B-B14F-4D97-AF65-F5344CB8AC3E}">
        <p14:creationId xmlns:p14="http://schemas.microsoft.com/office/powerpoint/2010/main" val="30304826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179</TotalTime>
  <Words>971</Words>
  <Application>Microsoft Office PowerPoint</Application>
  <PresentationFormat>Widescreen</PresentationFormat>
  <Paragraphs>31</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DeepSeek-CJK-patch</vt:lpstr>
      <vt:lpstr>Office Theme</vt:lpstr>
      <vt:lpstr>The Role of Welsh Culture, Language, and Identity in Healthcare and Social Care in Wales Enhancing Patient-Centred Care through Cultural and Linguistic Integration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ANA MARIA IORDACHE</dc:creator>
  <cp:lastModifiedBy>ANA MARIA IORDACHE</cp:lastModifiedBy>
  <cp:revision>10</cp:revision>
  <dcterms:created xsi:type="dcterms:W3CDTF">2025-03-18T20:09:36Z</dcterms:created>
  <dcterms:modified xsi:type="dcterms:W3CDTF">2025-04-23T19:28:34Z</dcterms:modified>
</cp:coreProperties>
</file>