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0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4648"/>
  </p:normalViewPr>
  <p:slideViewPr>
    <p:cSldViewPr snapToGrid="0" snapToObjects="1">
      <p:cViewPr>
        <p:scale>
          <a:sx n="109" d="100"/>
          <a:sy n="109" d="100"/>
        </p:scale>
        <p:origin x="680" y="2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0">
                      <a:schemeClr val="tx1"/>
                    </a:gs>
                    <a:gs pos="68000">
                      <a:srgbClr val="F1F1F1"/>
                    </a:gs>
                    <a:gs pos="100000">
                      <a:schemeClr val="bg1">
                        <a:lumMod val="11000"/>
                        <a:lumOff val="89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</a:defRPr>
            </a:lvl1pPr>
          </a:lstStyle>
          <a:p>
            <a:pPr lvl="0" algn="r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</a:lstStyle>
          <a:p>
            <a:pPr marL="0" lvl="0" indent="0" algn="r">
              <a:buNone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E8DE1-64EC-1A4F-A42E-C154FB48BD94}" type="datetimeFigureOut">
              <a:rPr lang="en-US" smtClean="0"/>
              <a:t>10/3/19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39D84-5ABA-0041-9D94-BF02E1A2B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E8DE1-64EC-1A4F-A42E-C154FB48BD94}" type="datetimeFigureOut">
              <a:rPr lang="en-US" smtClean="0"/>
              <a:t>10/3/19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39D84-5ABA-0041-9D94-BF02E1A2B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32000"/>
                        <a:lumOff val="68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E8DE1-64EC-1A4F-A42E-C154FB48BD94}" type="datetimeFigureOut">
              <a:rPr lang="en-US" smtClean="0"/>
              <a:t>10/3/19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39D84-5ABA-0041-9D94-BF02E1A2B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E8DE1-64EC-1A4F-A42E-C154FB48BD94}" type="datetimeFigureOut">
              <a:rPr lang="en-US" smtClean="0"/>
              <a:t>10/3/19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39D84-5ABA-0041-9D94-BF02E1A2B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E8DE1-64EC-1A4F-A42E-C154FB48BD94}" type="datetimeFigureOut">
              <a:rPr lang="en-US" smtClean="0"/>
              <a:t>10/3/19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39D84-5ABA-0041-9D94-BF02E1A2B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E8DE1-64EC-1A4F-A42E-C154FB48BD94}" type="datetimeFigureOut">
              <a:rPr lang="en-US" smtClean="0"/>
              <a:t>10/3/19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39D84-5ABA-0041-9D94-BF02E1A2B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E8DE1-64EC-1A4F-A42E-C154FB48BD94}" type="datetimeFigureOut">
              <a:rPr lang="en-US" smtClean="0"/>
              <a:t>10/3/19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39D84-5ABA-0041-9D94-BF02E1A2B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E8DE1-64EC-1A4F-A42E-C154FB48BD94}" type="datetimeFigureOut">
              <a:rPr lang="en-US" smtClean="0"/>
              <a:t>10/3/19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39D84-5ABA-0041-9D94-BF02E1A2B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E8DE1-64EC-1A4F-A42E-C154FB48BD94}" type="datetimeFigureOut">
              <a:rPr lang="en-US" smtClean="0"/>
              <a:t>10/3/19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39D84-5ABA-0041-9D94-BF02E1A2B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E8DE1-64EC-1A4F-A42E-C154FB48BD94}" type="datetimeFigureOut">
              <a:rPr lang="en-US" smtClean="0"/>
              <a:t>10/3/19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39D84-5ABA-0041-9D94-BF02E1A2B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E8DE1-64EC-1A4F-A42E-C154FB48BD94}" type="datetimeFigureOut">
              <a:rPr lang="en-US" smtClean="0"/>
              <a:t>10/3/19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39D84-5ABA-0041-9D94-BF02E1A2B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E8DE1-64EC-1A4F-A42E-C154FB48BD94}" type="datetimeFigureOut">
              <a:rPr lang="en-US" smtClean="0"/>
              <a:t>10/3/19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39D84-5ABA-0041-9D94-BF02E1A2B45B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E8DE1-64EC-1A4F-A42E-C154FB48BD94}" type="datetimeFigureOut">
              <a:rPr lang="en-US" smtClean="0"/>
              <a:t>10/3/19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39D84-5ABA-0041-9D94-BF02E1A2B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E8DE1-64EC-1A4F-A42E-C154FB48BD94}" type="datetimeFigureOut">
              <a:rPr lang="en-US" smtClean="0"/>
              <a:t>10/3/19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39D84-5ABA-0041-9D94-BF02E1A2B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E8DE1-64EC-1A4F-A42E-C154FB48BD94}" type="datetimeFigureOut">
              <a:rPr lang="en-US" smtClean="0"/>
              <a:t>10/3/19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39D84-5ABA-0041-9D94-BF02E1A2B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E8DE1-64EC-1A4F-A42E-C154FB48BD94}" type="datetimeFigureOut">
              <a:rPr lang="en-US" smtClean="0"/>
              <a:t>10/3/19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39D84-5ABA-0041-9D94-BF02E1A2B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E8DE1-64EC-1A4F-A42E-C154FB48BD94}" type="datetimeFigureOut">
              <a:rPr lang="en-US" smtClean="0"/>
              <a:t>10/3/19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39D84-5ABA-0041-9D94-BF02E1A2B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theme" Target="../theme/theme1.xml"/><Relationship Id="rId19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533E8DE1-64EC-1A4F-A42E-C154FB48BD94}" type="datetimeFigureOut">
              <a:rPr lang="en-US" smtClean="0"/>
              <a:t>10/3/19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C6A39D84-5ABA-0041-9D94-BF02E1A2B4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843554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  <p:sldLayoutId id="2147483792" r:id="rId12"/>
    <p:sldLayoutId id="2147483793" r:id="rId13"/>
    <p:sldLayoutId id="2147483794" r:id="rId14"/>
    <p:sldLayoutId id="2147483795" r:id="rId15"/>
    <p:sldLayoutId id="2147483796" r:id="rId16"/>
    <p:sldLayoutId id="214748379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tiff"/><Relationship Id="rId3" Type="http://schemas.openxmlformats.org/officeDocument/2006/relationships/image" Target="../media/image3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4806" y="213756"/>
            <a:ext cx="3610098" cy="209288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y-GB" dirty="0" smtClean="0"/>
              <a:t>rA</a:t>
            </a:r>
            <a:r>
              <a:rPr lang="cy-GB" b="1" u="sng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Amdana i</a:t>
            </a:r>
          </a:p>
          <a:p>
            <a:pPr marL="285750" indent="-285750" algn="ctr">
              <a:buFont typeface="Arial" charset="0"/>
              <a:buChar char="•"/>
            </a:pPr>
            <a:r>
              <a:rPr lang="cy-GB" sz="16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Rydw i’n 21 mlwydd oed.</a:t>
            </a:r>
          </a:p>
          <a:p>
            <a:pPr marL="285750" indent="-285750" algn="ctr">
              <a:buFont typeface="Arial" charset="0"/>
              <a:buChar char="•"/>
            </a:pPr>
            <a:r>
              <a:rPr lang="cy-GB" sz="16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Mae gen i ddiddordeb mewn cefnogi unigolion ag Anghenion Dysgu Ychwanegol (yn enwedig Awtistiaeth).</a:t>
            </a:r>
          </a:p>
          <a:p>
            <a:pPr marL="285750" indent="-285750" algn="ctr">
              <a:buFont typeface="Arial" charset="0"/>
              <a:buChar char="•"/>
            </a:pPr>
            <a:r>
              <a:rPr lang="cy-GB" sz="16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Rydw i’n mwynhau syrffio, caiacio a chwaraeon dŵr.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451274" y="3480485"/>
            <a:ext cx="3610098" cy="212365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y-GB" b="1" u="sng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Meysydd/pynciau medraf eu haddysgu</a:t>
            </a:r>
          </a:p>
          <a:p>
            <a:pPr marL="285750" indent="-285750" algn="ctr">
              <a:buFont typeface="Arial" charset="0"/>
              <a:buChar char="•"/>
            </a:pPr>
            <a:r>
              <a:rPr lang="cy-GB" sz="16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Pynciau cynradd megis mathemateg, Cymraeg, Saesneg, gwyddoniaeth, dyniaethau, TGCh a’r celfyddydau mynegiannol.</a:t>
            </a:r>
          </a:p>
          <a:p>
            <a:pPr marL="285750" indent="-285750" algn="ctr">
              <a:buFont typeface="Arial" charset="0"/>
              <a:buChar char="•"/>
            </a:pPr>
            <a:r>
              <a:rPr lang="cy-GB" sz="16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Iechyd a Gofal Cymdeithasol.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451274" y="1233332"/>
            <a:ext cx="3610098" cy="209288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y-GB" dirty="0" smtClean="0"/>
              <a:t>Y</a:t>
            </a:r>
            <a:r>
              <a:rPr lang="cy-GB" b="1" u="sng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Y math o athrawes hoffaf fod</a:t>
            </a:r>
          </a:p>
          <a:p>
            <a:pPr marL="285750" indent="-285750" algn="ctr">
              <a:buFont typeface="Arial" charset="0"/>
              <a:buChar char="•"/>
            </a:pPr>
            <a:r>
              <a:rPr lang="cy-GB" sz="16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Caredig</a:t>
            </a:r>
          </a:p>
          <a:p>
            <a:pPr marL="285750" indent="-285750" algn="ctr">
              <a:buFont typeface="Arial" charset="0"/>
              <a:buChar char="•"/>
            </a:pPr>
            <a:r>
              <a:rPr lang="cy-GB" sz="16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Amyneddgar</a:t>
            </a:r>
          </a:p>
          <a:p>
            <a:pPr marL="285750" indent="-285750" algn="ctr">
              <a:buFont typeface="Arial" charset="0"/>
              <a:buChar char="•"/>
            </a:pPr>
            <a:r>
              <a:rPr lang="cy-GB" sz="16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Gwybodus</a:t>
            </a:r>
          </a:p>
          <a:p>
            <a:pPr marL="285750" indent="-285750" algn="ctr">
              <a:buFont typeface="Arial" charset="0"/>
              <a:buChar char="•"/>
            </a:pPr>
            <a:r>
              <a:rPr lang="cy-GB" sz="16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Calonnog</a:t>
            </a:r>
          </a:p>
          <a:p>
            <a:pPr marL="285750" indent="-285750" algn="ctr">
              <a:buFont typeface="Arial" charset="0"/>
              <a:buChar char="•"/>
            </a:pPr>
            <a:r>
              <a:rPr lang="cy-GB" sz="16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Parchus</a:t>
            </a:r>
          </a:p>
          <a:p>
            <a:pPr marL="285750" indent="-285750" algn="ctr">
              <a:buFont typeface="Arial" charset="0"/>
              <a:buChar char="•"/>
            </a:pPr>
            <a:r>
              <a:rPr lang="cy-GB" sz="16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Cynorthwyol</a:t>
            </a:r>
          </a:p>
          <a:p>
            <a:pPr marL="285750" indent="-285750" algn="ctr">
              <a:buFont typeface="Arial" charset="0"/>
              <a:buChar char="•"/>
            </a:pPr>
            <a:r>
              <a:rPr lang="cy-GB" sz="16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Brwdfrydig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8338" y="1233331"/>
            <a:ext cx="3610098" cy="209288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y-GB" b="1" u="sng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Profiad addysgu blaenorol</a:t>
            </a:r>
          </a:p>
          <a:p>
            <a:pPr marL="285750" indent="-285750" algn="ctr">
              <a:buFont typeface="Arial" charset="0"/>
              <a:buChar char="•"/>
            </a:pPr>
            <a:r>
              <a:rPr lang="cy-GB" sz="16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Pythefnos o brofiad gwaith yn Ysgol Nantgaredig ym mis Hydref 2018.</a:t>
            </a:r>
          </a:p>
          <a:p>
            <a:pPr marL="285750" indent="-285750" algn="ctr">
              <a:buFont typeface="Arial" charset="0"/>
              <a:buChar char="•"/>
            </a:pPr>
            <a:r>
              <a:rPr lang="cy-GB" sz="16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Pythefnos o leoliad arsylwadol yn Uned Elfed yn Ysgol Uwchradd y Frenhines Elizabeth ym mis Ionawr 2018.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8338" y="3480485"/>
            <a:ext cx="3610098" cy="2585323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y-GB" b="1" u="sng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Cefndir Academaidd</a:t>
            </a:r>
          </a:p>
          <a:p>
            <a:pPr marL="285750" indent="-285750" algn="ctr">
              <a:buFont typeface="Arial" charset="0"/>
              <a:buChar char="•"/>
            </a:pPr>
            <a:r>
              <a:rPr lang="cy-GB" sz="16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Ysgol Gynradd Llangynnwr – 2001-2009.</a:t>
            </a:r>
          </a:p>
          <a:p>
            <a:pPr marL="285750" indent="-285750" algn="ctr">
              <a:buFont typeface="Arial" charset="0"/>
              <a:buChar char="•"/>
            </a:pPr>
            <a:r>
              <a:rPr lang="cy-GB" sz="16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Ysgol Gyfun Gymraeg Bro Myrddin – 2009-2016.</a:t>
            </a:r>
          </a:p>
          <a:p>
            <a:pPr marL="285750" indent="-285750" algn="ctr">
              <a:buFont typeface="Arial" charset="0"/>
              <a:buChar char="•"/>
            </a:pPr>
            <a:r>
              <a:rPr lang="cy-GB" sz="16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Gradd anrhydedd dosbarth cyntaf mewn Astudiaethau Cymdeithasol: Iechyd a Gofal Cymdeithasol yn PCYDDS – 2016-2019. </a:t>
            </a:r>
            <a:endParaRPr lang="cy-GB" sz="1600" b="1" dirty="0">
              <a:solidFill>
                <a:schemeClr val="accent1">
                  <a:lumMod val="75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304806" y="4514604"/>
            <a:ext cx="3610098" cy="212365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y-GB" b="1" u="sng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Rhesymau dros ddewis addysgu fel proffesiwn</a:t>
            </a:r>
          </a:p>
          <a:p>
            <a:pPr marL="285750" indent="-285750" algn="ctr">
              <a:buFont typeface="Arial" charset="0"/>
              <a:buChar char="•"/>
            </a:pPr>
            <a:r>
              <a:rPr lang="cy-GB" sz="16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I ysbrydoli’r genhedlaeth nesaf o ddysgwyr i ymgymryd ar heriau newydd er mwyn gwella’u hun.</a:t>
            </a:r>
          </a:p>
          <a:p>
            <a:pPr marL="285750" indent="-285750" algn="ctr">
              <a:buFont typeface="Arial" charset="0"/>
              <a:buChar char="•"/>
            </a:pPr>
            <a:r>
              <a:rPr lang="cy-GB" sz="16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I sicrhau cynhwysiad ar gyfer pob dysgwr lle bynnag posib.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4806" y="2400227"/>
            <a:ext cx="1732292" cy="202078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t="11099" r="10251" b="19338"/>
          <a:stretch/>
        </p:blipFill>
        <p:spPr>
          <a:xfrm>
            <a:off x="6087569" y="2410796"/>
            <a:ext cx="1827335" cy="199964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58338" y="158496"/>
            <a:ext cx="387721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u="sng" dirty="0" err="1" smtClean="0"/>
              <a:t>Proffil</a:t>
            </a:r>
            <a:r>
              <a:rPr lang="en-US" sz="2200" b="1" u="sng" dirty="0" smtClean="0"/>
              <a:t> un </a:t>
            </a:r>
            <a:r>
              <a:rPr lang="en-US" sz="2200" b="1" u="sng" dirty="0" err="1" smtClean="0"/>
              <a:t>tudalen</a:t>
            </a:r>
            <a:r>
              <a:rPr lang="en-US" sz="2200" b="1" u="sng" dirty="0" smtClean="0"/>
              <a:t> – Cari Davies</a:t>
            </a:r>
            <a:endParaRPr lang="en-US" sz="2200" b="1" u="sng" dirty="0"/>
          </a:p>
        </p:txBody>
      </p:sp>
      <p:sp>
        <p:nvSpPr>
          <p:cNvPr id="12" name="Oval Callout 11"/>
          <p:cNvSpPr/>
          <p:nvPr/>
        </p:nvSpPr>
        <p:spPr>
          <a:xfrm rot="19492252" flipH="1">
            <a:off x="4432434" y="2776888"/>
            <a:ext cx="553452" cy="250257"/>
          </a:xfrm>
          <a:prstGeom prst="wedgeEllipseCallout">
            <a:avLst>
              <a:gd name="adj1" fmla="val -21784"/>
              <a:gd name="adj2" fmla="val 106303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 rot="19272834">
            <a:off x="4386892" y="2778904"/>
            <a:ext cx="64453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err="1" smtClean="0">
                <a:solidFill>
                  <a:schemeClr val="tx2">
                    <a:lumMod val="50000"/>
                  </a:schemeClr>
                </a:solidFill>
              </a:rPr>
              <a:t>Dyma</a:t>
            </a:r>
            <a:r>
              <a:rPr lang="en-US" sz="1000" dirty="0" smtClean="0">
                <a:solidFill>
                  <a:schemeClr val="tx2">
                    <a:lumMod val="50000"/>
                  </a:schemeClr>
                </a:solidFill>
              </a:rPr>
              <a:t> fi!</a:t>
            </a:r>
            <a:endParaRPr lang="en-US" sz="10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3701973"/>
      </p:ext>
    </p:extLst>
  </p:cSld>
  <p:clrMapOvr>
    <a:masterClrMapping/>
  </p:clrMapOvr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4551"/>
      </a:dk2>
      <a:lt2>
        <a:srgbClr val="F2ACD2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Depth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3016C5A4-E631-4977-A608-ACFB4755262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Depth</Template>
  <TotalTime>73</TotalTime>
  <Words>182</Words>
  <Application>Microsoft Macintosh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Corbel</vt:lpstr>
      <vt:lpstr>Arial</vt:lpstr>
      <vt:lpstr>Depth</vt:lpstr>
      <vt:lpstr>PowerPoint Presentation</vt:lpstr>
    </vt:vector>
  </TitlesOfParts>
  <Company/>
  <LinksUpToDate>false</LinksUpToDate>
  <SharedDoc>false</SharedDoc>
  <HyperlinksChanged>false</HyperlinksChanged>
  <AppVersion>15.0040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Cari Davies (1602259)</dc:creator>
  <cp:lastModifiedBy>Cari Davies (1602259)</cp:lastModifiedBy>
  <cp:revision>8</cp:revision>
  <dcterms:created xsi:type="dcterms:W3CDTF">2019-09-29T10:58:21Z</dcterms:created>
  <dcterms:modified xsi:type="dcterms:W3CDTF">2019-10-03T16:20:15Z</dcterms:modified>
</cp:coreProperties>
</file>