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51" r:id="rId2"/>
  </p:sldMasterIdLst>
  <p:notesMasterIdLst>
    <p:notesMasterId r:id="rId21"/>
  </p:notesMasterIdLst>
  <p:sldIdLst>
    <p:sldId id="361" r:id="rId3"/>
    <p:sldId id="374" r:id="rId4"/>
    <p:sldId id="376" r:id="rId5"/>
    <p:sldId id="379" r:id="rId6"/>
    <p:sldId id="365" r:id="rId7"/>
    <p:sldId id="366" r:id="rId8"/>
    <p:sldId id="363" r:id="rId9"/>
    <p:sldId id="375" r:id="rId10"/>
    <p:sldId id="364" r:id="rId11"/>
    <p:sldId id="370" r:id="rId12"/>
    <p:sldId id="371" r:id="rId13"/>
    <p:sldId id="372" r:id="rId14"/>
    <p:sldId id="377" r:id="rId15"/>
    <p:sldId id="378" r:id="rId16"/>
    <p:sldId id="352" r:id="rId17"/>
    <p:sldId id="380" r:id="rId18"/>
    <p:sldId id="335" r:id="rId19"/>
    <p:sldId id="369" r:id="rId20"/>
  </p:sldIdLst>
  <p:sldSz cx="9144000" cy="6858000" type="screen4x3"/>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77A0"/>
    <a:srgbClr val="0061A8"/>
    <a:srgbClr val="AEB9CE"/>
    <a:srgbClr val="C66B56"/>
    <a:srgbClr val="0196DA"/>
    <a:srgbClr val="FFFFCC"/>
    <a:srgbClr val="019C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ittlere Formatvorlage 2 - Akz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1188"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de-DE"/>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53947D-9B27-41F3-AAD6-5D930F20ABE1}" type="datetimeFigureOut">
              <a:rPr lang="de-DE" smtClean="0"/>
              <a:t>08.12.2017</a:t>
            </a:fld>
            <a:endParaRPr lang="de-DE"/>
          </a:p>
        </p:txBody>
      </p:sp>
      <p:sp>
        <p:nvSpPr>
          <p:cNvPr id="4" name="Folienbildplatzhalt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de-DE"/>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87C5FC-A143-4008-9C75-85E45B3AAC0F}" type="slidenum">
              <a:rPr lang="de-DE" smtClean="0"/>
              <a:t>‹#›</a:t>
            </a:fld>
            <a:endParaRPr lang="de-DE"/>
          </a:p>
        </p:txBody>
      </p:sp>
    </p:spTree>
    <p:extLst>
      <p:ext uri="{BB962C8B-B14F-4D97-AF65-F5344CB8AC3E}">
        <p14:creationId xmlns:p14="http://schemas.microsoft.com/office/powerpoint/2010/main" val="482956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D87C5FC-A143-4008-9C75-85E45B3AAC0F}" type="slidenum">
              <a:rPr lang="de-DE" smtClean="0"/>
              <a:t>3</a:t>
            </a:fld>
            <a:endParaRPr lang="de-DE"/>
          </a:p>
        </p:txBody>
      </p:sp>
    </p:spTree>
    <p:extLst>
      <p:ext uri="{BB962C8B-B14F-4D97-AF65-F5344CB8AC3E}">
        <p14:creationId xmlns:p14="http://schemas.microsoft.com/office/powerpoint/2010/main" val="1493070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sp>
        <p:nvSpPr>
          <p:cNvPr id="2" name="Titel 1"/>
          <p:cNvSpPr>
            <a:spLocks noGrp="1"/>
          </p:cNvSpPr>
          <p:nvPr>
            <p:ph type="ctrTitle"/>
          </p:nvPr>
        </p:nvSpPr>
        <p:spPr>
          <a:xfrm>
            <a:off x="685800" y="2130425"/>
            <a:ext cx="7772400" cy="1470025"/>
          </a:xfrm>
        </p:spPr>
        <p:txBody>
          <a:bodyPr/>
          <a:lstStyle/>
          <a:p>
            <a:r>
              <a:rPr lang="de-DE" smtClean="0"/>
              <a:t>Titelmasterformat durch Klicken bearbeiten</a:t>
            </a:r>
            <a:endParaRPr lang="de-DE"/>
          </a:p>
        </p:txBody>
      </p:sp>
      <p:sp>
        <p:nvSpPr>
          <p:cNvPr id="3" name="Untertitel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de-DE" smtClean="0"/>
              <a:t>Formatvorlage des Untertitelmasters durch Klicken bearbeiten</a:t>
            </a:r>
            <a:endParaRPr lang="de-DE"/>
          </a:p>
        </p:txBody>
      </p:sp>
    </p:spTree>
    <p:extLst>
      <p:ext uri="{BB962C8B-B14F-4D97-AF65-F5344CB8AC3E}">
        <p14:creationId xmlns:p14="http://schemas.microsoft.com/office/powerpoint/2010/main" val="1507332487"/>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pic>
        <p:nvPicPr>
          <p:cNvPr id="4" name="Bild 3" descr="crema_logo.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746132" y="702158"/>
            <a:ext cx="681844" cy="426503"/>
          </a:xfrm>
          <a:prstGeom prst="rect">
            <a:avLst/>
          </a:prstGeom>
        </p:spPr>
      </p:pic>
      <p:sp>
        <p:nvSpPr>
          <p:cNvPr id="2" name="Titel 1"/>
          <p:cNvSpPr>
            <a:spLocks noGrp="1"/>
          </p:cNvSpPr>
          <p:nvPr>
            <p:ph type="title"/>
          </p:nvPr>
        </p:nvSpPr>
        <p:spPr>
          <a:xfrm>
            <a:off x="473681" y="189078"/>
            <a:ext cx="8229600" cy="724942"/>
          </a:xfrm>
        </p:spPr>
        <p:txBody>
          <a:bodyPr>
            <a:noAutofit/>
          </a:bodyPr>
          <a:lstStyle>
            <a:lvl1pPr>
              <a:defRPr sz="3600" b="1"/>
            </a:lvl1pPr>
          </a:lstStyle>
          <a:p>
            <a:r>
              <a:rPr lang="de-DE" dirty="0" smtClean="0"/>
              <a:t>Titelmasterformat durch Klicken bearbeiten</a:t>
            </a:r>
            <a:endParaRPr lang="de-DE" dirty="0"/>
          </a:p>
        </p:txBody>
      </p:sp>
      <p:sp>
        <p:nvSpPr>
          <p:cNvPr id="3" name="Inhaltsplatzhalter 2"/>
          <p:cNvSpPr>
            <a:spLocks noGrp="1"/>
          </p:cNvSpPr>
          <p:nvPr>
            <p:ph idx="1"/>
          </p:nvPr>
        </p:nvSpPr>
        <p:spPr>
          <a:xfrm>
            <a:off x="457200" y="1376498"/>
            <a:ext cx="8229600" cy="4749665"/>
          </a:xfrm>
        </p:spPr>
        <p:txBody>
          <a:bodyPr/>
          <a:lstStyle>
            <a:lvl1pPr marL="457200" indent="-457200">
              <a:buFont typeface="Arial" panose="020B0604020202020204" pitchFamily="34" charset="0"/>
              <a:buChar char="•"/>
              <a:defRPr sz="2400"/>
            </a:lvl1pPr>
            <a:lvl2pPr marL="742950" indent="-285750">
              <a:buFont typeface="Arial" panose="020B0604020202020204" pitchFamily="34" charset="0"/>
              <a:buChar char="•"/>
              <a:defRPr sz="2200" baseline="0"/>
            </a:lvl2pPr>
            <a:lvl3pPr>
              <a:defRPr sz="2000"/>
            </a:lvl3pPr>
            <a:lvl4pPr>
              <a:defRPr sz="1800"/>
            </a:lvl4pPr>
            <a:lvl5pPr>
              <a:defRPr sz="1600"/>
            </a:lvl5pPr>
          </a:lstStyle>
          <a:p>
            <a:pPr lvl="0"/>
            <a:r>
              <a:rPr lang="de-DE" dirty="0" smtClean="0"/>
              <a:t>Textmasterformat bearbeiten</a:t>
            </a:r>
          </a:p>
          <a:p>
            <a:pPr lvl="1"/>
            <a:r>
              <a:rPr lang="de-DE" dirty="0" smtClean="0"/>
              <a:t>Zweite Ebene</a:t>
            </a:r>
          </a:p>
          <a:p>
            <a:pPr lvl="2"/>
            <a:r>
              <a:rPr lang="de-DE" dirty="0" smtClean="0"/>
              <a:t>Dritte Ebene</a:t>
            </a:r>
          </a:p>
          <a:p>
            <a:pPr lvl="3"/>
            <a:r>
              <a:rPr lang="de-DE" dirty="0" smtClean="0"/>
              <a:t>Vierte Ebene</a:t>
            </a:r>
          </a:p>
          <a:p>
            <a:pPr lvl="4"/>
            <a:r>
              <a:rPr lang="de-DE" dirty="0" smtClean="0"/>
              <a:t>Fünfte Ebene</a:t>
            </a:r>
          </a:p>
          <a:p>
            <a:pPr lvl="4"/>
            <a:endParaRPr lang="de-DE" dirty="0" smtClean="0"/>
          </a:p>
          <a:p>
            <a:pPr lvl="4"/>
            <a:endParaRPr lang="de-DE" dirty="0"/>
          </a:p>
        </p:txBody>
      </p:sp>
      <p:sp>
        <p:nvSpPr>
          <p:cNvPr id="8" name="Rechteck 7"/>
          <p:cNvSpPr/>
          <p:nvPr userDrawn="1"/>
        </p:nvSpPr>
        <p:spPr>
          <a:xfrm>
            <a:off x="-3820" y="960396"/>
            <a:ext cx="7690698" cy="59320"/>
          </a:xfrm>
          <a:prstGeom prst="rect">
            <a:avLst/>
          </a:prstGeom>
          <a:solidFill>
            <a:srgbClr val="6377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Rechteck 8"/>
          <p:cNvSpPr/>
          <p:nvPr userDrawn="1"/>
        </p:nvSpPr>
        <p:spPr>
          <a:xfrm>
            <a:off x="8456612" y="960396"/>
            <a:ext cx="687388" cy="59320"/>
          </a:xfrm>
          <a:prstGeom prst="rect">
            <a:avLst/>
          </a:prstGeom>
          <a:solidFill>
            <a:srgbClr val="6377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Textfeld 9"/>
          <p:cNvSpPr txBox="1"/>
          <p:nvPr userDrawn="1"/>
        </p:nvSpPr>
        <p:spPr>
          <a:xfrm>
            <a:off x="3820" y="6550223"/>
            <a:ext cx="9176692" cy="307777"/>
          </a:xfrm>
          <a:prstGeom prst="rect">
            <a:avLst/>
          </a:prstGeom>
          <a:solidFill>
            <a:srgbClr val="6377A0"/>
          </a:solidFill>
        </p:spPr>
        <p:txBody>
          <a:bodyPr wrap="square" rtlCol="0">
            <a:spAutoFit/>
          </a:bodyPr>
          <a:lstStyle/>
          <a:p>
            <a:pPr algn="ctr"/>
            <a:r>
              <a:rPr lang="de-DE" sz="1400" dirty="0" smtClean="0">
                <a:solidFill>
                  <a:schemeClr val="bg1"/>
                </a:solidFill>
              </a:rPr>
              <a:t>ICT in Manufacturing – Control 2K Limited 2016</a:t>
            </a:r>
            <a:endParaRPr lang="de-DE" sz="1400" dirty="0">
              <a:solidFill>
                <a:schemeClr val="bg1"/>
              </a:solidFill>
            </a:endParaRPr>
          </a:p>
        </p:txBody>
      </p:sp>
      <p:sp>
        <p:nvSpPr>
          <p:cNvPr id="5" name="Textfeld 4"/>
          <p:cNvSpPr txBox="1"/>
          <p:nvPr userDrawn="1"/>
        </p:nvSpPr>
        <p:spPr>
          <a:xfrm>
            <a:off x="7898429" y="6550222"/>
            <a:ext cx="905697" cy="307777"/>
          </a:xfrm>
          <a:prstGeom prst="rect">
            <a:avLst/>
          </a:prstGeom>
          <a:noFill/>
        </p:spPr>
        <p:txBody>
          <a:bodyPr wrap="non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e-DE" sz="1400" dirty="0" smtClean="0">
                <a:solidFill>
                  <a:schemeClr val="bg1"/>
                </a:solidFill>
              </a:rPr>
              <a:t>Page </a:t>
            </a:r>
            <a:fld id="{DE170E30-2B7F-4E50-87F1-4A0DAC8FC5A5}" type="slidenum">
              <a:rPr lang="de-DE" sz="1400" smtClean="0">
                <a:solidFill>
                  <a:schemeClr val="bg1"/>
                </a:solidFill>
              </a:rPr>
              <a:pPr marL="0" marR="0" indent="0" algn="l" defTabSz="914400" rtl="0" eaLnBrk="1" fontAlgn="auto" latinLnBrk="0" hangingPunct="1">
                <a:lnSpc>
                  <a:spcPct val="100000"/>
                </a:lnSpc>
                <a:spcBef>
                  <a:spcPts val="0"/>
                </a:spcBef>
                <a:spcAft>
                  <a:spcPts val="0"/>
                </a:spcAft>
                <a:buClrTx/>
                <a:buSzTx/>
                <a:buFontTx/>
                <a:buNone/>
                <a:tabLst/>
                <a:defRPr/>
              </a:pPr>
              <a:t>‹#›</a:t>
            </a:fld>
            <a:endParaRPr lang="de-DE" sz="1400" dirty="0" smtClean="0">
              <a:solidFill>
                <a:schemeClr val="bg1"/>
              </a:solidFill>
            </a:endParaRPr>
          </a:p>
        </p:txBody>
      </p:sp>
    </p:spTree>
    <p:extLst>
      <p:ext uri="{BB962C8B-B14F-4D97-AF65-F5344CB8AC3E}">
        <p14:creationId xmlns:p14="http://schemas.microsoft.com/office/powerpoint/2010/main" val="3625767359"/>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5" name="Date Placeholder 3"/>
          <p:cNvSpPr>
            <a:spLocks noGrp="1"/>
          </p:cNvSpPr>
          <p:nvPr>
            <p:ph type="dt" sz="half" idx="10"/>
          </p:nvPr>
        </p:nvSpPr>
        <p:spPr>
          <a:xfrm>
            <a:off x="457200" y="6356350"/>
            <a:ext cx="2458616" cy="365125"/>
          </a:xfrm>
          <a:prstGeom prst="rect">
            <a:avLst/>
          </a:prstGeom>
        </p:spPr>
        <p:txBody>
          <a:bodyPr/>
          <a:lstStyle>
            <a:lvl1pPr marL="0" marR="0" indent="0" algn="l" defTabSz="914400" rtl="0" eaLnBrk="1" fontAlgn="auto" latinLnBrk="0" hangingPunct="1">
              <a:lnSpc>
                <a:spcPct val="100000"/>
              </a:lnSpc>
              <a:spcBef>
                <a:spcPts val="0"/>
              </a:spcBef>
              <a:spcAft>
                <a:spcPts val="0"/>
              </a:spcAft>
              <a:buClrTx/>
              <a:buSzTx/>
              <a:buFontTx/>
              <a:buNone/>
              <a:tabLst/>
              <a:defRPr/>
            </a:lvl1pPr>
          </a:lstStyle>
          <a:p>
            <a:pPr>
              <a:defRPr/>
            </a:pPr>
            <a:r>
              <a:rPr lang="en-US" smtClean="0"/>
              <a:t>2015_Nov_19 ©Sematronix Limited</a:t>
            </a:r>
            <a:endParaRPr lang="en-GB" dirty="0" smtClean="0"/>
          </a:p>
        </p:txBody>
      </p:sp>
      <p:sp>
        <p:nvSpPr>
          <p:cNvPr id="6" name="Footer Placeholder 4"/>
          <p:cNvSpPr>
            <a:spLocks noGrp="1"/>
          </p:cNvSpPr>
          <p:nvPr>
            <p:ph type="ftr" sz="quarter" idx="11"/>
          </p:nvPr>
        </p:nvSpPr>
        <p:spPr>
          <a:xfrm>
            <a:off x="3124200" y="6356350"/>
            <a:ext cx="2895600" cy="365125"/>
          </a:xfrm>
          <a:prstGeom prst="rect">
            <a:avLst/>
          </a:prstGeom>
        </p:spPr>
        <p:txBody>
          <a:bodyPr/>
          <a:lstStyle>
            <a:lvl1pPr>
              <a:defRPr/>
            </a:lvl1pPr>
          </a:lstStyle>
          <a:p>
            <a:pPr>
              <a:defRPr/>
            </a:pPr>
            <a:r>
              <a:rPr lang="en-GB" dirty="0" smtClean="0"/>
              <a:t>The Connected Business Community 4.0 - Service Based Economy</a:t>
            </a:r>
            <a:endParaRPr lang="en-GB" dirty="0"/>
          </a:p>
        </p:txBody>
      </p:sp>
      <p:sp>
        <p:nvSpPr>
          <p:cNvPr id="7" name="Slide Number Placeholder 5"/>
          <p:cNvSpPr>
            <a:spLocks noGrp="1"/>
          </p:cNvSpPr>
          <p:nvPr>
            <p:ph type="sldNum" sz="quarter" idx="12"/>
          </p:nvPr>
        </p:nvSpPr>
        <p:spPr>
          <a:xfrm>
            <a:off x="6553200" y="6356350"/>
            <a:ext cx="2133600" cy="365125"/>
          </a:xfrm>
          <a:prstGeom prst="rect">
            <a:avLst/>
          </a:prstGeom>
        </p:spPr>
        <p:txBody>
          <a:bodyPr/>
          <a:lstStyle>
            <a:lvl1pPr>
              <a:defRPr/>
            </a:lvl1pPr>
          </a:lstStyle>
          <a:p>
            <a:r>
              <a:rPr lang="en-GB" altLang="en-US" dirty="0" smtClean="0"/>
              <a:t>www.smecluster.com    </a:t>
            </a:r>
            <a:fld id="{7296300E-4152-49B4-AAA3-DB42C0CC82E8}" type="slidenum">
              <a:rPr lang="en-GB" altLang="en-US" smtClean="0"/>
              <a:pPr/>
              <a:t>‹#›</a:t>
            </a:fld>
            <a:endParaRPr lang="en-GB" altLang="en-US" dirty="0"/>
          </a:p>
        </p:txBody>
      </p:sp>
    </p:spTree>
    <p:extLst>
      <p:ext uri="{BB962C8B-B14F-4D97-AF65-F5344CB8AC3E}">
        <p14:creationId xmlns:p14="http://schemas.microsoft.com/office/powerpoint/2010/main" val="246717868"/>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8F412F5-650D-46C4-8259-D7C785B476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45732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8F412F5-650D-46C4-8259-D7C785B476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62931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8F412F5-650D-46C4-8259-D7C785B476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558626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elplatzhalt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de-DE" smtClean="0"/>
              <a:t>Titelmasterformat durch Klicken bearbeiten</a:t>
            </a:r>
            <a:endParaRPr lang="de-DE"/>
          </a:p>
        </p:txBody>
      </p:sp>
      <p:sp>
        <p:nvSpPr>
          <p:cNvPr id="3" name="Textplatzhalt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de-DE" smtClean="0"/>
              <a:t>Textmasterformat bearbeiten</a:t>
            </a:r>
          </a:p>
          <a:p>
            <a:pPr lvl="1"/>
            <a:r>
              <a:rPr lang="de-DE" smtClean="0"/>
              <a:t>Zweite Ebene</a:t>
            </a:r>
          </a:p>
          <a:p>
            <a:pPr lvl="2"/>
            <a:r>
              <a:rPr lang="de-DE" smtClean="0"/>
              <a:t>Dritte Ebene</a:t>
            </a:r>
          </a:p>
          <a:p>
            <a:pPr lvl="3"/>
            <a:r>
              <a:rPr lang="de-DE" smtClean="0"/>
              <a:t>Vierte Ebene</a:t>
            </a:r>
          </a:p>
          <a:p>
            <a:pPr lvl="4"/>
            <a:r>
              <a:rPr lang="de-DE" smtClean="0"/>
              <a:t>Fünfte Ebene</a:t>
            </a:r>
            <a:endParaRPr lang="de-DE"/>
          </a:p>
        </p:txBody>
      </p:sp>
      <p:grpSp>
        <p:nvGrpSpPr>
          <p:cNvPr id="7" name="Gruppieren 6"/>
          <p:cNvGrpSpPr/>
          <p:nvPr userDrawn="1"/>
        </p:nvGrpSpPr>
        <p:grpSpPr>
          <a:xfrm>
            <a:off x="0" y="6476195"/>
            <a:ext cx="9197780" cy="381805"/>
            <a:chOff x="0" y="6476195"/>
            <a:chExt cx="9197780" cy="381805"/>
          </a:xfrm>
          <a:solidFill>
            <a:srgbClr val="6377A0"/>
          </a:solidFill>
        </p:grpSpPr>
        <p:sp>
          <p:nvSpPr>
            <p:cNvPr id="8" name="Rechteck 7"/>
            <p:cNvSpPr/>
            <p:nvPr/>
          </p:nvSpPr>
          <p:spPr>
            <a:xfrm>
              <a:off x="0" y="6525344"/>
              <a:ext cx="9170126" cy="33265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dirty="0"/>
            </a:p>
          </p:txBody>
        </p:sp>
        <p:sp>
          <p:nvSpPr>
            <p:cNvPr id="9" name="Rechteck 8"/>
            <p:cNvSpPr/>
            <p:nvPr/>
          </p:nvSpPr>
          <p:spPr>
            <a:xfrm>
              <a:off x="0" y="6476195"/>
              <a:ext cx="9197780" cy="4571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spTree>
    <p:extLst>
      <p:ext uri="{BB962C8B-B14F-4D97-AF65-F5344CB8AC3E}">
        <p14:creationId xmlns:p14="http://schemas.microsoft.com/office/powerpoint/2010/main" val="2381995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9" r:id="rId3"/>
  </p:sldLayoutIdLst>
  <p:timing>
    <p:tnLst>
      <p:par>
        <p:cTn id="1" dur="indefinite" restart="never" nodeType="tmRoot"/>
      </p:par>
    </p:tnLst>
  </p:timing>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F412F5-650D-46C4-8259-D7C785B476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9001033"/>
      </p:ext>
    </p:extLst>
  </p:cSld>
  <p:clrMap bg1="lt1" tx1="dk1" bg2="lt2" tx2="dk2" accent1="accent1" accent2="accent2" accent3="accent3" accent4="accent4" accent5="accent5" accent6="accent6" hlink="hlink" folHlink="folHlink"/>
  <p:sldLayoutIdLst>
    <p:sldLayoutId id="2147483653" r:id="rId1"/>
    <p:sldLayoutId id="2147483657" r:id="rId2"/>
    <p:sldLayoutId id="2147483658"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hyperlink" Target="http://www.kuka-lbr-iiwa.com/" TargetMode="External"/><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hyperlink" Target="http://www.siemens.com/press/pool/de/events/2015/digitalfactory/2015-04-hannovermesse/presentation-e.pdf" TargetMode="Externa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hyperlink" Target="https://www.ge.com/digital/blog/dawn-digital-industrial-era" TargetMode="Externa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hyperlink" Target="http://www.crema-project.eu/" TargetMode="External"/><Relationship Id="rId7" Type="http://schemas.openxmlformats.org/officeDocument/2006/relationships/hyperlink" Target="http://www.flexinet-fof.eu/Pages/FlexHome.aspx" TargetMode="Externa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5.png"/><Relationship Id="rId11" Type="http://schemas.openxmlformats.org/officeDocument/2006/relationships/hyperlink" Target="http://ec.europa.eu/" TargetMode="External"/><Relationship Id="rId5" Type="http://schemas.openxmlformats.org/officeDocument/2006/relationships/hyperlink" Target="http://www.fitman-fi.eu/" TargetMode="External"/><Relationship Id="rId10" Type="http://schemas.openxmlformats.org/officeDocument/2006/relationships/image" Target="../media/image17.jpeg"/><Relationship Id="rId4" Type="http://schemas.openxmlformats.org/officeDocument/2006/relationships/image" Target="../media/image14.png"/><Relationship Id="rId9" Type="http://schemas.openxmlformats.org/officeDocument/2006/relationships/hyperlink" Target="http://ec.europa.eu/research/participants/portal4/desktop/en/opportunities/h2020/calls/h2020-ind-ce-2016-17.html#c,topics=callIdentifier/t/H2020-IND-CE-2016-17/1/1/1&amp;callStatus/t/Forthcoming/1/1/0&amp;callStatus/t/Open/1/1/0&amp;callStatus/t/Closed/1/1/0&amp;+identifier/desc"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link.springer.com/chapter/10.1007/978-3-319-26138-6_7"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link.springer.com/chapter/10.1007/978-3-319-26138-6_7"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www.crema-project.eu/" TargetMode="External"/><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png"/><Relationship Id="rId9" Type="http://schemas.openxmlformats.org/officeDocument/2006/relationships/image" Target="../media/image28.png"/></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www.smecluster.co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image" Target="../media/image33.jpeg"/><Relationship Id="rId7" Type="http://schemas.openxmlformats.org/officeDocument/2006/relationships/image" Target="../media/image2.png"/><Relationship Id="rId2" Type="http://schemas.openxmlformats.org/officeDocument/2006/relationships/image" Target="../media/image32.png"/><Relationship Id="rId1" Type="http://schemas.openxmlformats.org/officeDocument/2006/relationships/slideLayout" Target="../slideLayouts/slideLayout3.xml"/><Relationship Id="rId6" Type="http://schemas.openxmlformats.org/officeDocument/2006/relationships/image" Target="../media/image36.jpeg"/><Relationship Id="rId11" Type="http://schemas.openxmlformats.org/officeDocument/2006/relationships/image" Target="../media/image40.jpeg"/><Relationship Id="rId5" Type="http://schemas.openxmlformats.org/officeDocument/2006/relationships/image" Target="../media/image35.jpeg"/><Relationship Id="rId10" Type="http://schemas.openxmlformats.org/officeDocument/2006/relationships/image" Target="../media/image39.jpeg"/><Relationship Id="rId4" Type="http://schemas.openxmlformats.org/officeDocument/2006/relationships/image" Target="../media/image34.jpeg"/><Relationship Id="rId9" Type="http://schemas.openxmlformats.org/officeDocument/2006/relationships/image" Target="../media/image38.jpeg"/></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crema-project.eu/" TargetMode="External"/><Relationship Id="rId2" Type="http://schemas.openxmlformats.org/officeDocument/2006/relationships/image" Target="../media/image1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8238" y="1124744"/>
            <a:ext cx="8626250" cy="3356302"/>
          </a:xfrm>
        </p:spPr>
        <p:txBody>
          <a:bodyPr>
            <a:normAutofit/>
          </a:bodyPr>
          <a:lstStyle/>
          <a:p>
            <a:r>
              <a:rPr lang="en-GB" sz="4900" b="1" dirty="0" smtClean="0">
                <a:latin typeface="Arial" panose="020B0604020202020204" pitchFamily="34" charset="0"/>
                <a:ea typeface="Calibri" panose="020F0502020204030204" pitchFamily="34" charset="0"/>
              </a:rPr>
              <a:t>ICT in Manufacturing</a:t>
            </a:r>
            <a:r>
              <a:rPr lang="en-GB" sz="6000" b="1" dirty="0">
                <a:latin typeface="Arial" panose="020B0604020202020204" pitchFamily="34" charset="0"/>
                <a:ea typeface="Calibri" panose="020F0502020204030204" pitchFamily="34" charset="0"/>
              </a:rPr>
              <a:t/>
            </a:r>
            <a:br>
              <a:rPr lang="en-GB" sz="6000" b="1" dirty="0">
                <a:latin typeface="Arial" panose="020B0604020202020204" pitchFamily="34" charset="0"/>
                <a:ea typeface="Calibri" panose="020F0502020204030204" pitchFamily="34" charset="0"/>
              </a:rPr>
            </a:br>
            <a:r>
              <a:rPr lang="en-US" sz="3600"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t>The </a:t>
            </a:r>
            <a:r>
              <a:rPr lang="en-US" sz="36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rise of industry 4.0</a:t>
            </a:r>
            <a:r>
              <a:rPr lang="en-US"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
            </a:r>
            <a:br>
              <a:rPr lang="en-US"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
            </a:r>
            <a:b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
            </a:r>
            <a:b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r>
              <a:rPr lang="en-US" sz="2400" b="1" dirty="0" smtClean="0">
                <a:latin typeface="Arial" panose="020B0604020202020204" pitchFamily="34" charset="0"/>
                <a:ea typeface="Times New Roman" panose="02020603050405020304" pitchFamily="18" charset="0"/>
                <a:cs typeface="Times New Roman" panose="02020603050405020304" pitchFamily="18" charset="0"/>
              </a:rPr>
              <a:t>Gash </a:t>
            </a:r>
            <a:r>
              <a:rPr lang="en-US" sz="2400" b="1" dirty="0">
                <a:latin typeface="Arial" panose="020B0604020202020204" pitchFamily="34" charset="0"/>
                <a:ea typeface="Times New Roman" panose="02020603050405020304" pitchFamily="18" charset="0"/>
                <a:cs typeface="Times New Roman" panose="02020603050405020304" pitchFamily="18" charset="0"/>
              </a:rPr>
              <a:t>Bhullar</a:t>
            </a:r>
            <a:r>
              <a:rPr lang="en-US" sz="1800" dirty="0">
                <a:latin typeface="Arial" panose="020B0604020202020204" pitchFamily="34" charset="0"/>
                <a:ea typeface="Times New Roman" panose="02020603050405020304" pitchFamily="18" charset="0"/>
                <a:cs typeface="Times New Roman" panose="02020603050405020304" pitchFamily="18" charset="0"/>
              </a:rPr>
              <a:t/>
            </a:r>
            <a:br>
              <a:rPr lang="en-US" sz="1800" dirty="0">
                <a:latin typeface="Arial" panose="020B0604020202020204" pitchFamily="34" charset="0"/>
                <a:ea typeface="Times New Roman" panose="02020603050405020304" pitchFamily="18" charset="0"/>
                <a:cs typeface="Times New Roman" panose="02020603050405020304" pitchFamily="18" charset="0"/>
              </a:rPr>
            </a:br>
            <a:r>
              <a:rPr lang="en-US" sz="1800" dirty="0">
                <a:latin typeface="Arial" panose="020B0604020202020204" pitchFamily="34" charset="0"/>
                <a:ea typeface="Times New Roman" panose="02020603050405020304" pitchFamily="18" charset="0"/>
                <a:cs typeface="Times New Roman" panose="02020603050405020304" pitchFamily="18" charset="0"/>
              </a:rPr>
              <a:t>Technology Application Network Limited (TANet)</a:t>
            </a:r>
            <a:br>
              <a:rPr lang="en-US" sz="1800" dirty="0">
                <a:latin typeface="Arial" panose="020B0604020202020204" pitchFamily="34" charset="0"/>
                <a:ea typeface="Times New Roman" panose="02020603050405020304" pitchFamily="18" charset="0"/>
                <a:cs typeface="Times New Roman" panose="02020603050405020304" pitchFamily="18" charset="0"/>
              </a:rPr>
            </a:br>
            <a:r>
              <a:rPr lang="en-US" sz="1800" dirty="0">
                <a:latin typeface="Arial" panose="020B0604020202020204" pitchFamily="34" charset="0"/>
                <a:ea typeface="Times New Roman" panose="02020603050405020304" pitchFamily="18" charset="0"/>
                <a:cs typeface="Times New Roman" panose="02020603050405020304" pitchFamily="18" charset="0"/>
              </a:rPr>
              <a:t>Waterton Technology Centre, Bridgend. South Wales. CF31 3WT. UK</a:t>
            </a:r>
            <a:r>
              <a:rPr lang="en-US" sz="1800" dirty="0" smtClean="0">
                <a:latin typeface="Arial" panose="020B0604020202020204" pitchFamily="34" charset="0"/>
                <a:ea typeface="Times New Roman" panose="02020603050405020304" pitchFamily="18" charset="0"/>
                <a:cs typeface="Times New Roman" panose="02020603050405020304" pitchFamily="18" charset="0"/>
              </a:rPr>
              <a:t>.</a:t>
            </a:r>
            <a:endParaRPr lang="en-GB" sz="1800"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4869160"/>
            <a:ext cx="3055427" cy="1222171"/>
          </a:xfrm>
          <a:prstGeom prst="rect">
            <a:avLst/>
          </a:prstGeom>
        </p:spPr>
      </p:pic>
      <p:pic>
        <p:nvPicPr>
          <p:cNvPr id="7" name="Picture 6"/>
          <p:cNvPicPr>
            <a:picLocks noChangeAspect="1"/>
          </p:cNvPicPr>
          <p:nvPr/>
        </p:nvPicPr>
        <p:blipFill>
          <a:blip r:embed="rId3"/>
          <a:stretch>
            <a:fillRect/>
          </a:stretch>
        </p:blipFill>
        <p:spPr>
          <a:xfrm>
            <a:off x="2719609" y="4859833"/>
            <a:ext cx="1852391" cy="1231497"/>
          </a:xfrm>
          <a:prstGeom prst="rect">
            <a:avLst/>
          </a:prstGeom>
        </p:spPr>
      </p:pic>
      <p:pic>
        <p:nvPicPr>
          <p:cNvPr id="1026" name="Picture 2" descr="https://encrypted-tbn3.gstatic.com/images?q=tbn:ANd9GcQsVxmaXLbMCpe9kS2x4upTj7H0yn5eq05uLj4R6yb8DsgIvECh"/>
          <p:cNvPicPr>
            <a:picLocks noChangeAspect="1" noChangeArrowheads="1"/>
          </p:cNvPicPr>
          <p:nvPr/>
        </p:nvPicPr>
        <p:blipFill rotWithShape="1">
          <a:blip r:embed="rId4">
            <a:extLst>
              <a:ext uri="{28A0092B-C50C-407E-A947-70E740481C1C}">
                <a14:useLocalDpi xmlns:a14="http://schemas.microsoft.com/office/drawing/2010/main" val="0"/>
              </a:ext>
            </a:extLst>
          </a:blip>
          <a:srcRect r="18372"/>
          <a:stretch/>
        </p:blipFill>
        <p:spPr bwMode="auto">
          <a:xfrm>
            <a:off x="7596337" y="4869160"/>
            <a:ext cx="1512168" cy="122829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p:cNvPicPr>
            <a:picLocks noChangeAspect="1"/>
          </p:cNvPicPr>
          <p:nvPr/>
        </p:nvPicPr>
        <p:blipFill>
          <a:blip r:embed="rId5"/>
          <a:stretch>
            <a:fillRect/>
          </a:stretch>
        </p:blipFill>
        <p:spPr>
          <a:xfrm>
            <a:off x="0" y="4741524"/>
            <a:ext cx="2688518" cy="1349806"/>
          </a:xfrm>
          <a:prstGeom prst="rect">
            <a:avLst/>
          </a:prstGeom>
        </p:spPr>
      </p:pic>
    </p:spTree>
    <p:extLst>
      <p:ext uri="{BB962C8B-B14F-4D97-AF65-F5344CB8AC3E}">
        <p14:creationId xmlns:p14="http://schemas.microsoft.com/office/powerpoint/2010/main" val="14172577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5958" y="326813"/>
            <a:ext cx="5060097" cy="725487"/>
          </a:xfrm>
        </p:spPr>
        <p:txBody>
          <a:bodyPr>
            <a:normAutofit fontScale="90000"/>
          </a:bodyPr>
          <a:lstStyle/>
          <a:p>
            <a:r>
              <a:rPr lang="en-GB" dirty="0" smtClean="0">
                <a:latin typeface="Arial" panose="020B0604020202020204" pitchFamily="34" charset="0"/>
                <a:cs typeface="Arial" panose="020B0604020202020204" pitchFamily="34" charset="0"/>
              </a:rPr>
              <a:t>Key Words /Phrases</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4294967295"/>
          </p:nvPr>
        </p:nvSpPr>
        <p:spPr>
          <a:xfrm>
            <a:off x="0" y="1376363"/>
            <a:ext cx="6457950" cy="4749800"/>
          </a:xfrm>
        </p:spPr>
        <p:txBody>
          <a:bodyPr>
            <a:normAutofit fontScale="92500" lnSpcReduction="20000"/>
          </a:bodyPr>
          <a:lstStyle/>
          <a:p>
            <a:r>
              <a:rPr lang="en-GB" dirty="0" smtClean="0">
                <a:latin typeface="Arial" panose="020B0604020202020204" pitchFamily="34" charset="0"/>
                <a:cs typeface="Arial" panose="020B0604020202020204" pitchFamily="34" charset="0"/>
              </a:rPr>
              <a:t>Cyber Physical Systems</a:t>
            </a:r>
          </a:p>
          <a:p>
            <a:r>
              <a:rPr lang="en-GB" dirty="0" smtClean="0">
                <a:latin typeface="Arial" panose="020B0604020202020204" pitchFamily="34" charset="0"/>
                <a:cs typeface="Arial" panose="020B0604020202020204" pitchFamily="34" charset="0"/>
              </a:rPr>
              <a:t>Fusion of Digital and Real World</a:t>
            </a:r>
          </a:p>
          <a:p>
            <a:r>
              <a:rPr lang="en-GB" dirty="0" smtClean="0">
                <a:latin typeface="Arial" panose="020B0604020202020204" pitchFamily="34" charset="0"/>
                <a:cs typeface="Arial" panose="020B0604020202020204" pitchFamily="34" charset="0"/>
              </a:rPr>
              <a:t>Intelligent Automation / Robotics</a:t>
            </a:r>
          </a:p>
          <a:p>
            <a:r>
              <a:rPr lang="en-GB" dirty="0" smtClean="0">
                <a:latin typeface="Arial" panose="020B0604020202020204" pitchFamily="34" charset="0"/>
                <a:cs typeface="Arial" panose="020B0604020202020204" pitchFamily="34" charset="0"/>
              </a:rPr>
              <a:t>Global Competitiveness</a:t>
            </a:r>
          </a:p>
          <a:p>
            <a:r>
              <a:rPr lang="en-GB" dirty="0" smtClean="0">
                <a:latin typeface="Arial" panose="020B0604020202020204" pitchFamily="34" charset="0"/>
                <a:cs typeface="Arial" panose="020B0604020202020204" pitchFamily="34" charset="0"/>
              </a:rPr>
              <a:t>Open Automation</a:t>
            </a:r>
          </a:p>
          <a:p>
            <a:r>
              <a:rPr lang="en-GB" dirty="0" smtClean="0">
                <a:latin typeface="Arial" panose="020B0604020202020204" pitchFamily="34" charset="0"/>
                <a:cs typeface="Arial" panose="020B0604020202020204" pitchFamily="34" charset="0"/>
              </a:rPr>
              <a:t>Smart Factory</a:t>
            </a:r>
          </a:p>
          <a:p>
            <a:r>
              <a:rPr lang="en-GB" dirty="0" smtClean="0">
                <a:latin typeface="Arial" panose="020B0604020202020204" pitchFamily="34" charset="0"/>
                <a:cs typeface="Arial" panose="020B0604020202020204" pitchFamily="34" charset="0"/>
              </a:rPr>
              <a:t>Reduction of Resources</a:t>
            </a:r>
          </a:p>
          <a:p>
            <a:r>
              <a:rPr lang="en-GB" dirty="0" smtClean="0">
                <a:latin typeface="Arial" panose="020B0604020202020204" pitchFamily="34" charset="0"/>
                <a:cs typeface="Arial" panose="020B0604020202020204" pitchFamily="34" charset="0"/>
              </a:rPr>
              <a:t>Work piece communication</a:t>
            </a:r>
          </a:p>
          <a:p>
            <a:r>
              <a:rPr lang="en-GB" dirty="0" smtClean="0">
                <a:latin typeface="Arial" panose="020B0604020202020204" pitchFamily="34" charset="0"/>
                <a:cs typeface="Arial" panose="020B0604020202020204" pitchFamily="34" charset="0"/>
              </a:rPr>
              <a:t> Open Modular Control</a:t>
            </a:r>
          </a:p>
          <a:p>
            <a:r>
              <a:rPr lang="en-GB" dirty="0" smtClean="0">
                <a:latin typeface="Arial" panose="020B0604020202020204" pitchFamily="34" charset="0"/>
                <a:cs typeface="Arial" panose="020B0604020202020204" pitchFamily="34" charset="0"/>
              </a:rPr>
              <a:t>Interoperability</a:t>
            </a:r>
          </a:p>
          <a:p>
            <a:r>
              <a:rPr lang="en-GB" dirty="0" smtClean="0">
                <a:latin typeface="Arial" panose="020B0604020202020204" pitchFamily="34" charset="0"/>
                <a:cs typeface="Arial" panose="020B0604020202020204" pitchFamily="34" charset="0"/>
              </a:rPr>
              <a:t>Mobility</a:t>
            </a:r>
          </a:p>
          <a:p>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4644009" y="3998264"/>
            <a:ext cx="4520022" cy="2132346"/>
          </a:xfrm>
          <a:prstGeom prst="rect">
            <a:avLst/>
          </a:prstGeom>
        </p:spPr>
      </p:pic>
      <p:sp>
        <p:nvSpPr>
          <p:cNvPr id="5" name="Rectangle 4"/>
          <p:cNvSpPr/>
          <p:nvPr/>
        </p:nvSpPr>
        <p:spPr>
          <a:xfrm>
            <a:off x="6212044" y="6079724"/>
            <a:ext cx="3117264" cy="369332"/>
          </a:xfrm>
          <a:prstGeom prst="rect">
            <a:avLst/>
          </a:prstGeom>
        </p:spPr>
        <p:txBody>
          <a:bodyPr wrap="none">
            <a:spAutoFit/>
          </a:bodyPr>
          <a:lstStyle/>
          <a:p>
            <a:r>
              <a:rPr lang="en-GB" dirty="0">
                <a:hlinkClick r:id="rId3"/>
              </a:rPr>
              <a:t>http://</a:t>
            </a:r>
            <a:r>
              <a:rPr lang="en-GB" dirty="0" smtClean="0">
                <a:hlinkClick r:id="rId3"/>
              </a:rPr>
              <a:t>www.kuka-lbr-iiwa.com</a:t>
            </a:r>
            <a:r>
              <a:rPr lang="en-GB" dirty="0" smtClean="0"/>
              <a:t> </a:t>
            </a:r>
            <a:endParaRPr lang="en-GB" dirty="0"/>
          </a:p>
        </p:txBody>
      </p:sp>
      <p:pic>
        <p:nvPicPr>
          <p:cNvPr id="7" name="Picture 6"/>
          <p:cNvPicPr>
            <a:picLocks noChangeAspect="1"/>
          </p:cNvPicPr>
          <p:nvPr/>
        </p:nvPicPr>
        <p:blipFill>
          <a:blip r:embed="rId4"/>
          <a:stretch>
            <a:fillRect/>
          </a:stretch>
        </p:blipFill>
        <p:spPr>
          <a:xfrm>
            <a:off x="6052918" y="7064"/>
            <a:ext cx="3091082" cy="1364987"/>
          </a:xfrm>
          <a:prstGeom prst="rect">
            <a:avLst/>
          </a:prstGeom>
        </p:spPr>
      </p:pic>
      <p:sp>
        <p:nvSpPr>
          <p:cNvPr id="8" name="Rectangle 7"/>
          <p:cNvSpPr/>
          <p:nvPr/>
        </p:nvSpPr>
        <p:spPr>
          <a:xfrm>
            <a:off x="5329351" y="1390572"/>
            <a:ext cx="3834680" cy="369332"/>
          </a:xfrm>
          <a:prstGeom prst="rect">
            <a:avLst/>
          </a:prstGeom>
        </p:spPr>
        <p:txBody>
          <a:bodyPr wrap="square">
            <a:spAutoFit/>
          </a:bodyPr>
          <a:lstStyle/>
          <a:p>
            <a:r>
              <a:rPr lang="en-GB" dirty="0" smtClean="0">
                <a:hlinkClick r:id="rId5"/>
              </a:rPr>
              <a:t>Siemens </a:t>
            </a:r>
            <a:r>
              <a:rPr lang="en-GB" dirty="0" err="1" smtClean="0">
                <a:hlinkClick r:id="rId5"/>
              </a:rPr>
              <a:t>Digitalfactory</a:t>
            </a:r>
            <a:r>
              <a:rPr lang="en-GB" dirty="0" smtClean="0">
                <a:hlinkClick r:id="rId5"/>
              </a:rPr>
              <a:t> </a:t>
            </a:r>
            <a:r>
              <a:rPr lang="en-GB" dirty="0" err="1" smtClean="0">
                <a:hlinkClick r:id="rId5"/>
              </a:rPr>
              <a:t>Hannovermesse</a:t>
            </a:r>
            <a:r>
              <a:rPr lang="en-GB" dirty="0" smtClean="0"/>
              <a:t> </a:t>
            </a:r>
            <a:endParaRPr lang="en-GB" dirty="0"/>
          </a:p>
        </p:txBody>
      </p:sp>
      <p:sp>
        <p:nvSpPr>
          <p:cNvPr id="10" name="Slide Number Placeholder 9"/>
          <p:cNvSpPr>
            <a:spLocks noGrp="1"/>
          </p:cNvSpPr>
          <p:nvPr>
            <p:ph type="sldNum" sz="quarter" idx="12"/>
          </p:nvPr>
        </p:nvSpPr>
        <p:spPr/>
        <p:txBody>
          <a:bodyPr/>
          <a:lstStyle/>
          <a:p>
            <a:fld id="{98F412F5-650D-46C4-8259-D7C785B476B0}"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33345148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Players in the Market</a:t>
            </a:r>
            <a:endParaRPr lang="en-GB" dirty="0"/>
          </a:p>
        </p:txBody>
      </p:sp>
      <p:pic>
        <p:nvPicPr>
          <p:cNvPr id="5" name="Picture 4"/>
          <p:cNvPicPr>
            <a:picLocks noChangeAspect="1"/>
          </p:cNvPicPr>
          <p:nvPr/>
        </p:nvPicPr>
        <p:blipFill>
          <a:blip r:embed="rId3"/>
          <a:stretch>
            <a:fillRect/>
          </a:stretch>
        </p:blipFill>
        <p:spPr>
          <a:xfrm>
            <a:off x="5157126" y="1484785"/>
            <a:ext cx="3902784" cy="2232247"/>
          </a:xfrm>
          <a:prstGeom prst="rect">
            <a:avLst/>
          </a:prstGeom>
        </p:spPr>
      </p:pic>
      <p:pic>
        <p:nvPicPr>
          <p:cNvPr id="6" name="Picture 5"/>
          <p:cNvPicPr>
            <a:picLocks noChangeAspect="1"/>
          </p:cNvPicPr>
          <p:nvPr/>
        </p:nvPicPr>
        <p:blipFill>
          <a:blip r:embed="rId4"/>
          <a:stretch>
            <a:fillRect/>
          </a:stretch>
        </p:blipFill>
        <p:spPr>
          <a:xfrm>
            <a:off x="5012704" y="4287743"/>
            <a:ext cx="4095800" cy="1913570"/>
          </a:xfrm>
          <a:prstGeom prst="rect">
            <a:avLst/>
          </a:prstGeom>
        </p:spPr>
      </p:pic>
      <p:sp>
        <p:nvSpPr>
          <p:cNvPr id="7" name="Rectangle 6"/>
          <p:cNvSpPr/>
          <p:nvPr/>
        </p:nvSpPr>
        <p:spPr>
          <a:xfrm>
            <a:off x="7236296" y="6143453"/>
            <a:ext cx="2376264" cy="369332"/>
          </a:xfrm>
          <a:prstGeom prst="rect">
            <a:avLst/>
          </a:prstGeom>
        </p:spPr>
        <p:txBody>
          <a:bodyPr wrap="square">
            <a:spAutoFit/>
          </a:bodyPr>
          <a:lstStyle/>
          <a:p>
            <a:r>
              <a:rPr lang="en-GB" dirty="0" smtClean="0">
                <a:hlinkClick r:id="rId5"/>
              </a:rPr>
              <a:t>GE DIGITAL 2015</a:t>
            </a:r>
            <a:r>
              <a:rPr lang="en-GB" dirty="0" smtClean="0"/>
              <a:t> </a:t>
            </a:r>
            <a:endParaRPr lang="en-GB" dirty="0"/>
          </a:p>
        </p:txBody>
      </p:sp>
      <p:pic>
        <p:nvPicPr>
          <p:cNvPr id="8" name="Picture 7"/>
          <p:cNvPicPr>
            <a:picLocks noChangeAspect="1"/>
          </p:cNvPicPr>
          <p:nvPr/>
        </p:nvPicPr>
        <p:blipFill>
          <a:blip r:embed="rId6"/>
          <a:stretch>
            <a:fillRect/>
          </a:stretch>
        </p:blipFill>
        <p:spPr>
          <a:xfrm>
            <a:off x="2304256" y="4293096"/>
            <a:ext cx="2555776" cy="1873714"/>
          </a:xfrm>
          <a:prstGeom prst="rect">
            <a:avLst/>
          </a:prstGeom>
        </p:spPr>
      </p:pic>
      <p:pic>
        <p:nvPicPr>
          <p:cNvPr id="2052" name="Picture 4" descr="http://media.bosch.com/media/ro_master_remote/boschglobal_magazine/annual_report_2014/bosch_annual_report_2014_emobility_w982.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0018" r="15376"/>
          <a:stretch/>
        </p:blipFill>
        <p:spPr bwMode="auto">
          <a:xfrm>
            <a:off x="35496" y="4287743"/>
            <a:ext cx="2117477" cy="185571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media.licdn.com/media/AAEAAQAAAAAAAAInAAAAJGNhNGZlMDY0LTJiOTEtNGRiMi04NmRiLWE0M2ZiMmI3YWIwZA.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7675" y="1569053"/>
            <a:ext cx="5250039" cy="1787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6496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TANet / Control 2K EU Projects</a:t>
            </a:r>
            <a:endParaRPr lang="en-GB" dirty="0"/>
          </a:p>
        </p:txBody>
      </p:sp>
      <p:pic>
        <p:nvPicPr>
          <p:cNvPr id="9" name="Picture 8"/>
          <p:cNvPicPr>
            <a:picLocks noChangeAspect="1"/>
          </p:cNvPicPr>
          <p:nvPr/>
        </p:nvPicPr>
        <p:blipFill rotWithShape="1">
          <a:blip r:embed="rId2" cstate="print">
            <a:extLst>
              <a:ext uri="{28A0092B-C50C-407E-A947-70E740481C1C}">
                <a14:useLocalDpi xmlns:a14="http://schemas.microsoft.com/office/drawing/2010/main" val="0"/>
              </a:ext>
            </a:extLst>
          </a:blip>
          <a:srcRect b="19210"/>
          <a:stretch/>
        </p:blipFill>
        <p:spPr>
          <a:xfrm>
            <a:off x="5746981" y="4239986"/>
            <a:ext cx="2939819" cy="1781302"/>
          </a:xfrm>
          <a:prstGeom prst="rect">
            <a:avLst/>
          </a:prstGeom>
        </p:spPr>
      </p:pic>
      <p:pic>
        <p:nvPicPr>
          <p:cNvPr id="10" name="Bild 1" descr="crema_logo.png">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91680" y="3603847"/>
            <a:ext cx="2502192" cy="1565156"/>
          </a:xfrm>
          <a:prstGeom prst="rect">
            <a:avLst/>
          </a:prstGeom>
        </p:spPr>
      </p:pic>
      <p:pic>
        <p:nvPicPr>
          <p:cNvPr id="4100" name="Picture 4" descr="http://www.fitman-fi.eu/logo.pn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64287" y="3424485"/>
            <a:ext cx="1511978" cy="537916"/>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ttp://www.flexinet-fof.eu/PublishingImages/Homepage%20Images/Homepage%20image%20v2.01%20KP%2014-05-29.jpg">
            <a:hlinkClick r:id="rId7"/>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593842" y="1477364"/>
            <a:ext cx="3623048" cy="1604897"/>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p:cNvSpPr/>
          <p:nvPr/>
        </p:nvSpPr>
        <p:spPr>
          <a:xfrm>
            <a:off x="3699088" y="3042217"/>
            <a:ext cx="3517801" cy="276999"/>
          </a:xfrm>
          <a:prstGeom prst="rect">
            <a:avLst/>
          </a:prstGeom>
        </p:spPr>
        <p:txBody>
          <a:bodyPr wrap="square">
            <a:spAutoFit/>
          </a:bodyPr>
          <a:lstStyle/>
          <a:p>
            <a:r>
              <a:rPr lang="en-GB" sz="1200" dirty="0">
                <a:hlinkClick r:id="rId7"/>
              </a:rPr>
              <a:t>http://</a:t>
            </a:r>
            <a:r>
              <a:rPr lang="en-GB" sz="1200" dirty="0" smtClean="0">
                <a:hlinkClick r:id="rId7"/>
              </a:rPr>
              <a:t>www.flexinet-fof.eu/Pages/FlexHome.aspx</a:t>
            </a:r>
            <a:r>
              <a:rPr lang="en-GB" sz="1200" dirty="0" smtClean="0"/>
              <a:t> </a:t>
            </a:r>
            <a:endParaRPr lang="en-GB" sz="1200" dirty="0"/>
          </a:p>
        </p:txBody>
      </p:sp>
      <p:sp>
        <p:nvSpPr>
          <p:cNvPr id="12" name="Rectangle 11"/>
          <p:cNvSpPr/>
          <p:nvPr/>
        </p:nvSpPr>
        <p:spPr>
          <a:xfrm>
            <a:off x="7028269" y="3945732"/>
            <a:ext cx="1784015" cy="276999"/>
          </a:xfrm>
          <a:prstGeom prst="rect">
            <a:avLst/>
          </a:prstGeom>
        </p:spPr>
        <p:txBody>
          <a:bodyPr wrap="none">
            <a:spAutoFit/>
          </a:bodyPr>
          <a:lstStyle/>
          <a:p>
            <a:r>
              <a:rPr lang="en-GB" sz="1200" dirty="0">
                <a:hlinkClick r:id="rId5"/>
              </a:rPr>
              <a:t>http://www.fitman-fi.eu</a:t>
            </a:r>
            <a:r>
              <a:rPr lang="en-GB" sz="1200" dirty="0" smtClean="0">
                <a:hlinkClick r:id="rId5"/>
              </a:rPr>
              <a:t>/</a:t>
            </a:r>
            <a:r>
              <a:rPr lang="en-GB" sz="1200" dirty="0" smtClean="0"/>
              <a:t> </a:t>
            </a:r>
            <a:endParaRPr lang="en-GB" sz="1200" dirty="0"/>
          </a:p>
        </p:txBody>
      </p:sp>
      <p:sp>
        <p:nvSpPr>
          <p:cNvPr id="13" name="Rectangle 12"/>
          <p:cNvSpPr/>
          <p:nvPr/>
        </p:nvSpPr>
        <p:spPr>
          <a:xfrm>
            <a:off x="1475656" y="5469227"/>
            <a:ext cx="2175147" cy="276999"/>
          </a:xfrm>
          <a:prstGeom prst="rect">
            <a:avLst/>
          </a:prstGeom>
        </p:spPr>
        <p:txBody>
          <a:bodyPr wrap="none">
            <a:spAutoFit/>
          </a:bodyPr>
          <a:lstStyle/>
          <a:p>
            <a:r>
              <a:rPr lang="en-GB" sz="1200" dirty="0">
                <a:hlinkClick r:id="rId3"/>
              </a:rPr>
              <a:t>http://www.crema-project.eu</a:t>
            </a:r>
            <a:r>
              <a:rPr lang="en-GB" sz="1200" dirty="0" smtClean="0">
                <a:hlinkClick r:id="rId3"/>
              </a:rPr>
              <a:t>/</a:t>
            </a:r>
            <a:r>
              <a:rPr lang="en-GB" sz="1200" dirty="0" smtClean="0"/>
              <a:t> </a:t>
            </a:r>
            <a:endParaRPr lang="en-GB" sz="1200" dirty="0"/>
          </a:p>
        </p:txBody>
      </p:sp>
      <p:pic>
        <p:nvPicPr>
          <p:cNvPr id="4104" name="Picture 8" descr="Image result for h2020 calls">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55576" y="1863974"/>
            <a:ext cx="2055342" cy="77922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689643" y="2666423"/>
            <a:ext cx="2141984" cy="276999"/>
          </a:xfrm>
          <a:prstGeom prst="rect">
            <a:avLst/>
          </a:prstGeom>
        </p:spPr>
        <p:txBody>
          <a:bodyPr wrap="square">
            <a:spAutoFit/>
          </a:bodyPr>
          <a:lstStyle/>
          <a:p>
            <a:r>
              <a:rPr lang="en-GB" sz="1200" dirty="0">
                <a:hlinkClick r:id="rId11"/>
              </a:rPr>
              <a:t>http://</a:t>
            </a:r>
            <a:r>
              <a:rPr lang="en-GB" sz="1200" dirty="0" smtClean="0">
                <a:hlinkClick r:id="rId11"/>
              </a:rPr>
              <a:t>ec.europa.eu</a:t>
            </a:r>
            <a:r>
              <a:rPr lang="en-GB" sz="1200" dirty="0" smtClean="0"/>
              <a:t> </a:t>
            </a:r>
            <a:endParaRPr lang="en-GB" sz="1200" dirty="0"/>
          </a:p>
        </p:txBody>
      </p:sp>
    </p:spTree>
    <p:extLst>
      <p:ext uri="{BB962C8B-B14F-4D97-AF65-F5344CB8AC3E}">
        <p14:creationId xmlns:p14="http://schemas.microsoft.com/office/powerpoint/2010/main" val="6687457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24942"/>
          </a:xfrm>
        </p:spPr>
        <p:txBody>
          <a:bodyPr/>
          <a:lstStyle/>
          <a:p>
            <a:pPr algn="l"/>
            <a:r>
              <a:rPr lang="en-GB" sz="2400" dirty="0">
                <a:latin typeface="Arial" panose="020B0604020202020204" pitchFamily="34" charset="0"/>
                <a:ea typeface="Calibri" panose="020F0502020204030204" pitchFamily="34" charset="0"/>
              </a:rPr>
              <a:t>“Wear” is the Manufacturing Future</a:t>
            </a:r>
            <a:r>
              <a:rPr lang="en-GB" sz="2400" dirty="0" smtClean="0">
                <a:latin typeface="Arial" panose="020B0604020202020204" pitchFamily="34" charset="0"/>
                <a:ea typeface="Calibri" panose="020F0502020204030204" pitchFamily="34" charset="0"/>
              </a:rPr>
              <a:t>…. Abstract</a:t>
            </a:r>
            <a:endParaRPr lang="en-GB" sz="2400" dirty="0"/>
          </a:p>
        </p:txBody>
      </p:sp>
      <p:sp>
        <p:nvSpPr>
          <p:cNvPr id="3" name="Content Placeholder 2"/>
          <p:cNvSpPr>
            <a:spLocks noGrp="1"/>
          </p:cNvSpPr>
          <p:nvPr>
            <p:ph idx="1"/>
          </p:nvPr>
        </p:nvSpPr>
        <p:spPr>
          <a:xfrm>
            <a:off x="445511" y="1124744"/>
            <a:ext cx="8229600" cy="5076838"/>
          </a:xfrm>
        </p:spPr>
        <p:txBody>
          <a:bodyPr>
            <a:normAutofit fontScale="92500" lnSpcReduction="10000"/>
          </a:bodyPr>
          <a:lstStyle/>
          <a:p>
            <a:pPr marL="0" indent="0">
              <a:buNone/>
            </a:pPr>
            <a:r>
              <a:rPr lang="en-GB" dirty="0" smtClean="0"/>
              <a:t>The </a:t>
            </a:r>
            <a:r>
              <a:rPr lang="en-GB" dirty="0"/>
              <a:t>evolution of technology continues to bring </a:t>
            </a:r>
            <a:r>
              <a:rPr lang="en-GB" b="1" dirty="0"/>
              <a:t>socially accepted gadgets</a:t>
            </a:r>
            <a:r>
              <a:rPr lang="en-GB" dirty="0"/>
              <a:t> such as the smartwatch and other wearable devices </a:t>
            </a:r>
            <a:r>
              <a:rPr lang="en-GB" b="1" dirty="0"/>
              <a:t>into the world of work</a:t>
            </a:r>
            <a:r>
              <a:rPr lang="en-GB" dirty="0"/>
              <a:t>. </a:t>
            </a:r>
            <a:endParaRPr lang="en-GB" dirty="0" smtClean="0"/>
          </a:p>
          <a:p>
            <a:pPr marL="0" indent="0">
              <a:buNone/>
            </a:pPr>
            <a:r>
              <a:rPr lang="en-GB" dirty="0" smtClean="0"/>
              <a:t>The </a:t>
            </a:r>
            <a:r>
              <a:rPr lang="en-GB" dirty="0"/>
              <a:t>manufacturing sector along with most other sectors is bracing itself for all the functions that are readily acceptable in our daily lives to become part of the armoury of the shop floor personnel. Some of the simple forms of </a:t>
            </a:r>
            <a:r>
              <a:rPr lang="en-GB" b="1" dirty="0"/>
              <a:t>safety clothing such as gloves </a:t>
            </a:r>
            <a:r>
              <a:rPr lang="en-GB" dirty="0"/>
              <a:t>and </a:t>
            </a:r>
            <a:r>
              <a:rPr lang="en-GB" b="1" dirty="0"/>
              <a:t>safety glasses </a:t>
            </a:r>
            <a:r>
              <a:rPr lang="en-GB" dirty="0"/>
              <a:t>are mandatory when working in many manufacturing environments so it’s an easy step to add the technology layers to these wearables to create the </a:t>
            </a:r>
            <a:r>
              <a:rPr lang="en-GB" b="1" dirty="0"/>
              <a:t>new Cyber links between people and their </a:t>
            </a:r>
            <a:r>
              <a:rPr lang="en-GB" b="1" dirty="0" smtClean="0"/>
              <a:t>machines</a:t>
            </a:r>
            <a:r>
              <a:rPr lang="en-GB" dirty="0" smtClean="0"/>
              <a:t>.</a:t>
            </a:r>
          </a:p>
          <a:p>
            <a:pPr marL="0" indent="0">
              <a:buNone/>
            </a:pPr>
            <a:r>
              <a:rPr lang="en-GB" dirty="0" smtClean="0"/>
              <a:t>In </a:t>
            </a:r>
            <a:r>
              <a:rPr lang="en-GB" dirty="0"/>
              <a:t>order to deploy these technologies however, we need to </a:t>
            </a:r>
            <a:r>
              <a:rPr lang="en-GB" b="1" dirty="0"/>
              <a:t>understand the barriers </a:t>
            </a:r>
            <a:r>
              <a:rPr lang="en-GB" dirty="0"/>
              <a:t>that hold back the implementation of these Cyber Physical Systems and the steps necessary for the full implementation </a:t>
            </a:r>
            <a:r>
              <a:rPr lang="en-GB" b="1" dirty="0"/>
              <a:t>Human-Machine linkages from Cloud systems </a:t>
            </a:r>
            <a:r>
              <a:rPr lang="en-GB" dirty="0"/>
              <a:t>to shop floor environments</a:t>
            </a:r>
          </a:p>
        </p:txBody>
      </p:sp>
      <p:sp>
        <p:nvSpPr>
          <p:cNvPr id="4" name="Rectangle 3"/>
          <p:cNvSpPr/>
          <p:nvPr/>
        </p:nvSpPr>
        <p:spPr>
          <a:xfrm>
            <a:off x="465080" y="5939972"/>
            <a:ext cx="7668344" cy="523220"/>
          </a:xfrm>
          <a:prstGeom prst="rect">
            <a:avLst/>
          </a:prstGeom>
        </p:spPr>
        <p:txBody>
          <a:bodyPr wrap="square">
            <a:spAutoFit/>
          </a:bodyPr>
          <a:lstStyle/>
          <a:p>
            <a:r>
              <a:rPr lang="en-GB" sz="1400" dirty="0"/>
              <a:t>“Wear” Is the Manufacturing Future: The Latest Fashion Hitting the </a:t>
            </a:r>
            <a:r>
              <a:rPr lang="en-GB" sz="1400" dirty="0" smtClean="0"/>
              <a:t>Workplace - Gurbaksh Bhullar</a:t>
            </a:r>
            <a:endParaRPr lang="en-GB" sz="1400" dirty="0" smtClean="0">
              <a:hlinkClick r:id="rId2"/>
            </a:endParaRPr>
          </a:p>
          <a:p>
            <a:r>
              <a:rPr lang="en-GB" sz="1400" dirty="0" smtClean="0">
                <a:hlinkClick r:id="rId2"/>
              </a:rPr>
              <a:t>http</a:t>
            </a:r>
            <a:r>
              <a:rPr lang="en-GB" sz="1400" dirty="0">
                <a:hlinkClick r:id="rId2"/>
              </a:rPr>
              <a:t>://</a:t>
            </a:r>
            <a:r>
              <a:rPr lang="en-GB" sz="1400" dirty="0" smtClean="0">
                <a:hlinkClick r:id="rId2"/>
              </a:rPr>
              <a:t>link.springer.com/chapter/10.1007%2F978-3-319-26138-6_7</a:t>
            </a:r>
            <a:endParaRPr lang="en-GB" sz="1400" dirty="0" smtClean="0"/>
          </a:p>
        </p:txBody>
      </p:sp>
    </p:spTree>
    <p:extLst>
      <p:ext uri="{BB962C8B-B14F-4D97-AF65-F5344CB8AC3E}">
        <p14:creationId xmlns:p14="http://schemas.microsoft.com/office/powerpoint/2010/main" val="30195574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528" y="188640"/>
            <a:ext cx="8229600" cy="724942"/>
          </a:xfrm>
        </p:spPr>
        <p:txBody>
          <a:bodyPr/>
          <a:lstStyle/>
          <a:p>
            <a:r>
              <a:rPr lang="en-GB" sz="2400" dirty="0" smtClean="0"/>
              <a:t>Flexible Cyber Physical Systems</a:t>
            </a:r>
            <a:endParaRPr lang="en-GB" sz="2400" dirty="0"/>
          </a:p>
        </p:txBody>
      </p:sp>
      <p:sp>
        <p:nvSpPr>
          <p:cNvPr id="3" name="Content Placeholder 2"/>
          <p:cNvSpPr>
            <a:spLocks noGrp="1"/>
          </p:cNvSpPr>
          <p:nvPr>
            <p:ph idx="1"/>
          </p:nvPr>
        </p:nvSpPr>
        <p:spPr>
          <a:xfrm>
            <a:off x="395536" y="1196752"/>
            <a:ext cx="8229600" cy="4749665"/>
          </a:xfrm>
        </p:spPr>
        <p:txBody>
          <a:bodyPr>
            <a:normAutofit lnSpcReduction="10000"/>
          </a:bodyPr>
          <a:lstStyle/>
          <a:p>
            <a:pPr hangingPunct="0"/>
            <a:r>
              <a:rPr lang="en-GB" dirty="0"/>
              <a:t>The </a:t>
            </a:r>
            <a:r>
              <a:rPr lang="en-GB" b="1" dirty="0"/>
              <a:t>human body </a:t>
            </a:r>
            <a:r>
              <a:rPr lang="en-GB" dirty="0"/>
              <a:t>is naturally adapted for hard work and </a:t>
            </a:r>
            <a:r>
              <a:rPr lang="en-GB" b="1" dirty="0"/>
              <a:t>high flexibility</a:t>
            </a:r>
            <a:r>
              <a:rPr lang="en-GB" dirty="0"/>
              <a:t> yet the world of technology keeps offering the opportunity to go beyond the normal constraints and allows the human to </a:t>
            </a:r>
            <a:r>
              <a:rPr lang="en-GB" b="1" dirty="0"/>
              <a:t>function safely and with less effort </a:t>
            </a:r>
            <a:r>
              <a:rPr lang="en-GB" dirty="0"/>
              <a:t>by attaching additional “hardware” in the form of </a:t>
            </a:r>
            <a:r>
              <a:rPr lang="en-GB" b="1" dirty="0"/>
              <a:t>skeletal support </a:t>
            </a:r>
            <a:r>
              <a:rPr lang="en-GB" dirty="0"/>
              <a:t>or more likely implants that help provide additional functionality to the </a:t>
            </a:r>
            <a:r>
              <a:rPr lang="en-GB" dirty="0" smtClean="0"/>
              <a:t>human.</a:t>
            </a:r>
          </a:p>
          <a:p>
            <a:pPr hangingPunct="0"/>
            <a:r>
              <a:rPr lang="en-GB" dirty="0" smtClean="0"/>
              <a:t>Whilst </a:t>
            </a:r>
            <a:r>
              <a:rPr lang="en-GB" dirty="0"/>
              <a:t>we normally encounter these ideas in science </a:t>
            </a:r>
            <a:r>
              <a:rPr lang="en-GB" dirty="0" smtClean="0"/>
              <a:t>fiction,  </a:t>
            </a:r>
            <a:r>
              <a:rPr lang="en-GB" b="1" dirty="0" smtClean="0"/>
              <a:t>Cybernetic implants </a:t>
            </a:r>
            <a:r>
              <a:rPr lang="en-GB" dirty="0" smtClean="0"/>
              <a:t>are the clear evolutionary </a:t>
            </a:r>
            <a:r>
              <a:rPr lang="en-GB" b="1" dirty="0" smtClean="0"/>
              <a:t>path for </a:t>
            </a:r>
            <a:r>
              <a:rPr lang="en-GB" dirty="0"/>
              <a:t>the continued development of the </a:t>
            </a:r>
            <a:r>
              <a:rPr lang="en-GB" b="1" dirty="0"/>
              <a:t>human race</a:t>
            </a:r>
            <a:r>
              <a:rPr lang="en-GB" dirty="0"/>
              <a:t>.</a:t>
            </a:r>
          </a:p>
          <a:p>
            <a:pPr hangingPunct="0"/>
            <a:r>
              <a:rPr lang="en-GB" dirty="0"/>
              <a:t>Of course </a:t>
            </a:r>
            <a:r>
              <a:rPr lang="en-GB" b="1" dirty="0"/>
              <a:t>embedded implants </a:t>
            </a:r>
            <a:r>
              <a:rPr lang="en-GB" dirty="0"/>
              <a:t>are still some years away but clearly we have already started down this </a:t>
            </a:r>
            <a:r>
              <a:rPr lang="en-GB" b="1" dirty="0"/>
              <a:t>path</a:t>
            </a:r>
            <a:r>
              <a:rPr lang="en-GB" dirty="0"/>
              <a:t> with the development </a:t>
            </a:r>
            <a:r>
              <a:rPr lang="en-GB" b="1" dirty="0"/>
              <a:t>of wearable devices</a:t>
            </a:r>
            <a:r>
              <a:rPr lang="en-GB" dirty="0" smtClean="0"/>
              <a:t>.</a:t>
            </a:r>
            <a:endParaRPr lang="en-GB" dirty="0"/>
          </a:p>
        </p:txBody>
      </p:sp>
      <p:sp>
        <p:nvSpPr>
          <p:cNvPr id="5" name="Rectangle 4"/>
          <p:cNvSpPr/>
          <p:nvPr/>
        </p:nvSpPr>
        <p:spPr>
          <a:xfrm>
            <a:off x="465080" y="5939972"/>
            <a:ext cx="7668344" cy="523220"/>
          </a:xfrm>
          <a:prstGeom prst="rect">
            <a:avLst/>
          </a:prstGeom>
        </p:spPr>
        <p:txBody>
          <a:bodyPr wrap="square">
            <a:spAutoFit/>
          </a:bodyPr>
          <a:lstStyle/>
          <a:p>
            <a:r>
              <a:rPr lang="en-GB" sz="1400" dirty="0"/>
              <a:t>“Wear” Is the Manufacturing Future: The Latest Fashion Hitting the </a:t>
            </a:r>
            <a:r>
              <a:rPr lang="en-GB" sz="1400" dirty="0" smtClean="0"/>
              <a:t>Workplace - Gurbaksh Bhullar</a:t>
            </a:r>
            <a:endParaRPr lang="en-GB" sz="1400" dirty="0" smtClean="0">
              <a:hlinkClick r:id="rId2"/>
            </a:endParaRPr>
          </a:p>
          <a:p>
            <a:r>
              <a:rPr lang="en-GB" sz="1400" dirty="0" smtClean="0">
                <a:hlinkClick r:id="rId2"/>
              </a:rPr>
              <a:t>http</a:t>
            </a:r>
            <a:r>
              <a:rPr lang="en-GB" sz="1400" dirty="0">
                <a:hlinkClick r:id="rId2"/>
              </a:rPr>
              <a:t>://</a:t>
            </a:r>
            <a:r>
              <a:rPr lang="en-GB" sz="1400" dirty="0" smtClean="0">
                <a:hlinkClick r:id="rId2"/>
              </a:rPr>
              <a:t>link.springer.com/chapter/10.1007%2F978-3-319-26138-6_7</a:t>
            </a:r>
            <a:endParaRPr lang="en-GB" sz="1400" dirty="0" smtClean="0"/>
          </a:p>
        </p:txBody>
      </p:sp>
    </p:spTree>
    <p:extLst>
      <p:ext uri="{BB962C8B-B14F-4D97-AF65-F5344CB8AC3E}">
        <p14:creationId xmlns:p14="http://schemas.microsoft.com/office/powerpoint/2010/main" val="20387853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59243" y="5752828"/>
            <a:ext cx="1499287" cy="54369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dirty="0" smtClean="0">
                <a:solidFill>
                  <a:srgbClr val="FF0000"/>
                </a:solidFill>
                <a:latin typeface="Arial" panose="020B0604020202020204" pitchFamily="34" charset="0"/>
                <a:cs typeface="Arial" panose="020B0604020202020204" pitchFamily="34" charset="0"/>
              </a:rPr>
              <a:t>A</a:t>
            </a:r>
            <a:r>
              <a:rPr lang="en-GB" sz="1100" dirty="0" smtClean="0">
                <a:solidFill>
                  <a:prstClr val="black"/>
                </a:solidFill>
                <a:latin typeface="Arial" panose="020B0604020202020204" pitchFamily="34" charset="0"/>
                <a:cs typeface="Arial" panose="020B0604020202020204" pitchFamily="34" charset="0"/>
              </a:rPr>
              <a:t> - Simple sensors (typically 2 wire)</a:t>
            </a:r>
          </a:p>
          <a:p>
            <a:r>
              <a:rPr lang="en-GB" sz="1000" b="1" dirty="0">
                <a:solidFill>
                  <a:srgbClr val="ED7D31">
                    <a:lumMod val="50000"/>
                  </a:srgbClr>
                </a:solidFill>
                <a:latin typeface="Arial" panose="020B0604020202020204" pitchFamily="34" charset="0"/>
                <a:cs typeface="Arial" panose="020B0604020202020204" pitchFamily="34" charset="0"/>
              </a:rPr>
              <a:t>Hardware</a:t>
            </a:r>
          </a:p>
        </p:txBody>
      </p:sp>
      <p:sp>
        <p:nvSpPr>
          <p:cNvPr id="5" name="Rectangle 4"/>
          <p:cNvSpPr/>
          <p:nvPr/>
        </p:nvSpPr>
        <p:spPr>
          <a:xfrm>
            <a:off x="1359243" y="4764289"/>
            <a:ext cx="1499287" cy="54369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dirty="0" smtClean="0">
                <a:solidFill>
                  <a:srgbClr val="FF0000"/>
                </a:solidFill>
                <a:latin typeface="Arial" panose="020B0604020202020204" pitchFamily="34" charset="0"/>
                <a:cs typeface="Arial" panose="020B0604020202020204" pitchFamily="34" charset="0"/>
              </a:rPr>
              <a:t>B</a:t>
            </a:r>
            <a:r>
              <a:rPr lang="en-GB" sz="1100" dirty="0" smtClean="0">
                <a:solidFill>
                  <a:prstClr val="black"/>
                </a:solidFill>
                <a:latin typeface="Arial" panose="020B0604020202020204" pitchFamily="34" charset="0"/>
                <a:cs typeface="Arial" panose="020B0604020202020204" pitchFamily="34" charset="0"/>
              </a:rPr>
              <a:t> - PLC or Control System</a:t>
            </a:r>
          </a:p>
          <a:p>
            <a:r>
              <a:rPr lang="en-GB" sz="1000" b="1" dirty="0">
                <a:solidFill>
                  <a:srgbClr val="ED7D31">
                    <a:lumMod val="50000"/>
                  </a:srgbClr>
                </a:solidFill>
                <a:latin typeface="Arial" panose="020B0604020202020204" pitchFamily="34" charset="0"/>
                <a:cs typeface="Arial" panose="020B0604020202020204" pitchFamily="34" charset="0"/>
              </a:rPr>
              <a:t>Hardware / Software</a:t>
            </a:r>
          </a:p>
        </p:txBody>
      </p:sp>
      <p:sp>
        <p:nvSpPr>
          <p:cNvPr id="6" name="Rectangle 5"/>
          <p:cNvSpPr/>
          <p:nvPr/>
        </p:nvSpPr>
        <p:spPr>
          <a:xfrm>
            <a:off x="1359243" y="3775750"/>
            <a:ext cx="1499287" cy="54369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dirty="0" smtClean="0">
                <a:solidFill>
                  <a:prstClr val="black"/>
                </a:solidFill>
                <a:latin typeface="Arial" panose="020B0604020202020204" pitchFamily="34" charset="0"/>
                <a:cs typeface="Arial" panose="020B0604020202020204" pitchFamily="34" charset="0"/>
              </a:rPr>
              <a:t> </a:t>
            </a:r>
            <a:r>
              <a:rPr lang="en-GB" sz="1100" b="1" dirty="0" smtClean="0">
                <a:solidFill>
                  <a:srgbClr val="FF0000"/>
                </a:solidFill>
                <a:latin typeface="Arial" panose="020B0604020202020204" pitchFamily="34" charset="0"/>
                <a:cs typeface="Arial" panose="020B0604020202020204" pitchFamily="34" charset="0"/>
              </a:rPr>
              <a:t>C</a:t>
            </a:r>
            <a:r>
              <a:rPr lang="en-GB" sz="1100" dirty="0" smtClean="0">
                <a:solidFill>
                  <a:prstClr val="black"/>
                </a:solidFill>
                <a:latin typeface="Arial" panose="020B0604020202020204" pitchFamily="34" charset="0"/>
                <a:cs typeface="Arial" panose="020B0604020202020204" pitchFamily="34" charset="0"/>
              </a:rPr>
              <a:t> - </a:t>
            </a:r>
            <a:r>
              <a:rPr lang="en-GB" sz="1100" dirty="0" err="1" smtClean="0">
                <a:solidFill>
                  <a:prstClr val="black"/>
                </a:solidFill>
                <a:latin typeface="Arial" panose="020B0604020202020204" pitchFamily="34" charset="0"/>
                <a:cs typeface="Arial" panose="020B0604020202020204" pitchFamily="34" charset="0"/>
              </a:rPr>
              <a:t>SCADA</a:t>
            </a:r>
            <a:endParaRPr lang="en-GB" sz="1100" dirty="0" smtClean="0">
              <a:solidFill>
                <a:prstClr val="black"/>
              </a:solidFill>
              <a:latin typeface="Arial" panose="020B0604020202020204" pitchFamily="34" charset="0"/>
              <a:cs typeface="Arial" panose="020B0604020202020204" pitchFamily="34" charset="0"/>
            </a:endParaRPr>
          </a:p>
          <a:p>
            <a:r>
              <a:rPr lang="en-GB" sz="1000" b="1" dirty="0">
                <a:solidFill>
                  <a:srgbClr val="ED7D31">
                    <a:lumMod val="50000"/>
                  </a:srgbClr>
                </a:solidFill>
                <a:latin typeface="Arial" panose="020B0604020202020204" pitchFamily="34" charset="0"/>
                <a:cs typeface="Arial" panose="020B0604020202020204" pitchFamily="34" charset="0"/>
              </a:rPr>
              <a:t>Software / Firmware</a:t>
            </a:r>
          </a:p>
        </p:txBody>
      </p:sp>
      <p:sp>
        <p:nvSpPr>
          <p:cNvPr id="7" name="Rectangle 6"/>
          <p:cNvSpPr/>
          <p:nvPr/>
        </p:nvSpPr>
        <p:spPr>
          <a:xfrm>
            <a:off x="1359243" y="2800529"/>
            <a:ext cx="1499287" cy="54369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dirty="0" smtClean="0">
                <a:solidFill>
                  <a:srgbClr val="FF0000"/>
                </a:solidFill>
                <a:latin typeface="Arial" panose="020B0604020202020204" pitchFamily="34" charset="0"/>
                <a:cs typeface="Arial" panose="020B0604020202020204" pitchFamily="34" charset="0"/>
              </a:rPr>
              <a:t>D</a:t>
            </a:r>
            <a:r>
              <a:rPr lang="en-GB" sz="1100" dirty="0" smtClean="0">
                <a:solidFill>
                  <a:prstClr val="black"/>
                </a:solidFill>
                <a:latin typeface="Arial" panose="020B0604020202020204" pitchFamily="34" charset="0"/>
                <a:cs typeface="Arial" panose="020B0604020202020204" pitchFamily="34" charset="0"/>
              </a:rPr>
              <a:t> - Enterprise Systems</a:t>
            </a:r>
          </a:p>
          <a:p>
            <a:r>
              <a:rPr lang="en-GB" sz="1000" b="1" dirty="0">
                <a:solidFill>
                  <a:srgbClr val="ED7D31">
                    <a:lumMod val="50000"/>
                  </a:srgbClr>
                </a:solidFill>
                <a:latin typeface="Arial" panose="020B0604020202020204" pitchFamily="34" charset="0"/>
                <a:cs typeface="Arial" panose="020B0604020202020204" pitchFamily="34" charset="0"/>
              </a:rPr>
              <a:t>Software</a:t>
            </a:r>
          </a:p>
        </p:txBody>
      </p:sp>
      <p:sp>
        <p:nvSpPr>
          <p:cNvPr id="8" name="Rectangle 7"/>
          <p:cNvSpPr/>
          <p:nvPr/>
        </p:nvSpPr>
        <p:spPr>
          <a:xfrm>
            <a:off x="1359243" y="1866498"/>
            <a:ext cx="1499287" cy="54369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dirty="0" smtClean="0">
                <a:solidFill>
                  <a:srgbClr val="FF0000"/>
                </a:solidFill>
                <a:latin typeface="Arial" panose="020B0604020202020204" pitchFamily="34" charset="0"/>
                <a:cs typeface="Arial" panose="020B0604020202020204" pitchFamily="34" charset="0"/>
              </a:rPr>
              <a:t>E</a:t>
            </a:r>
            <a:r>
              <a:rPr lang="en-GB" sz="1100" dirty="0" smtClean="0">
                <a:solidFill>
                  <a:prstClr val="black"/>
                </a:solidFill>
                <a:latin typeface="Arial" panose="020B0604020202020204" pitchFamily="34" charset="0"/>
                <a:cs typeface="Arial" panose="020B0604020202020204" pitchFamily="34" charset="0"/>
              </a:rPr>
              <a:t> - CLOUD Services</a:t>
            </a:r>
          </a:p>
          <a:p>
            <a:r>
              <a:rPr lang="en-GB" sz="1000" b="1" dirty="0" smtClean="0">
                <a:solidFill>
                  <a:srgbClr val="ED7D31">
                    <a:lumMod val="50000"/>
                  </a:srgbClr>
                </a:solidFill>
                <a:latin typeface="Arial" panose="020B0604020202020204" pitchFamily="34" charset="0"/>
                <a:cs typeface="Arial" panose="020B0604020202020204" pitchFamily="34" charset="0"/>
              </a:rPr>
              <a:t>Software / Infrastructure</a:t>
            </a:r>
            <a:endParaRPr lang="en-GB" sz="1000" b="1" dirty="0">
              <a:solidFill>
                <a:prstClr val="black"/>
              </a:solidFill>
              <a:latin typeface="Arial" panose="020B0604020202020204" pitchFamily="34" charset="0"/>
              <a:cs typeface="Arial" panose="020B0604020202020204" pitchFamily="34" charset="0"/>
            </a:endParaRPr>
          </a:p>
        </p:txBody>
      </p:sp>
      <p:sp>
        <p:nvSpPr>
          <p:cNvPr id="14" name="Rectangle 13"/>
          <p:cNvSpPr/>
          <p:nvPr/>
        </p:nvSpPr>
        <p:spPr>
          <a:xfrm>
            <a:off x="5511113" y="5752828"/>
            <a:ext cx="1664044" cy="54369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smtClean="0">
                <a:solidFill>
                  <a:srgbClr val="FF0000"/>
                </a:solidFill>
                <a:latin typeface="Arial" panose="020B0604020202020204" pitchFamily="34" charset="0"/>
                <a:cs typeface="Arial" panose="020B0604020202020204" pitchFamily="34" charset="0"/>
              </a:rPr>
              <a:t>A</a:t>
            </a:r>
            <a:r>
              <a:rPr lang="en-GB" sz="1100" dirty="0" smtClean="0">
                <a:solidFill>
                  <a:prstClr val="black"/>
                </a:solidFill>
                <a:latin typeface="Arial" panose="020B0604020202020204" pitchFamily="34" charset="0"/>
                <a:cs typeface="Arial" panose="020B0604020202020204" pitchFamily="34" charset="0"/>
              </a:rPr>
              <a:t> - SMART SENSORS</a:t>
            </a:r>
          </a:p>
          <a:p>
            <a:pPr algn="ctr"/>
            <a:r>
              <a:rPr lang="en-GB" sz="1000" b="1" dirty="0">
                <a:solidFill>
                  <a:srgbClr val="ED7D31">
                    <a:lumMod val="50000"/>
                  </a:srgbClr>
                </a:solidFill>
                <a:latin typeface="Arial" panose="020B0604020202020204" pitchFamily="34" charset="0"/>
                <a:cs typeface="Arial" panose="020B0604020202020204" pitchFamily="34" charset="0"/>
              </a:rPr>
              <a:t>Software / Firmware / Hardware</a:t>
            </a:r>
          </a:p>
        </p:txBody>
      </p:sp>
      <p:sp>
        <p:nvSpPr>
          <p:cNvPr id="18" name="Rectangle 17"/>
          <p:cNvSpPr/>
          <p:nvPr/>
        </p:nvSpPr>
        <p:spPr>
          <a:xfrm>
            <a:off x="5511113" y="1866498"/>
            <a:ext cx="1499287" cy="54369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smtClean="0">
                <a:solidFill>
                  <a:srgbClr val="FF0000"/>
                </a:solidFill>
                <a:latin typeface="Arial" panose="020B0604020202020204" pitchFamily="34" charset="0"/>
                <a:cs typeface="Arial" panose="020B0604020202020204" pitchFamily="34" charset="0"/>
              </a:rPr>
              <a:t>E</a:t>
            </a:r>
            <a:r>
              <a:rPr lang="en-GB" sz="1100" dirty="0" smtClean="0">
                <a:solidFill>
                  <a:prstClr val="black"/>
                </a:solidFill>
                <a:latin typeface="Arial" panose="020B0604020202020204" pitchFamily="34" charset="0"/>
                <a:cs typeface="Arial" panose="020B0604020202020204" pitchFamily="34" charset="0"/>
              </a:rPr>
              <a:t> - CLOUD Services</a:t>
            </a:r>
          </a:p>
          <a:p>
            <a:pPr algn="ctr"/>
            <a:r>
              <a:rPr lang="en-GB" sz="1000" b="1" dirty="0">
                <a:solidFill>
                  <a:srgbClr val="ED7D31">
                    <a:lumMod val="50000"/>
                  </a:srgbClr>
                </a:solidFill>
                <a:latin typeface="Arial" panose="020B0604020202020204" pitchFamily="34" charset="0"/>
                <a:cs typeface="Arial" panose="020B0604020202020204" pitchFamily="34" charset="0"/>
              </a:rPr>
              <a:t>Software / Infrastructure</a:t>
            </a:r>
          </a:p>
        </p:txBody>
      </p:sp>
      <p:sp>
        <p:nvSpPr>
          <p:cNvPr id="2" name="TextBox 1"/>
          <p:cNvSpPr txBox="1"/>
          <p:nvPr/>
        </p:nvSpPr>
        <p:spPr>
          <a:xfrm>
            <a:off x="2825575" y="1263076"/>
            <a:ext cx="1861752" cy="553998"/>
          </a:xfrm>
          <a:prstGeom prst="rect">
            <a:avLst/>
          </a:prstGeom>
          <a:noFill/>
        </p:spPr>
        <p:txBody>
          <a:bodyPr wrap="square" rtlCol="0">
            <a:spAutoFit/>
          </a:bodyPr>
          <a:lstStyle/>
          <a:p>
            <a:pPr algn="ctr"/>
            <a:r>
              <a:rPr lang="en-GB" sz="1000" dirty="0" smtClean="0">
                <a:solidFill>
                  <a:prstClr val="black"/>
                </a:solidFill>
                <a:latin typeface="Arial" panose="020B0604020202020204" pitchFamily="34" charset="0"/>
                <a:cs typeface="Arial" panose="020B0604020202020204" pitchFamily="34" charset="0"/>
              </a:rPr>
              <a:t>Typical Skill Level of Maintenance Staff required and </a:t>
            </a:r>
            <a:r>
              <a:rPr lang="en-GB" sz="1000" b="1" dirty="0">
                <a:solidFill>
                  <a:srgbClr val="ED7D31">
                    <a:lumMod val="50000"/>
                  </a:srgbClr>
                </a:solidFill>
                <a:latin typeface="Arial" panose="020B0604020202020204" pitchFamily="34" charset="0"/>
                <a:cs typeface="Arial" panose="020B0604020202020204" pitchFamily="34" charset="0"/>
              </a:rPr>
              <a:t>Lo</a:t>
            </a:r>
            <a:r>
              <a:rPr lang="en-GB" sz="1000" b="1" dirty="0" smtClean="0">
                <a:solidFill>
                  <a:srgbClr val="ED7D31">
                    <a:lumMod val="50000"/>
                  </a:srgbClr>
                </a:solidFill>
                <a:latin typeface="Arial" panose="020B0604020202020204" pitchFamily="34" charset="0"/>
                <a:cs typeface="Arial" panose="020B0604020202020204" pitchFamily="34" charset="0"/>
              </a:rPr>
              <a:t>cation</a:t>
            </a:r>
            <a:endParaRPr lang="en-GB" sz="1000" b="1" dirty="0">
              <a:solidFill>
                <a:srgbClr val="ED7D31">
                  <a:lumMod val="50000"/>
                </a:srgbClr>
              </a:solidFill>
              <a:latin typeface="Arial" panose="020B0604020202020204" pitchFamily="34" charset="0"/>
              <a:cs typeface="Arial" panose="020B0604020202020204" pitchFamily="34" charset="0"/>
            </a:endParaRPr>
          </a:p>
        </p:txBody>
      </p:sp>
      <p:sp>
        <p:nvSpPr>
          <p:cNvPr id="3" name="Right Arrow 2"/>
          <p:cNvSpPr/>
          <p:nvPr/>
        </p:nvSpPr>
        <p:spPr>
          <a:xfrm rot="16200000">
            <a:off x="1953611" y="5368522"/>
            <a:ext cx="387179" cy="315525"/>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a:solidFill>
                <a:prstClr val="white"/>
              </a:solidFill>
              <a:latin typeface="Arial" panose="020B0604020202020204" pitchFamily="34" charset="0"/>
              <a:cs typeface="Arial" panose="020B0604020202020204" pitchFamily="34" charset="0"/>
            </a:endParaRPr>
          </a:p>
        </p:txBody>
      </p:sp>
      <p:sp>
        <p:nvSpPr>
          <p:cNvPr id="24" name="Left-Right Arrow 23"/>
          <p:cNvSpPr/>
          <p:nvPr/>
        </p:nvSpPr>
        <p:spPr>
          <a:xfrm rot="16200000">
            <a:off x="1931774" y="4397704"/>
            <a:ext cx="403655" cy="288323"/>
          </a:xfrm>
          <a:prstGeom prst="lef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a:solidFill>
                <a:prstClr val="white"/>
              </a:solidFill>
              <a:latin typeface="Arial" panose="020B0604020202020204" pitchFamily="34" charset="0"/>
              <a:cs typeface="Arial" panose="020B0604020202020204" pitchFamily="34" charset="0"/>
            </a:endParaRPr>
          </a:p>
        </p:txBody>
      </p:sp>
      <p:sp>
        <p:nvSpPr>
          <p:cNvPr id="25" name="Left-Right Arrow 24"/>
          <p:cNvSpPr/>
          <p:nvPr/>
        </p:nvSpPr>
        <p:spPr>
          <a:xfrm rot="16200000">
            <a:off x="1952368" y="3405046"/>
            <a:ext cx="403655" cy="288323"/>
          </a:xfrm>
          <a:prstGeom prst="lef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a:solidFill>
                <a:prstClr val="white"/>
              </a:solidFill>
              <a:latin typeface="Arial" panose="020B0604020202020204" pitchFamily="34" charset="0"/>
              <a:cs typeface="Arial" panose="020B0604020202020204" pitchFamily="34" charset="0"/>
            </a:endParaRPr>
          </a:p>
        </p:txBody>
      </p:sp>
      <p:sp>
        <p:nvSpPr>
          <p:cNvPr id="26" name="Left-Right Arrow 25"/>
          <p:cNvSpPr/>
          <p:nvPr/>
        </p:nvSpPr>
        <p:spPr>
          <a:xfrm rot="16200000">
            <a:off x="1952368" y="2457081"/>
            <a:ext cx="403655" cy="288323"/>
          </a:xfrm>
          <a:prstGeom prst="lef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a:solidFill>
                <a:prstClr val="white"/>
              </a:solidFill>
              <a:latin typeface="Arial" panose="020B0604020202020204" pitchFamily="34" charset="0"/>
              <a:cs typeface="Arial" panose="020B0604020202020204" pitchFamily="34" charset="0"/>
            </a:endParaRPr>
          </a:p>
        </p:txBody>
      </p:sp>
      <p:sp>
        <p:nvSpPr>
          <p:cNvPr id="27" name="Left-Right Arrow 26"/>
          <p:cNvSpPr/>
          <p:nvPr/>
        </p:nvSpPr>
        <p:spPr>
          <a:xfrm rot="16200000">
            <a:off x="4449400" y="3999131"/>
            <a:ext cx="3342635" cy="164758"/>
          </a:xfrm>
          <a:prstGeom prst="lef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dirty="0">
              <a:solidFill>
                <a:prstClr val="black"/>
              </a:solidFill>
              <a:latin typeface="Arial" panose="020B0604020202020204" pitchFamily="34" charset="0"/>
              <a:cs typeface="Arial" panose="020B0604020202020204" pitchFamily="34" charset="0"/>
            </a:endParaRPr>
          </a:p>
        </p:txBody>
      </p:sp>
      <p:sp>
        <p:nvSpPr>
          <p:cNvPr id="28" name="Up Arrow 27"/>
          <p:cNvSpPr/>
          <p:nvPr/>
        </p:nvSpPr>
        <p:spPr>
          <a:xfrm>
            <a:off x="4810896" y="1866498"/>
            <a:ext cx="411892" cy="443002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1200" dirty="0" smtClean="0">
                <a:solidFill>
                  <a:prstClr val="white"/>
                </a:solidFill>
                <a:latin typeface="Arial" panose="020B0604020202020204" pitchFamily="34" charset="0"/>
                <a:cs typeface="Arial" panose="020B0604020202020204" pitchFamily="34" charset="0"/>
              </a:rPr>
              <a:t>Skill  / Technology Level and Rate of Pay</a:t>
            </a:r>
            <a:endParaRPr lang="en-GB" sz="1200" dirty="0">
              <a:solidFill>
                <a:prstClr val="white"/>
              </a:solidFill>
              <a:latin typeface="Arial" panose="020B0604020202020204" pitchFamily="34" charset="0"/>
              <a:cs typeface="Arial" panose="020B0604020202020204" pitchFamily="34" charset="0"/>
            </a:endParaRPr>
          </a:p>
        </p:txBody>
      </p:sp>
      <p:sp>
        <p:nvSpPr>
          <p:cNvPr id="29" name="Rectangle 28"/>
          <p:cNvSpPr/>
          <p:nvPr/>
        </p:nvSpPr>
        <p:spPr>
          <a:xfrm>
            <a:off x="1046205" y="671319"/>
            <a:ext cx="3715268" cy="607004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sz="1400" dirty="0" smtClean="0">
                <a:solidFill>
                  <a:prstClr val="black"/>
                </a:solidFill>
                <a:latin typeface="Arial" panose="020B0604020202020204" pitchFamily="34" charset="0"/>
                <a:cs typeface="Arial" panose="020B0604020202020204" pitchFamily="34" charset="0"/>
              </a:rPr>
              <a:t>(1) Traditional Manufacturing Hierarchy to Deploy Systems Technology</a:t>
            </a:r>
            <a:endParaRPr lang="en-GB" sz="1400" dirty="0">
              <a:solidFill>
                <a:prstClr val="black"/>
              </a:solidFill>
              <a:latin typeface="Arial" panose="020B0604020202020204" pitchFamily="34" charset="0"/>
              <a:cs typeface="Arial" panose="020B0604020202020204" pitchFamily="34" charset="0"/>
            </a:endParaRPr>
          </a:p>
        </p:txBody>
      </p:sp>
      <p:sp>
        <p:nvSpPr>
          <p:cNvPr id="30" name="Rectangle 29"/>
          <p:cNvSpPr/>
          <p:nvPr/>
        </p:nvSpPr>
        <p:spPr>
          <a:xfrm>
            <a:off x="5280454" y="671319"/>
            <a:ext cx="2743200" cy="6070049"/>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ctr"/>
            <a:r>
              <a:rPr lang="en-GB" sz="1400" dirty="0" smtClean="0">
                <a:solidFill>
                  <a:prstClr val="black"/>
                </a:solidFill>
                <a:latin typeface="Arial" panose="020B0604020202020204" pitchFamily="34" charset="0"/>
                <a:cs typeface="Arial" panose="020B0604020202020204" pitchFamily="34" charset="0"/>
              </a:rPr>
              <a:t>(2) Forecasted Skill Requirements for Future Technology Deployment</a:t>
            </a:r>
            <a:endParaRPr lang="en-GB" sz="1400" dirty="0">
              <a:solidFill>
                <a:prstClr val="black"/>
              </a:solidFill>
              <a:latin typeface="Arial" panose="020B0604020202020204" pitchFamily="34" charset="0"/>
              <a:cs typeface="Arial" panose="020B0604020202020204" pitchFamily="34" charset="0"/>
            </a:endParaRPr>
          </a:p>
        </p:txBody>
      </p:sp>
      <p:sp>
        <p:nvSpPr>
          <p:cNvPr id="31" name="TextBox 30"/>
          <p:cNvSpPr txBox="1"/>
          <p:nvPr/>
        </p:nvSpPr>
        <p:spPr>
          <a:xfrm>
            <a:off x="1145056" y="1263076"/>
            <a:ext cx="1861752" cy="246221"/>
          </a:xfrm>
          <a:prstGeom prst="rect">
            <a:avLst/>
          </a:prstGeom>
          <a:noFill/>
        </p:spPr>
        <p:txBody>
          <a:bodyPr wrap="square" rtlCol="0">
            <a:spAutoFit/>
          </a:bodyPr>
          <a:lstStyle/>
          <a:p>
            <a:pPr algn="ctr"/>
            <a:r>
              <a:rPr lang="en-GB" sz="1000" dirty="0" smtClean="0">
                <a:solidFill>
                  <a:prstClr val="black"/>
                </a:solidFill>
                <a:latin typeface="Arial" panose="020B0604020202020204" pitchFamily="34" charset="0"/>
                <a:cs typeface="Arial" panose="020B0604020202020204" pitchFamily="34" charset="0"/>
              </a:rPr>
              <a:t>Technology levels and </a:t>
            </a:r>
            <a:r>
              <a:rPr lang="en-GB" sz="1000" b="1" dirty="0" smtClean="0">
                <a:solidFill>
                  <a:srgbClr val="ED7D31">
                    <a:lumMod val="50000"/>
                  </a:srgbClr>
                </a:solidFill>
                <a:latin typeface="Arial" panose="020B0604020202020204" pitchFamily="34" charset="0"/>
                <a:cs typeface="Arial" panose="020B0604020202020204" pitchFamily="34" charset="0"/>
              </a:rPr>
              <a:t>Type</a:t>
            </a:r>
            <a:endParaRPr lang="en-GB" sz="1000" b="1" dirty="0">
              <a:solidFill>
                <a:srgbClr val="ED7D31">
                  <a:lumMod val="50000"/>
                </a:srgbClr>
              </a:solidFill>
              <a:latin typeface="Arial" panose="020B0604020202020204" pitchFamily="34" charset="0"/>
              <a:cs typeface="Arial" panose="020B0604020202020204" pitchFamily="34" charset="0"/>
            </a:endParaRPr>
          </a:p>
        </p:txBody>
      </p:sp>
      <p:sp>
        <p:nvSpPr>
          <p:cNvPr id="15" name="TextBox 14"/>
          <p:cNvSpPr txBox="1"/>
          <p:nvPr/>
        </p:nvSpPr>
        <p:spPr>
          <a:xfrm>
            <a:off x="2857264" y="1975689"/>
            <a:ext cx="1566454" cy="430887"/>
          </a:xfrm>
          <a:prstGeom prst="rect">
            <a:avLst/>
          </a:prstGeom>
          <a:noFill/>
        </p:spPr>
        <p:txBody>
          <a:bodyPr wrap="none" rtlCol="0">
            <a:spAutoFit/>
          </a:bodyPr>
          <a:lstStyle/>
          <a:p>
            <a:r>
              <a:rPr lang="en-GB" sz="1100" dirty="0">
                <a:solidFill>
                  <a:prstClr val="black"/>
                </a:solidFill>
                <a:latin typeface="Arial" panose="020B0604020202020204" pitchFamily="34" charset="0"/>
                <a:cs typeface="Arial" panose="020B0604020202020204" pitchFamily="34" charset="0"/>
              </a:rPr>
              <a:t>High Level Consultant</a:t>
            </a:r>
          </a:p>
          <a:p>
            <a:r>
              <a:rPr lang="en-GB" sz="1000" b="1" dirty="0">
                <a:solidFill>
                  <a:srgbClr val="ED7D31">
                    <a:lumMod val="50000"/>
                  </a:srgbClr>
                </a:solidFill>
                <a:latin typeface="Arial" panose="020B0604020202020204" pitchFamily="34" charset="0"/>
                <a:cs typeface="Arial" panose="020B0604020202020204" pitchFamily="34" charset="0"/>
              </a:rPr>
              <a:t>Office or </a:t>
            </a:r>
            <a:r>
              <a:rPr lang="en-GB" sz="1000" b="1" dirty="0" smtClean="0">
                <a:solidFill>
                  <a:srgbClr val="ED7D31">
                    <a:lumMod val="50000"/>
                  </a:srgbClr>
                </a:solidFill>
                <a:latin typeface="Arial" panose="020B0604020202020204" pitchFamily="34" charset="0"/>
                <a:cs typeface="Arial" panose="020B0604020202020204" pitchFamily="34" charset="0"/>
              </a:rPr>
              <a:t>External</a:t>
            </a:r>
            <a:endParaRPr lang="en-GB" sz="1000" b="1" dirty="0">
              <a:solidFill>
                <a:srgbClr val="ED7D31">
                  <a:lumMod val="50000"/>
                </a:srgbClr>
              </a:solidFill>
              <a:latin typeface="Arial" panose="020B0604020202020204" pitchFamily="34" charset="0"/>
              <a:cs typeface="Arial" panose="020B0604020202020204" pitchFamily="34" charset="0"/>
            </a:endParaRPr>
          </a:p>
        </p:txBody>
      </p:sp>
      <p:sp>
        <p:nvSpPr>
          <p:cNvPr id="32" name="TextBox 31"/>
          <p:cNvSpPr txBox="1"/>
          <p:nvPr/>
        </p:nvSpPr>
        <p:spPr>
          <a:xfrm>
            <a:off x="2854411" y="2921704"/>
            <a:ext cx="1832916" cy="415498"/>
          </a:xfrm>
          <a:prstGeom prst="rect">
            <a:avLst/>
          </a:prstGeom>
          <a:noFill/>
        </p:spPr>
        <p:txBody>
          <a:bodyPr wrap="square" rtlCol="0">
            <a:spAutoFit/>
          </a:bodyPr>
          <a:lstStyle/>
          <a:p>
            <a:r>
              <a:rPr lang="en-GB" sz="1100" dirty="0">
                <a:solidFill>
                  <a:prstClr val="black"/>
                </a:solidFill>
                <a:latin typeface="Arial" panose="020B0604020202020204" pitchFamily="34" charset="0"/>
                <a:cs typeface="Arial" panose="020B0604020202020204" pitchFamily="34" charset="0"/>
              </a:rPr>
              <a:t>Senior Graduate Engineer</a:t>
            </a:r>
          </a:p>
          <a:p>
            <a:r>
              <a:rPr lang="en-GB" sz="1000" b="1" dirty="0">
                <a:solidFill>
                  <a:srgbClr val="ED7D31">
                    <a:lumMod val="50000"/>
                  </a:srgbClr>
                </a:solidFill>
                <a:latin typeface="Arial" panose="020B0604020202020204" pitchFamily="34" charset="0"/>
                <a:cs typeface="Arial" panose="020B0604020202020204" pitchFamily="34" charset="0"/>
              </a:rPr>
              <a:t>Office based</a:t>
            </a:r>
          </a:p>
        </p:txBody>
      </p:sp>
      <p:sp>
        <p:nvSpPr>
          <p:cNvPr id="33" name="TextBox 32"/>
          <p:cNvSpPr txBox="1"/>
          <p:nvPr/>
        </p:nvSpPr>
        <p:spPr>
          <a:xfrm>
            <a:off x="2860986" y="3894096"/>
            <a:ext cx="1000595" cy="415498"/>
          </a:xfrm>
          <a:prstGeom prst="rect">
            <a:avLst/>
          </a:prstGeom>
          <a:noFill/>
        </p:spPr>
        <p:txBody>
          <a:bodyPr wrap="none" rtlCol="0">
            <a:spAutoFit/>
          </a:bodyPr>
          <a:lstStyle/>
          <a:p>
            <a:r>
              <a:rPr lang="en-GB" sz="1100" dirty="0">
                <a:solidFill>
                  <a:prstClr val="black"/>
                </a:solidFill>
                <a:latin typeface="Arial" panose="020B0604020202020204" pitchFamily="34" charset="0"/>
                <a:cs typeface="Arial" panose="020B0604020202020204" pitchFamily="34" charset="0"/>
              </a:rPr>
              <a:t>Engineer</a:t>
            </a:r>
          </a:p>
          <a:p>
            <a:r>
              <a:rPr lang="en-GB" sz="1000" b="1" dirty="0">
                <a:solidFill>
                  <a:srgbClr val="ED7D31">
                    <a:lumMod val="50000"/>
                  </a:srgbClr>
                </a:solidFill>
                <a:latin typeface="Arial" panose="020B0604020202020204" pitchFamily="34" charset="0"/>
                <a:cs typeface="Arial" panose="020B0604020202020204" pitchFamily="34" charset="0"/>
              </a:rPr>
              <a:t>Office worker</a:t>
            </a:r>
          </a:p>
        </p:txBody>
      </p:sp>
      <p:sp>
        <p:nvSpPr>
          <p:cNvPr id="34" name="TextBox 33"/>
          <p:cNvSpPr txBox="1"/>
          <p:nvPr/>
        </p:nvSpPr>
        <p:spPr>
          <a:xfrm>
            <a:off x="2865427" y="4884249"/>
            <a:ext cx="1308371" cy="415498"/>
          </a:xfrm>
          <a:prstGeom prst="rect">
            <a:avLst/>
          </a:prstGeom>
          <a:noFill/>
        </p:spPr>
        <p:txBody>
          <a:bodyPr wrap="none" rtlCol="0">
            <a:spAutoFit/>
          </a:bodyPr>
          <a:lstStyle/>
          <a:p>
            <a:r>
              <a:rPr lang="en-GB" sz="1100" dirty="0">
                <a:solidFill>
                  <a:prstClr val="black"/>
                </a:solidFill>
                <a:latin typeface="Arial" panose="020B0604020202020204" pitchFamily="34" charset="0"/>
                <a:cs typeface="Arial" panose="020B0604020202020204" pitchFamily="34" charset="0"/>
              </a:rPr>
              <a:t>Skilled worker </a:t>
            </a:r>
            <a:r>
              <a:rPr lang="en-GB" sz="1100" dirty="0" smtClean="0">
                <a:solidFill>
                  <a:prstClr val="black"/>
                </a:solidFill>
                <a:latin typeface="Arial" panose="020B0604020202020204" pitchFamily="34" charset="0"/>
                <a:cs typeface="Arial" panose="020B0604020202020204" pitchFamily="34" charset="0"/>
              </a:rPr>
              <a:t>on</a:t>
            </a:r>
          </a:p>
          <a:p>
            <a:r>
              <a:rPr lang="en-GB" sz="1000" b="1" dirty="0" smtClean="0">
                <a:solidFill>
                  <a:srgbClr val="ED7D31">
                    <a:lumMod val="50000"/>
                  </a:srgbClr>
                </a:solidFill>
                <a:latin typeface="Arial" panose="020B0604020202020204" pitchFamily="34" charset="0"/>
                <a:cs typeface="Arial" panose="020B0604020202020204" pitchFamily="34" charset="0"/>
              </a:rPr>
              <a:t>Shop </a:t>
            </a:r>
            <a:r>
              <a:rPr lang="en-GB" sz="1000" b="1" dirty="0">
                <a:solidFill>
                  <a:srgbClr val="ED7D31">
                    <a:lumMod val="50000"/>
                  </a:srgbClr>
                </a:solidFill>
                <a:latin typeface="Arial" panose="020B0604020202020204" pitchFamily="34" charset="0"/>
                <a:cs typeface="Arial" panose="020B0604020202020204" pitchFamily="34" charset="0"/>
              </a:rPr>
              <a:t>floor / office </a:t>
            </a:r>
          </a:p>
        </p:txBody>
      </p:sp>
      <p:sp>
        <p:nvSpPr>
          <p:cNvPr id="35" name="TextBox 34"/>
          <p:cNvSpPr txBox="1"/>
          <p:nvPr/>
        </p:nvSpPr>
        <p:spPr>
          <a:xfrm>
            <a:off x="2857189" y="5864551"/>
            <a:ext cx="1433406" cy="415498"/>
          </a:xfrm>
          <a:prstGeom prst="rect">
            <a:avLst/>
          </a:prstGeom>
          <a:noFill/>
        </p:spPr>
        <p:txBody>
          <a:bodyPr wrap="none" rtlCol="0">
            <a:spAutoFit/>
          </a:bodyPr>
          <a:lstStyle/>
          <a:p>
            <a:r>
              <a:rPr lang="en-GB" sz="1100" dirty="0">
                <a:solidFill>
                  <a:prstClr val="black"/>
                </a:solidFill>
                <a:latin typeface="Arial" panose="020B0604020202020204" pitchFamily="34" charset="0"/>
                <a:cs typeface="Arial" panose="020B0604020202020204" pitchFamily="34" charset="0"/>
              </a:rPr>
              <a:t>Semi-Skilled worker</a:t>
            </a:r>
          </a:p>
          <a:p>
            <a:r>
              <a:rPr lang="en-GB" sz="1000" b="1" dirty="0">
                <a:solidFill>
                  <a:srgbClr val="ED7D31">
                    <a:lumMod val="50000"/>
                  </a:srgbClr>
                </a:solidFill>
                <a:latin typeface="Arial" panose="020B0604020202020204" pitchFamily="34" charset="0"/>
                <a:cs typeface="Arial" panose="020B0604020202020204" pitchFamily="34" charset="0"/>
              </a:rPr>
              <a:t>Shop floor</a:t>
            </a:r>
          </a:p>
        </p:txBody>
      </p:sp>
      <p:sp>
        <p:nvSpPr>
          <p:cNvPr id="36" name="TextBox 35"/>
          <p:cNvSpPr txBox="1"/>
          <p:nvPr/>
        </p:nvSpPr>
        <p:spPr>
          <a:xfrm>
            <a:off x="6178259" y="2723397"/>
            <a:ext cx="1606498" cy="769441"/>
          </a:xfrm>
          <a:prstGeom prst="rect">
            <a:avLst/>
          </a:prstGeom>
          <a:noFill/>
        </p:spPr>
        <p:txBody>
          <a:bodyPr wrap="square" rtlCol="0">
            <a:spAutoFit/>
          </a:bodyPr>
          <a:lstStyle/>
          <a:p>
            <a:r>
              <a:rPr lang="en-GB" sz="1100" dirty="0">
                <a:solidFill>
                  <a:prstClr val="black"/>
                </a:solidFill>
                <a:latin typeface="Arial" panose="020B0604020202020204" pitchFamily="34" charset="0"/>
                <a:cs typeface="Arial" panose="020B0604020202020204" pitchFamily="34" charset="0"/>
              </a:rPr>
              <a:t>Senior Graduate Engineer / </a:t>
            </a:r>
            <a:r>
              <a:rPr lang="en-GB" sz="1100" dirty="0" smtClean="0">
                <a:solidFill>
                  <a:prstClr val="black"/>
                </a:solidFill>
                <a:latin typeface="Arial" panose="020B0604020202020204" pitchFamily="34" charset="0"/>
                <a:cs typeface="Arial" panose="020B0604020202020204" pitchFamily="34" charset="0"/>
              </a:rPr>
              <a:t>Consultant needed for connecting shop floor to cloud.</a:t>
            </a:r>
            <a:endParaRPr lang="en-GB" sz="1100" dirty="0">
              <a:solidFill>
                <a:prstClr val="black"/>
              </a:solidFill>
              <a:latin typeface="Arial" panose="020B0604020202020204" pitchFamily="34" charset="0"/>
              <a:cs typeface="Arial" panose="020B0604020202020204" pitchFamily="34" charset="0"/>
            </a:endParaRPr>
          </a:p>
        </p:txBody>
      </p:sp>
      <p:sp>
        <p:nvSpPr>
          <p:cNvPr id="16" name="TextBox 15"/>
          <p:cNvSpPr txBox="1"/>
          <p:nvPr/>
        </p:nvSpPr>
        <p:spPr>
          <a:xfrm>
            <a:off x="5448918" y="2545047"/>
            <a:ext cx="800219" cy="3034432"/>
          </a:xfrm>
          <a:prstGeom prst="rect">
            <a:avLst/>
          </a:prstGeom>
          <a:noFill/>
        </p:spPr>
        <p:txBody>
          <a:bodyPr vert="vert270" wrap="square" rtlCol="0">
            <a:spAutoFit/>
          </a:bodyPr>
          <a:lstStyle/>
          <a:p>
            <a:pPr algn="just"/>
            <a:r>
              <a:rPr lang="en-GB" sz="1000" dirty="0">
                <a:solidFill>
                  <a:prstClr val="black"/>
                </a:solidFill>
                <a:latin typeface="Arial" panose="020B0604020202020204" pitchFamily="34" charset="0"/>
                <a:cs typeface="Arial" panose="020B0604020202020204" pitchFamily="34" charset="0"/>
              </a:rPr>
              <a:t>Data </a:t>
            </a:r>
            <a:r>
              <a:rPr lang="en-GB" sz="1000" dirty="0" smtClean="0">
                <a:solidFill>
                  <a:prstClr val="black"/>
                </a:solidFill>
                <a:latin typeface="Arial" panose="020B0604020202020204" pitchFamily="34" charset="0"/>
                <a:cs typeface="Arial" panose="020B0604020202020204" pitchFamily="34" charset="0"/>
              </a:rPr>
              <a:t>flow through a fragile link prone to failure as there are so many connection points between shop floor and the cloud that could fail.</a:t>
            </a:r>
            <a:endParaRPr lang="en-GB" sz="1000" dirty="0">
              <a:solidFill>
                <a:prstClr val="black"/>
              </a:solidFill>
              <a:latin typeface="Arial" panose="020B0604020202020204" pitchFamily="34" charset="0"/>
              <a:cs typeface="Arial" panose="020B0604020202020204" pitchFamily="34" charset="0"/>
            </a:endParaRPr>
          </a:p>
          <a:p>
            <a:endParaRPr lang="en-GB" sz="1000" dirty="0">
              <a:solidFill>
                <a:prstClr val="black"/>
              </a:solidFill>
            </a:endParaRPr>
          </a:p>
        </p:txBody>
      </p:sp>
      <p:sp>
        <p:nvSpPr>
          <p:cNvPr id="37" name="TextBox 36"/>
          <p:cNvSpPr txBox="1"/>
          <p:nvPr/>
        </p:nvSpPr>
        <p:spPr>
          <a:xfrm>
            <a:off x="1235673" y="1601631"/>
            <a:ext cx="1658266" cy="246221"/>
          </a:xfrm>
          <a:prstGeom prst="rect">
            <a:avLst/>
          </a:prstGeom>
          <a:noFill/>
        </p:spPr>
        <p:txBody>
          <a:bodyPr wrap="square" rtlCol="0">
            <a:spAutoFit/>
          </a:bodyPr>
          <a:lstStyle/>
          <a:p>
            <a:pPr algn="ctr"/>
            <a:r>
              <a:rPr lang="en-GB" sz="1000" dirty="0" smtClean="0">
                <a:solidFill>
                  <a:srgbClr val="ED7D31">
                    <a:lumMod val="75000"/>
                  </a:srgbClr>
                </a:solidFill>
                <a:latin typeface="Arial" panose="020B0604020202020204" pitchFamily="34" charset="0"/>
                <a:cs typeface="Arial" panose="020B0604020202020204" pitchFamily="34" charset="0"/>
              </a:rPr>
              <a:t>Potential Software Issues</a:t>
            </a:r>
            <a:endParaRPr lang="en-GB" sz="1000" b="1" dirty="0">
              <a:solidFill>
                <a:srgbClr val="ED7D31">
                  <a:lumMod val="75000"/>
                </a:srgbClr>
              </a:solidFill>
              <a:latin typeface="Arial" panose="020B0604020202020204" pitchFamily="34" charset="0"/>
              <a:cs typeface="Arial" panose="020B0604020202020204" pitchFamily="34" charset="0"/>
            </a:endParaRPr>
          </a:p>
        </p:txBody>
      </p:sp>
      <p:sp>
        <p:nvSpPr>
          <p:cNvPr id="38" name="TextBox 37"/>
          <p:cNvSpPr txBox="1"/>
          <p:nvPr/>
        </p:nvSpPr>
        <p:spPr>
          <a:xfrm>
            <a:off x="1202721" y="6304873"/>
            <a:ext cx="1804087" cy="246221"/>
          </a:xfrm>
          <a:prstGeom prst="rect">
            <a:avLst/>
          </a:prstGeom>
          <a:noFill/>
        </p:spPr>
        <p:txBody>
          <a:bodyPr wrap="square" rtlCol="0">
            <a:spAutoFit/>
          </a:bodyPr>
          <a:lstStyle/>
          <a:p>
            <a:pPr algn="ctr"/>
            <a:r>
              <a:rPr lang="en-GB" sz="1000" dirty="0" smtClean="0">
                <a:solidFill>
                  <a:srgbClr val="ED7D31">
                    <a:lumMod val="75000"/>
                  </a:srgbClr>
                </a:solidFill>
                <a:latin typeface="Arial" panose="020B0604020202020204" pitchFamily="34" charset="0"/>
                <a:cs typeface="Arial" panose="020B0604020202020204" pitchFamily="34" charset="0"/>
              </a:rPr>
              <a:t>Potential Hardware Issues</a:t>
            </a:r>
            <a:endParaRPr lang="en-GB" sz="1000" b="1" dirty="0">
              <a:solidFill>
                <a:srgbClr val="ED7D31">
                  <a:lumMod val="75000"/>
                </a:srgbClr>
              </a:solidFill>
              <a:latin typeface="Arial" panose="020B0604020202020204" pitchFamily="34" charset="0"/>
              <a:cs typeface="Arial" panose="020B0604020202020204" pitchFamily="34" charset="0"/>
            </a:endParaRPr>
          </a:p>
        </p:txBody>
      </p:sp>
      <p:sp>
        <p:nvSpPr>
          <p:cNvPr id="39" name="TextBox 38"/>
          <p:cNvSpPr txBox="1"/>
          <p:nvPr/>
        </p:nvSpPr>
        <p:spPr>
          <a:xfrm>
            <a:off x="5395781" y="1595562"/>
            <a:ext cx="1664044" cy="246221"/>
          </a:xfrm>
          <a:prstGeom prst="rect">
            <a:avLst/>
          </a:prstGeom>
          <a:noFill/>
        </p:spPr>
        <p:txBody>
          <a:bodyPr wrap="square" rtlCol="0">
            <a:spAutoFit/>
          </a:bodyPr>
          <a:lstStyle/>
          <a:p>
            <a:pPr algn="ctr"/>
            <a:r>
              <a:rPr lang="en-GB" sz="1000" dirty="0" smtClean="0">
                <a:solidFill>
                  <a:srgbClr val="ED7D31">
                    <a:lumMod val="75000"/>
                  </a:srgbClr>
                </a:solidFill>
                <a:latin typeface="Arial" panose="020B0604020202020204" pitchFamily="34" charset="0"/>
                <a:cs typeface="Arial" panose="020B0604020202020204" pitchFamily="34" charset="0"/>
              </a:rPr>
              <a:t>Potential Software Issues</a:t>
            </a:r>
            <a:endParaRPr lang="en-GB" sz="1000" b="1" dirty="0">
              <a:solidFill>
                <a:srgbClr val="ED7D31">
                  <a:lumMod val="75000"/>
                </a:srgbClr>
              </a:solidFill>
              <a:latin typeface="Arial" panose="020B0604020202020204" pitchFamily="34" charset="0"/>
              <a:cs typeface="Arial" panose="020B0604020202020204" pitchFamily="34" charset="0"/>
            </a:endParaRPr>
          </a:p>
        </p:txBody>
      </p:sp>
      <p:sp>
        <p:nvSpPr>
          <p:cNvPr id="40" name="TextBox 39"/>
          <p:cNvSpPr txBox="1"/>
          <p:nvPr/>
        </p:nvSpPr>
        <p:spPr>
          <a:xfrm>
            <a:off x="5428732" y="6321798"/>
            <a:ext cx="1664045" cy="246221"/>
          </a:xfrm>
          <a:prstGeom prst="rect">
            <a:avLst/>
          </a:prstGeom>
          <a:noFill/>
        </p:spPr>
        <p:txBody>
          <a:bodyPr wrap="square" rtlCol="0">
            <a:spAutoFit/>
          </a:bodyPr>
          <a:lstStyle/>
          <a:p>
            <a:pPr algn="ctr"/>
            <a:r>
              <a:rPr lang="en-GB" sz="1000" dirty="0" smtClean="0">
                <a:solidFill>
                  <a:srgbClr val="ED7D31">
                    <a:lumMod val="75000"/>
                  </a:srgbClr>
                </a:solidFill>
                <a:latin typeface="Arial" panose="020B0604020202020204" pitchFamily="34" charset="0"/>
                <a:cs typeface="Arial" panose="020B0604020202020204" pitchFamily="34" charset="0"/>
              </a:rPr>
              <a:t>Potential Hardware Issues</a:t>
            </a:r>
            <a:endParaRPr lang="en-GB" sz="1000" b="1" dirty="0">
              <a:solidFill>
                <a:srgbClr val="ED7D31">
                  <a:lumMod val="75000"/>
                </a:srgbClr>
              </a:solidFill>
              <a:latin typeface="Arial" panose="020B0604020202020204" pitchFamily="34" charset="0"/>
              <a:cs typeface="Arial" panose="020B0604020202020204" pitchFamily="34" charset="0"/>
            </a:endParaRPr>
          </a:p>
        </p:txBody>
      </p:sp>
      <p:sp>
        <p:nvSpPr>
          <p:cNvPr id="41" name="Rectangle 40"/>
          <p:cNvSpPr/>
          <p:nvPr/>
        </p:nvSpPr>
        <p:spPr>
          <a:xfrm>
            <a:off x="6417160" y="3812822"/>
            <a:ext cx="1309932" cy="471763"/>
          </a:xfrm>
          <a:prstGeom prst="rect">
            <a:avLst/>
          </a:prstGeom>
          <a:noFill/>
          <a:ln>
            <a:solidFill>
              <a:schemeClr val="tx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dirty="0" smtClean="0">
                <a:solidFill>
                  <a:srgbClr val="FF0000"/>
                </a:solidFill>
                <a:latin typeface="Arial" panose="020B0604020202020204" pitchFamily="34" charset="0"/>
                <a:cs typeface="Arial" panose="020B0604020202020204" pitchFamily="34" charset="0"/>
              </a:rPr>
              <a:t>   X</a:t>
            </a:r>
            <a:r>
              <a:rPr lang="en-GB" sz="1100" dirty="0" smtClean="0">
                <a:solidFill>
                  <a:prstClr val="black"/>
                </a:solidFill>
                <a:latin typeface="Arial" panose="020B0604020202020204" pitchFamily="34" charset="0"/>
                <a:cs typeface="Arial" panose="020B0604020202020204" pitchFamily="34" charset="0"/>
              </a:rPr>
              <a:t> - Middleware?</a:t>
            </a:r>
          </a:p>
        </p:txBody>
      </p:sp>
      <p:sp>
        <p:nvSpPr>
          <p:cNvPr id="42" name="Left-Right Arrow 41"/>
          <p:cNvSpPr/>
          <p:nvPr/>
        </p:nvSpPr>
        <p:spPr>
          <a:xfrm>
            <a:off x="6178089" y="3982759"/>
            <a:ext cx="383470" cy="114268"/>
          </a:xfrm>
          <a:prstGeom prst="leftRigh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100" dirty="0">
              <a:solidFill>
                <a:prstClr val="black"/>
              </a:solidFill>
              <a:latin typeface="Arial" panose="020B0604020202020204" pitchFamily="34" charset="0"/>
              <a:cs typeface="Arial" panose="020B0604020202020204" pitchFamily="34" charset="0"/>
            </a:endParaRPr>
          </a:p>
        </p:txBody>
      </p:sp>
      <p:sp>
        <p:nvSpPr>
          <p:cNvPr id="43" name="Title 1"/>
          <p:cNvSpPr>
            <a:spLocks noGrp="1"/>
          </p:cNvSpPr>
          <p:nvPr>
            <p:ph type="title"/>
          </p:nvPr>
        </p:nvSpPr>
        <p:spPr>
          <a:xfrm>
            <a:off x="0" y="2091"/>
            <a:ext cx="9144000" cy="724942"/>
          </a:xfrm>
        </p:spPr>
        <p:txBody>
          <a:bodyPr/>
          <a:lstStyle/>
          <a:p>
            <a:pPr algn="ctr"/>
            <a:r>
              <a:rPr lang="en-GB" sz="2400" dirty="0" smtClean="0"/>
              <a:t>ICT in Manufacturing Driving Change</a:t>
            </a:r>
            <a:endParaRPr lang="en-GB" sz="2400" dirty="0"/>
          </a:p>
        </p:txBody>
      </p:sp>
      <p:sp>
        <p:nvSpPr>
          <p:cNvPr id="10" name="Slide Number Placeholder 9"/>
          <p:cNvSpPr>
            <a:spLocks noGrp="1"/>
          </p:cNvSpPr>
          <p:nvPr>
            <p:ph type="sldNum" sz="quarter" idx="12"/>
          </p:nvPr>
        </p:nvSpPr>
        <p:spPr/>
        <p:txBody>
          <a:bodyPr/>
          <a:lstStyle/>
          <a:p>
            <a:fld id="{98F412F5-650D-46C4-8259-D7C785B476B0}"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23294184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8238" y="1124744"/>
            <a:ext cx="8626250" cy="3356302"/>
          </a:xfrm>
        </p:spPr>
        <p:txBody>
          <a:bodyPr>
            <a:normAutofit/>
          </a:bodyPr>
          <a:lstStyle/>
          <a:p>
            <a:r>
              <a:rPr lang="en-GB" sz="4900" b="1" dirty="0" smtClean="0">
                <a:latin typeface="Arial" panose="020B0604020202020204" pitchFamily="34" charset="0"/>
                <a:ea typeface="Calibri" panose="020F0502020204030204" pitchFamily="34" charset="0"/>
              </a:rPr>
              <a:t>Fog Computing</a:t>
            </a:r>
            <a: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
            </a:r>
            <a:b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r>
              <a:rPr lang="en-US" sz="1800" dirty="0" smtClean="0">
                <a:latin typeface="Arial" panose="020B0604020202020204" pitchFamily="34" charset="0"/>
                <a:ea typeface="Times New Roman" panose="02020603050405020304" pitchFamily="18" charset="0"/>
                <a:cs typeface="Times New Roman" panose="02020603050405020304" pitchFamily="18" charset="0"/>
              </a:rPr>
              <a:t>Living on the Edge of the Cloud</a:t>
            </a:r>
            <a:endParaRPr lang="en-GB" sz="1800" dirty="0"/>
          </a:p>
        </p:txBody>
      </p:sp>
    </p:spTree>
    <p:extLst>
      <p:ext uri="{BB962C8B-B14F-4D97-AF65-F5344CB8AC3E}">
        <p14:creationId xmlns:p14="http://schemas.microsoft.com/office/powerpoint/2010/main" val="34982629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1520" y="116632"/>
            <a:ext cx="8640960" cy="725487"/>
          </a:xfrm>
        </p:spPr>
        <p:txBody>
          <a:bodyPr>
            <a:noAutofit/>
          </a:bodyPr>
          <a:lstStyle/>
          <a:p>
            <a:r>
              <a:rPr lang="en-GB" sz="3200" dirty="0" smtClean="0">
                <a:latin typeface="Arial" panose="020B0604020202020204" pitchFamily="34" charset="0"/>
                <a:cs typeface="Arial" panose="020B0604020202020204" pitchFamily="34" charset="0"/>
              </a:rPr>
              <a:t>Fog is Cloud on the ground - </a:t>
            </a:r>
            <a:br>
              <a:rPr lang="en-GB" sz="3200" dirty="0" smtClean="0">
                <a:latin typeface="Arial" panose="020B0604020202020204" pitchFamily="34" charset="0"/>
                <a:cs typeface="Arial" panose="020B0604020202020204" pitchFamily="34" charset="0"/>
              </a:rPr>
            </a:br>
            <a:r>
              <a:rPr lang="en-GB" sz="3200" dirty="0" smtClean="0">
                <a:latin typeface="Arial" panose="020B0604020202020204" pitchFamily="34" charset="0"/>
                <a:cs typeface="Arial" panose="020B0604020202020204" pitchFamily="34" charset="0"/>
              </a:rPr>
              <a:t> As data Speeds approach Real-Time </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idx="4294967295"/>
          </p:nvPr>
        </p:nvSpPr>
        <p:spPr>
          <a:xfrm>
            <a:off x="1141413" y="5876925"/>
            <a:ext cx="8002587" cy="609600"/>
          </a:xfrm>
        </p:spPr>
        <p:txBody>
          <a:bodyPr>
            <a:normAutofit/>
          </a:bodyPr>
          <a:lstStyle/>
          <a:p>
            <a:pPr marL="0" indent="0">
              <a:buNone/>
            </a:pPr>
            <a:r>
              <a:rPr lang="en-GB" sz="1400" dirty="0" smtClean="0"/>
              <a:t>Extracted from Fog </a:t>
            </a:r>
            <a:r>
              <a:rPr lang="en-GB" sz="1400" dirty="0"/>
              <a:t>Computing: A Platform for </a:t>
            </a:r>
            <a:r>
              <a:rPr lang="en-GB" sz="1400" dirty="0" smtClean="0"/>
              <a:t>Internet of </a:t>
            </a:r>
            <a:r>
              <a:rPr lang="en-GB" sz="1400" dirty="0"/>
              <a:t>Things and Analytics</a:t>
            </a:r>
          </a:p>
          <a:p>
            <a:pPr marL="0" indent="0">
              <a:buNone/>
            </a:pPr>
            <a:r>
              <a:rPr lang="en-GB" sz="1400" dirty="0"/>
              <a:t>Flavio Bonomi, Rodolfo </a:t>
            </a:r>
            <a:r>
              <a:rPr lang="en-GB" sz="1400" dirty="0" err="1"/>
              <a:t>Milito</a:t>
            </a:r>
            <a:r>
              <a:rPr lang="en-GB" sz="1400" dirty="0"/>
              <a:t>, </a:t>
            </a:r>
            <a:r>
              <a:rPr lang="en-GB" sz="1400" dirty="0" err="1"/>
              <a:t>Preethi</a:t>
            </a:r>
            <a:r>
              <a:rPr lang="en-GB" sz="1400" dirty="0"/>
              <a:t> Natarajan and Jiang Zhu</a:t>
            </a:r>
          </a:p>
        </p:txBody>
      </p:sp>
      <p:pic>
        <p:nvPicPr>
          <p:cNvPr id="4" name="Picture 3"/>
          <p:cNvPicPr>
            <a:picLocks noChangeAspect="1"/>
          </p:cNvPicPr>
          <p:nvPr/>
        </p:nvPicPr>
        <p:blipFill>
          <a:blip r:embed="rId2"/>
          <a:stretch>
            <a:fillRect/>
          </a:stretch>
        </p:blipFill>
        <p:spPr>
          <a:xfrm>
            <a:off x="1409700" y="1114425"/>
            <a:ext cx="6324600" cy="4629150"/>
          </a:xfrm>
          <a:prstGeom prst="rect">
            <a:avLst/>
          </a:prstGeom>
        </p:spPr>
      </p:pic>
      <p:sp>
        <p:nvSpPr>
          <p:cNvPr id="6" name="Slide Number Placeholder 5"/>
          <p:cNvSpPr>
            <a:spLocks noGrp="1"/>
          </p:cNvSpPr>
          <p:nvPr>
            <p:ph type="sldNum" sz="quarter" idx="12"/>
          </p:nvPr>
        </p:nvSpPr>
        <p:spPr/>
        <p:txBody>
          <a:bodyPr/>
          <a:lstStyle/>
          <a:p>
            <a:fld id="{98F412F5-650D-46C4-8259-D7C785B476B0}" type="slidenum">
              <a:rPr lang="en-GB" smtClean="0">
                <a:solidFill>
                  <a:prstClr val="black">
                    <a:tint val="75000"/>
                  </a:prstClr>
                </a:solidFill>
              </a:rPr>
              <a:pPr/>
              <a:t>9</a:t>
            </a:fld>
            <a:endParaRPr lang="en-GB">
              <a:solidFill>
                <a:prstClr val="black">
                  <a:tint val="75000"/>
                </a:prstClr>
              </a:solidFill>
            </a:endParaRPr>
          </a:p>
        </p:txBody>
      </p:sp>
    </p:spTree>
    <p:extLst>
      <p:ext uri="{BB962C8B-B14F-4D97-AF65-F5344CB8AC3E}">
        <p14:creationId xmlns:p14="http://schemas.microsoft.com/office/powerpoint/2010/main" val="11024645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8238" y="1124744"/>
            <a:ext cx="8626250" cy="3356302"/>
          </a:xfrm>
        </p:spPr>
        <p:txBody>
          <a:bodyPr>
            <a:normAutofit/>
          </a:bodyPr>
          <a:lstStyle/>
          <a:p>
            <a:r>
              <a:rPr lang="en-GB" sz="4900" b="1" dirty="0" smtClean="0">
                <a:latin typeface="Arial" panose="020B0604020202020204" pitchFamily="34" charset="0"/>
                <a:ea typeface="Calibri" panose="020F0502020204030204" pitchFamily="34" charset="0"/>
              </a:rPr>
              <a:t>Where is </a:t>
            </a:r>
            <a:br>
              <a:rPr lang="en-GB" sz="4900" b="1" dirty="0" smtClean="0">
                <a:latin typeface="Arial" panose="020B0604020202020204" pitchFamily="34" charset="0"/>
                <a:ea typeface="Calibri" panose="020F0502020204030204" pitchFamily="34" charset="0"/>
              </a:rPr>
            </a:br>
            <a:r>
              <a:rPr lang="en-GB" sz="4900" b="1" dirty="0" smtClean="0">
                <a:latin typeface="Arial" panose="020B0604020202020204" pitchFamily="34" charset="0"/>
                <a:ea typeface="Calibri" panose="020F0502020204030204" pitchFamily="34" charset="0"/>
              </a:rPr>
              <a:t>Manufacturing Now?</a:t>
            </a:r>
            <a:r>
              <a:rPr lang="en-US"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
            </a:r>
            <a:br>
              <a:rPr lang="en-US"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
            </a:r>
            <a:b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r>
              <a:rPr lang="en-US" sz="1800" dirty="0" smtClean="0">
                <a:latin typeface="Arial" panose="020B0604020202020204" pitchFamily="34" charset="0"/>
                <a:ea typeface="Times New Roman" panose="02020603050405020304" pitchFamily="18" charset="0"/>
                <a:cs typeface="Times New Roman" panose="02020603050405020304" pitchFamily="18" charset="0"/>
              </a:rPr>
              <a:t>Gurbaksh </a:t>
            </a:r>
            <a:r>
              <a:rPr lang="en-US" sz="1800" dirty="0">
                <a:latin typeface="Arial" panose="020B0604020202020204" pitchFamily="34" charset="0"/>
                <a:ea typeface="Times New Roman" panose="02020603050405020304" pitchFamily="18" charset="0"/>
                <a:cs typeface="Times New Roman" panose="02020603050405020304" pitchFamily="18" charset="0"/>
              </a:rPr>
              <a:t>Bhullar</a:t>
            </a:r>
            <a:br>
              <a:rPr lang="en-US" sz="1800" dirty="0">
                <a:latin typeface="Arial" panose="020B0604020202020204" pitchFamily="34" charset="0"/>
                <a:ea typeface="Times New Roman" panose="02020603050405020304" pitchFamily="18" charset="0"/>
                <a:cs typeface="Times New Roman" panose="02020603050405020304" pitchFamily="18" charset="0"/>
              </a:rPr>
            </a:br>
            <a:r>
              <a:rPr lang="en-US" sz="1800" dirty="0">
                <a:latin typeface="Arial" panose="020B0604020202020204" pitchFamily="34" charset="0"/>
                <a:ea typeface="Times New Roman" panose="02020603050405020304" pitchFamily="18" charset="0"/>
                <a:cs typeface="Times New Roman" panose="02020603050405020304" pitchFamily="18" charset="0"/>
              </a:rPr>
              <a:t>Technology Application Network Limited (TANet)</a:t>
            </a:r>
            <a:br>
              <a:rPr lang="en-US" sz="1800" dirty="0">
                <a:latin typeface="Arial" panose="020B0604020202020204" pitchFamily="34" charset="0"/>
                <a:ea typeface="Times New Roman" panose="02020603050405020304" pitchFamily="18" charset="0"/>
                <a:cs typeface="Times New Roman" panose="02020603050405020304" pitchFamily="18" charset="0"/>
              </a:rPr>
            </a:br>
            <a:r>
              <a:rPr lang="en-US" sz="1800" dirty="0">
                <a:latin typeface="Arial" panose="020B0604020202020204" pitchFamily="34" charset="0"/>
                <a:ea typeface="Times New Roman" panose="02020603050405020304" pitchFamily="18" charset="0"/>
                <a:cs typeface="Times New Roman" panose="02020603050405020304" pitchFamily="18" charset="0"/>
              </a:rPr>
              <a:t>Waterton Technology Centre, Bridgend. South Wales. CF31 3WT. UK</a:t>
            </a:r>
            <a:r>
              <a:rPr lang="en-US" sz="1800" dirty="0" smtClean="0">
                <a:latin typeface="Arial" panose="020B0604020202020204" pitchFamily="34" charset="0"/>
                <a:ea typeface="Times New Roman" panose="02020603050405020304" pitchFamily="18" charset="0"/>
                <a:cs typeface="Times New Roman" panose="02020603050405020304" pitchFamily="18" charset="0"/>
              </a:rPr>
              <a:t>.</a:t>
            </a:r>
            <a:endParaRPr lang="en-GB" sz="1800" dirty="0"/>
          </a:p>
        </p:txBody>
      </p:sp>
      <p:pic>
        <p:nvPicPr>
          <p:cNvPr id="8" name="Bild 1" descr="crema_logo.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4293096"/>
            <a:ext cx="1785490" cy="1116849"/>
          </a:xfrm>
          <a:prstGeom prst="rect">
            <a:avLst/>
          </a:prstGeom>
        </p:spPr>
      </p:pic>
      <p:sp>
        <p:nvSpPr>
          <p:cNvPr id="10" name="Rechteck 6"/>
          <p:cNvSpPr/>
          <p:nvPr/>
        </p:nvSpPr>
        <p:spPr>
          <a:xfrm>
            <a:off x="203613" y="6008677"/>
            <a:ext cx="3149645" cy="461665"/>
          </a:xfrm>
          <a:prstGeom prst="rect">
            <a:avLst/>
          </a:prstGeom>
        </p:spPr>
        <p:txBody>
          <a:bodyPr wrap="none">
            <a:spAutoFit/>
          </a:bodyPr>
          <a:lstStyle/>
          <a:p>
            <a:r>
              <a:rPr lang="en-US" sz="2400" dirty="0" smtClean="0">
                <a:solidFill>
                  <a:schemeClr val="tx1">
                    <a:lumMod val="50000"/>
                    <a:lumOff val="50000"/>
                  </a:schemeClr>
                </a:solidFill>
                <a:hlinkClick r:id="rId3"/>
              </a:rPr>
              <a:t>www.crema-project.eu</a:t>
            </a:r>
            <a:endParaRPr lang="en-GB" sz="2400" dirty="0">
              <a:solidFill>
                <a:schemeClr val="tx1">
                  <a:lumMod val="50000"/>
                  <a:lumOff val="50000"/>
                </a:schemeClr>
              </a:solidFill>
            </a:endParaRPr>
          </a:p>
        </p:txBody>
      </p:sp>
      <p:sp>
        <p:nvSpPr>
          <p:cNvPr id="3" name="Rectangle 2"/>
          <p:cNvSpPr/>
          <p:nvPr/>
        </p:nvSpPr>
        <p:spPr>
          <a:xfrm>
            <a:off x="203613" y="5445224"/>
            <a:ext cx="2239074" cy="646331"/>
          </a:xfrm>
          <a:prstGeom prst="rect">
            <a:avLst/>
          </a:prstGeom>
        </p:spPr>
        <p:txBody>
          <a:bodyPr wrap="none">
            <a:spAutoFit/>
          </a:bodyPr>
          <a:lstStyle/>
          <a:p>
            <a:r>
              <a:rPr lang="en-GB" dirty="0"/>
              <a:t>Cloud-based </a:t>
            </a:r>
            <a:r>
              <a:rPr lang="en-GB" dirty="0" smtClean="0"/>
              <a:t>Rapid</a:t>
            </a:r>
            <a:br>
              <a:rPr lang="en-GB" dirty="0" smtClean="0"/>
            </a:br>
            <a:r>
              <a:rPr lang="en-GB" dirty="0" smtClean="0"/>
              <a:t>Elastic </a:t>
            </a:r>
            <a:r>
              <a:rPr lang="en-GB" dirty="0" err="1"/>
              <a:t>MAnufacturing</a:t>
            </a:r>
            <a:endParaRPr lang="en-GB" dirty="0"/>
          </a:p>
        </p:txBody>
      </p:sp>
    </p:spTree>
    <p:extLst>
      <p:ext uri="{BB962C8B-B14F-4D97-AF65-F5344CB8AC3E}">
        <p14:creationId xmlns:p14="http://schemas.microsoft.com/office/powerpoint/2010/main" val="15717378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of CREMA Project</a:t>
            </a:r>
            <a:endParaRPr lang="en-GB" dirty="0"/>
          </a:p>
        </p:txBody>
      </p:sp>
      <p:grpSp>
        <p:nvGrpSpPr>
          <p:cNvPr id="27" name="Group 26"/>
          <p:cNvGrpSpPr/>
          <p:nvPr/>
        </p:nvGrpSpPr>
        <p:grpSpPr>
          <a:xfrm>
            <a:off x="213049" y="1844824"/>
            <a:ext cx="8607423" cy="3638790"/>
            <a:chOff x="338844" y="1485768"/>
            <a:chExt cx="8607423" cy="3638790"/>
          </a:xfrm>
        </p:grpSpPr>
        <p:grpSp>
          <p:nvGrpSpPr>
            <p:cNvPr id="4" name="Group 3"/>
            <p:cNvGrpSpPr/>
            <p:nvPr/>
          </p:nvGrpSpPr>
          <p:grpSpPr>
            <a:xfrm>
              <a:off x="5458792" y="1700808"/>
              <a:ext cx="2641600" cy="481012"/>
              <a:chOff x="2743199" y="408582"/>
              <a:chExt cx="2641600" cy="481012"/>
            </a:xfrm>
          </p:grpSpPr>
          <p:sp>
            <p:nvSpPr>
              <p:cNvPr id="5" name="Rounded Rectangle 4"/>
              <p:cNvSpPr/>
              <p:nvPr/>
            </p:nvSpPr>
            <p:spPr>
              <a:xfrm>
                <a:off x="2743199" y="408582"/>
                <a:ext cx="2641600" cy="481012"/>
              </a:xfrm>
              <a:prstGeom prst="roundRect">
                <a:avLst/>
              </a:prstGeom>
              <a:solidFill>
                <a:srgbClr val="FFFFFF">
                  <a:alpha val="90000"/>
                  <a:hueOff val="0"/>
                  <a:satOff val="0"/>
                  <a:lumOff val="0"/>
                  <a:alphaOff val="0"/>
                </a:srgbClr>
              </a:solidFill>
              <a:ln w="25400" cap="flat" cmpd="sng" algn="ctr">
                <a:solidFill>
                  <a:srgbClr val="3333CC">
                    <a:hueOff val="0"/>
                    <a:satOff val="0"/>
                    <a:lumOff val="0"/>
                    <a:alphaOff val="0"/>
                  </a:srgbClr>
                </a:solidFill>
                <a:prstDash val="solid"/>
              </a:ln>
              <a:effectLst/>
            </p:spPr>
          </p:sp>
          <p:sp>
            <p:nvSpPr>
              <p:cNvPr id="6" name="Rounded Rectangle 4"/>
              <p:cNvSpPr/>
              <p:nvPr/>
            </p:nvSpPr>
            <p:spPr>
              <a:xfrm>
                <a:off x="2766680" y="432063"/>
                <a:ext cx="2594638" cy="434050"/>
              </a:xfrm>
              <a:prstGeom prst="rect">
                <a:avLst/>
              </a:prstGeom>
              <a:noFill/>
              <a:ln>
                <a:noFill/>
              </a:ln>
              <a:effectLst/>
            </p:spPr>
            <p:txBody>
              <a:bodyPr spcFirstLastPara="0" vert="horz" wrap="square" lIns="53340" tIns="53340" rIns="53340" bIns="53340" numCol="1" spcCol="1270" anchor="ctr" anchorCtr="0">
                <a:noAutofit/>
              </a:bodyPr>
              <a:lstStyle/>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r>
                  <a:rPr kumimoji="0" lang="en-US" sz="1400" b="1" i="0" u="none" strike="noStrike" kern="0" cap="none" spc="0" normalizeH="0" baseline="0" noProof="0" dirty="0" smtClean="0">
                    <a:ln>
                      <a:noFill/>
                    </a:ln>
                    <a:solidFill>
                      <a:srgbClr val="000000">
                        <a:hueOff val="0"/>
                        <a:satOff val="0"/>
                        <a:lumOff val="0"/>
                        <a:alphaOff val="0"/>
                      </a:srgbClr>
                    </a:solidFill>
                    <a:effectLst/>
                    <a:uLnTx/>
                    <a:uFillTx/>
                    <a:latin typeface="Arial"/>
                  </a:rPr>
                  <a:t>Virtualize manufacturing assets in Cloud</a:t>
                </a:r>
                <a:endParaRPr kumimoji="0" lang="de-DE" sz="1400" b="1" i="0" u="none" strike="noStrike" kern="0" cap="none" spc="0" normalizeH="0" baseline="0" noProof="0" dirty="0" smtClean="0">
                  <a:ln>
                    <a:noFill/>
                  </a:ln>
                  <a:solidFill>
                    <a:srgbClr val="000000">
                      <a:hueOff val="0"/>
                      <a:satOff val="0"/>
                      <a:lumOff val="0"/>
                      <a:alphaOff val="0"/>
                    </a:srgbClr>
                  </a:solidFill>
                  <a:effectLst/>
                  <a:uLnTx/>
                  <a:uFillTx/>
                  <a:latin typeface="Arial"/>
                </a:endParaRPr>
              </a:p>
            </p:txBody>
          </p:sp>
        </p:grpSp>
        <p:grpSp>
          <p:nvGrpSpPr>
            <p:cNvPr id="7" name="Group 6"/>
            <p:cNvGrpSpPr/>
            <p:nvPr/>
          </p:nvGrpSpPr>
          <p:grpSpPr>
            <a:xfrm>
              <a:off x="5458792" y="2241947"/>
              <a:ext cx="2641600" cy="481012"/>
              <a:chOff x="2743199" y="949721"/>
              <a:chExt cx="2641600" cy="481012"/>
            </a:xfrm>
          </p:grpSpPr>
          <p:sp>
            <p:nvSpPr>
              <p:cNvPr id="8" name="Rounded Rectangle 7"/>
              <p:cNvSpPr/>
              <p:nvPr/>
            </p:nvSpPr>
            <p:spPr>
              <a:xfrm>
                <a:off x="2743199" y="949721"/>
                <a:ext cx="2641600" cy="481012"/>
              </a:xfrm>
              <a:prstGeom prst="roundRect">
                <a:avLst/>
              </a:prstGeom>
              <a:solidFill>
                <a:srgbClr val="FFFFFF">
                  <a:alpha val="90000"/>
                  <a:hueOff val="0"/>
                  <a:satOff val="0"/>
                  <a:lumOff val="0"/>
                  <a:alphaOff val="0"/>
                </a:srgbClr>
              </a:solidFill>
              <a:ln w="25400" cap="flat" cmpd="sng" algn="ctr">
                <a:solidFill>
                  <a:srgbClr val="3333CC">
                    <a:hueOff val="0"/>
                    <a:satOff val="0"/>
                    <a:lumOff val="0"/>
                    <a:alphaOff val="0"/>
                  </a:srgbClr>
                </a:solidFill>
                <a:prstDash val="solid"/>
              </a:ln>
              <a:effectLst/>
            </p:spPr>
          </p:sp>
          <p:sp>
            <p:nvSpPr>
              <p:cNvPr id="9" name="Rounded Rectangle 6"/>
              <p:cNvSpPr/>
              <p:nvPr/>
            </p:nvSpPr>
            <p:spPr>
              <a:xfrm>
                <a:off x="2766680" y="973202"/>
                <a:ext cx="2594638" cy="434050"/>
              </a:xfrm>
              <a:prstGeom prst="rect">
                <a:avLst/>
              </a:prstGeom>
              <a:noFill/>
              <a:ln>
                <a:noFill/>
              </a:ln>
              <a:effectLst/>
            </p:spPr>
            <p:txBody>
              <a:bodyPr spcFirstLastPara="0" vert="horz" wrap="square" lIns="53340" tIns="53340" rIns="53340" bIns="53340" numCol="1" spcCol="1270" anchor="ctr" anchorCtr="0">
                <a:noAutofit/>
              </a:bodyPr>
              <a:lstStyle/>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r>
                  <a:rPr kumimoji="0" lang="en-US" sz="1400" b="1" i="0" u="none" strike="noStrike" kern="0" cap="none" spc="0" normalizeH="0" baseline="0" noProof="0" dirty="0" smtClean="0">
                    <a:ln>
                      <a:noFill/>
                    </a:ln>
                    <a:solidFill>
                      <a:srgbClr val="000000">
                        <a:hueOff val="0"/>
                        <a:satOff val="0"/>
                        <a:lumOff val="0"/>
                        <a:alphaOff val="0"/>
                      </a:srgbClr>
                    </a:solidFill>
                    <a:effectLst/>
                    <a:uLnTx/>
                    <a:uFillTx/>
                    <a:latin typeface="Arial"/>
                  </a:rPr>
                  <a:t>Connect virtual assets to real world systems</a:t>
                </a:r>
              </a:p>
            </p:txBody>
          </p:sp>
        </p:grpSp>
        <p:grpSp>
          <p:nvGrpSpPr>
            <p:cNvPr id="10" name="Group 9"/>
            <p:cNvGrpSpPr/>
            <p:nvPr/>
          </p:nvGrpSpPr>
          <p:grpSpPr>
            <a:xfrm>
              <a:off x="5458792" y="2783086"/>
              <a:ext cx="2641600" cy="481012"/>
              <a:chOff x="2743199" y="1490860"/>
              <a:chExt cx="2641600" cy="481012"/>
            </a:xfrm>
          </p:grpSpPr>
          <p:sp>
            <p:nvSpPr>
              <p:cNvPr id="11" name="Rounded Rectangle 10"/>
              <p:cNvSpPr/>
              <p:nvPr/>
            </p:nvSpPr>
            <p:spPr>
              <a:xfrm>
                <a:off x="2743199" y="1490860"/>
                <a:ext cx="2641600" cy="481012"/>
              </a:xfrm>
              <a:prstGeom prst="roundRect">
                <a:avLst/>
              </a:prstGeom>
              <a:solidFill>
                <a:srgbClr val="FFFFFF">
                  <a:alpha val="90000"/>
                  <a:hueOff val="0"/>
                  <a:satOff val="0"/>
                  <a:lumOff val="0"/>
                  <a:alphaOff val="0"/>
                </a:srgbClr>
              </a:solidFill>
              <a:ln w="25400" cap="flat" cmpd="sng" algn="ctr">
                <a:solidFill>
                  <a:srgbClr val="3333CC">
                    <a:hueOff val="0"/>
                    <a:satOff val="0"/>
                    <a:lumOff val="0"/>
                    <a:alphaOff val="0"/>
                  </a:srgbClr>
                </a:solidFill>
                <a:prstDash val="solid"/>
              </a:ln>
              <a:effectLst/>
            </p:spPr>
          </p:sp>
          <p:sp>
            <p:nvSpPr>
              <p:cNvPr id="12" name="Rounded Rectangle 8"/>
              <p:cNvSpPr/>
              <p:nvPr/>
            </p:nvSpPr>
            <p:spPr>
              <a:xfrm>
                <a:off x="2766680" y="1514341"/>
                <a:ext cx="2594638" cy="434050"/>
              </a:xfrm>
              <a:prstGeom prst="rect">
                <a:avLst/>
              </a:prstGeom>
              <a:noFill/>
              <a:ln>
                <a:noFill/>
              </a:ln>
              <a:effectLst/>
            </p:spPr>
            <p:txBody>
              <a:bodyPr spcFirstLastPara="0" vert="horz" wrap="square" lIns="53340" tIns="53340" rIns="53340" bIns="53340" numCol="1" spcCol="1270" anchor="ctr" anchorCtr="0">
                <a:noAutofit/>
              </a:bodyPr>
              <a:lstStyle/>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r>
                  <a:rPr kumimoji="0" lang="en-US" sz="1400" b="1" i="0" u="none" strike="noStrike" kern="0" cap="none" spc="0" normalizeH="0" baseline="0" noProof="0" dirty="0" smtClean="0">
                    <a:ln>
                      <a:noFill/>
                    </a:ln>
                    <a:solidFill>
                      <a:srgbClr val="000000">
                        <a:hueOff val="0"/>
                        <a:satOff val="0"/>
                        <a:lumOff val="0"/>
                        <a:alphaOff val="0"/>
                      </a:srgbClr>
                    </a:solidFill>
                    <a:effectLst/>
                    <a:uLnTx/>
                    <a:uFillTx/>
                    <a:latin typeface="Arial"/>
                  </a:rPr>
                  <a:t>Design &amp; Execute processes using assets in Cloud</a:t>
                </a:r>
              </a:p>
            </p:txBody>
          </p:sp>
        </p:grpSp>
        <p:grpSp>
          <p:nvGrpSpPr>
            <p:cNvPr id="13" name="Group 12"/>
            <p:cNvGrpSpPr/>
            <p:nvPr/>
          </p:nvGrpSpPr>
          <p:grpSpPr>
            <a:xfrm>
              <a:off x="5458792" y="3324226"/>
              <a:ext cx="2641600" cy="481012"/>
              <a:chOff x="2743199" y="2032000"/>
              <a:chExt cx="2641600" cy="481012"/>
            </a:xfrm>
          </p:grpSpPr>
          <p:sp>
            <p:nvSpPr>
              <p:cNvPr id="14" name="Rounded Rectangle 13"/>
              <p:cNvSpPr/>
              <p:nvPr/>
            </p:nvSpPr>
            <p:spPr>
              <a:xfrm>
                <a:off x="2743199" y="2032000"/>
                <a:ext cx="2641600" cy="481012"/>
              </a:xfrm>
              <a:prstGeom prst="roundRect">
                <a:avLst/>
              </a:prstGeom>
              <a:solidFill>
                <a:srgbClr val="FFFFFF">
                  <a:alpha val="90000"/>
                  <a:hueOff val="0"/>
                  <a:satOff val="0"/>
                  <a:lumOff val="0"/>
                  <a:alphaOff val="0"/>
                </a:srgbClr>
              </a:solidFill>
              <a:ln w="25400" cap="flat" cmpd="sng" algn="ctr">
                <a:solidFill>
                  <a:srgbClr val="3333CC">
                    <a:hueOff val="0"/>
                    <a:satOff val="0"/>
                    <a:lumOff val="0"/>
                    <a:alphaOff val="0"/>
                  </a:srgbClr>
                </a:solidFill>
                <a:prstDash val="solid"/>
              </a:ln>
              <a:effectLst/>
            </p:spPr>
          </p:sp>
          <p:sp>
            <p:nvSpPr>
              <p:cNvPr id="15" name="Rounded Rectangle 10"/>
              <p:cNvSpPr/>
              <p:nvPr/>
            </p:nvSpPr>
            <p:spPr>
              <a:xfrm>
                <a:off x="2766680" y="2055481"/>
                <a:ext cx="2594638" cy="434050"/>
              </a:xfrm>
              <a:prstGeom prst="rect">
                <a:avLst/>
              </a:prstGeom>
              <a:noFill/>
              <a:ln>
                <a:noFill/>
              </a:ln>
              <a:effectLst/>
            </p:spPr>
            <p:txBody>
              <a:bodyPr spcFirstLastPara="0" vert="horz" wrap="square" lIns="53340" tIns="53340" rIns="53340" bIns="53340" numCol="1" spcCol="1270" anchor="ctr" anchorCtr="0">
                <a:noAutofit/>
              </a:bodyPr>
              <a:lstStyle/>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r>
                  <a:rPr kumimoji="0" lang="en-US" sz="1400" b="1" i="0" u="none" strike="noStrike" kern="0" cap="none" spc="0" normalizeH="0" baseline="0" noProof="0" smtClean="0">
                    <a:ln>
                      <a:noFill/>
                    </a:ln>
                    <a:solidFill>
                      <a:srgbClr val="000000">
                        <a:hueOff val="0"/>
                        <a:satOff val="0"/>
                        <a:lumOff val="0"/>
                        <a:alphaOff val="0"/>
                      </a:srgbClr>
                    </a:solidFill>
                    <a:effectLst/>
                    <a:uLnTx/>
                    <a:uFillTx/>
                    <a:latin typeface="Arial"/>
                  </a:rPr>
                  <a:t>Pay-per use, on-demand leasing on Marketplace</a:t>
                </a:r>
                <a:endParaRPr kumimoji="0" lang="en-US" sz="1400" b="1" i="0" u="none" strike="noStrike" kern="0" cap="none" spc="0" normalizeH="0" baseline="0" noProof="0" dirty="0" smtClean="0">
                  <a:ln>
                    <a:noFill/>
                  </a:ln>
                  <a:solidFill>
                    <a:srgbClr val="000000">
                      <a:hueOff val="0"/>
                      <a:satOff val="0"/>
                      <a:lumOff val="0"/>
                      <a:alphaOff val="0"/>
                    </a:srgbClr>
                  </a:solidFill>
                  <a:effectLst/>
                  <a:uLnTx/>
                  <a:uFillTx/>
                  <a:latin typeface="Arial"/>
                </a:endParaRPr>
              </a:p>
            </p:txBody>
          </p:sp>
        </p:grpSp>
        <p:grpSp>
          <p:nvGrpSpPr>
            <p:cNvPr id="16" name="Group 15"/>
            <p:cNvGrpSpPr/>
            <p:nvPr/>
          </p:nvGrpSpPr>
          <p:grpSpPr>
            <a:xfrm>
              <a:off x="5458792" y="3865365"/>
              <a:ext cx="2641600" cy="481012"/>
              <a:chOff x="2743199" y="2573139"/>
              <a:chExt cx="2641600" cy="481012"/>
            </a:xfrm>
          </p:grpSpPr>
          <p:sp>
            <p:nvSpPr>
              <p:cNvPr id="17" name="Rounded Rectangle 16"/>
              <p:cNvSpPr/>
              <p:nvPr/>
            </p:nvSpPr>
            <p:spPr>
              <a:xfrm>
                <a:off x="2743199" y="2573139"/>
                <a:ext cx="2641600" cy="481012"/>
              </a:xfrm>
              <a:prstGeom prst="roundRect">
                <a:avLst/>
              </a:prstGeom>
              <a:solidFill>
                <a:srgbClr val="FFFFFF">
                  <a:alpha val="90000"/>
                  <a:hueOff val="0"/>
                  <a:satOff val="0"/>
                  <a:lumOff val="0"/>
                  <a:alphaOff val="0"/>
                </a:srgbClr>
              </a:solidFill>
              <a:ln w="25400" cap="flat" cmpd="sng" algn="ctr">
                <a:solidFill>
                  <a:srgbClr val="3333CC">
                    <a:hueOff val="0"/>
                    <a:satOff val="0"/>
                    <a:lumOff val="0"/>
                    <a:alphaOff val="0"/>
                  </a:srgbClr>
                </a:solidFill>
                <a:prstDash val="solid"/>
              </a:ln>
              <a:effectLst/>
            </p:spPr>
          </p:sp>
          <p:sp>
            <p:nvSpPr>
              <p:cNvPr id="18" name="Rounded Rectangle 12"/>
              <p:cNvSpPr/>
              <p:nvPr/>
            </p:nvSpPr>
            <p:spPr>
              <a:xfrm>
                <a:off x="2766680" y="2596620"/>
                <a:ext cx="2594638" cy="434050"/>
              </a:xfrm>
              <a:prstGeom prst="rect">
                <a:avLst/>
              </a:prstGeom>
              <a:noFill/>
              <a:ln>
                <a:noFill/>
              </a:ln>
              <a:effectLst/>
            </p:spPr>
            <p:txBody>
              <a:bodyPr spcFirstLastPara="0" vert="horz" wrap="square" lIns="53340" tIns="53340" rIns="53340" bIns="53340" numCol="1" spcCol="1270" anchor="ctr" anchorCtr="0">
                <a:noAutofit/>
              </a:bodyPr>
              <a:lstStyle/>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r>
                  <a:rPr kumimoji="0" lang="en-US" sz="1400" b="1" i="0" u="none" strike="noStrike" kern="0" cap="none" spc="0" normalizeH="0" baseline="0" noProof="0" smtClean="0">
                    <a:ln>
                      <a:noFill/>
                    </a:ln>
                    <a:solidFill>
                      <a:srgbClr val="000000">
                        <a:hueOff val="0"/>
                        <a:satOff val="0"/>
                        <a:lumOff val="0"/>
                        <a:alphaOff val="0"/>
                      </a:srgbClr>
                    </a:solidFill>
                    <a:effectLst/>
                    <a:uLnTx/>
                    <a:uFillTx/>
                    <a:latin typeface="Arial"/>
                  </a:rPr>
                  <a:t>Add Collaboration Tools</a:t>
                </a:r>
                <a:endParaRPr kumimoji="0" lang="en-US" sz="1400" b="1" i="0" u="none" strike="noStrike" kern="0" cap="none" spc="0" normalizeH="0" baseline="0" noProof="0" dirty="0" smtClean="0">
                  <a:ln>
                    <a:noFill/>
                  </a:ln>
                  <a:solidFill>
                    <a:srgbClr val="000000">
                      <a:hueOff val="0"/>
                      <a:satOff val="0"/>
                      <a:lumOff val="0"/>
                      <a:alphaOff val="0"/>
                    </a:srgbClr>
                  </a:solidFill>
                  <a:effectLst/>
                  <a:uLnTx/>
                  <a:uFillTx/>
                  <a:latin typeface="Arial"/>
                </a:endParaRPr>
              </a:p>
            </p:txBody>
          </p:sp>
        </p:grpSp>
        <p:grpSp>
          <p:nvGrpSpPr>
            <p:cNvPr id="19" name="Group 18"/>
            <p:cNvGrpSpPr/>
            <p:nvPr/>
          </p:nvGrpSpPr>
          <p:grpSpPr>
            <a:xfrm>
              <a:off x="5458792" y="4406504"/>
              <a:ext cx="2641600" cy="481012"/>
              <a:chOff x="2743199" y="3114278"/>
              <a:chExt cx="2641600" cy="481012"/>
            </a:xfrm>
          </p:grpSpPr>
          <p:sp>
            <p:nvSpPr>
              <p:cNvPr id="20" name="Rounded Rectangle 19"/>
              <p:cNvSpPr/>
              <p:nvPr/>
            </p:nvSpPr>
            <p:spPr>
              <a:xfrm>
                <a:off x="2743199" y="3114278"/>
                <a:ext cx="2641600" cy="481012"/>
              </a:xfrm>
              <a:prstGeom prst="roundRect">
                <a:avLst/>
              </a:prstGeom>
              <a:solidFill>
                <a:srgbClr val="FFFFFF">
                  <a:alpha val="90000"/>
                  <a:hueOff val="0"/>
                  <a:satOff val="0"/>
                  <a:lumOff val="0"/>
                  <a:alphaOff val="0"/>
                </a:srgbClr>
              </a:solidFill>
              <a:ln w="25400" cap="flat" cmpd="sng" algn="ctr">
                <a:solidFill>
                  <a:srgbClr val="3333CC">
                    <a:hueOff val="0"/>
                    <a:satOff val="0"/>
                    <a:lumOff val="0"/>
                    <a:alphaOff val="0"/>
                  </a:srgbClr>
                </a:solidFill>
                <a:prstDash val="solid"/>
              </a:ln>
              <a:effectLst/>
            </p:spPr>
          </p:sp>
          <p:sp>
            <p:nvSpPr>
              <p:cNvPr id="21" name="Rounded Rectangle 14"/>
              <p:cNvSpPr/>
              <p:nvPr/>
            </p:nvSpPr>
            <p:spPr>
              <a:xfrm>
                <a:off x="2766680" y="3137759"/>
                <a:ext cx="2594638" cy="434050"/>
              </a:xfrm>
              <a:prstGeom prst="rect">
                <a:avLst/>
              </a:prstGeom>
              <a:noFill/>
              <a:ln>
                <a:noFill/>
              </a:ln>
              <a:effectLst/>
            </p:spPr>
            <p:txBody>
              <a:bodyPr spcFirstLastPara="0" vert="horz" wrap="square" lIns="53340" tIns="53340" rIns="53340" bIns="53340" numCol="1" spcCol="1270" anchor="ctr" anchorCtr="0">
                <a:noAutofit/>
              </a:bodyPr>
              <a:lstStyle/>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r>
                  <a:rPr kumimoji="0" lang="en-US" sz="1400" b="1" i="0" u="none" strike="noStrike" kern="0" cap="none" spc="0" normalizeH="0" baseline="0" noProof="0" dirty="0" smtClean="0">
                    <a:ln>
                      <a:noFill/>
                    </a:ln>
                    <a:solidFill>
                      <a:srgbClr val="000000">
                        <a:hueOff val="0"/>
                        <a:satOff val="0"/>
                        <a:lumOff val="0"/>
                        <a:alphaOff val="0"/>
                      </a:srgbClr>
                    </a:solidFill>
                    <a:effectLst/>
                    <a:uLnTx/>
                    <a:uFillTx/>
                    <a:latin typeface="Arial"/>
                  </a:rPr>
                  <a:t>Real-time Big Data Analysis</a:t>
                </a:r>
              </a:p>
            </p:txBody>
          </p:sp>
        </p:grpSp>
        <p:pic>
          <p:nvPicPr>
            <p:cNvPr id="22" name="Picture 2" descr="C:\Users\schulte\ownCloud\crema\Logos, Artwork and Templates\crema_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844" y="1933677"/>
              <a:ext cx="4804634" cy="3005368"/>
            </a:xfrm>
            <a:prstGeom prst="rect">
              <a:avLst/>
            </a:prstGeom>
            <a:noFill/>
            <a:extLst>
              <a:ext uri="{909E8E84-426E-40DD-AFC4-6F175D3DCCD1}">
                <a14:hiddenFill xmlns:a14="http://schemas.microsoft.com/office/drawing/2010/main">
                  <a:solidFill>
                    <a:srgbClr val="FFFFFF"/>
                  </a:solidFill>
                </a14:hiddenFill>
              </a:ext>
            </a:extLst>
          </p:spPr>
        </p:pic>
        <p:grpSp>
          <p:nvGrpSpPr>
            <p:cNvPr id="23" name="Group 22"/>
            <p:cNvGrpSpPr/>
            <p:nvPr/>
          </p:nvGrpSpPr>
          <p:grpSpPr>
            <a:xfrm rot="16200000">
              <a:off x="6688542" y="2866833"/>
              <a:ext cx="3638790" cy="876660"/>
              <a:chOff x="2743199" y="408582"/>
              <a:chExt cx="2641600" cy="481012"/>
            </a:xfrm>
          </p:grpSpPr>
          <p:sp>
            <p:nvSpPr>
              <p:cNvPr id="24" name="Rounded Rectangle 23"/>
              <p:cNvSpPr/>
              <p:nvPr/>
            </p:nvSpPr>
            <p:spPr>
              <a:xfrm>
                <a:off x="2743199" y="408582"/>
                <a:ext cx="2641600" cy="481012"/>
              </a:xfrm>
              <a:prstGeom prst="roundRect">
                <a:avLst/>
              </a:prstGeom>
              <a:solidFill>
                <a:srgbClr val="FFFFFF">
                  <a:alpha val="90000"/>
                  <a:hueOff val="0"/>
                  <a:satOff val="0"/>
                  <a:lumOff val="0"/>
                  <a:alphaOff val="0"/>
                </a:srgbClr>
              </a:solidFill>
              <a:ln w="25400" cap="flat" cmpd="sng" algn="ctr">
                <a:solidFill>
                  <a:srgbClr val="3333CC">
                    <a:hueOff val="0"/>
                    <a:satOff val="0"/>
                    <a:lumOff val="0"/>
                    <a:alphaOff val="0"/>
                  </a:srgbClr>
                </a:solidFill>
                <a:prstDash val="solid"/>
              </a:ln>
              <a:effectLst/>
            </p:spPr>
          </p:sp>
          <p:sp>
            <p:nvSpPr>
              <p:cNvPr id="25" name="Rounded Rectangle 4"/>
              <p:cNvSpPr/>
              <p:nvPr/>
            </p:nvSpPr>
            <p:spPr>
              <a:xfrm>
                <a:off x="2766680" y="432063"/>
                <a:ext cx="2594638" cy="434050"/>
              </a:xfrm>
              <a:prstGeom prst="rect">
                <a:avLst/>
              </a:prstGeom>
              <a:noFill/>
              <a:ln>
                <a:noFill/>
              </a:ln>
              <a:effectLst/>
            </p:spPr>
            <p:txBody>
              <a:bodyPr spcFirstLastPara="0" vert="horz" wrap="square" lIns="53340" tIns="53340" rIns="53340" bIns="53340" numCol="1" spcCol="1270" anchor="ctr" anchorCtr="0">
                <a:noAutofit/>
              </a:bodyPr>
              <a:lstStyle/>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endParaRPr kumimoji="0" lang="de-DE" sz="1400" b="1" i="0" u="none" strike="noStrike" kern="0" cap="none" spc="0" normalizeH="0" baseline="0" noProof="0" dirty="0" smtClean="0">
                  <a:ln>
                    <a:noFill/>
                  </a:ln>
                  <a:solidFill>
                    <a:srgbClr val="000000">
                      <a:hueOff val="0"/>
                      <a:satOff val="0"/>
                      <a:lumOff val="0"/>
                      <a:alphaOff val="0"/>
                    </a:srgbClr>
                  </a:solidFill>
                  <a:effectLst/>
                  <a:uLnTx/>
                  <a:uFillTx/>
                  <a:latin typeface="Arial"/>
                </a:endParaRPr>
              </a:p>
            </p:txBody>
          </p:sp>
        </p:grpSp>
        <p:sp>
          <p:nvSpPr>
            <p:cNvPr id="26" name="Rounded Rectangle 4"/>
            <p:cNvSpPr/>
            <p:nvPr/>
          </p:nvSpPr>
          <p:spPr>
            <a:xfrm rot="16200000">
              <a:off x="7215230" y="2976066"/>
              <a:ext cx="2594638" cy="576064"/>
            </a:xfrm>
            <a:prstGeom prst="rect">
              <a:avLst/>
            </a:prstGeom>
            <a:noFill/>
            <a:ln>
              <a:noFill/>
            </a:ln>
            <a:effectLst/>
          </p:spPr>
          <p:txBody>
            <a:bodyPr spcFirstLastPara="0" vert="horz" wrap="square" lIns="53340" tIns="53340" rIns="53340" bIns="53340" numCol="1" spcCol="1270" anchor="ctr" anchorCtr="0">
              <a:noAutofit/>
            </a:bodyPr>
            <a:lstStyle/>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r>
                <a:rPr kumimoji="0" lang="en-US" sz="1800" b="1" i="0" u="none" strike="noStrike" kern="0" cap="none" spc="0" normalizeH="0" baseline="0" noProof="0" dirty="0" smtClean="0">
                  <a:ln>
                    <a:noFill/>
                  </a:ln>
                  <a:solidFill>
                    <a:srgbClr val="000000">
                      <a:hueOff val="0"/>
                      <a:satOff val="0"/>
                      <a:lumOff val="0"/>
                      <a:alphaOff val="0"/>
                    </a:srgbClr>
                  </a:solidFill>
                  <a:effectLst/>
                  <a:uLnTx/>
                  <a:uFillTx/>
                  <a:latin typeface="Arial"/>
                </a:rPr>
                <a:t>Digitisation</a:t>
              </a:r>
            </a:p>
            <a:p>
              <a:pPr marL="0" marR="0" lvl="0" indent="0" algn="ctr" defTabSz="622300" eaLnBrk="1" fontAlgn="base" latinLnBrk="0" hangingPunct="1">
                <a:lnSpc>
                  <a:spcPct val="90000"/>
                </a:lnSpc>
                <a:spcBef>
                  <a:spcPct val="0"/>
                </a:spcBef>
                <a:spcAft>
                  <a:spcPct val="35000"/>
                </a:spcAft>
                <a:buClr>
                  <a:srgbClr val="000000"/>
                </a:buClr>
                <a:buSzPct val="100000"/>
                <a:buFont typeface="Times New Roman" pitchFamily="16" charset="0"/>
                <a:buNone/>
                <a:tabLst/>
                <a:defRPr/>
              </a:pPr>
              <a:r>
                <a:rPr kumimoji="0" lang="en-US" sz="1800" b="1" i="0" u="none" strike="noStrike" kern="0" cap="none" spc="0" normalizeH="0" baseline="0" noProof="0" dirty="0" smtClean="0">
                  <a:ln>
                    <a:noFill/>
                  </a:ln>
                  <a:solidFill>
                    <a:srgbClr val="000000">
                      <a:hueOff val="0"/>
                      <a:satOff val="0"/>
                      <a:lumOff val="0"/>
                      <a:alphaOff val="0"/>
                    </a:srgbClr>
                  </a:solidFill>
                  <a:effectLst/>
                  <a:uLnTx/>
                  <a:uFillTx/>
                  <a:latin typeface="Arial"/>
                </a:rPr>
                <a:t>Servitisation</a:t>
              </a:r>
              <a:endParaRPr kumimoji="0" lang="de-DE" sz="1800" b="1" i="0" u="none" strike="noStrike" kern="0" cap="none" spc="0" normalizeH="0" baseline="0" noProof="0" dirty="0" smtClean="0">
                <a:ln>
                  <a:noFill/>
                </a:ln>
                <a:solidFill>
                  <a:srgbClr val="000000">
                    <a:hueOff val="0"/>
                    <a:satOff val="0"/>
                    <a:lumOff val="0"/>
                    <a:alphaOff val="0"/>
                  </a:srgbClr>
                </a:solidFill>
                <a:effectLst/>
                <a:uLnTx/>
                <a:uFillTx/>
                <a:latin typeface="Arial"/>
              </a:endParaRPr>
            </a:p>
          </p:txBody>
        </p:sp>
      </p:grpSp>
    </p:spTree>
    <p:extLst>
      <p:ext uri="{BB962C8B-B14F-4D97-AF65-F5344CB8AC3E}">
        <p14:creationId xmlns:p14="http://schemas.microsoft.com/office/powerpoint/2010/main" val="717984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p:txBody>
      </p:sp>
      <p:sp>
        <p:nvSpPr>
          <p:cNvPr id="4" name="Titel 1"/>
          <p:cNvSpPr txBox="1">
            <a:spLocks/>
          </p:cNvSpPr>
          <p:nvPr/>
        </p:nvSpPr>
        <p:spPr>
          <a:xfrm>
            <a:off x="1125178" y="104945"/>
            <a:ext cx="7096125" cy="78105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600" b="1" kern="1200">
                <a:solidFill>
                  <a:schemeClr val="tx1"/>
                </a:solidFill>
                <a:latin typeface="+mj-lt"/>
                <a:ea typeface="+mj-ea"/>
                <a:cs typeface="+mj-cs"/>
              </a:defRPr>
            </a:lvl1pPr>
          </a:lstStyle>
          <a:p>
            <a:r>
              <a:rPr lang="en-GB" dirty="0" smtClean="0"/>
              <a:t>CREMA – Consortium</a:t>
            </a:r>
            <a:endParaRPr lang="en-GB" dirty="0"/>
          </a:p>
        </p:txBody>
      </p:sp>
      <p:pic>
        <p:nvPicPr>
          <p:cNvPr id="5" name="Grafik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68847" y="1492679"/>
            <a:ext cx="2732323" cy="3498856"/>
          </a:xfrm>
          <a:prstGeom prst="rect">
            <a:avLst/>
          </a:prstGeom>
        </p:spPr>
      </p:pic>
      <p:pic>
        <p:nvPicPr>
          <p:cNvPr id="6" name="Grafik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5085" y="2626332"/>
            <a:ext cx="2732323" cy="3498856"/>
          </a:xfrm>
          <a:prstGeom prst="rect">
            <a:avLst/>
          </a:prstGeom>
        </p:spPr>
      </p:pic>
      <p:pic>
        <p:nvPicPr>
          <p:cNvPr id="7" name="Grafik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33141" y="3377335"/>
            <a:ext cx="2080201" cy="2663786"/>
          </a:xfrm>
          <a:prstGeom prst="rect">
            <a:avLst/>
          </a:prstGeom>
        </p:spPr>
      </p:pic>
      <p:pic>
        <p:nvPicPr>
          <p:cNvPr id="8" name="Grafik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25177" y="2506213"/>
            <a:ext cx="2732323" cy="3498856"/>
          </a:xfrm>
          <a:prstGeom prst="rect">
            <a:avLst/>
          </a:prstGeom>
        </p:spPr>
      </p:pic>
      <p:pic>
        <p:nvPicPr>
          <p:cNvPr id="9" name="Grafik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87447" y="4104176"/>
            <a:ext cx="2732323" cy="3498856"/>
          </a:xfrm>
          <a:prstGeom prst="rect">
            <a:avLst/>
          </a:prstGeom>
        </p:spPr>
      </p:pic>
      <p:pic>
        <p:nvPicPr>
          <p:cNvPr id="10" name="Grafik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74214" y="1049712"/>
            <a:ext cx="2732323" cy="3498856"/>
          </a:xfrm>
          <a:prstGeom prst="rect">
            <a:avLst/>
          </a:prstGeom>
        </p:spPr>
      </p:pic>
      <p:pic>
        <p:nvPicPr>
          <p:cNvPr id="11" name="Grafik 1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263152" y="3377335"/>
            <a:ext cx="2732323" cy="3498856"/>
          </a:xfrm>
          <a:prstGeom prst="rect">
            <a:avLst/>
          </a:prstGeom>
        </p:spPr>
      </p:pic>
      <p:pic>
        <p:nvPicPr>
          <p:cNvPr id="12" name="Grafik 13"/>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27584" y="5024079"/>
            <a:ext cx="2732323" cy="3498856"/>
          </a:xfrm>
          <a:prstGeom prst="rect">
            <a:avLst/>
          </a:prstGeom>
        </p:spPr>
      </p:pic>
      <p:pic>
        <p:nvPicPr>
          <p:cNvPr id="13" name="Grafik 14"/>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425317" y="1153971"/>
            <a:ext cx="2732323" cy="3498856"/>
          </a:xfrm>
          <a:prstGeom prst="rect">
            <a:avLst/>
          </a:prstGeom>
        </p:spPr>
      </p:pic>
      <p:pic>
        <p:nvPicPr>
          <p:cNvPr id="14" name="Grafik 15"/>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5291508" y="5649281"/>
            <a:ext cx="2219325" cy="514350"/>
          </a:xfrm>
          <a:prstGeom prst="rect">
            <a:avLst/>
          </a:prstGeom>
        </p:spPr>
      </p:pic>
    </p:spTree>
    <p:extLst>
      <p:ext uri="{BB962C8B-B14F-4D97-AF65-F5344CB8AC3E}">
        <p14:creationId xmlns:p14="http://schemas.microsoft.com/office/powerpoint/2010/main" val="36996268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4294967295"/>
          </p:nvPr>
        </p:nvSpPr>
        <p:spPr>
          <a:xfrm>
            <a:off x="6804248" y="5987613"/>
            <a:ext cx="2232248" cy="365125"/>
          </a:xfrm>
          <a:prstGeom prst="rect">
            <a:avLst/>
          </a:prstGeom>
        </p:spPr>
        <p:txBody>
          <a:bodyPr/>
          <a:lstStyle/>
          <a:p>
            <a:r>
              <a:rPr lang="en-GB" altLang="en-US" dirty="0" smtClean="0">
                <a:hlinkClick r:id="rId2"/>
              </a:rPr>
              <a:t>www.smecluster.com</a:t>
            </a:r>
            <a:r>
              <a:rPr lang="en-GB" altLang="en-US" dirty="0" smtClean="0"/>
              <a:t> </a:t>
            </a:r>
            <a:endParaRPr lang="en-GB" altLang="en-US" dirty="0"/>
          </a:p>
        </p:txBody>
      </p:sp>
      <p:sp>
        <p:nvSpPr>
          <p:cNvPr id="8" name="Rectangle 3"/>
          <p:cNvSpPr>
            <a:spLocks noChangeArrowheads="1"/>
          </p:cNvSpPr>
          <p:nvPr/>
        </p:nvSpPr>
        <p:spPr bwMode="auto">
          <a:xfrm>
            <a:off x="708720" y="1278632"/>
            <a:ext cx="8229600" cy="470898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rgbClr val="000000"/>
                </a:solidFill>
                <a:effectLst/>
                <a:ea typeface="Times New Roman" panose="02020603050405020304" pitchFamily="18" charset="0"/>
              </a:rPr>
              <a:t>Timing:</a:t>
            </a:r>
            <a:endParaRPr kumimoji="0" lang="en-GB" altLang="en-US" sz="1400" b="1"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000" b="1" i="0" u="none" strike="noStrike" cap="none" normalizeH="0" baseline="0" dirty="0" smtClean="0">
              <a:ln>
                <a:noFill/>
              </a:ln>
              <a:solidFill>
                <a:srgbClr val="000000"/>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smtClean="0">
                <a:ln>
                  <a:noFill/>
                </a:ln>
                <a:solidFill>
                  <a:srgbClr val="000000"/>
                </a:solidFill>
                <a:effectLst/>
                <a:ea typeface="Times New Roman" panose="02020603050405020304" pitchFamily="18" charset="0"/>
              </a:rPr>
              <a:t>9.00am    Industry 4.0 presentations</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09:00 – 09:05 Welcome					– GB </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09:05 – 09:20 What is Industry 4.0 and what does it offer to the UK Economy? 		– GB</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09:20 – 09:40 TATA Steel – A Business I4.0 Viewpoint			– PD</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09:40 – 10:00 </a:t>
            </a:r>
            <a:r>
              <a:rPr kumimoji="0" lang="en-GB" altLang="en-US" sz="1000" b="0" i="0" u="none" strike="noStrike" cap="none" normalizeH="0" baseline="0" dirty="0" err="1" smtClean="0">
                <a:ln>
                  <a:noFill/>
                </a:ln>
                <a:solidFill>
                  <a:srgbClr val="000000"/>
                </a:solidFill>
                <a:effectLst/>
                <a:ea typeface="Times New Roman" panose="02020603050405020304" pitchFamily="18" charset="0"/>
              </a:rPr>
              <a:t>Balluff</a:t>
            </a:r>
            <a:r>
              <a:rPr kumimoji="0" lang="en-GB" altLang="en-US" sz="1000" b="0" i="0" u="none" strike="noStrike" cap="none" normalizeH="0" baseline="0" dirty="0" smtClean="0">
                <a:ln>
                  <a:noFill/>
                </a:ln>
                <a:solidFill>
                  <a:srgbClr val="000000"/>
                </a:solidFill>
                <a:effectLst/>
                <a:ea typeface="Times New Roman" panose="02020603050405020304" pitchFamily="18" charset="0"/>
              </a:rPr>
              <a:t> Limited – A Second I4.0 Business Viewpoint		– RS</a:t>
            </a:r>
          </a:p>
          <a:p>
            <a:pPr lvl="0"/>
            <a:r>
              <a:rPr lang="en-GB" altLang="en-US" sz="1000" dirty="0" smtClean="0">
                <a:solidFill>
                  <a:srgbClr val="000000"/>
                </a:solidFill>
                <a:ea typeface="Times New Roman" panose="02020603050405020304" pitchFamily="18" charset="0"/>
              </a:rPr>
              <a:t>10:00 </a:t>
            </a:r>
            <a:r>
              <a:rPr lang="en-GB" altLang="en-US" sz="1000" dirty="0">
                <a:solidFill>
                  <a:srgbClr val="000000"/>
                </a:solidFill>
                <a:ea typeface="Times New Roman" panose="02020603050405020304" pitchFamily="18" charset="0"/>
              </a:rPr>
              <a:t>– </a:t>
            </a:r>
            <a:r>
              <a:rPr lang="en-GB" altLang="en-US" sz="1000" dirty="0" smtClean="0">
                <a:solidFill>
                  <a:srgbClr val="000000"/>
                </a:solidFill>
                <a:ea typeface="Times New Roman" panose="02020603050405020304" pitchFamily="18" charset="0"/>
              </a:rPr>
              <a:t>10:20 </a:t>
            </a:r>
            <a:r>
              <a:rPr lang="en-GB" altLang="en-US" sz="1000" dirty="0">
                <a:solidFill>
                  <a:srgbClr val="000000"/>
                </a:solidFill>
                <a:ea typeface="Times New Roman" panose="02020603050405020304" pitchFamily="18" charset="0"/>
              </a:rPr>
              <a:t>Question and Answer </a:t>
            </a:r>
            <a:r>
              <a:rPr lang="en-GB" altLang="en-US" sz="1000" dirty="0" smtClean="0">
                <a:solidFill>
                  <a:srgbClr val="000000"/>
                </a:solidFill>
                <a:ea typeface="Times New Roman" panose="02020603050405020304" pitchFamily="18" charset="0"/>
              </a:rPr>
              <a:t>Session				</a:t>
            </a:r>
            <a:r>
              <a:rPr lang="en-GB" altLang="en-US" sz="1000" dirty="0">
                <a:solidFill>
                  <a:srgbClr val="000000"/>
                </a:solidFill>
                <a:ea typeface="Times New Roman" panose="02020603050405020304" pitchFamily="18" charset="0"/>
              </a:rPr>
              <a:t> – GB </a:t>
            </a:r>
            <a:r>
              <a:rPr lang="en-GB" altLang="en-US" sz="1000" dirty="0" smtClean="0">
                <a:solidFill>
                  <a:srgbClr val="000000"/>
                </a:solidFill>
                <a:ea typeface="Times New Roman" panose="02020603050405020304" pitchFamily="18" charset="0"/>
              </a:rPr>
              <a:t>/ALL</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1" i="0" u="none" strike="noStrike" cap="none" normalizeH="0" baseline="0" dirty="0" smtClean="0">
              <a:ln>
                <a:noFill/>
              </a:ln>
              <a:solidFill>
                <a:srgbClr val="000000"/>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smtClean="0">
                <a:ln>
                  <a:noFill/>
                </a:ln>
                <a:solidFill>
                  <a:srgbClr val="000000"/>
                </a:solidFill>
                <a:effectLst/>
                <a:ea typeface="Times New Roman" panose="02020603050405020304" pitchFamily="18" charset="0"/>
              </a:rPr>
              <a:t>10.20am Coffee Break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smtClean="0">
                <a:ln>
                  <a:noFill/>
                </a:ln>
                <a:solidFill>
                  <a:srgbClr val="000000"/>
                </a:solidFill>
                <a:effectLst/>
                <a:ea typeface="Times New Roman" panose="02020603050405020304" pitchFamily="18" charset="0"/>
              </a:rPr>
              <a:t>10.30am Future Trend Presentations</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10:30 – 10:45 Semi-Autonomous Robots the safety implications			– RN  </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10:45 – 11:00 Cloud / FOG Computing – CREMA Project			– SO/SC</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11:00 – 11:10 Big Data and what it really means for Business			– SC</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11:10 – 11:20 The Growth of Strategic Business planning (FLEXINET/ FITMAN)		– CP</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11:20 – 11:30 Cyber Physical Systems - ‘Wearables’ and New Innovations		– GB</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smtClean="0">
                <a:ln>
                  <a:noFill/>
                </a:ln>
                <a:solidFill>
                  <a:srgbClr val="000000"/>
                </a:solidFill>
                <a:effectLst/>
                <a:ea typeface="Times New Roman" panose="02020603050405020304" pitchFamily="18" charset="0"/>
              </a:rPr>
              <a:t>11.30am Coffee Break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smtClean="0">
                <a:ln>
                  <a:noFill/>
                </a:ln>
                <a:solidFill>
                  <a:srgbClr val="000000"/>
                </a:solidFill>
                <a:effectLst/>
                <a:ea typeface="Times New Roman" panose="02020603050405020304" pitchFamily="18" charset="0"/>
              </a:rPr>
              <a:t>11:40am Exploring the www.ec.europa.eu Portal for Open Calls</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11:40 – 11:55 INDUSTRY 2020 IN THE CIRCULAR ECONOMY CALL		– GB/SC</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11:55 – 12:10 How to find other relevant calls for Industrial Leadership		– GB/SC</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12:10 – 12:20 WEFO / KTN Funding Opportunities			– GG / MC</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12:20 – 12:30 Question and Answer session				– GB / ALL</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500" b="0" i="0" u="none" strike="noStrike" cap="none" normalizeH="0" baseline="0" dirty="0" smtClean="0">
                <a:ln>
                  <a:noFill/>
                </a:ln>
                <a:solidFill>
                  <a:srgbClr val="000000"/>
                </a:solidFill>
                <a:effectLst/>
                <a:ea typeface="Times New Roman" panose="02020603050405020304" pitchFamily="18" charset="0"/>
              </a:rPr>
              <a:t> </a:t>
            </a:r>
            <a:endParaRPr kumimoji="0" lang="en-GB" altLang="en-US" sz="5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smtClean="0">
                <a:ln>
                  <a:noFill/>
                </a:ln>
                <a:solidFill>
                  <a:srgbClr val="000000"/>
                </a:solidFill>
                <a:effectLst/>
                <a:ea typeface="Times New Roman" panose="02020603050405020304" pitchFamily="18" charset="0"/>
              </a:rPr>
              <a:t>12.30pm Buffet lunch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5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smtClean="0">
                <a:ln>
                  <a:noFill/>
                </a:ln>
                <a:solidFill>
                  <a:srgbClr val="000000"/>
                </a:solidFill>
                <a:effectLst/>
                <a:ea typeface="Times New Roman" panose="02020603050405020304" pitchFamily="18" charset="0"/>
              </a:rPr>
              <a:t>13.15pm Informal Demonstrations &amp; Workshops</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We have a number of areas set up demonstrations of the technologies presented in the morning</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tabLst/>
            </a:pPr>
            <a:r>
              <a:rPr kumimoji="0" lang="en-GB" altLang="en-US" sz="1000" b="0" i="0" u="none" strike="noStrike" cap="none" normalizeH="0" baseline="0" dirty="0" smtClean="0">
                <a:ln>
                  <a:noFill/>
                </a:ln>
                <a:solidFill>
                  <a:srgbClr val="000000"/>
                </a:solidFill>
                <a:effectLst/>
                <a:ea typeface="Times New Roman" panose="02020603050405020304" pitchFamily="18" charset="0"/>
              </a:rPr>
              <a:t>Networking opportunities and Partner finding for EU Calls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altLang="en-US" sz="5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smtClean="0">
                <a:ln>
                  <a:noFill/>
                </a:ln>
                <a:solidFill>
                  <a:srgbClr val="000000"/>
                </a:solidFill>
                <a:effectLst/>
                <a:ea typeface="Times New Roman" panose="02020603050405020304" pitchFamily="18" charset="0"/>
              </a:rPr>
              <a:t>3.30pm Finish</a:t>
            </a:r>
            <a:endParaRPr kumimoji="0" lang="en-GB" altLang="en-US" sz="1000" b="0" i="0" u="none" strike="noStrike" cap="none" normalizeH="0" baseline="0" dirty="0" smtClean="0">
              <a:ln>
                <a:noFill/>
              </a:ln>
              <a:solidFill>
                <a:schemeClr val="tx1"/>
              </a:solidFill>
              <a:effectLst/>
            </a:endParaRPr>
          </a:p>
        </p:txBody>
      </p:sp>
      <p:sp>
        <p:nvSpPr>
          <p:cNvPr id="10" name="Rectangle 2"/>
          <p:cNvSpPr>
            <a:spLocks noChangeArrowheads="1"/>
          </p:cNvSpPr>
          <p:nvPr/>
        </p:nvSpPr>
        <p:spPr bwMode="auto">
          <a:xfrm>
            <a:off x="4726360" y="652046"/>
            <a:ext cx="4310136" cy="52322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Connected Business Community 4.0</a:t>
            </a:r>
            <a:endParaRPr kumimoji="0" lang="en-GB" altLang="en-US" sz="6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Times New Roman" panose="02020603050405020304" pitchFamily="18" charset="0"/>
                <a:cs typeface="Arial" panose="020B0604020202020204" pitchFamily="34" charset="0"/>
              </a:rPr>
              <a:t>Service Based Economy - 19th November 2015</a:t>
            </a:r>
            <a:endParaRPr kumimoji="0" lang="en-GB" altLang="en-US" sz="1800" b="0" i="0" u="none" strike="noStrike" cap="none" normalizeH="0" baseline="0" dirty="0" smtClean="0">
              <a:ln>
                <a:noFill/>
              </a:ln>
              <a:solidFill>
                <a:schemeClr val="tx1"/>
              </a:solidFill>
              <a:effectLst/>
              <a:latin typeface="Arial" panose="020B0604020202020204" pitchFamily="34" charset="0"/>
            </a:endParaRPr>
          </a:p>
        </p:txBody>
      </p:sp>
      <p:sp>
        <p:nvSpPr>
          <p:cNvPr id="12" name="Title 1"/>
          <p:cNvSpPr>
            <a:spLocks noGrp="1"/>
          </p:cNvSpPr>
          <p:nvPr>
            <p:ph type="title"/>
          </p:nvPr>
        </p:nvSpPr>
        <p:spPr>
          <a:xfrm>
            <a:off x="1043633" y="279737"/>
            <a:ext cx="3528367" cy="792163"/>
          </a:xfrm>
        </p:spPr>
        <p:txBody>
          <a:bodyPr/>
          <a:lstStyle/>
          <a:p>
            <a:r>
              <a:rPr lang="en-GB" dirty="0" smtClean="0"/>
              <a:t>Last Year</a:t>
            </a:r>
            <a:endParaRPr lang="en-GB" dirty="0"/>
          </a:p>
        </p:txBody>
      </p:sp>
      <p:pic>
        <p:nvPicPr>
          <p:cNvPr id="9" name="Picture 6" descr="SMEClusterLogo.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925" y="17463"/>
            <a:ext cx="1512888" cy="125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425164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6260" y="1884755"/>
            <a:ext cx="2851813" cy="1604145"/>
          </a:xfrm>
          <a:prstGeom prst="rect">
            <a:avLst/>
          </a:prstGeom>
        </p:spPr>
      </p:pic>
      <p:pic>
        <p:nvPicPr>
          <p:cNvPr id="14" name="Picture 1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11960" y="526049"/>
            <a:ext cx="3070592" cy="1727208"/>
          </a:xfrm>
          <a:prstGeom prst="rect">
            <a:avLst/>
          </a:prstGeom>
        </p:spPr>
      </p:pic>
      <p:pic>
        <p:nvPicPr>
          <p:cNvPr id="13" name="Picture 1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340893" y="0"/>
            <a:ext cx="2803107" cy="1576748"/>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05771" y="984761"/>
            <a:ext cx="2636858" cy="1483233"/>
          </a:xfrm>
          <a:prstGeom prst="rect">
            <a:avLst/>
          </a:prstGeom>
        </p:spPr>
      </p:pic>
      <p:sp>
        <p:nvSpPr>
          <p:cNvPr id="20" name="Rectangle 19"/>
          <p:cNvSpPr/>
          <p:nvPr/>
        </p:nvSpPr>
        <p:spPr>
          <a:xfrm>
            <a:off x="1389646" y="39679"/>
            <a:ext cx="5366695" cy="523220"/>
          </a:xfrm>
          <a:prstGeom prst="rect">
            <a:avLst/>
          </a:prstGeom>
        </p:spPr>
        <p:txBody>
          <a:bodyPr wrap="square">
            <a:spAutoFit/>
          </a:bodyPr>
          <a:lstStyle/>
          <a:p>
            <a:r>
              <a:rPr lang="en-GB" sz="2800" dirty="0" smtClean="0"/>
              <a:t>The Age of Wearables is here</a:t>
            </a:r>
            <a:endParaRPr lang="en-GB" sz="2800" dirty="0"/>
          </a:p>
        </p:txBody>
      </p:sp>
      <p:pic>
        <p:nvPicPr>
          <p:cNvPr id="22" name="Picture 21"/>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74114" y="3533918"/>
            <a:ext cx="2559770" cy="1100157"/>
          </a:xfrm>
          <a:prstGeom prst="rect">
            <a:avLst/>
          </a:prstGeom>
        </p:spPr>
      </p:pic>
      <p:pic>
        <p:nvPicPr>
          <p:cNvPr id="21" name="Picture 2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027766" y="4547767"/>
            <a:ext cx="4116234" cy="1646494"/>
          </a:xfrm>
          <a:prstGeom prst="rect">
            <a:avLst/>
          </a:prstGeom>
        </p:spPr>
      </p:pic>
      <p:pic>
        <p:nvPicPr>
          <p:cNvPr id="10" name="Picture 9"/>
          <p:cNvPicPr>
            <a:picLocks noChangeAspect="1"/>
          </p:cNvPicPr>
          <p:nvPr/>
        </p:nvPicPr>
        <p:blipFill rotWithShape="1">
          <a:blip r:embed="rId8" cstate="print">
            <a:extLst>
              <a:ext uri="{28A0092B-C50C-407E-A947-70E740481C1C}">
                <a14:useLocalDpi xmlns:a14="http://schemas.microsoft.com/office/drawing/2010/main" val="0"/>
              </a:ext>
            </a:extLst>
          </a:blip>
          <a:srcRect l="18163" r="19274"/>
          <a:stretch/>
        </p:blipFill>
        <p:spPr>
          <a:xfrm>
            <a:off x="6911752" y="2540753"/>
            <a:ext cx="2232248" cy="2007014"/>
          </a:xfrm>
          <a:prstGeom prst="rect">
            <a:avLst/>
          </a:prstGeom>
        </p:spPr>
      </p:pic>
      <p:pic>
        <p:nvPicPr>
          <p:cNvPr id="9" name="Picture 8"/>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021719" y="2251621"/>
            <a:ext cx="2874996" cy="1617185"/>
          </a:xfrm>
          <a:prstGeom prst="rect">
            <a:avLst/>
          </a:prstGeom>
        </p:spPr>
      </p:pic>
      <p:pic>
        <p:nvPicPr>
          <p:cNvPr id="15" name="Picture 14"/>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rot="5400000">
            <a:off x="-40477" y="4535516"/>
            <a:ext cx="1911372" cy="1433529"/>
          </a:xfrm>
          <a:prstGeom prst="rect">
            <a:avLst/>
          </a:prstGeom>
        </p:spPr>
      </p:pic>
      <p:pic>
        <p:nvPicPr>
          <p:cNvPr id="16" name="Picture 15"/>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610000" y="4764669"/>
            <a:ext cx="2745976" cy="1443298"/>
          </a:xfrm>
          <a:prstGeom prst="rect">
            <a:avLst/>
          </a:prstGeom>
        </p:spPr>
      </p:pic>
      <p:sp>
        <p:nvSpPr>
          <p:cNvPr id="18" name="TextBox 17"/>
          <p:cNvSpPr txBox="1"/>
          <p:nvPr/>
        </p:nvSpPr>
        <p:spPr>
          <a:xfrm>
            <a:off x="115892" y="3927263"/>
            <a:ext cx="1494108" cy="369332"/>
          </a:xfrm>
          <a:prstGeom prst="rect">
            <a:avLst/>
          </a:prstGeom>
          <a:noFill/>
        </p:spPr>
        <p:txBody>
          <a:bodyPr wrap="square" rtlCol="0">
            <a:spAutoFit/>
          </a:bodyPr>
          <a:lstStyle/>
          <a:p>
            <a:r>
              <a:rPr lang="en-GB" dirty="0" smtClean="0"/>
              <a:t>3D Printing</a:t>
            </a:r>
            <a:endParaRPr lang="en-GB" dirty="0"/>
          </a:p>
        </p:txBody>
      </p:sp>
    </p:spTree>
    <p:extLst>
      <p:ext uri="{BB962C8B-B14F-4D97-AF65-F5344CB8AC3E}">
        <p14:creationId xmlns:p14="http://schemas.microsoft.com/office/powerpoint/2010/main" val="37643346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el 1"/>
          <p:cNvSpPr txBox="1">
            <a:spLocks/>
          </p:cNvSpPr>
          <p:nvPr/>
        </p:nvSpPr>
        <p:spPr>
          <a:xfrm>
            <a:off x="0" y="124212"/>
            <a:ext cx="8121080" cy="72494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600" b="1" kern="1200">
                <a:solidFill>
                  <a:schemeClr val="tx1"/>
                </a:solidFill>
                <a:latin typeface="+mj-lt"/>
                <a:ea typeface="+mj-ea"/>
                <a:cs typeface="+mj-cs"/>
              </a:defRPr>
            </a:lvl1pPr>
          </a:lstStyle>
          <a:p>
            <a:r>
              <a:rPr lang="en-GB" dirty="0" smtClean="0"/>
              <a:t>Waterton Digital Manufacturing Centre</a:t>
            </a:r>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057598"/>
            <a:ext cx="4049182" cy="5398909"/>
          </a:xfrm>
          <a:prstGeom prst="rect">
            <a:avLst/>
          </a:prstGeom>
        </p:spPr>
      </p:pic>
      <p:sp>
        <p:nvSpPr>
          <p:cNvPr id="8" name="Content Placeholder 3"/>
          <p:cNvSpPr txBox="1">
            <a:spLocks/>
          </p:cNvSpPr>
          <p:nvPr/>
        </p:nvSpPr>
        <p:spPr>
          <a:xfrm>
            <a:off x="5940152" y="4260850"/>
            <a:ext cx="3024336" cy="1857999"/>
          </a:xfrm>
          <a:prstGeom prst="rect">
            <a:avLst/>
          </a:prstGeom>
        </p:spPr>
        <p:txBody>
          <a:bodyPr vert="horz" lIns="91440" tIns="45720" rIns="91440" bIns="45720" rtlCol="0">
            <a:normAutofit lnSpcReduction="10000"/>
          </a:bodyPr>
          <a:lstStyle>
            <a:lvl1pPr marL="457200" indent="-4572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200" kern="1200" baseline="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t>Working with Ubisense to develop collaborative techniques with the virtualisation of assets</a:t>
            </a:r>
          </a:p>
          <a:p>
            <a:endParaRPr lang="en-GB" dirty="0" smtClean="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5936" y="1196752"/>
            <a:ext cx="5148064" cy="2574032"/>
          </a:xfrm>
          <a:prstGeom prst="rect">
            <a:avLst/>
          </a:prstGeom>
        </p:spPr>
      </p:pic>
      <p:pic>
        <p:nvPicPr>
          <p:cNvPr id="3" name="Picture 2"/>
          <p:cNvPicPr>
            <a:picLocks noChangeAspect="1"/>
          </p:cNvPicPr>
          <p:nvPr/>
        </p:nvPicPr>
        <p:blipFill>
          <a:blip r:embed="rId4"/>
          <a:stretch>
            <a:fillRect/>
          </a:stretch>
        </p:blipFill>
        <p:spPr>
          <a:xfrm>
            <a:off x="3635896" y="3212976"/>
            <a:ext cx="2002287" cy="2621482"/>
          </a:xfrm>
          <a:prstGeom prst="rect">
            <a:avLst/>
          </a:prstGeom>
        </p:spPr>
      </p:pic>
    </p:spTree>
    <p:extLst>
      <p:ext uri="{BB962C8B-B14F-4D97-AF65-F5344CB8AC3E}">
        <p14:creationId xmlns:p14="http://schemas.microsoft.com/office/powerpoint/2010/main" val="37098344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Up-Down Arrow 4"/>
          <p:cNvSpPr/>
          <p:nvPr/>
        </p:nvSpPr>
        <p:spPr>
          <a:xfrm>
            <a:off x="7086599" y="1225868"/>
            <a:ext cx="177265" cy="2113555"/>
          </a:xfrm>
          <a:prstGeom prst="upDown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TextBox 5"/>
          <p:cNvSpPr txBox="1"/>
          <p:nvPr/>
        </p:nvSpPr>
        <p:spPr>
          <a:xfrm>
            <a:off x="7444840" y="1225868"/>
            <a:ext cx="1371600" cy="369332"/>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p>
            <a:r>
              <a:rPr lang="en-GB" dirty="0" smtClean="0"/>
              <a:t>Cloud</a:t>
            </a:r>
            <a:endParaRPr lang="en-GB" dirty="0"/>
          </a:p>
        </p:txBody>
      </p:sp>
      <p:sp>
        <p:nvSpPr>
          <p:cNvPr id="7" name="TextBox 6"/>
          <p:cNvSpPr txBox="1"/>
          <p:nvPr/>
        </p:nvSpPr>
        <p:spPr>
          <a:xfrm>
            <a:off x="7444840" y="2970091"/>
            <a:ext cx="1371600" cy="369332"/>
          </a:xfrm>
          <a:prstGeom prst="rect">
            <a:avLst/>
          </a:prstGeom>
        </p:spPr>
        <p:style>
          <a:lnRef idx="1">
            <a:schemeClr val="accent3"/>
          </a:lnRef>
          <a:fillRef idx="3">
            <a:schemeClr val="accent3"/>
          </a:fillRef>
          <a:effectRef idx="2">
            <a:schemeClr val="accent3"/>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t>Fog</a:t>
            </a:r>
          </a:p>
        </p:txBody>
      </p:sp>
      <p:sp>
        <p:nvSpPr>
          <p:cNvPr id="8" name="Title 1"/>
          <p:cNvSpPr>
            <a:spLocks noGrp="1"/>
          </p:cNvSpPr>
          <p:nvPr>
            <p:ph type="title"/>
          </p:nvPr>
        </p:nvSpPr>
        <p:spPr>
          <a:xfrm>
            <a:off x="484710" y="-27384"/>
            <a:ext cx="7055380" cy="1400530"/>
          </a:xfrm>
        </p:spPr>
        <p:txBody>
          <a:bodyPr/>
          <a:lstStyle/>
          <a:p>
            <a:r>
              <a:rPr lang="en-GB" dirty="0" smtClean="0"/>
              <a:t>Industreweb 4.0</a:t>
            </a:r>
            <a:endParaRPr lang="en-GB" dirty="0"/>
          </a:p>
        </p:txBody>
      </p:sp>
      <p:pic>
        <p:nvPicPr>
          <p:cNvPr id="10" name="Picture 9"/>
          <p:cNvPicPr>
            <a:picLocks noChangeAspect="1"/>
          </p:cNvPicPr>
          <p:nvPr/>
        </p:nvPicPr>
        <p:blipFill>
          <a:blip r:embed="rId2"/>
          <a:stretch>
            <a:fillRect/>
          </a:stretch>
        </p:blipFill>
        <p:spPr>
          <a:xfrm>
            <a:off x="552449" y="1145101"/>
            <a:ext cx="6238875" cy="5110129"/>
          </a:xfrm>
          <a:prstGeom prst="rect">
            <a:avLst/>
          </a:prstGeom>
        </p:spPr>
      </p:pic>
      <p:sp>
        <p:nvSpPr>
          <p:cNvPr id="13" name="TextBox 12"/>
          <p:cNvSpPr txBox="1"/>
          <p:nvPr/>
        </p:nvSpPr>
        <p:spPr>
          <a:xfrm>
            <a:off x="7444840" y="3648492"/>
            <a:ext cx="1552576" cy="923330"/>
          </a:xfrm>
          <a:prstGeom prst="rect">
            <a:avLst/>
          </a:prstGeom>
          <a:noFill/>
        </p:spPr>
        <p:txBody>
          <a:bodyPr wrap="square" rtlCol="0">
            <a:spAutoFit/>
          </a:bodyPr>
          <a:lstStyle/>
          <a:p>
            <a:r>
              <a:rPr lang="en-GB" dirty="0" smtClean="0"/>
              <a:t>Industrial Internet of Things</a:t>
            </a:r>
            <a:endParaRPr lang="en-GB" dirty="0"/>
          </a:p>
        </p:txBody>
      </p:sp>
    </p:spTree>
    <p:extLst>
      <p:ext uri="{BB962C8B-B14F-4D97-AF65-F5344CB8AC3E}">
        <p14:creationId xmlns:p14="http://schemas.microsoft.com/office/powerpoint/2010/main" val="3496242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randombar(horizontal)">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wipe(down)">
                                      <p:cBhvr>
                                        <p:cTn id="2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iFog</a:t>
            </a:r>
            <a:r>
              <a:rPr lang="en-GB" dirty="0" smtClean="0"/>
              <a:t> Implementation</a:t>
            </a:r>
            <a:endParaRPr lang="en-GB" dirty="0"/>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683051" y="1196752"/>
            <a:ext cx="7810859" cy="5184576"/>
          </a:xfrm>
          <a:prstGeom prst="rect">
            <a:avLst/>
          </a:prstGeom>
          <a:noFill/>
        </p:spPr>
      </p:pic>
      <p:sp>
        <p:nvSpPr>
          <p:cNvPr id="3" name="Rounded Rectangle 2"/>
          <p:cNvSpPr/>
          <p:nvPr/>
        </p:nvSpPr>
        <p:spPr>
          <a:xfrm>
            <a:off x="2699792" y="4492612"/>
            <a:ext cx="1512168" cy="1368152"/>
          </a:xfrm>
          <a:prstGeom prst="roundRect">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ZONE1</a:t>
            </a:r>
            <a:endParaRPr lang="en-GB" dirty="0"/>
          </a:p>
          <a:p>
            <a:pPr algn="ctr"/>
            <a:r>
              <a:rPr lang="en-GB" dirty="0" smtClean="0"/>
              <a:t>ABB Robot</a:t>
            </a:r>
            <a:endParaRPr lang="en-GB" dirty="0"/>
          </a:p>
        </p:txBody>
      </p:sp>
      <p:sp>
        <p:nvSpPr>
          <p:cNvPr id="6" name="Rounded Rectangle 5"/>
          <p:cNvSpPr/>
          <p:nvPr/>
        </p:nvSpPr>
        <p:spPr>
          <a:xfrm>
            <a:off x="4557896" y="3811488"/>
            <a:ext cx="1512168" cy="1368152"/>
          </a:xfrm>
          <a:prstGeom prst="roundRect">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ZONE2</a:t>
            </a:r>
          </a:p>
          <a:p>
            <a:pPr algn="ctr"/>
            <a:r>
              <a:rPr lang="en-GB" dirty="0" smtClean="0"/>
              <a:t>Test 1</a:t>
            </a:r>
            <a:endParaRPr lang="en-GB" dirty="0"/>
          </a:p>
        </p:txBody>
      </p:sp>
      <p:sp>
        <p:nvSpPr>
          <p:cNvPr id="7" name="Rounded Rectangle 6"/>
          <p:cNvSpPr/>
          <p:nvPr/>
        </p:nvSpPr>
        <p:spPr>
          <a:xfrm>
            <a:off x="5769819" y="3336652"/>
            <a:ext cx="1512168" cy="1368152"/>
          </a:xfrm>
          <a:prstGeom prst="roundRect">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ZONE3</a:t>
            </a:r>
          </a:p>
          <a:p>
            <a:pPr algn="ctr"/>
            <a:r>
              <a:rPr lang="en-GB" dirty="0" smtClean="0"/>
              <a:t>Test 2</a:t>
            </a:r>
            <a:endParaRPr lang="en-GB" dirty="0"/>
          </a:p>
        </p:txBody>
      </p:sp>
      <p:sp>
        <p:nvSpPr>
          <p:cNvPr id="10" name="Rounded Rectangle 9"/>
          <p:cNvSpPr/>
          <p:nvPr/>
        </p:nvSpPr>
        <p:spPr>
          <a:xfrm>
            <a:off x="7448073" y="2708920"/>
            <a:ext cx="1512168" cy="1368152"/>
          </a:xfrm>
          <a:prstGeom prst="roundRect">
            <a:avLst/>
          </a:prstGeom>
          <a:solidFill>
            <a:schemeClr val="accent1">
              <a:alpha val="47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ZONE4</a:t>
            </a:r>
          </a:p>
          <a:p>
            <a:pPr algn="ctr"/>
            <a:r>
              <a:rPr lang="en-GB" dirty="0" smtClean="0"/>
              <a:t>Goods Out</a:t>
            </a:r>
            <a:endParaRPr lang="en-GB" dirty="0"/>
          </a:p>
        </p:txBody>
      </p:sp>
    </p:spTree>
    <p:extLst>
      <p:ext uri="{BB962C8B-B14F-4D97-AF65-F5344CB8AC3E}">
        <p14:creationId xmlns:p14="http://schemas.microsoft.com/office/powerpoint/2010/main" val="34617909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38238" y="1124744"/>
            <a:ext cx="8626250" cy="3356302"/>
          </a:xfrm>
        </p:spPr>
        <p:txBody>
          <a:bodyPr>
            <a:normAutofit/>
          </a:bodyPr>
          <a:lstStyle/>
          <a:p>
            <a:r>
              <a:rPr lang="en-GB" sz="4900" b="1" dirty="0" smtClean="0">
                <a:latin typeface="Arial" panose="020B0604020202020204" pitchFamily="34" charset="0"/>
                <a:ea typeface="Calibri" panose="020F0502020204030204" pitchFamily="34" charset="0"/>
              </a:rPr>
              <a:t>“Thank You”</a:t>
            </a:r>
            <a:r>
              <a:rPr lang="en-US"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
            </a:r>
            <a:br>
              <a:rPr lang="en-US"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t/>
            </a:r>
            <a:br>
              <a:rPr lang="en-US" sz="800" dirty="0" smtClean="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r>
              <a:rPr lang="en-US" sz="1800" dirty="0" smtClean="0">
                <a:latin typeface="Arial" panose="020B0604020202020204" pitchFamily="34" charset="0"/>
                <a:ea typeface="Times New Roman" panose="02020603050405020304" pitchFamily="18" charset="0"/>
                <a:cs typeface="Times New Roman" panose="02020603050405020304" pitchFamily="18" charset="0"/>
              </a:rPr>
              <a:t>Gurbaksh </a:t>
            </a:r>
            <a:r>
              <a:rPr lang="en-US" sz="1800" dirty="0">
                <a:latin typeface="Arial" panose="020B0604020202020204" pitchFamily="34" charset="0"/>
                <a:ea typeface="Times New Roman" panose="02020603050405020304" pitchFamily="18" charset="0"/>
                <a:cs typeface="Times New Roman" panose="02020603050405020304" pitchFamily="18" charset="0"/>
              </a:rPr>
              <a:t>Bhullar</a:t>
            </a:r>
            <a:br>
              <a:rPr lang="en-US" sz="1800" dirty="0">
                <a:latin typeface="Arial" panose="020B0604020202020204" pitchFamily="34" charset="0"/>
                <a:ea typeface="Times New Roman" panose="02020603050405020304" pitchFamily="18" charset="0"/>
                <a:cs typeface="Times New Roman" panose="02020603050405020304" pitchFamily="18" charset="0"/>
              </a:rPr>
            </a:br>
            <a:r>
              <a:rPr lang="en-US" sz="1800" dirty="0">
                <a:latin typeface="Arial" panose="020B0604020202020204" pitchFamily="34" charset="0"/>
                <a:ea typeface="Times New Roman" panose="02020603050405020304" pitchFamily="18" charset="0"/>
                <a:cs typeface="Times New Roman" panose="02020603050405020304" pitchFamily="18" charset="0"/>
              </a:rPr>
              <a:t>Technology Application Network Limited (TANet)</a:t>
            </a:r>
            <a:br>
              <a:rPr lang="en-US" sz="1800" dirty="0">
                <a:latin typeface="Arial" panose="020B0604020202020204" pitchFamily="34" charset="0"/>
                <a:ea typeface="Times New Roman" panose="02020603050405020304" pitchFamily="18" charset="0"/>
                <a:cs typeface="Times New Roman" panose="02020603050405020304" pitchFamily="18" charset="0"/>
              </a:rPr>
            </a:br>
            <a:r>
              <a:rPr lang="en-US" sz="1800" dirty="0">
                <a:latin typeface="Arial" panose="020B0604020202020204" pitchFamily="34" charset="0"/>
                <a:ea typeface="Times New Roman" panose="02020603050405020304" pitchFamily="18" charset="0"/>
                <a:cs typeface="Times New Roman" panose="02020603050405020304" pitchFamily="18" charset="0"/>
              </a:rPr>
              <a:t>Waterton Technology Centre, Bridgend. South Wales. CF31 3WT. UK</a:t>
            </a:r>
            <a:r>
              <a:rPr lang="en-US" sz="1800" dirty="0" smtClean="0">
                <a:latin typeface="Arial" panose="020B0604020202020204" pitchFamily="34" charset="0"/>
                <a:ea typeface="Times New Roman" panose="02020603050405020304" pitchFamily="18" charset="0"/>
                <a:cs typeface="Times New Roman" panose="02020603050405020304" pitchFamily="18" charset="0"/>
              </a:rPr>
              <a:t>.</a:t>
            </a:r>
            <a:endParaRPr lang="en-GB" sz="1800" dirty="0"/>
          </a:p>
        </p:txBody>
      </p:sp>
      <p:pic>
        <p:nvPicPr>
          <p:cNvPr id="8" name="Bild 1" descr="crema_logo.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4293096"/>
            <a:ext cx="1785490" cy="1116849"/>
          </a:xfrm>
          <a:prstGeom prst="rect">
            <a:avLst/>
          </a:prstGeom>
        </p:spPr>
      </p:pic>
      <p:sp>
        <p:nvSpPr>
          <p:cNvPr id="10" name="Rechteck 6"/>
          <p:cNvSpPr/>
          <p:nvPr/>
        </p:nvSpPr>
        <p:spPr>
          <a:xfrm>
            <a:off x="203613" y="6008677"/>
            <a:ext cx="3149645" cy="461665"/>
          </a:xfrm>
          <a:prstGeom prst="rect">
            <a:avLst/>
          </a:prstGeom>
        </p:spPr>
        <p:txBody>
          <a:bodyPr wrap="none">
            <a:spAutoFit/>
          </a:bodyPr>
          <a:lstStyle/>
          <a:p>
            <a:r>
              <a:rPr lang="en-US" sz="2400" dirty="0" smtClean="0">
                <a:solidFill>
                  <a:schemeClr val="tx1">
                    <a:lumMod val="50000"/>
                    <a:lumOff val="50000"/>
                  </a:schemeClr>
                </a:solidFill>
                <a:hlinkClick r:id="rId3"/>
              </a:rPr>
              <a:t>www.crema-project.eu</a:t>
            </a:r>
            <a:endParaRPr lang="en-GB" sz="2400" dirty="0">
              <a:solidFill>
                <a:schemeClr val="tx1">
                  <a:lumMod val="50000"/>
                  <a:lumOff val="50000"/>
                </a:schemeClr>
              </a:solidFill>
            </a:endParaRPr>
          </a:p>
        </p:txBody>
      </p:sp>
      <p:sp>
        <p:nvSpPr>
          <p:cNvPr id="3" name="Rectangle 2"/>
          <p:cNvSpPr/>
          <p:nvPr/>
        </p:nvSpPr>
        <p:spPr>
          <a:xfrm>
            <a:off x="203613" y="5445224"/>
            <a:ext cx="2239074" cy="646331"/>
          </a:xfrm>
          <a:prstGeom prst="rect">
            <a:avLst/>
          </a:prstGeom>
        </p:spPr>
        <p:txBody>
          <a:bodyPr wrap="none">
            <a:spAutoFit/>
          </a:bodyPr>
          <a:lstStyle/>
          <a:p>
            <a:r>
              <a:rPr lang="en-GB" dirty="0"/>
              <a:t>Cloud-based </a:t>
            </a:r>
            <a:r>
              <a:rPr lang="en-GB" dirty="0" smtClean="0"/>
              <a:t>Rapid</a:t>
            </a:r>
            <a:br>
              <a:rPr lang="en-GB" dirty="0" smtClean="0"/>
            </a:br>
            <a:r>
              <a:rPr lang="en-GB" dirty="0" smtClean="0"/>
              <a:t>Elastic </a:t>
            </a:r>
            <a:r>
              <a:rPr lang="en-GB" dirty="0" err="1"/>
              <a:t>MAnufacturing</a:t>
            </a:r>
            <a:endParaRPr lang="en-GB" dirty="0"/>
          </a:p>
        </p:txBody>
      </p:sp>
    </p:spTree>
    <p:extLst>
      <p:ext uri="{BB962C8B-B14F-4D97-AF65-F5344CB8AC3E}">
        <p14:creationId xmlns:p14="http://schemas.microsoft.com/office/powerpoint/2010/main" val="2293160589"/>
      </p:ext>
    </p:extLst>
  </p:cSld>
  <p:clrMapOvr>
    <a:masterClrMapping/>
  </p:clrMapOvr>
  <p:timing>
    <p:tnLst>
      <p:par>
        <p:cTn id="1" dur="indefinite" restart="never" nodeType="tmRoot"/>
      </p:par>
    </p:tnLst>
  </p:timing>
</p:sld>
</file>

<file path=ppt/theme/theme1.xml><?xml version="1.0" encoding="utf-8"?>
<a:theme xmlns:a="http://schemas.openxmlformats.org/drawingml/2006/main" name="Larissa">
  <a:themeElements>
    <a:clrScheme name="Larissa">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Larissa">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Larissa">
  <a:themeElements>
    <a:clrScheme name="Larissa">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Larissa">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Larissa">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3344</TotalTime>
  <Words>722</Words>
  <Application>Microsoft Office PowerPoint</Application>
  <PresentationFormat>On-screen Show (4:3)</PresentationFormat>
  <Paragraphs>149</Paragraphs>
  <Slides>18</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18</vt:i4>
      </vt:variant>
    </vt:vector>
  </HeadingPairs>
  <TitlesOfParts>
    <vt:vector size="24" baseType="lpstr">
      <vt:lpstr>Arial</vt:lpstr>
      <vt:lpstr>Calibri</vt:lpstr>
      <vt:lpstr>Calibri Light</vt:lpstr>
      <vt:lpstr>Times New Roman</vt:lpstr>
      <vt:lpstr>Larissa</vt:lpstr>
      <vt:lpstr>Office Theme</vt:lpstr>
      <vt:lpstr>ICT in Manufacturing The rise of industry 4.0   Gash Bhullar Technology Application Network Limited (TANet) Waterton Technology Centre, Bridgend. South Wales. CF31 3WT. UK.</vt:lpstr>
      <vt:lpstr>Key Words /Phrases</vt:lpstr>
      <vt:lpstr>Players in the Market</vt:lpstr>
      <vt:lpstr>TANet / Control 2K EU Projects</vt:lpstr>
      <vt:lpstr>“Wear” is the Manufacturing Future…. Abstract</vt:lpstr>
      <vt:lpstr>Flexible Cyber Physical Systems</vt:lpstr>
      <vt:lpstr>ICT in Manufacturing Driving Change</vt:lpstr>
      <vt:lpstr>Fog Computing Living on the Edge of the Cloud</vt:lpstr>
      <vt:lpstr>Fog is Cloud on the ground -   As data Speeds approach Real-Time </vt:lpstr>
      <vt:lpstr>Where is  Manufacturing Now?  Gurbaksh Bhullar Technology Application Network Limited (TANet) Waterton Technology Centre, Bridgend. South Wales. CF31 3WT. UK.</vt:lpstr>
      <vt:lpstr>Overview of CREMA Project</vt:lpstr>
      <vt:lpstr>PowerPoint Presentation</vt:lpstr>
      <vt:lpstr>Last Year</vt:lpstr>
      <vt:lpstr>PowerPoint Presentation</vt:lpstr>
      <vt:lpstr>PowerPoint Presentation</vt:lpstr>
      <vt:lpstr>Industreweb 4.0</vt:lpstr>
      <vt:lpstr>iFog Implementation</vt:lpstr>
      <vt:lpstr>“Thank You”  Gurbaksh Bhullar Technology Application Network Limited (TANet) Waterton Technology Centre, Bridgend. South Wales. CF31 3WT. 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creator>Elina</dc:creator>
  <cp:lastModifiedBy>Irina Neaga</cp:lastModifiedBy>
  <cp:revision>165</cp:revision>
  <dcterms:created xsi:type="dcterms:W3CDTF">2013-06-12T13:15:34Z</dcterms:created>
  <dcterms:modified xsi:type="dcterms:W3CDTF">2017-12-08T14:07:33Z</dcterms:modified>
</cp:coreProperties>
</file>