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70" r:id="rId4"/>
    <p:sldId id="263" r:id="rId5"/>
    <p:sldId id="264" r:id="rId6"/>
    <p:sldId id="265" r:id="rId7"/>
    <p:sldId id="266" r:id="rId8"/>
    <p:sldId id="267" r:id="rId9"/>
    <p:sldId id="271" r:id="rId10"/>
    <p:sldId id="260" r:id="rId11"/>
    <p:sldId id="261" r:id="rId12"/>
    <p:sldId id="257" r:id="rId13"/>
    <p:sldId id="274" r:id="rId14"/>
    <p:sldId id="272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4EF5F6C-D1BB-4DEC-8DE8-E27822C33254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230407-95B5-4169-A5AB-EDDFCF4C5BB2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Developments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6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History of Travel and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Ancient Greece</a:t>
            </a:r>
          </a:p>
          <a:p>
            <a:r>
              <a:rPr lang="en-GB" dirty="0" smtClean="0"/>
              <a:t>Voyages of Discovery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Adventure</a:t>
            </a:r>
          </a:p>
          <a:p>
            <a:r>
              <a:rPr lang="en-GB" b="1" dirty="0" smtClean="0"/>
              <a:t>Ancient Rome</a:t>
            </a:r>
          </a:p>
          <a:p>
            <a:r>
              <a:rPr lang="en-GB" dirty="0" smtClean="0"/>
              <a:t>War</a:t>
            </a:r>
          </a:p>
          <a:p>
            <a:r>
              <a:rPr lang="en-GB" dirty="0" smtClean="0"/>
              <a:t>Ships</a:t>
            </a:r>
          </a:p>
          <a:p>
            <a:r>
              <a:rPr lang="en-GB" dirty="0" smtClean="0"/>
              <a:t>Leisure</a:t>
            </a:r>
          </a:p>
          <a:p>
            <a:r>
              <a:rPr lang="en-GB" dirty="0" smtClean="0"/>
              <a:t>Elites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170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Nobility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Royal Court</a:t>
            </a:r>
          </a:p>
          <a:p>
            <a:r>
              <a:rPr lang="en-GB" dirty="0" err="1" smtClean="0"/>
              <a:t>Pilgramages</a:t>
            </a:r>
            <a:endParaRPr lang="en-GB" dirty="0" smtClean="0"/>
          </a:p>
          <a:p>
            <a:r>
              <a:rPr lang="en-GB" dirty="0" smtClean="0"/>
              <a:t>Adventure</a:t>
            </a:r>
          </a:p>
          <a:p>
            <a:r>
              <a:rPr lang="en-GB" dirty="0" smtClean="0"/>
              <a:t>Entertainment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Grand Tour</a:t>
            </a:r>
          </a:p>
          <a:p>
            <a:r>
              <a:rPr lang="en-GB" dirty="0" smtClean="0"/>
              <a:t>Festivals</a:t>
            </a:r>
          </a:p>
          <a:p>
            <a:r>
              <a:rPr lang="en-GB" dirty="0" smtClean="0"/>
              <a:t>Sport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16259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ITO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Traditionally Class Based</a:t>
            </a:r>
          </a:p>
          <a:p>
            <a:r>
              <a:rPr lang="en-GB" dirty="0" smtClean="0"/>
              <a:t>Spa Resorts</a:t>
            </a:r>
          </a:p>
          <a:p>
            <a:r>
              <a:rPr lang="en-GB" dirty="0" smtClean="0"/>
              <a:t>Development of Victorian Seaside Resorts</a:t>
            </a:r>
          </a:p>
          <a:p>
            <a:r>
              <a:rPr lang="en-GB" dirty="0" smtClean="0"/>
              <a:t>UK Dominance</a:t>
            </a:r>
          </a:p>
          <a:p>
            <a:r>
              <a:rPr lang="en-GB" dirty="0" smtClean="0"/>
              <a:t>Transport Developments – 1930’s Buses and Trains</a:t>
            </a:r>
          </a:p>
          <a:p>
            <a:r>
              <a:rPr lang="en-GB" dirty="0" smtClean="0"/>
              <a:t>Holiday Camps and Seaside Trips</a:t>
            </a:r>
          </a:p>
          <a:p>
            <a:r>
              <a:rPr lang="en-GB" dirty="0" smtClean="0"/>
              <a:t>Miner’s and Potter’s Fortnight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365104"/>
            <a:ext cx="28575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908720"/>
            <a:ext cx="2620516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14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1960’s and 1970’s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Post War Impacts</a:t>
            </a:r>
          </a:p>
          <a:p>
            <a:r>
              <a:rPr lang="en-GB" dirty="0" smtClean="0"/>
              <a:t>Mass Media Developments</a:t>
            </a:r>
          </a:p>
          <a:p>
            <a:r>
              <a:rPr lang="en-GB" dirty="0" smtClean="0"/>
              <a:t>Growth of Tour Operators and Entertainments</a:t>
            </a:r>
          </a:p>
          <a:p>
            <a:r>
              <a:rPr lang="en-GB" dirty="0" smtClean="0"/>
              <a:t>Launch of Package Holidays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Growth of Spain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Airline Industry – </a:t>
            </a:r>
            <a:r>
              <a:rPr lang="en-GB" dirty="0" smtClean="0">
                <a:solidFill>
                  <a:prstClr val="black"/>
                </a:solidFill>
              </a:rPr>
              <a:t>Laker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Mass Tourism</a:t>
            </a:r>
            <a:r>
              <a:rPr lang="en-GB" dirty="0" smtClean="0">
                <a:solidFill>
                  <a:prstClr val="black"/>
                </a:solidFill>
              </a:rPr>
              <a:t>                    </a:t>
            </a:r>
            <a:endParaRPr lang="en-GB" dirty="0" smtClean="0">
              <a:solidFill>
                <a:prstClr val="black"/>
              </a:solidFill>
            </a:endParaRP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Expectations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1970’s – Oil Crisis – Winter of Discontent</a:t>
            </a:r>
            <a:endParaRPr lang="en-GB" dirty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356992"/>
            <a:ext cx="391018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70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Development of the Med Resorts</a:t>
            </a:r>
          </a:p>
          <a:p>
            <a:r>
              <a:rPr lang="en-GB" dirty="0" smtClean="0"/>
              <a:t>Growth of Tourism in Greece, Turkey and Yugoslavia</a:t>
            </a:r>
          </a:p>
          <a:p>
            <a:r>
              <a:rPr lang="en-GB" dirty="0" smtClean="0"/>
              <a:t>Activity </a:t>
            </a:r>
            <a:r>
              <a:rPr lang="en-GB" dirty="0" smtClean="0"/>
              <a:t>Holidays</a:t>
            </a:r>
          </a:p>
          <a:p>
            <a:r>
              <a:rPr lang="en-GB" dirty="0" smtClean="0"/>
              <a:t>Impacts of Travel </a:t>
            </a:r>
            <a:r>
              <a:rPr lang="en-GB" dirty="0" smtClean="0"/>
              <a:t>Trends</a:t>
            </a:r>
            <a:endParaRPr lang="en-GB" dirty="0" smtClean="0"/>
          </a:p>
          <a:p>
            <a:r>
              <a:rPr lang="en-GB" dirty="0" smtClean="0"/>
              <a:t>TV Impacts</a:t>
            </a:r>
          </a:p>
          <a:p>
            <a:r>
              <a:rPr lang="en-GB" dirty="0" smtClean="0"/>
              <a:t>Theme Parks</a:t>
            </a:r>
          </a:p>
          <a:p>
            <a:r>
              <a:rPr lang="en-GB" dirty="0" smtClean="0"/>
              <a:t>Late 1980’s Economic recession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356992"/>
            <a:ext cx="37444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11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1990’s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Opening of the Channel Tunnel</a:t>
            </a:r>
          </a:p>
          <a:p>
            <a:r>
              <a:rPr lang="en-GB" dirty="0" smtClean="0"/>
              <a:t>Single EU Market</a:t>
            </a:r>
          </a:p>
          <a:p>
            <a:r>
              <a:rPr lang="en-GB" dirty="0" smtClean="0"/>
              <a:t>Growth of Travel to USA</a:t>
            </a:r>
          </a:p>
          <a:p>
            <a:r>
              <a:rPr lang="en-GB" dirty="0" smtClean="0"/>
              <a:t>Disney’s Development</a:t>
            </a:r>
          </a:p>
          <a:p>
            <a:r>
              <a:rPr lang="en-GB" dirty="0" smtClean="0"/>
              <a:t>Growth of Florida as an Attraction Destination</a:t>
            </a:r>
          </a:p>
          <a:p>
            <a:r>
              <a:rPr lang="en-GB" dirty="0" smtClean="0"/>
              <a:t>Launch of Low Cost Airlines</a:t>
            </a:r>
          </a:p>
          <a:p>
            <a:r>
              <a:rPr lang="en-GB" dirty="0" smtClean="0"/>
              <a:t>Golf </a:t>
            </a:r>
            <a:r>
              <a:rPr lang="en-GB" dirty="0" smtClean="0"/>
              <a:t>Tourism</a:t>
            </a:r>
          </a:p>
          <a:p>
            <a:r>
              <a:rPr lang="en-GB" dirty="0" smtClean="0"/>
              <a:t>Development of Events Sector</a:t>
            </a:r>
            <a:endParaRPr lang="en-GB" dirty="0" smtClean="0"/>
          </a:p>
          <a:p>
            <a:r>
              <a:rPr lang="en-GB" dirty="0" smtClean="0"/>
              <a:t>Further Development of greater Global Travel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124744"/>
            <a:ext cx="3227851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20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2000’s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Internet Developments</a:t>
            </a:r>
          </a:p>
          <a:p>
            <a:r>
              <a:rPr lang="en-GB" dirty="0" smtClean="0"/>
              <a:t>Development of Global Travel</a:t>
            </a:r>
          </a:p>
          <a:p>
            <a:r>
              <a:rPr lang="en-GB" dirty="0" smtClean="0"/>
              <a:t>Low Cost Hotels</a:t>
            </a:r>
          </a:p>
          <a:p>
            <a:r>
              <a:rPr lang="en-GB" dirty="0" smtClean="0"/>
              <a:t>City Breaks</a:t>
            </a:r>
          </a:p>
          <a:p>
            <a:r>
              <a:rPr lang="en-GB" dirty="0" smtClean="0"/>
              <a:t>Growth of the </a:t>
            </a:r>
            <a:r>
              <a:rPr lang="en-GB" dirty="0" smtClean="0"/>
              <a:t>Internet</a:t>
            </a:r>
          </a:p>
          <a:p>
            <a:r>
              <a:rPr lang="en-GB" dirty="0" smtClean="0"/>
              <a:t>Events Sector Growth</a:t>
            </a:r>
            <a:endParaRPr lang="en-GB" dirty="0" smtClean="0"/>
          </a:p>
          <a:p>
            <a:r>
              <a:rPr lang="en-GB" dirty="0" smtClean="0"/>
              <a:t>Musical Festivals</a:t>
            </a:r>
          </a:p>
          <a:p>
            <a:r>
              <a:rPr lang="en-GB" dirty="0" smtClean="0"/>
              <a:t>Sporting </a:t>
            </a:r>
            <a:r>
              <a:rPr lang="en-GB" dirty="0" smtClean="0"/>
              <a:t>Events</a:t>
            </a:r>
          </a:p>
          <a:p>
            <a:r>
              <a:rPr lang="en-GB" dirty="0" smtClean="0"/>
              <a:t>Meetings, Incentives, Conventions &amp; </a:t>
            </a:r>
            <a:r>
              <a:rPr lang="en-GB" dirty="0" err="1" smtClean="0"/>
              <a:t>Eventes</a:t>
            </a:r>
            <a:endParaRPr lang="en-GB" dirty="0" smtClean="0"/>
          </a:p>
          <a:p>
            <a:r>
              <a:rPr lang="en-GB" dirty="0" smtClean="0"/>
              <a:t>Global Travel – New Destinations </a:t>
            </a:r>
            <a:r>
              <a:rPr lang="en-GB" dirty="0" err="1" smtClean="0"/>
              <a:t>eg</a:t>
            </a:r>
            <a:r>
              <a:rPr lang="en-GB" dirty="0" smtClean="0"/>
              <a:t> Dubai, Far East, Middle East and Caribbean for All</a:t>
            </a:r>
          </a:p>
          <a:p>
            <a:r>
              <a:rPr lang="en-GB" dirty="0" smtClean="0"/>
              <a:t>Glamping</a:t>
            </a:r>
          </a:p>
          <a:p>
            <a:r>
              <a:rPr lang="en-GB" dirty="0" err="1" smtClean="0"/>
              <a:t>AirBnB</a:t>
            </a:r>
            <a:endParaRPr lang="en-GB" dirty="0" smtClean="0"/>
          </a:p>
          <a:p>
            <a:r>
              <a:rPr lang="en-GB" dirty="0" smtClean="0"/>
              <a:t>Cruises</a:t>
            </a:r>
          </a:p>
          <a:p>
            <a:r>
              <a:rPr lang="en-GB" dirty="0" smtClean="0"/>
              <a:t>All Inclusive</a:t>
            </a:r>
          </a:p>
          <a:p>
            <a:r>
              <a:rPr lang="en-GB" dirty="0" smtClean="0"/>
              <a:t>2006 onwards Global Recession followed by recovery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980728"/>
            <a:ext cx="3577580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00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</a:t>
            </a:r>
            <a:r>
              <a:rPr lang="en-GB" dirty="0" smtClean="0"/>
              <a:t>Recent Issues – Scene Setting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      Trending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Impacts of </a:t>
            </a:r>
            <a:r>
              <a:rPr lang="en-GB" dirty="0" smtClean="0"/>
              <a:t>Terrorism on Tunisia, Egypt and Turkey</a:t>
            </a:r>
            <a:endParaRPr lang="en-GB" dirty="0" smtClean="0"/>
          </a:p>
          <a:p>
            <a:r>
              <a:rPr lang="en-GB" dirty="0" smtClean="0"/>
              <a:t>Impacts </a:t>
            </a:r>
            <a:r>
              <a:rPr lang="en-GB" dirty="0" smtClean="0"/>
              <a:t>of Economic Crisis in </a:t>
            </a:r>
            <a:r>
              <a:rPr lang="en-GB" dirty="0" smtClean="0"/>
              <a:t>Greece</a:t>
            </a:r>
          </a:p>
          <a:p>
            <a:r>
              <a:rPr lang="en-GB" dirty="0" smtClean="0"/>
              <a:t>Low Cost Flights </a:t>
            </a:r>
          </a:p>
          <a:p>
            <a:r>
              <a:rPr lang="en-GB" dirty="0" smtClean="0"/>
              <a:t>Accommodation </a:t>
            </a:r>
            <a:r>
              <a:rPr lang="en-GB" dirty="0" smtClean="0"/>
              <a:t>Saturation – Spain</a:t>
            </a:r>
          </a:p>
          <a:p>
            <a:r>
              <a:rPr lang="en-GB" dirty="0" smtClean="0"/>
              <a:t>Trends</a:t>
            </a:r>
            <a:endParaRPr lang="en-GB" dirty="0" smtClean="0"/>
          </a:p>
          <a:p>
            <a:r>
              <a:rPr lang="en-GB" dirty="0" smtClean="0"/>
              <a:t>Growth in Luxury Markets</a:t>
            </a:r>
          </a:p>
          <a:p>
            <a:r>
              <a:rPr lang="en-GB" dirty="0" smtClean="0"/>
              <a:t>Growth in City Tourism</a:t>
            </a:r>
          </a:p>
          <a:p>
            <a:r>
              <a:rPr lang="en-GB" dirty="0" smtClean="0"/>
              <a:t>Growth in Cruise Tourism</a:t>
            </a:r>
          </a:p>
          <a:p>
            <a:r>
              <a:rPr lang="en-GB" dirty="0" smtClean="0"/>
              <a:t>Staycation </a:t>
            </a:r>
            <a:r>
              <a:rPr lang="en-GB" dirty="0" err="1" smtClean="0"/>
              <a:t>Falacy</a:t>
            </a:r>
            <a:r>
              <a:rPr lang="en-GB" dirty="0" smtClean="0"/>
              <a:t> 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Long Haul City Breaks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Micro Adventures</a:t>
            </a:r>
          </a:p>
          <a:p>
            <a:pPr lvl="0">
              <a:buClr>
                <a:srgbClr val="0BD0D9"/>
              </a:buClr>
            </a:pPr>
            <a:r>
              <a:rPr lang="en-GB" dirty="0" smtClean="0">
                <a:solidFill>
                  <a:prstClr val="black"/>
                </a:solidFill>
              </a:rPr>
              <a:t>Travel </a:t>
            </a:r>
            <a:r>
              <a:rPr lang="en-GB" dirty="0">
                <a:solidFill>
                  <a:prstClr val="black"/>
                </a:solidFill>
              </a:rPr>
              <a:t>Tech Hits the High Street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Sustainable </a:t>
            </a:r>
            <a:r>
              <a:rPr lang="en-GB" dirty="0" smtClean="0">
                <a:solidFill>
                  <a:prstClr val="black"/>
                </a:solidFill>
              </a:rPr>
              <a:t>Tourism</a:t>
            </a:r>
          </a:p>
          <a:p>
            <a:pPr lvl="0">
              <a:buClr>
                <a:srgbClr val="0BD0D9"/>
              </a:buClr>
            </a:pPr>
            <a:r>
              <a:rPr lang="en-GB" dirty="0" smtClean="0">
                <a:solidFill>
                  <a:prstClr val="black"/>
                </a:solidFill>
              </a:rPr>
              <a:t>Impacts of Thomas Cook and financial insecurity in industry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69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72784"/>
          </a:xfrm>
        </p:spPr>
        <p:txBody>
          <a:bodyPr>
            <a:normAutofit/>
          </a:bodyPr>
          <a:lstStyle/>
          <a:p>
            <a:r>
              <a:rPr lang="en-GB" dirty="0" smtClean="0"/>
              <a:t>Recent</a:t>
            </a:r>
            <a:br>
              <a:rPr lang="en-GB" dirty="0" smtClean="0"/>
            </a:br>
            <a:r>
              <a:rPr lang="en-GB" dirty="0" smtClean="0"/>
              <a:t>Travel </a:t>
            </a:r>
            <a:r>
              <a:rPr lang="en-GB" dirty="0" smtClean="0"/>
              <a:t>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Cruise Market </a:t>
            </a:r>
            <a:r>
              <a:rPr lang="en-GB" dirty="0" smtClean="0"/>
              <a:t>Growth</a:t>
            </a:r>
            <a:endParaRPr lang="en-GB" dirty="0" smtClean="0"/>
          </a:p>
          <a:p>
            <a:r>
              <a:rPr lang="en-GB" dirty="0" smtClean="0"/>
              <a:t>1-10 considering (double the number who took a cruise holiday in 2013)</a:t>
            </a:r>
          </a:p>
          <a:p>
            <a:r>
              <a:rPr lang="en-GB" dirty="0" smtClean="0"/>
              <a:t>Med cruises set to be overtaken by N European Cruises as the destination of choice for 1 in 3 UK </a:t>
            </a:r>
            <a:r>
              <a:rPr lang="en-GB" dirty="0" err="1" smtClean="0"/>
              <a:t>pax</a:t>
            </a:r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 smtClean="0"/>
              <a:t>Inclusive</a:t>
            </a:r>
          </a:p>
          <a:p>
            <a:r>
              <a:rPr lang="en-GB" dirty="0" smtClean="0"/>
              <a:t>Technology Impacts – Mobile Phones/Tablets</a:t>
            </a:r>
          </a:p>
          <a:p>
            <a:r>
              <a:rPr lang="en-GB" dirty="0" smtClean="0"/>
              <a:t>Authentic Experiences</a:t>
            </a:r>
          </a:p>
          <a:p>
            <a:r>
              <a:rPr lang="en-GB" dirty="0" smtClean="0"/>
              <a:t>Safety Issues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836712"/>
            <a:ext cx="3744416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235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Break is King</a:t>
            </a:r>
            <a:r>
              <a:rPr lang="en-GB" dirty="0" smtClean="0"/>
              <a:t>! 2016!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399155"/>
              </p:ext>
            </p:extLst>
          </p:nvPr>
        </p:nvGraphicFramePr>
        <p:xfrm>
          <a:off x="457200" y="1935163"/>
          <a:ext cx="8229600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Holiday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City Break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Beach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inclusive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Lakes and</a:t>
                      </a:r>
                      <a:r>
                        <a:rPr lang="en-GB" baseline="0" dirty="0" smtClean="0"/>
                        <a:t> Mountains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Music Event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Cruise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Activity or Sporting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Coach</a:t>
                      </a:r>
                      <a:r>
                        <a:rPr lang="en-GB" baseline="0" dirty="0" smtClean="0"/>
                        <a:t>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Train Holiday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Major</a:t>
                      </a:r>
                      <a:r>
                        <a:rPr lang="en-GB" baseline="0" dirty="0" smtClean="0"/>
                        <a:t> Sports Event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676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Recent State </a:t>
            </a:r>
            <a:r>
              <a:rPr lang="en-GB" dirty="0" smtClean="0"/>
              <a:t>of the Industry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/>
          </a:bodyPr>
          <a:lstStyle/>
          <a:p>
            <a:r>
              <a:rPr lang="en-GB" dirty="0" smtClean="0"/>
              <a:t>Impacts of </a:t>
            </a:r>
            <a:r>
              <a:rPr lang="en-GB" dirty="0"/>
              <a:t> </a:t>
            </a:r>
            <a:r>
              <a:rPr lang="en-GB" dirty="0" smtClean="0"/>
              <a:t>Terrorism</a:t>
            </a:r>
            <a:r>
              <a:rPr lang="en-GB" dirty="0" smtClean="0"/>
              <a:t> </a:t>
            </a:r>
            <a:r>
              <a:rPr lang="en-GB" dirty="0"/>
              <a:t>E</a:t>
            </a:r>
            <a:r>
              <a:rPr lang="en-GB" dirty="0" smtClean="0"/>
              <a:t>vents </a:t>
            </a:r>
            <a:endParaRPr lang="en-GB" dirty="0" smtClean="0"/>
          </a:p>
          <a:p>
            <a:r>
              <a:rPr lang="en-GB" dirty="0" smtClean="0"/>
              <a:t>Tunisia</a:t>
            </a:r>
          </a:p>
          <a:p>
            <a:r>
              <a:rPr lang="en-GB" dirty="0" smtClean="0"/>
              <a:t>Greece</a:t>
            </a:r>
          </a:p>
          <a:p>
            <a:r>
              <a:rPr lang="en-GB" dirty="0" smtClean="0"/>
              <a:t>Egypt</a:t>
            </a:r>
          </a:p>
          <a:p>
            <a:r>
              <a:rPr lang="en-GB" dirty="0" smtClean="0"/>
              <a:t>Cities</a:t>
            </a:r>
          </a:p>
          <a:p>
            <a:r>
              <a:rPr lang="en-GB" dirty="0" smtClean="0"/>
              <a:t>Immigrant </a:t>
            </a:r>
            <a:r>
              <a:rPr lang="en-GB" dirty="0" smtClean="0"/>
              <a:t>Issues</a:t>
            </a:r>
          </a:p>
          <a:p>
            <a:r>
              <a:rPr lang="en-GB" dirty="0"/>
              <a:t>Traditional destinations </a:t>
            </a:r>
            <a:r>
              <a:rPr lang="en-GB" dirty="0" smtClean="0"/>
              <a:t>stayed strong </a:t>
            </a:r>
            <a:r>
              <a:rPr lang="en-GB" dirty="0"/>
              <a:t>– Spain, France and Italy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636912"/>
            <a:ext cx="4978896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284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BREXIT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UNCERTAINTY</a:t>
            </a:r>
          </a:p>
          <a:p>
            <a:r>
              <a:rPr lang="en-GB" dirty="0" smtClean="0"/>
              <a:t>IMPACTS</a:t>
            </a:r>
          </a:p>
          <a:p>
            <a:r>
              <a:rPr lang="en-GB" dirty="0" smtClean="0"/>
              <a:t>STAYCATION</a:t>
            </a:r>
          </a:p>
          <a:p>
            <a:r>
              <a:rPr lang="en-GB" dirty="0" smtClean="0"/>
              <a:t>INBOUND TOURISM</a:t>
            </a:r>
          </a:p>
          <a:p>
            <a:r>
              <a:rPr lang="en-GB" dirty="0" smtClean="0"/>
              <a:t>CONCERNS</a:t>
            </a:r>
          </a:p>
          <a:p>
            <a:r>
              <a:rPr lang="en-GB" dirty="0" smtClean="0"/>
              <a:t>PASSPORTS</a:t>
            </a:r>
          </a:p>
          <a:p>
            <a:r>
              <a:rPr lang="en-GB" dirty="0" smtClean="0"/>
              <a:t>TRAVEL RESTRICTIONS</a:t>
            </a:r>
          </a:p>
          <a:p>
            <a:r>
              <a:rPr lang="en-GB" dirty="0" smtClean="0"/>
              <a:t>VISAS</a:t>
            </a:r>
          </a:p>
          <a:p>
            <a:r>
              <a:rPr lang="en-GB" dirty="0" smtClean="0"/>
              <a:t>MOBILE PHONES</a:t>
            </a:r>
          </a:p>
          <a:p>
            <a:r>
              <a:rPr lang="en-GB" dirty="0" smtClean="0"/>
              <a:t>EHIC / INSURANCE</a:t>
            </a:r>
          </a:p>
        </p:txBody>
      </p:sp>
    </p:spTree>
    <p:extLst>
      <p:ext uri="{BB962C8B-B14F-4D97-AF65-F5344CB8AC3E}">
        <p14:creationId xmlns:p14="http://schemas.microsoft.com/office/powerpoint/2010/main" val="886545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2020 GLOBAL PANDEMIC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TRAVEL INDUSTRY IMPACTS</a:t>
            </a:r>
          </a:p>
          <a:p>
            <a:r>
              <a:rPr lang="en-GB" dirty="0" smtClean="0"/>
              <a:t>EVENTS SECTOR IMPACTS</a:t>
            </a:r>
          </a:p>
          <a:p>
            <a:r>
              <a:rPr lang="en-GB" dirty="0" smtClean="0"/>
              <a:t>GLOBAL ECONOMIC IMPACTS</a:t>
            </a:r>
          </a:p>
          <a:p>
            <a:r>
              <a:rPr lang="en-GB" dirty="0" smtClean="0"/>
              <a:t>RISKS</a:t>
            </a:r>
          </a:p>
          <a:p>
            <a:r>
              <a:rPr lang="en-GB" dirty="0" smtClean="0"/>
              <a:t>AIRLINES</a:t>
            </a:r>
          </a:p>
          <a:p>
            <a:r>
              <a:rPr lang="en-GB" dirty="0" smtClean="0"/>
              <a:t>TRAVEL BANS</a:t>
            </a:r>
          </a:p>
          <a:p>
            <a:r>
              <a:rPr lang="en-GB" dirty="0" smtClean="0"/>
              <a:t>GLOBAL EVENTS</a:t>
            </a:r>
          </a:p>
          <a:p>
            <a:r>
              <a:rPr lang="en-GB" dirty="0" smtClean="0"/>
              <a:t>GLOBAL TOURISM</a:t>
            </a:r>
          </a:p>
          <a:p>
            <a:r>
              <a:rPr lang="en-GB" dirty="0" smtClean="0"/>
              <a:t>MEETINGS INDUSTRY</a:t>
            </a:r>
          </a:p>
          <a:p>
            <a:r>
              <a:rPr lang="en-GB" dirty="0" smtClean="0"/>
              <a:t>GLOBAL TRADE SHOWS </a:t>
            </a:r>
          </a:p>
          <a:p>
            <a:r>
              <a:rPr lang="en-GB" dirty="0" smtClean="0"/>
              <a:t>SURVIVAL?</a:t>
            </a:r>
          </a:p>
          <a:p>
            <a:r>
              <a:rPr lang="en-GB" dirty="0" smtClean="0"/>
              <a:t>SUSTAINABILITY?</a:t>
            </a:r>
          </a:p>
          <a:p>
            <a:r>
              <a:rPr lang="en-GB" dirty="0" smtClean="0"/>
              <a:t>HARMONY?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714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704088"/>
            <a:ext cx="7859216" cy="178880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smtClean="0"/>
              <a:t>  Issues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FUTURE??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56792"/>
            <a:ext cx="4464496" cy="309634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96952"/>
            <a:ext cx="3888432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485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151</TotalTime>
  <Words>481</Words>
  <Application>Microsoft Office PowerPoint</Application>
  <PresentationFormat>On-screen Show (4:3)</PresentationFormat>
  <Paragraphs>165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Constantia</vt:lpstr>
      <vt:lpstr>Wingdings 2</vt:lpstr>
      <vt:lpstr>Flow</vt:lpstr>
      <vt:lpstr>International Travel Operations</vt:lpstr>
      <vt:lpstr>  History of Travel and Tourism</vt:lpstr>
      <vt:lpstr>                       Nobility</vt:lpstr>
      <vt:lpstr>ITO Developments</vt:lpstr>
      <vt:lpstr>1960’s and 1970’s</vt:lpstr>
      <vt:lpstr>1980’s</vt:lpstr>
      <vt:lpstr>1990’s</vt:lpstr>
      <vt:lpstr>2000’s onwards</vt:lpstr>
      <vt:lpstr>    Recent Issues – Scene Setting                     Trending </vt:lpstr>
      <vt:lpstr>Recent Travel Trends</vt:lpstr>
      <vt:lpstr>City Break is King! 2016!</vt:lpstr>
      <vt:lpstr>Recent State of the Industry </vt:lpstr>
      <vt:lpstr>    BREXIT IMPACTS</vt:lpstr>
      <vt:lpstr>   2020 GLOBAL PANDEMIC</vt:lpstr>
      <vt:lpstr>    Issues  FUTURE??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9</cp:revision>
  <dcterms:created xsi:type="dcterms:W3CDTF">2015-10-05T15:29:50Z</dcterms:created>
  <dcterms:modified xsi:type="dcterms:W3CDTF">2020-10-04T10:31:38Z</dcterms:modified>
</cp:coreProperties>
</file>