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4" r:id="rId4"/>
  </p:sldMasterIdLst>
  <p:notesMasterIdLst>
    <p:notesMasterId r:id="rId17"/>
  </p:notesMasterIdLst>
  <p:handoutMasterIdLst>
    <p:handoutMasterId r:id="rId18"/>
  </p:handoutMasterIdLst>
  <p:sldIdLst>
    <p:sldId id="1508" r:id="rId5"/>
    <p:sldId id="1498" r:id="rId6"/>
    <p:sldId id="1519" r:id="rId7"/>
    <p:sldId id="1515" r:id="rId8"/>
    <p:sldId id="1499" r:id="rId9"/>
    <p:sldId id="1516" r:id="rId10"/>
    <p:sldId id="1520" r:id="rId11"/>
    <p:sldId id="1513" r:id="rId12"/>
    <p:sldId id="1502" r:id="rId13"/>
    <p:sldId id="1503" r:id="rId14"/>
    <p:sldId id="1506" r:id="rId15"/>
    <p:sldId id="152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40" d="100"/>
          <a:sy n="40" d="100"/>
        </p:scale>
        <p:origin x="1272" y="394"/>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10/6/2026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27" y="5096040"/>
            <a:ext cx="10963051" cy="761201"/>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98328" y="5972629"/>
            <a:ext cx="10963050" cy="51988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9DE1B49B-C7C7-46C5-86D1-04B289EB7888}" type="datetime1">
              <a:rPr lang="en-US" smtClean="0"/>
              <a:t>10/6/2026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11593671" cy="4723939"/>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170032-0FB4-49A9-8F94-A4A948FEFA19}" type="datetime1">
              <a:rPr lang="en-US" smtClean="0"/>
              <a:t>10/6/2026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075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2214" y="1001716"/>
            <a:ext cx="4545750" cy="335824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2214" y="4740957"/>
            <a:ext cx="4545749" cy="1482043"/>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4C62B492-23F8-09B4-BA81-5C910AC15279}"/>
              </a:ext>
            </a:extLst>
          </p:cNvPr>
          <p:cNvCxnSpPr>
            <a:cxnSpLocks/>
          </p:cNvCxnSpPr>
          <p:nvPr/>
        </p:nvCxnSpPr>
        <p:spPr>
          <a:xfrm>
            <a:off x="6754068" y="164150"/>
            <a:ext cx="54379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354" y="5260880"/>
            <a:ext cx="1494476" cy="429768"/>
          </a:xfrm>
        </p:spPr>
        <p:txBody>
          <a:bodyPr/>
          <a:lstStyle>
            <a:lvl1pPr>
              <a:defRPr>
                <a:solidFill>
                  <a:schemeClr val="tx1"/>
                </a:solidFill>
                <a:effectLst/>
              </a:defRPr>
            </a:lvl1pPr>
          </a:lstStyle>
          <a:p>
            <a:fld id="{60806314-2923-4BCD-81C6-1762557E3AD1}" type="datetime1">
              <a:rPr lang="en-US" smtClean="0"/>
              <a:t>10/6/2026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8327" y="0"/>
            <a:ext cx="5986622" cy="6858000"/>
          </a:xfrm>
          <a:blipFill dpi="0" rotWithShape="1">
            <a:blip r:embed="rId2">
              <a:alphaModFix amt="60000"/>
            </a:blip>
            <a:srcRect/>
            <a:stretch>
              <a:fillRect l="-2824" r="-1"/>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5680DD37-AA75-5265-3DD3-EADFD5870C34}"/>
              </a:ext>
            </a:extLst>
          </p:cNvPr>
          <p:cNvCxnSpPr>
            <a:cxnSpLocks/>
          </p:cNvCxnSpPr>
          <p:nvPr userDrawn="1"/>
        </p:nvCxnSpPr>
        <p:spPr>
          <a:xfrm>
            <a:off x="67540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5FEC9D1-6B65-BD86-B34E-71F8F5629EE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1556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32" y="1001715"/>
            <a:ext cx="4724078" cy="2980051"/>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31" y="4362766"/>
            <a:ext cx="4724077" cy="1860234"/>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514041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GROWTH MARKETING PLAN</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1BD44EB-637E-42FE-BCB7-7CFC0B1C3376}" type="datetime1">
              <a:rPr lang="en-US" smtClean="0"/>
              <a:t>10/6/2026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765246" y="0"/>
            <a:ext cx="6426753" cy="6858000"/>
          </a:xfrm>
          <a:blipFill dpi="0" rotWithShape="1">
            <a:blip r:embed="rId2">
              <a:alphaModFix amt="60000"/>
            </a:blip>
            <a:srcRect/>
            <a:stretch>
              <a:fillRect l="-2631"/>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55696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7538423" cy="3457299"/>
          </a:xfrm>
        </p:spPr>
        <p:txBody>
          <a:bodyPr anchor="t">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1" y="4728526"/>
            <a:ext cx="6595444" cy="1494473"/>
          </a:xfrm>
        </p:spPr>
        <p:txBody>
          <a:bodyPr anchor="b">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425F719-9770-4838-A1BF-8640CFA44CC3}" type="datetime1">
              <a:rPr lang="en-US" smtClean="0"/>
              <a:t>10/6/2026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8095015" cy="3361051"/>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4"/>
            <a:ext cx="7538424" cy="1127761"/>
          </a:xfrm>
        </p:spPr>
        <p:txBody>
          <a:bodyPr anchor="t">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AB2F92B4-CE1A-4C71-BEF0-93A2274B672B}" type="datetime1">
              <a:rPr lang="en-US" smtClean="0"/>
              <a:t>10/6/2026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404262"/>
            <a:ext cx="7924802" cy="2577504"/>
          </a:xfrm>
        </p:spPr>
        <p:txBody>
          <a:bodyPr anchor="b">
            <a:noAutofit/>
          </a:bodyPr>
          <a:lstStyle>
            <a:lvl1pPr algn="ctr">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519980" y="4353867"/>
            <a:ext cx="7152034" cy="112141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655A5E0-7ACA-4081-A937-2CF1CEC074EB}" type="datetime1">
              <a:rPr lang="en-US" smtClean="0"/>
              <a:t>10/6/2026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3478" y="1748475"/>
            <a:ext cx="10924476" cy="4730749"/>
          </a:xfrm>
        </p:spPr>
        <p:txBody>
          <a:bodyPr anchor="b">
            <a:normAutofit/>
          </a:bodyPr>
          <a:lstStyle>
            <a:lvl1pPr algn="l">
              <a:defRPr sz="7200">
                <a:solidFill>
                  <a:schemeClr val="bg1"/>
                </a:solidFill>
              </a:defRPr>
            </a:lvl1pPr>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8626840-FA11-4374-BE46-30DF1EAD92FE}" type="datetime1">
              <a:rPr lang="en-US" smtClean="0"/>
              <a:pPr/>
              <a:t>10/6/2026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30" y="1001713"/>
            <a:ext cx="5702371" cy="4855527"/>
          </a:xfrm>
        </p:spPr>
        <p:txBody>
          <a:bodyPr anchor="ctr">
            <a:normAutofit/>
          </a:bodyPr>
          <a:lstStyle>
            <a:lvl1pPr algn="ctr">
              <a:defRPr sz="4000"/>
            </a:lvl1pPr>
          </a:lstStyle>
          <a:p>
            <a:r>
              <a:rPr lang="en-US"/>
              <a:t>Click to edit Master title style</a:t>
            </a:r>
            <a:endParaRPr lang="en-US" dirty="0"/>
          </a:p>
        </p:txBody>
      </p:sp>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08506C6-7398-25A3-A121-87E3BF8366E4}"/>
              </a:ext>
            </a:extLst>
          </p:cNvPr>
          <p:cNvCxnSpPr>
            <a:cxnSpLocks/>
          </p:cNvCxnSpPr>
          <p:nvPr userDrawn="1"/>
        </p:nvCxnSpPr>
        <p:spPr>
          <a:xfrm>
            <a:off x="65412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C4D0019-5D4E-18AB-5653-979E0D7032FB}"/>
              </a:ext>
            </a:extLst>
          </p:cNvPr>
          <p:cNvCxnSpPr>
            <a:cxnSpLocks/>
          </p:cNvCxnSpPr>
          <p:nvPr userDrawn="1"/>
        </p:nvCxnSpPr>
        <p:spPr>
          <a:xfrm>
            <a:off x="6541227" y="164150"/>
            <a:ext cx="56507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2C7AAB3-9B5A-4636-BF0B-2B99D42F5638}" type="datetime1">
              <a:rPr lang="en-US" smtClean="0"/>
              <a:t>10/6/2026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224097" y="1001713"/>
            <a:ext cx="4333859" cy="4855527"/>
          </a:xfrm>
        </p:spPr>
        <p:txBody>
          <a:bodyPr anchor="ctr">
            <a:normAutofit/>
          </a:bodyPr>
          <a:lstStyle>
            <a:lvl1pPr marL="457200" indent="-457200" algn="l">
              <a:buFont typeface="+mj-lt"/>
              <a:buAutoNum type="arabicPeriod"/>
              <a:defRPr sz="1600"/>
            </a:lvl1pPr>
            <a:lvl2pPr marL="685800" indent="-457200" algn="l">
              <a:buFont typeface="+mj-lt"/>
              <a:buAutoNum type="arabicPeriod"/>
              <a:defRPr sz="1600"/>
            </a:lvl2pPr>
            <a:lvl3pPr marL="800100" indent="-342900" algn="l">
              <a:buFont typeface="+mj-lt"/>
              <a:buAutoNum type="arabicPeriod"/>
              <a:defRPr sz="1600"/>
            </a:lvl3pPr>
            <a:lvl4pPr marL="1028700" indent="-342900" algn="l">
              <a:buFont typeface="+mj-lt"/>
              <a:buAutoNum type="arabicPeriod"/>
              <a:defRPr sz="1600"/>
            </a:lvl4pPr>
            <a:lvl5pPr marL="1257300" indent="-342900" algn="l">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1447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761419" y="1001716"/>
            <a:ext cx="4796545" cy="1503374"/>
          </a:xfrm>
        </p:spPr>
        <p:txBody>
          <a:bodyPr anchor="b">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6096000" y="164150"/>
            <a:ext cx="609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569377BB-3A7F-48AE-8949-DF715FC88965}" type="datetime1">
              <a:rPr lang="en-US" smtClean="0"/>
              <a:t>10/6/2026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598329" y="0"/>
            <a:ext cx="5331038"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776581" y="2886088"/>
            <a:ext cx="4781383" cy="3336912"/>
          </a:xfrm>
        </p:spPr>
        <p:txBody>
          <a:bodyPr anchor="b">
            <a:normAutofit/>
          </a:bodyPr>
          <a:lstStyle>
            <a:lvl1pPr marL="0" indent="0">
              <a:buFont typeface="+mj-lt"/>
              <a:buNone/>
              <a:defRPr sz="1600"/>
            </a:lvl1pPr>
            <a:lvl2pPr marL="228600" indent="0">
              <a:buFont typeface="+mj-lt"/>
              <a:buNone/>
              <a:defRPr sz="1600"/>
            </a:lvl2pPr>
            <a:lvl3pPr marL="457200" indent="0">
              <a:buFont typeface="+mj-lt"/>
              <a:buNone/>
              <a:defRPr sz="1600"/>
            </a:lvl3pPr>
            <a:lvl4pPr marL="685800" indent="0">
              <a:buFont typeface="+mj-lt"/>
              <a:buNone/>
              <a:defRPr sz="1600"/>
            </a:lvl4pPr>
            <a:lvl5pPr marL="914400" indent="0">
              <a:buFont typeface="+mj-lt"/>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3" name="Straight Connector 12">
            <a:extLst>
              <a:ext uri="{FF2B5EF4-FFF2-40B4-BE49-F238E27FC236}">
                <a16:creationId xmlns:a16="http://schemas.microsoft.com/office/drawing/2014/main" id="{141EF905-FBC0-6AEE-DA7E-A6361F7EF6BB}"/>
              </a:ext>
            </a:extLst>
          </p:cNvPr>
          <p:cNvCxnSpPr>
            <a:cxnSpLocks/>
          </p:cNvCxnSpPr>
          <p:nvPr userDrawn="1"/>
        </p:nvCxnSpPr>
        <p:spPr>
          <a:xfrm>
            <a:off x="609904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496190"/>
            <a:ext cx="4714881" cy="2232336"/>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F5C65A-63EB-4D03-A77A-34D9179F227E}" type="datetime1">
              <a:rPr lang="en-US" smtClean="0"/>
              <a:t>10/6/2026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96190"/>
            <a:ext cx="4325112" cy="22323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735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2133757"/>
            <a:ext cx="4328497" cy="372883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6EB3FC25-52BF-D39B-F6D8-ACD115F19721}"/>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3B156B-F59C-4C90-B2BF-52C692BF43D0}" type="datetime1">
              <a:rPr lang="en-US" smtClean="0"/>
              <a:t>10/6/2026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2129475"/>
            <a:ext cx="5266077" cy="3727766"/>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81759"/>
            <a:ext cx="4358311" cy="4841241"/>
          </a:xfrm>
        </p:spPr>
        <p:txBody>
          <a:bodyPr>
            <a:normAutofit/>
          </a:bodyPr>
          <a:lstStyle>
            <a:lvl1pPr>
              <a:defRPr sz="4000"/>
            </a:lvl1pPr>
          </a:lstStyle>
          <a:p>
            <a:r>
              <a:rPr lang="en-US"/>
              <a:t>Click to edit Master title style</a:t>
            </a:r>
            <a:endParaRPr lang="en-US" dirty="0"/>
          </a:p>
        </p:txBody>
      </p:sp>
      <p:cxnSp>
        <p:nvCxnSpPr>
          <p:cNvPr id="9" name="Straight Connector 8">
            <a:extLst>
              <a:ext uri="{FF2B5EF4-FFF2-40B4-BE49-F238E27FC236}">
                <a16:creationId xmlns:a16="http://schemas.microsoft.com/office/drawing/2014/main" id="{1835D4DD-0247-2268-9444-EBEAF09126E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5D3B20-6D77-4E10-9C9F-10A32026F483}" type="datetime1">
              <a:rPr lang="en-US" smtClean="0"/>
              <a:t>10/6/2026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78726" y="1381759"/>
            <a:ext cx="5622648" cy="4841241"/>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5"/>
            <a:ext cx="4328497" cy="4855526"/>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CBBBE18-C792-4A63-8F5A-CED2F5653C9B}" type="datetime1">
              <a:rPr lang="en-US" smtClean="0"/>
              <a:t>10/6/2026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883174" y="1001714"/>
            <a:ext cx="5118206" cy="4855527"/>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43F8E40-0F32-5592-0885-55CEBFBDF0A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900433"/>
            <a:ext cx="3771900" cy="5221285"/>
          </a:xfrm>
        </p:spPr>
        <p:txBody>
          <a:bodyPr anchor="ctr">
            <a:normAutofit/>
          </a:bodyPr>
          <a:lstStyle>
            <a:lvl1pPr algn="ctr">
              <a:defRPr sz="4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2B4E55-CD3E-4D87-9041-7A8452BD5273}" type="datetime1">
              <a:rPr lang="en-US" smtClean="0"/>
              <a:t>10/6/2026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48911" y="900432"/>
            <a:ext cx="6209054" cy="5221285"/>
          </a:xfrm>
        </p:spPr>
        <p:txBody>
          <a:bodyPr anchor="ct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883705" y="164150"/>
            <a:ext cx="730829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88370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8441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13785" y="1001715"/>
            <a:ext cx="6444179" cy="1122374"/>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B44ACCC6-A2BA-4B7B-99B4-E62BB5424C67}" type="datetime1">
              <a:rPr lang="en-US" smtClean="0"/>
              <a:t>10/6/2026</a:t>
            </a:fld>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918159" y="164150"/>
            <a:ext cx="72738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1"/>
            <a:ext cx="4124206" cy="6858000"/>
          </a:xfrm>
          <a:blipFill dpi="0" rotWithShape="1">
            <a:blip r:embed="rId2">
              <a:alphaModFix amt="60000"/>
            </a:blip>
            <a:srcRect/>
            <a:stretch>
              <a:fillRect l="-2278" r="-6699"/>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hasCustomPrompt="1"/>
          </p:nvPr>
        </p:nvSpPr>
        <p:spPr>
          <a:xfrm>
            <a:off x="5113785" y="2496190"/>
            <a:ext cx="6444179" cy="3726810"/>
          </a:xfrm>
        </p:spPr>
        <p:txBody>
          <a:bodyPr>
            <a:normAutofit/>
          </a:bodyPr>
          <a:lstStyle>
            <a:lvl3pPr marL="457200" indent="0">
              <a:buNone/>
              <a:defRPr sz="1600"/>
            </a:lvl3pPr>
            <a:lvl4pPr marL="685800" indent="0">
              <a:buNone/>
              <a:defRPr sz="1600"/>
            </a:lvl4pPr>
            <a:lvl5pPr marL="914400" indent="0">
              <a:buNone/>
              <a:defRPr sz="1600"/>
            </a:lvl5pPr>
          </a:lstStyle>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91815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5647085" cy="1122375"/>
          </a:xfrm>
        </p:spPr>
        <p:txBody>
          <a:bodyPr anchor="b">
            <a:noAutofit/>
          </a:bodyPr>
          <a:lstStyle>
            <a:lvl1pPr>
              <a:defRPr sz="4000"/>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10/6/2026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663111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496190"/>
            <a:ext cx="5647085"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24097" y="0"/>
            <a:ext cx="4967903"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17306" y="1001715"/>
            <a:ext cx="6740655" cy="1087887"/>
          </a:xfrm>
        </p:spPr>
        <p:txBody>
          <a:bodyPr anchor="b">
            <a:no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GROWTH MARKETING PLAN</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12B94328-6471-48ED-A3E9-D3E8C4DB1679}" type="datetime1">
              <a:rPr lang="en-US" smtClean="0"/>
              <a:t>10/6/2026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4634939" y="164150"/>
            <a:ext cx="755706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3854240"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17311" y="2496190"/>
            <a:ext cx="6740654" cy="3726810"/>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4634939"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514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28130"/>
            <a:ext cx="6595448" cy="1113475"/>
          </a:xfrm>
        </p:spPr>
        <p:txBody>
          <a:bodyPr anchor="t">
            <a:noAutofit/>
          </a:bodyPr>
          <a:lstStyle>
            <a:lvl1pPr>
              <a:defRPr sz="4000"/>
            </a:lvl1pPr>
          </a:lstStyle>
          <a:p>
            <a:r>
              <a:rPr lang="en-US"/>
              <a:t>Click to edit Master title style</a:t>
            </a:r>
            <a:endParaRPr lang="en-US" dirty="0"/>
          </a:p>
        </p:txBody>
      </p:sp>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74795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1368BACD-07D9-459F-AA1C-5268AE32178F}" type="datetime1">
              <a:rPr lang="en-US" smtClean="0"/>
              <a:t>10/6/2026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1" y="2496190"/>
            <a:ext cx="6595448" cy="3726809"/>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913312" y="0"/>
            <a:ext cx="4283768" cy="6858000"/>
          </a:xfrm>
          <a:blipFill dpi="0" rotWithShape="1">
            <a:blip r:embed="rId2">
              <a:alphaModFix amt="60000"/>
            </a:blip>
            <a:srcRect/>
            <a:stretch>
              <a:fillRect l="1" t="-1" r="1" b="-4473"/>
            </a:stretch>
          </a:blipFill>
        </p:spPr>
        <p:txBody>
          <a:bodyPr/>
          <a:lstStyle>
            <a:lvl1pPr marL="0" inden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952218E5-4B7E-010A-02DF-6951A1023B10}"/>
              </a:ext>
            </a:extLst>
          </p:cNvPr>
          <p:cNvCxnSpPr>
            <a:cxnSpLocks/>
          </p:cNvCxnSpPr>
          <p:nvPr userDrawn="1"/>
        </p:nvCxnSpPr>
        <p:spPr>
          <a:xfrm>
            <a:off x="790880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0259" y="1001715"/>
            <a:ext cx="4717705" cy="1109672"/>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692A769-D4A9-4BBF-AD73-A3AD41FBB7C3}"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624761" y="164150"/>
            <a:ext cx="556723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0"/>
            <a:ext cx="5843502" cy="685800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07693" y="2492387"/>
            <a:ext cx="4750271" cy="3730613"/>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62476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1865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2" y="1001715"/>
            <a:ext cx="4714880" cy="1125536"/>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DF6CB4C-CEEE-488F-A556-6D160C723A2D}"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871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1" y="2493965"/>
            <a:ext cx="4714880" cy="3729035"/>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888095" y="-1"/>
            <a:ext cx="6303905" cy="6888997"/>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71897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13504" y="1001715"/>
            <a:ext cx="4444457" cy="11223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4652FFD6-A518-49CA-8126-283C2A8EFE6F}"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6934701" y="164150"/>
            <a:ext cx="52572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6154001" cy="6858000"/>
          </a:xfrm>
          <a:blipFill dpi="0" rotWithShape="1">
            <a:blip r:embed="rId2">
              <a:alphaModFix amt="60000"/>
            </a:blip>
            <a:srcRect/>
            <a:stretch>
              <a:fillRect l="-2748" r="-2748"/>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13505" y="2496190"/>
            <a:ext cx="4444460" cy="3726809"/>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69347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9520" y="1001715"/>
            <a:ext cx="4687174" cy="1127751"/>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BDA16E6D-ABB3-4B84-99F2-E42A2B9DF2C2}"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547266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6181"/>
            <a:ext cx="4714880" cy="3726818"/>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0" y="0"/>
            <a:ext cx="6095999" cy="6858000"/>
          </a:xfrm>
          <a:blipFill dpi="0" rotWithShape="1">
            <a:blip r:embed="rId2">
              <a:alphaModFix amt="60000"/>
            </a:blip>
            <a:srcRect/>
            <a:stretch>
              <a:fillRect l="-2925"/>
            </a:stretch>
          </a:blipFill>
        </p:spPr>
        <p:txBody>
          <a:bodyPr/>
          <a:lstStyle>
            <a:lvl1pPr marL="0" indent="0">
              <a:buNone/>
              <a:defRPr/>
            </a:lvl1pPr>
          </a:lstStyle>
          <a:p>
            <a:r>
              <a:rPr lang="en-US"/>
              <a:t>Click icon to add picture</a:t>
            </a:r>
            <a:endParaRPr lang="en-US" dirty="0"/>
          </a:p>
        </p:txBody>
      </p: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59044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9767" y="1001715"/>
            <a:ext cx="3778198" cy="1108746"/>
          </a:xfrm>
        </p:spPr>
        <p:txBody>
          <a:bodyPr anchor="b">
            <a:noAutofit/>
          </a:bodyPr>
          <a:lstStyle>
            <a:lvl1pPr>
              <a:defRPr sz="40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GROWTH MARKETING PLAN</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D67C4704-4F96-4DFD-9156-648F64A4FFD5}" type="datetime1">
              <a:rPr lang="en-US" smtClean="0"/>
              <a:t>10/6/2026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7597395" y="164150"/>
            <a:ext cx="459460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9" y="0"/>
            <a:ext cx="6816696" cy="6858000"/>
          </a:xfrm>
          <a:blipFill dpi="0" rotWithShape="1">
            <a:blip r:embed="rId2">
              <a:alphaModFix amt="60000"/>
            </a:blip>
            <a:srcRect/>
            <a:stretch>
              <a:fillRect l="-2482" r="-2480"/>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79767" y="2515205"/>
            <a:ext cx="3778198" cy="3759382"/>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759739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1449" y="1001715"/>
            <a:ext cx="3401568" cy="1127760"/>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33B50C95-85D9-49F9-99D8-E6845F008D35}"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8002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1448" y="2491461"/>
            <a:ext cx="3401567" cy="3731539"/>
          </a:xfrm>
        </p:spPr>
        <p:txBody>
          <a:bodyPr anchor="b">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234499" y="0"/>
            <a:ext cx="7962582" cy="6858000"/>
          </a:xfrm>
          <a:blipFill dpi="0" rotWithShape="1">
            <a:blip r:embed="rId2">
              <a:alphaModFix amt="60000"/>
            </a:blip>
            <a:srcRect/>
            <a:stretch>
              <a:fillRect l="-5169" r="2"/>
            </a:stretch>
          </a:blipFill>
        </p:spPr>
        <p:txBody>
          <a:bodyPr/>
          <a:lstStyle>
            <a:lvl1pPr marL="0" indent="0">
              <a:buFont typeface="Arial" panose="020B0604020202020204" pitchFamily="34" charset="0"/>
              <a:buNone/>
              <a:defRPr/>
            </a:lvl1pPr>
          </a:lstStyle>
          <a:p>
            <a:r>
              <a:rPr lang="en-US"/>
              <a:t>Click icon to add picture</a:t>
            </a:r>
            <a:endParaRPr lang="en-US" dirty="0"/>
          </a:p>
        </p:txBody>
      </p: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423200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77541" y="1001716"/>
            <a:ext cx="3565637" cy="1494474"/>
          </a:xfrm>
        </p:spPr>
        <p:txBody>
          <a:bodyPr anchor="b">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7B02D44-18E2-46EB-BF95-C6E9788E5887}"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FE11B3B1-9941-4785-B418-08EF9E3BB704}"/>
              </a:ext>
            </a:extLst>
          </p:cNvPr>
          <p:cNvCxnSpPr>
            <a:cxnSpLocks/>
          </p:cNvCxnSpPr>
          <p:nvPr userDrawn="1"/>
        </p:nvCxnSpPr>
        <p:spPr>
          <a:xfrm>
            <a:off x="7794617" y="164150"/>
            <a:ext cx="43973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7013917" cy="6858000"/>
          </a:xfrm>
          <a:blipFill dpi="0" rotWithShape="1">
            <a:blip r:embed="rId2">
              <a:alphaModFix amt="60000"/>
            </a:blip>
            <a:srcRect/>
            <a:stretch>
              <a:fillRect l="-2411" r="-241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976991" y="2877189"/>
            <a:ext cx="3576275" cy="3345811"/>
          </a:xfrm>
        </p:spPr>
        <p:txBody>
          <a:bodyPr>
            <a:normAutofit/>
          </a:bodyPr>
          <a:lstStyle>
            <a:lvl1pPr marL="0" indent="0">
              <a:buNone/>
              <a:defRPr sz="1600"/>
            </a:lvl1pPr>
            <a:lvl2pPr marL="228600" indent="0">
              <a:buNone/>
              <a:defRPr sz="1600"/>
            </a:lvl2pPr>
            <a:lvl3pPr marL="457200" indent="0">
              <a:buNone/>
              <a:defRPr sz="1600"/>
            </a:lvl3pPr>
            <a:lvl4pPr marL="685800" indent="0">
              <a:buNone/>
              <a:defRPr sz="1600"/>
            </a:lvl4pPr>
            <a:lvl5pPr marL="914400" inden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1FE4EE6-FDB8-6541-5FC6-4FC24B421584}"/>
              </a:ext>
            </a:extLst>
          </p:cNvPr>
          <p:cNvCxnSpPr>
            <a:cxnSpLocks/>
          </p:cNvCxnSpPr>
          <p:nvPr userDrawn="1"/>
        </p:nvCxnSpPr>
        <p:spPr>
          <a:xfrm>
            <a:off x="77946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5109524"/>
            <a:ext cx="4364200" cy="1113476"/>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3E0CC-5553-421C-8D81-3F82FF869EDA}"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4728524"/>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9523"/>
            <a:ext cx="6208724" cy="1113477"/>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600"/>
            </a:lvl2pPr>
            <a:lvl3pPr marL="457200" indent="0">
              <a:buFont typeface="Arial" panose="020B0604020202020204" pitchFamily="34" charset="0"/>
              <a:buNone/>
              <a:defRPr sz="1600"/>
            </a:lvl3pPr>
            <a:lvl4pPr marL="685800" indent="0">
              <a:buFont typeface="Arial" panose="020B0604020202020204" pitchFamily="34" charset="0"/>
              <a:buNone/>
              <a:defRPr sz="1600"/>
            </a:lvl4pPr>
            <a:lvl5pPr marL="914400" indent="0">
              <a:buFont typeface="Arial" panose="020B0604020202020204" pitchFamily="34" charset="0"/>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8328" y="4362766"/>
            <a:ext cx="3421224" cy="186023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4BE7576-EC94-4DB5-9187-19A5D0382B7E}"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7" y="0"/>
            <a:ext cx="11593671" cy="3981766"/>
          </a:xfrm>
          <a:blipFill dpi="0" rotWithShape="1">
            <a:blip r:embed="rId2">
              <a:alphaModFix amt="60000"/>
            </a:blip>
            <a:srcRect/>
            <a:stretch>
              <a:fillRect l="-1459" r="-1"/>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4353867"/>
            <a:ext cx="7152028" cy="1869134"/>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764" y="1001714"/>
            <a:ext cx="3390788" cy="1875473"/>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1E853955-1D07-4B51-BC71-D8BE10C22200}"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1001714"/>
            <a:ext cx="7152028" cy="1875475"/>
          </a:xfrm>
        </p:spPr>
        <p:txBody>
          <a:bodyPr>
            <a:no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600"/>
            </a:lvl3pPr>
            <a:lvl4pPr marL="857250" indent="-171450">
              <a:buFont typeface="Arial" panose="020B0604020202020204" pitchFamily="34" charset="0"/>
              <a:buChar char="•"/>
              <a:defRPr sz="1600"/>
            </a:lvl4pPr>
            <a:lvl5pPr marL="1085850" indent="-171450">
              <a:buFont typeface="Arial" panose="020B0604020202020204" pitchFamily="34" charset="0"/>
              <a:buChar cha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8328" y="3258188"/>
            <a:ext cx="11593670" cy="3599811"/>
          </a:xfrm>
          <a:blipFill dpi="0" rotWithShape="1">
            <a:blip r:embed="rId2">
              <a:alphaModFix amt="60000"/>
            </a:blip>
            <a:srcRect/>
            <a:stretch>
              <a:fillRect l="-1217"/>
            </a:stretch>
          </a:blipFill>
        </p:spPr>
        <p:txBody>
          <a:bodyPr/>
          <a:lstStyle>
            <a:lvl1pPr marL="0" indent="0">
              <a:buNone/>
              <a:defRPr/>
            </a:lvl1pPr>
          </a:lstStyle>
          <a:p>
            <a:r>
              <a:rPr lang="en-US"/>
              <a:t>Click icon to add picture</a:t>
            </a:r>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8740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3" cy="746752"/>
          </a:xfrm>
        </p:spPr>
        <p:txBody>
          <a:bodyPr anchor="ctr">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209E46-11CA-4696-94A6-42FA6258F836}"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5652468" cy="4093526"/>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843095" y="2129475"/>
            <a:ext cx="4714869" cy="4093526"/>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8079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4714876" cy="1122374"/>
          </a:xfrm>
        </p:spPr>
        <p:txBody>
          <a:bodyPr>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8799AB-4423-4AFC-BA85-5F70033F1076}"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496190"/>
            <a:ext cx="4672584" cy="3726810"/>
          </a:xfrm>
          <a:blipFill dpi="0" rotWithShape="1">
            <a:blip r:embed="rId2">
              <a:alphaModFix amt="60000"/>
            </a:blip>
            <a:srcRect/>
            <a:stretch>
              <a:fillRect/>
            </a:stretch>
          </a:blipFill>
        </p:spPr>
        <p:txBody>
          <a:bodyPr/>
          <a:lstStyle>
            <a:lvl1pPr marL="0" indent="0">
              <a:buNone/>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02" y="1001715"/>
            <a:ext cx="5652463" cy="522128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7585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328495" cy="1127759"/>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C9E56CF-865A-4DF6-93CB-5342FE600906}"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30" y="2129475"/>
            <a:ext cx="4328495" cy="4093525"/>
          </a:xfrm>
          <a:blipFill dpi="0" rotWithShape="1">
            <a:blip r:embed="rId2">
              <a:alphaModFix amt="60000"/>
            </a:blip>
            <a:srcRect/>
            <a:stretch>
              <a:fillRect/>
            </a:stretch>
          </a:blipFill>
        </p:spPr>
        <p:txBody>
          <a:bodyPr/>
          <a:lstStyle>
            <a:lvl1pPr marL="285750" indent="-285750">
              <a:buFont typeface="Arial" panose="020B0604020202020204" pitchFamily="34" charset="0"/>
              <a:buChar char="•"/>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348911" y="1001713"/>
            <a:ext cx="6209054" cy="5221287"/>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1" y="1001715"/>
            <a:ext cx="5955028" cy="5477511"/>
          </a:xfrm>
        </p:spPr>
        <p:txBody>
          <a:bodyPr anchor="b">
            <a:normAutofit/>
          </a:bodyPr>
          <a:lstStyle>
            <a:lvl1pPr>
              <a:defRPr sz="7200" b="0" i="0">
                <a:latin typeface="+mj-lt"/>
                <a:ea typeface="Dotum" panose="020B0600000101010101" pitchFamily="34" charset="-127"/>
                <a:cs typeface="Noto Sans Kannada Thin" panose="020B0202040504020204" pitchFamily="34" charset="0"/>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GROWTH MARKETING PLAN</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341E3BD6-1BE7-4293-98B0-C8B456DEC98E}" type="datetime1">
              <a:rPr lang="en-US" smtClean="0"/>
              <a:t>10/6/2026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065403" y="-1"/>
            <a:ext cx="5131677" cy="6222999"/>
          </a:xfrm>
          <a:blipFill dpi="0" rotWithShape="1">
            <a:blip r:embed="rId2">
              <a:alphaModFix amt="60000"/>
            </a:blip>
            <a:srcRect/>
            <a:stretch>
              <a:fillRect l="-686" t="2" b="-4120"/>
            </a:stretch>
          </a:blipFill>
        </p:spPr>
        <p:txBody>
          <a:bodyPr/>
          <a:lstStyle>
            <a:lvl1pPr marL="0" indent="0">
              <a:buNone/>
              <a:defRPr/>
            </a:lvl1pPr>
          </a:lstStyle>
          <a:p>
            <a:r>
              <a:rPr lang="en-US"/>
              <a:t>Click icon to add picture</a:t>
            </a:r>
            <a:endParaRPr lang="en-US" dirty="0"/>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p:spPr>
        <p:txBody>
          <a:bodyPr anchor="ctr">
            <a:normAutofit/>
          </a:bodyPr>
          <a:lstStyle>
            <a:lvl1pPr marL="0" indent="0">
              <a:buNone/>
              <a:defRPr sz="16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8507528C-7021-C7A4-B156-08D83A3A21F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F2929A1B-A295-4715-B77A-F33006A42EEB}" type="datetime1">
              <a:rPr lang="en-US" smtClean="0"/>
              <a:t>10/6/2026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786730A0-A69C-6FA3-06BC-632301E15F2D}"/>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09CBD6C5-FCE0-436F-BDB9-607AA1896A18}" type="datetime1">
              <a:rPr lang="en-US" smtClean="0"/>
              <a:t>10/6/2026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7481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6"/>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20D33D3A-063E-24F3-6815-CC483F3BFF50}"/>
              </a:ext>
            </a:extLst>
          </p:cNvPr>
          <p:cNvSpPr>
            <a:spLocks noGrp="1"/>
          </p:cNvSpPr>
          <p:nvPr>
            <p:ph type="title"/>
          </p:nvPr>
        </p:nvSpPr>
        <p:spPr>
          <a:xfrm>
            <a:off x="633470" y="5109525"/>
            <a:ext cx="10367905" cy="1207192"/>
          </a:xfrm>
        </p:spPr>
        <p:txBody>
          <a:bodyPr anchor="b">
            <a:normAutofit/>
          </a:bodyPr>
          <a:lstStyle>
            <a:lvl1pPr algn="l">
              <a:lnSpc>
                <a:spcPct val="9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2B3A5A51-DB18-40F8-9807-F5A86B7E570D}" type="datetime1">
              <a:rPr lang="en-US" smtClean="0"/>
              <a:t>10/6/2026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6">
            <a:extLst>
              <a:ext uri="{FF2B5EF4-FFF2-40B4-BE49-F238E27FC236}">
                <a16:creationId xmlns:a16="http://schemas.microsoft.com/office/drawing/2014/main" id="{D20ABC85-9587-24D5-E6BE-4DBE5CA56973}"/>
              </a:ext>
            </a:extLst>
          </p:cNvPr>
          <p:cNvSpPr>
            <a:spLocks noGrp="1"/>
          </p:cNvSpPr>
          <p:nvPr>
            <p:ph sz="quarter" idx="13" hasCustomPrompt="1"/>
          </p:nvPr>
        </p:nvSpPr>
        <p:spPr>
          <a:xfrm>
            <a:off x="634030" y="1340489"/>
            <a:ext cx="10367349" cy="3388035"/>
          </a:xfrm>
        </p:spPr>
        <p:txBody>
          <a:bodyPr anchor="t">
            <a:noAutofit/>
          </a:bodyPr>
          <a:lstStyle>
            <a:lvl1pPr marL="0" indent="0" algn="l">
              <a:lnSpc>
                <a:spcPct val="90000"/>
              </a:lnSpc>
              <a:buNone/>
              <a:defRPr sz="30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312BCB96-76D1-4464-9253-520F75095DE4}" type="datetime1">
              <a:rPr lang="en-US" smtClean="0"/>
              <a:t>10/6/2026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1001715"/>
            <a:ext cx="9424374" cy="5221280"/>
          </a:xfrm>
        </p:spPr>
        <p:txBody>
          <a:bodyPr anchor="ctr">
            <a:noAutofit/>
          </a:bodyPr>
          <a:lstStyle>
            <a:lvl1pPr marL="0" indent="0">
              <a:lnSpc>
                <a:spcPct val="100000"/>
              </a:lnSpc>
              <a:buNone/>
              <a:defRPr sz="4000" b="1" cap="all" baseline="0"/>
            </a:lvl1pPr>
            <a:lvl2pPr marL="228600" indent="0">
              <a:lnSpc>
                <a:spcPct val="100000"/>
              </a:lnSpc>
              <a:buNone/>
              <a:defRPr sz="4000" b="1" cap="all" baseline="0"/>
            </a:lvl2pPr>
            <a:lvl3pPr marL="457200" indent="0">
              <a:lnSpc>
                <a:spcPct val="100000"/>
              </a:lnSpc>
              <a:buNone/>
              <a:defRPr sz="4000" b="1" cap="all" baseline="0"/>
            </a:lvl3pPr>
            <a:lvl4pPr marL="685800" indent="0">
              <a:lnSpc>
                <a:spcPct val="100000"/>
              </a:lnSpc>
              <a:buNone/>
              <a:defRPr sz="4000" b="1" cap="all" baseline="0"/>
            </a:lvl4pPr>
            <a:lvl5pPr marL="914400" indent="0">
              <a:lnSpc>
                <a:spcPct val="100000"/>
              </a:lnSpc>
              <a:buNone/>
              <a:defRPr sz="4000" b="1"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4600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bg>
      <p:bgPr>
        <a:solidFill>
          <a:schemeClr val="accent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EE1D5172-97DD-EE7A-066E-A8782AEFC90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9396" y="-1133856"/>
            <a:ext cx="10652760" cy="1001330"/>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23F8BC6-0973-431F-9F88-90604F102123}" type="datetime1">
              <a:rPr lang="en-US" smtClean="0"/>
              <a:t>10/6/2026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9396" y="1001715"/>
            <a:ext cx="9459008" cy="5378062"/>
          </a:xfrm>
        </p:spPr>
        <p:txBody>
          <a:bodyPr anchor="b">
            <a:noAutofit/>
          </a:bodyPr>
          <a:lstStyle>
            <a:lvl1pPr marL="0" indent="0">
              <a:lnSpc>
                <a:spcPct val="90000"/>
              </a:lnSpc>
              <a:buNone/>
              <a:defRPr sz="4000" b="1" cap="all" baseline="0">
                <a:latin typeface="+mn-lt"/>
              </a:defRPr>
            </a:lvl1pPr>
            <a:lvl2pPr marL="228600" indent="0">
              <a:lnSpc>
                <a:spcPct val="90000"/>
              </a:lnSpc>
              <a:buNone/>
              <a:defRPr sz="4000" b="1" cap="all" baseline="0">
                <a:latin typeface="+mn-lt"/>
              </a:defRPr>
            </a:lvl2pPr>
            <a:lvl3pPr marL="457200" indent="0">
              <a:lnSpc>
                <a:spcPct val="90000"/>
              </a:lnSpc>
              <a:buNone/>
              <a:defRPr sz="4000" b="1" cap="all" baseline="0">
                <a:latin typeface="+mn-lt"/>
              </a:defRPr>
            </a:lvl3pPr>
            <a:lvl4pPr marL="685800" indent="0">
              <a:lnSpc>
                <a:spcPct val="90000"/>
              </a:lnSpc>
              <a:buNone/>
              <a:defRPr sz="4000" b="1" cap="all" baseline="0">
                <a:latin typeface="+mn-lt"/>
              </a:defRPr>
            </a:lvl4pPr>
            <a:lvl5pPr marL="914400" indent="0">
              <a:lnSpc>
                <a:spcPct val="90000"/>
              </a:lnSpc>
              <a:buNone/>
              <a:defRPr sz="4000" b="1"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4993CE3A-3702-5441-A16B-15475B1AC32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912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40309F-82F1-48B4-8AF1-7FAFA4EA46A8}" type="datetime1">
              <a:rPr lang="en-US" smtClean="0"/>
              <a:t>10/6/2026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3479" y="1001713"/>
            <a:ext cx="10924473" cy="5378063"/>
          </a:xfrm>
        </p:spPr>
        <p:txBody>
          <a:bodyPr anchor="b">
            <a:noAutofit/>
          </a:bodyPr>
          <a:lstStyle>
            <a:lvl1pPr marL="0" indent="0">
              <a:lnSpc>
                <a:spcPct val="100000"/>
              </a:lnSpc>
              <a:buNone/>
              <a:defRPr sz="4000" b="0" i="0" cap="all" baseline="0">
                <a:latin typeface="+mn-lt"/>
              </a:defRPr>
            </a:lvl1pPr>
            <a:lvl2pPr marL="228600" indent="0">
              <a:lnSpc>
                <a:spcPct val="100000"/>
              </a:lnSpc>
              <a:buNone/>
              <a:defRPr sz="4000" b="0" i="0" cap="all" baseline="0">
                <a:latin typeface="+mn-lt"/>
              </a:defRPr>
            </a:lvl2pPr>
            <a:lvl3pPr marL="457200" indent="0">
              <a:lnSpc>
                <a:spcPct val="100000"/>
              </a:lnSpc>
              <a:buNone/>
              <a:defRPr sz="4000" b="0" i="0" cap="all" baseline="0">
                <a:latin typeface="+mn-lt"/>
              </a:defRPr>
            </a:lvl3pPr>
            <a:lvl4pPr marL="685800" indent="0">
              <a:lnSpc>
                <a:spcPct val="100000"/>
              </a:lnSpc>
              <a:buNone/>
              <a:defRPr sz="4000" b="0" i="0" cap="all" baseline="0">
                <a:latin typeface="+mn-lt"/>
              </a:defRPr>
            </a:lvl4pPr>
            <a:lvl5pPr marL="914400" indent="0">
              <a:lnSpc>
                <a:spcPct val="100000"/>
              </a:lnSpc>
              <a:buNone/>
              <a:defRPr sz="4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76504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9" y="5907727"/>
            <a:ext cx="9980960" cy="381000"/>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F2657C51-8093-4086-9EBD-6F9D3CF38435}" type="datetime1">
              <a:rPr lang="en-US" smtClean="0"/>
              <a:t>10/6/2026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7"/>
            <a:ext cx="9980960" cy="3726808"/>
          </a:xfrm>
        </p:spPr>
        <p:txBody>
          <a:bodyPr anchor="t">
            <a:normAutofit/>
          </a:bodyPr>
          <a:lstStyle>
            <a:lvl1pPr marL="164592" indent="-164592">
              <a:lnSpc>
                <a:spcPct val="100000"/>
              </a:lnSpc>
              <a:spcBef>
                <a:spcPts val="0"/>
              </a:spcBef>
              <a:buNone/>
              <a:defRPr sz="4000" b="0" i="0" cap="all" baseline="0">
                <a:solidFill>
                  <a:schemeClr val="tx1"/>
                </a:solidFill>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190516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815584"/>
            <a:ext cx="10923925" cy="511644"/>
          </a:xfrm>
        </p:spPr>
        <p:txBody>
          <a:bodyPr anchor="b">
            <a:noAutofit/>
          </a:bodyPr>
          <a:lstStyle>
            <a:lvl1pPr>
              <a:lnSpc>
                <a:spcPct val="120000"/>
              </a:lnSpc>
              <a:defRPr sz="1600" b="0" i="0" cap="none" baseline="0">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83B3AEC4-477A-480C-8C3E-559E8B429188}" type="datetime1">
              <a:rPr lang="en-US" smtClean="0"/>
              <a:pPr/>
              <a:t>10/6/2026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1042416"/>
            <a:ext cx="10923925" cy="4037312"/>
          </a:xfrm>
        </p:spPr>
        <p:txBody>
          <a:bodyPr anchor="t">
            <a:normAutofit/>
          </a:bodyPr>
          <a:lstStyle>
            <a:lvl1pPr marL="164592" indent="-164592">
              <a:lnSpc>
                <a:spcPct val="100000"/>
              </a:lnSpc>
              <a:spcBef>
                <a:spcPts val="0"/>
              </a:spcBef>
              <a:buNone/>
              <a:defRPr sz="4000" b="0" i="0" cap="all" baseline="0">
                <a:solidFill>
                  <a:schemeClr val="bg1"/>
                </a:solidFill>
                <a:latin typeface="+mn-lt"/>
              </a:defRPr>
            </a:lvl1pPr>
          </a:lstStyle>
          <a:p>
            <a:pPr lvl="0"/>
            <a:r>
              <a:rPr lang="en-US" dirty="0"/>
              <a:t>CLICK TO add QUOTE</a:t>
            </a:r>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9037" y="5749160"/>
            <a:ext cx="8956676" cy="567558"/>
          </a:xfrm>
        </p:spPr>
        <p:txBody>
          <a:bodyPr anchor="b">
            <a:normAutofit/>
          </a:bodyPr>
          <a:lstStyle>
            <a:lvl1pPr>
              <a:lnSpc>
                <a:spcPct val="120000"/>
              </a:lnSpc>
              <a:defRPr sz="1600" b="0" i="0" cap="none" baseline="0">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7163BA6-8D49-4675-9508-BB867C793A49}" type="datetime1">
              <a:rPr lang="en-US" smtClean="0"/>
              <a:t>10/6/2026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1001715"/>
            <a:ext cx="9037984" cy="3726810"/>
          </a:xfrm>
        </p:spPr>
        <p:txBody>
          <a:bodyPr anchor="t">
            <a:normAutofit/>
          </a:bodyPr>
          <a:lstStyle>
            <a:lvl1pPr marL="164592" indent="-164592">
              <a:lnSpc>
                <a:spcPct val="100000"/>
              </a:lnSpc>
              <a:spcBef>
                <a:spcPts val="0"/>
              </a:spcBef>
              <a:buNone/>
              <a:defRPr sz="4000" b="0" i="0" cap="all" baseline="0">
                <a:latin typeface="+mn-lt"/>
              </a:defRPr>
            </a:lvl1pPr>
          </a:lstStyle>
          <a:p>
            <a:pPr lvl="0"/>
            <a:r>
              <a:rPr lang="en-US" dirty="0"/>
              <a:t>CLICK TO add QUOTE</a:t>
            </a:r>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31454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5"/>
            <a:ext cx="10923934" cy="1127756"/>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C58E83-499B-42C0-A29C-116A7958FAB2}" type="datetime1">
              <a:rPr lang="en-US" smtClean="0"/>
              <a:t>10/6/2026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30" y="2129474"/>
            <a:ext cx="5266090" cy="4093525"/>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91886" y="2129473"/>
            <a:ext cx="5266078" cy="4093526"/>
          </a:xfrm>
        </p:spPr>
        <p:txBody>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81563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1001714"/>
            <a:ext cx="10923934" cy="688973"/>
          </a:xfrm>
        </p:spPr>
        <p:txBody>
          <a:bodyPr>
            <a:normAutofit/>
          </a:bodyPr>
          <a:lstStyle>
            <a:lvl1pPr>
              <a:defRPr sz="4000"/>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GROWTH MARKETING PLAN</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4F4FD23-2163-447C-A80D-D0B4B313F4F9}" type="datetime1">
              <a:rPr lang="en-US" smtClean="0"/>
              <a:t>10/6/2026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685735"/>
            <a:ext cx="526664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596" y="2496190"/>
            <a:ext cx="5265520"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85735"/>
            <a:ext cx="5271464" cy="81045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496190"/>
            <a:ext cx="5271464" cy="3726810"/>
          </a:xfrm>
        </p:spPr>
        <p:txBody>
          <a:bodyPr>
            <a:normAutofit/>
          </a:bodyPr>
          <a:lstStyle>
            <a:lvl1pPr>
              <a:defRPr sz="16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1001714"/>
            <a:ext cx="10923933" cy="1127761"/>
          </a:xfrm>
        </p:spPr>
        <p:txBody>
          <a:bodyPr>
            <a:normAutofit/>
          </a:bodyPr>
          <a:lstStyle>
            <a:lvl1pPr>
              <a:defRPr sz="40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GROWTH MARKETING PLAN</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6CE927C-C7F8-47B0-9A1C-DEAC93AC4235}" type="datetime1">
              <a:rPr lang="en-US" smtClean="0"/>
              <a:t>10/6/2026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GROWTH MARKETING PLAN</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EEB669C-B2F2-4540-973C-9431C4193843}" type="datetime1">
              <a:rPr lang="en-US" smtClean="0"/>
              <a:t>10/6/2026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1" y="1001716"/>
            <a:ext cx="4328496" cy="1122374"/>
          </a:xfrm>
        </p:spPr>
        <p:txBody>
          <a:bodyPr anchor="t">
            <a:no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1E0AE40-9A04-413D-8631-F7A90F9EBCFC}" type="datetime1">
              <a:rPr lang="en-US" smtClean="0"/>
              <a:t>10/6/2026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496190"/>
            <a:ext cx="4328506" cy="372681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348910" y="1001715"/>
            <a:ext cx="6209053" cy="522128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34030" y="1001715"/>
            <a:ext cx="3771899" cy="1875474"/>
          </a:xfrm>
        </p:spPr>
        <p:txBody>
          <a:bodyPr anchor="t">
            <a:normAutofit/>
          </a:bodyPr>
          <a:lstStyle>
            <a:lvl1pPr>
              <a:defRPr sz="4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GROWTH MARKETING PLAN</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8694C3A-EE25-431B-80B1-4EF91AFC3103}" type="datetime1">
              <a:rPr lang="en-US" smtClean="0"/>
              <a:t>10/6/2026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9" y="3242949"/>
            <a:ext cx="3771899" cy="3063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7" y="634999"/>
            <a:ext cx="6595437" cy="5588001"/>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0980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8481399" cy="1607128"/>
          </a:xfrm>
        </p:spPr>
        <p:txBody>
          <a:bodyPr anchor="b">
            <a:noAutofit/>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4C3B674-A5BF-456A-8269-F8CA9F763AF0}" type="datetime1">
              <a:rPr lang="en-US" smtClean="0"/>
              <a:pPr/>
              <a:t>10/6/2026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3481" y="3615051"/>
            <a:ext cx="10367898" cy="2607949"/>
          </a:xfrm>
        </p:spPr>
        <p:txBody>
          <a:bodyPr>
            <a:normAutofit/>
          </a:bodyPr>
          <a:lstStyle>
            <a:lvl1pPr marL="0" indent="0">
              <a:buNone/>
              <a:defRPr sz="1600">
                <a:solidFill>
                  <a:schemeClr val="tx1"/>
                </a:solidFill>
              </a:defRPr>
            </a:lvl1pPr>
            <a:lvl2pPr marL="228600" indent="0">
              <a:buNone/>
              <a:defRPr sz="1600">
                <a:solidFill>
                  <a:schemeClr val="tx1"/>
                </a:solidFill>
              </a:defRPr>
            </a:lvl2pPr>
            <a:lvl3pPr marL="457200" indent="0">
              <a:buNone/>
              <a:defRPr sz="1600">
                <a:solidFill>
                  <a:schemeClr val="tx1"/>
                </a:solidFill>
              </a:defRPr>
            </a:lvl3pPr>
            <a:lvl4pPr marL="685800" indent="0">
              <a:buNone/>
              <a:defRPr sz="1600">
                <a:solidFill>
                  <a:schemeClr val="tx1"/>
                </a:solidFill>
              </a:defRPr>
            </a:lvl4pPr>
            <a:lvl5pPr marL="914400" indent="0">
              <a:buNone/>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756098"/>
            <a:ext cx="10923925" cy="2595476"/>
          </a:xfrm>
        </p:spPr>
        <p:txBody>
          <a:bodyPr anchor="b">
            <a:noAutofit/>
          </a:bodyPr>
          <a:lstStyle>
            <a:lvl1pPr>
              <a:defRPr sz="4000" b="0" i="0">
                <a:solidFill>
                  <a:schemeClr val="bg1"/>
                </a:solidFill>
                <a:latin typeface="+mn-lt"/>
              </a:defRPr>
            </a:lvl1p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dirty="0"/>
              <a:t>GROWTH MARKETING PLAN</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2C9D3C1B-3A72-4E86-BA17-923EE76E5763}" type="datetime1">
              <a:rPr lang="en-US" smtClean="0"/>
              <a:pPr/>
              <a:t>10/6/2026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3485" y="4732574"/>
            <a:ext cx="6595990" cy="1605164"/>
          </a:xfrm>
        </p:spPr>
        <p:txBody>
          <a:bodyPr anchor="b">
            <a:noAutofit/>
          </a:bodyPr>
          <a:lstStyle>
            <a:lvl1pPr marL="0" indent="0">
              <a:lnSpc>
                <a:spcPct val="120000"/>
              </a:lnSpc>
              <a:spcBef>
                <a:spcPts val="1000"/>
              </a:spcBef>
              <a:buNone/>
              <a:defRPr sz="1600">
                <a:solidFill>
                  <a:schemeClr val="bg1"/>
                </a:solidFill>
              </a:defRPr>
            </a:lvl1pPr>
            <a:lvl2pPr marL="228600" indent="0">
              <a:lnSpc>
                <a:spcPct val="120000"/>
              </a:lnSpc>
              <a:spcBef>
                <a:spcPts val="1000"/>
              </a:spcBef>
              <a:buNone/>
              <a:defRPr sz="1600">
                <a:solidFill>
                  <a:schemeClr val="bg1"/>
                </a:solidFill>
              </a:defRPr>
            </a:lvl2pPr>
            <a:lvl3pPr marL="457200" indent="0">
              <a:lnSpc>
                <a:spcPct val="120000"/>
              </a:lnSpc>
              <a:spcBef>
                <a:spcPts val="1000"/>
              </a:spcBef>
              <a:buNone/>
              <a:defRPr sz="1600">
                <a:solidFill>
                  <a:schemeClr val="bg1"/>
                </a:solidFill>
              </a:defRPr>
            </a:lvl3pPr>
            <a:lvl4pPr marL="685800" indent="0">
              <a:lnSpc>
                <a:spcPct val="120000"/>
              </a:lnSpc>
              <a:spcBef>
                <a:spcPts val="1000"/>
              </a:spcBef>
              <a:buNone/>
              <a:defRPr sz="1600">
                <a:solidFill>
                  <a:schemeClr val="bg1"/>
                </a:solidFill>
              </a:defRPr>
            </a:lvl4pPr>
            <a:lvl5pPr marL="914400" indent="0">
              <a:lnSpc>
                <a:spcPct val="120000"/>
              </a:lnSpc>
              <a:spcBef>
                <a:spcPts val="1000"/>
              </a:spcBef>
              <a:buNone/>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7966120"/>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theme" Target="../theme/theme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a:defRPr sz="800" b="0" i="0">
                <a:solidFill>
                  <a:schemeClr val="tx1"/>
                </a:solidFill>
                <a:latin typeface="+mn-lt"/>
                <a:ea typeface="Batang" panose="02030600000101010101" pitchFamily="18" charset="-127"/>
              </a:defRPr>
            </a:lvl1pPr>
          </a:lstStyle>
          <a:p>
            <a:r>
              <a:rPr lang="en-US" dirty="0"/>
              <a:t>GROWTH MARKETING PLAN</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a:defRPr sz="800" b="0" i="0">
                <a:solidFill>
                  <a:schemeClr val="tx1"/>
                </a:solidFill>
                <a:latin typeface="+mn-lt"/>
                <a:ea typeface="Batang" panose="02030600000101010101" pitchFamily="18" charset="-127"/>
              </a:defRPr>
            </a:lvl1pPr>
          </a:lstStyle>
          <a:p>
            <a:fld id="{652F8955-0F19-465D-B095-4EFD5ED08188}" type="datetime1">
              <a:rPr lang="en-US" smtClean="0"/>
              <a:pPr/>
              <a:t>10/6/2026</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30" y="2129474"/>
            <a:ext cx="10923934" cy="40935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1001714"/>
            <a:ext cx="10923934" cy="755659"/>
          </a:xfrm>
          <a:prstGeom prst="rect">
            <a:avLst/>
          </a:prstGeom>
        </p:spPr>
        <p:txBody>
          <a:bodyPr vert="horz" lIns="91440" tIns="45720" rIns="91440" bIns="45720" rtlCol="0" anchor="t">
            <a:normAutofit/>
          </a:bodyPr>
          <a:lstStyle/>
          <a:p>
            <a:r>
              <a:rPr lang="en-US"/>
              <a:t>Click to edit Master title style</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 id="2147483781"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82" r:id="rId33"/>
    <p:sldLayoutId id="2147483798" r:id="rId34"/>
    <p:sldLayoutId id="2147483799" r:id="rId35"/>
    <p:sldLayoutId id="2147483800" r:id="rId36"/>
    <p:sldLayoutId id="2147483801" r:id="rId37"/>
    <p:sldLayoutId id="2147483802" r:id="rId38"/>
    <p:sldLayoutId id="2147483803" r:id="rId39"/>
    <p:sldLayoutId id="2147483804" r:id="rId40"/>
    <p:sldLayoutId id="2147483805" r:id="rId41"/>
    <p:sldLayoutId id="2147483806" r:id="rId42"/>
    <p:sldLayoutId id="2147483807" r:id="rId43"/>
    <p:sldLayoutId id="2147483808" r:id="rId44"/>
    <p:sldLayoutId id="2147483809" r:id="rId45"/>
    <p:sldLayoutId id="2147483810" r:id="rId46"/>
    <p:sldLayoutId id="2147483811" r:id="rId47"/>
    <p:sldLayoutId id="2147483812" r:id="rId48"/>
    <p:sldLayoutId id="2147483813" r:id="rId49"/>
    <p:sldLayoutId id="2147483814" r:id="rId50"/>
  </p:sldLayoutIdLst>
  <p:hf hdr="0" dt="0"/>
  <p:txStyles>
    <p:title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uk.fashionnetwork.com/news/Zara-beats-home-grown-firms-to-be-most-prominent-fashion-name-in-uk,1545401.html" TargetMode="Externa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08D37190-6D74-2F6F-481A-3FBDFE425B06}"/>
              </a:ext>
            </a:extLst>
          </p:cNvPr>
          <p:cNvSpPr txBox="1"/>
          <p:nvPr/>
        </p:nvSpPr>
        <p:spPr>
          <a:xfrm>
            <a:off x="3506665" y="1735016"/>
            <a:ext cx="5758962" cy="646331"/>
          </a:xfrm>
          <a:prstGeom prst="rect">
            <a:avLst/>
          </a:prstGeom>
          <a:noFill/>
        </p:spPr>
        <p:txBody>
          <a:bodyPr wrap="square" rtlCol="0">
            <a:spAutoFit/>
          </a:bodyPr>
          <a:lstStyle/>
          <a:p>
            <a:endParaRPr lang="en-GB" dirty="0"/>
          </a:p>
          <a:p>
            <a:endParaRPr lang="en-GB" dirty="0"/>
          </a:p>
        </p:txBody>
      </p:sp>
      <p:sp>
        <p:nvSpPr>
          <p:cNvPr id="2" name="Title 1">
            <a:extLst>
              <a:ext uri="{FF2B5EF4-FFF2-40B4-BE49-F238E27FC236}">
                <a16:creationId xmlns:a16="http://schemas.microsoft.com/office/drawing/2014/main" id="{449706E9-F9FF-FC3D-409D-A9290FD04185}"/>
              </a:ext>
            </a:extLst>
          </p:cNvPr>
          <p:cNvSpPr txBox="1">
            <a:spLocks/>
          </p:cNvSpPr>
          <p:nvPr/>
        </p:nvSpPr>
        <p:spPr>
          <a:xfrm>
            <a:off x="3333135" y="750131"/>
            <a:ext cx="6431743" cy="668361"/>
          </a:xfrm>
          <a:prstGeom prst="rect">
            <a:avLst/>
          </a:prstGeom>
        </p:spPr>
        <p:txBody>
          <a:bodyPr vert="horz" lIns="91440" tIns="45720" rIns="91440" bIns="45720" rtlCol="0" anchor="b">
            <a:normAutofit fontScale="90000" lnSpcReduction="20000"/>
          </a:bodyPr>
          <a:lstStyle>
            <a:lvl1pPr algn="l" defTabSz="914400" rtl="0" eaLnBrk="1" latinLnBrk="0" hangingPunct="1">
              <a:lnSpc>
                <a:spcPct val="90000"/>
              </a:lnSpc>
              <a:spcBef>
                <a:spcPct val="0"/>
              </a:spcBef>
              <a:buNone/>
              <a:defRPr sz="7200" b="0" i="0" kern="1200" cap="all" baseline="0">
                <a:solidFill>
                  <a:schemeClr val="bg1"/>
                </a:solidFill>
                <a:latin typeface="+mj-lt"/>
                <a:ea typeface="+mj-ea"/>
                <a:cs typeface="+mj-cs"/>
              </a:defRPr>
            </a:lvl1pPr>
          </a:lstStyle>
          <a:p>
            <a:pPr algn="ctr"/>
            <a:r>
              <a:rPr lang="en-US" sz="2800" b="1">
                <a:latin typeface="Aharoni" panose="02010803020104030203" pitchFamily="2" charset="-79"/>
                <a:cs typeface="Aharoni" panose="02010803020104030203" pitchFamily="2" charset="-79"/>
              </a:rPr>
              <a:t>Information system in business modernizing </a:t>
            </a:r>
            <a:endParaRPr lang="en-US" sz="2800" b="1" dirty="0">
              <a:latin typeface="Aharoni" panose="02010803020104030203" pitchFamily="2" charset="-79"/>
              <a:cs typeface="Aharoni" panose="02010803020104030203" pitchFamily="2" charset="-79"/>
            </a:endParaRPr>
          </a:p>
        </p:txBody>
      </p:sp>
      <p:sp>
        <p:nvSpPr>
          <p:cNvPr id="4" name="Title 1">
            <a:extLst>
              <a:ext uri="{FF2B5EF4-FFF2-40B4-BE49-F238E27FC236}">
                <a16:creationId xmlns:a16="http://schemas.microsoft.com/office/drawing/2014/main" id="{D18F957E-B318-00B7-6587-ED54A21FB5F0}"/>
              </a:ext>
            </a:extLst>
          </p:cNvPr>
          <p:cNvSpPr txBox="1">
            <a:spLocks/>
          </p:cNvSpPr>
          <p:nvPr/>
        </p:nvSpPr>
        <p:spPr>
          <a:xfrm>
            <a:off x="2738698" y="1735016"/>
            <a:ext cx="7620615" cy="433753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7200" b="0" i="0" kern="1200" cap="all" baseline="0">
                <a:solidFill>
                  <a:schemeClr val="tx1"/>
                </a:solidFill>
                <a:latin typeface="+mj-lt"/>
                <a:ea typeface="Dotum" panose="020B0600000101010101" pitchFamily="34" charset="-127"/>
                <a:cs typeface="Noto Sans Kannada Thin" panose="020B0202040504020204" pitchFamily="34" charset="0"/>
              </a:defRPr>
            </a:lvl1pPr>
          </a:lstStyle>
          <a:p>
            <a:pPr algn="ctr"/>
            <a:r>
              <a:rPr lang="en-US" sz="2800" b="1" u="sng" dirty="0">
                <a:solidFill>
                  <a:schemeClr val="bg1"/>
                </a:solidFill>
                <a:latin typeface="Abadi" panose="020F0502020204030204" pitchFamily="34" charset="0"/>
                <a:cs typeface="Aharoni" panose="02010803020104030203" pitchFamily="2" charset="-79"/>
              </a:rPr>
              <a:t>Name</a:t>
            </a:r>
            <a:r>
              <a:rPr lang="en-US" sz="2800" dirty="0">
                <a:solidFill>
                  <a:schemeClr val="bg1"/>
                </a:solidFill>
                <a:latin typeface="Abadi" panose="020F0502020204030204" pitchFamily="34" charset="0"/>
                <a:cs typeface="Aharoni" panose="02010803020104030203" pitchFamily="2" charset="-79"/>
              </a:rPr>
              <a:t> –</a:t>
            </a:r>
          </a:p>
          <a:p>
            <a:pPr algn="ctr"/>
            <a:r>
              <a:rPr lang="en-US" sz="2800" dirty="0">
                <a:solidFill>
                  <a:schemeClr val="bg1"/>
                </a:solidFill>
                <a:latin typeface="Abadi" panose="020F0502020204030204" pitchFamily="34" charset="0"/>
                <a:cs typeface="Aharoni" panose="02010803020104030203" pitchFamily="2" charset="-79"/>
              </a:rPr>
              <a:t> sheraz </a:t>
            </a:r>
          </a:p>
          <a:p>
            <a:pPr algn="ctr"/>
            <a:r>
              <a:rPr lang="en-US" sz="2800" dirty="0">
                <a:solidFill>
                  <a:schemeClr val="bg1"/>
                </a:solidFill>
                <a:latin typeface="Abadi" panose="020F0502020204030204" pitchFamily="34" charset="0"/>
                <a:cs typeface="Aharoni" panose="02010803020104030203" pitchFamily="2" charset="-79"/>
              </a:rPr>
              <a:t> Gheorghe </a:t>
            </a:r>
          </a:p>
          <a:p>
            <a:pPr algn="ctr"/>
            <a:r>
              <a:rPr lang="en-US" sz="2800" dirty="0" err="1">
                <a:solidFill>
                  <a:schemeClr val="bg1"/>
                </a:solidFill>
                <a:latin typeface="Abadi" panose="020F0502020204030204" pitchFamily="34" charset="0"/>
                <a:cs typeface="Aharoni" panose="02010803020104030203" pitchFamily="2" charset="-79"/>
              </a:rPr>
              <a:t>tabita</a:t>
            </a:r>
            <a:r>
              <a:rPr lang="en-US" sz="2800" dirty="0">
                <a:solidFill>
                  <a:schemeClr val="bg1"/>
                </a:solidFill>
                <a:latin typeface="Abadi" panose="020F0502020204030204" pitchFamily="34" charset="0"/>
                <a:cs typeface="Aharoni" panose="02010803020104030203" pitchFamily="2" charset="-79"/>
              </a:rPr>
              <a:t>  </a:t>
            </a:r>
          </a:p>
          <a:p>
            <a:pPr algn="ctr"/>
            <a:r>
              <a:rPr lang="en-US" sz="2800" dirty="0">
                <a:solidFill>
                  <a:schemeClr val="bg1"/>
                </a:solidFill>
                <a:latin typeface="Abadi" panose="020F0502020204030204" pitchFamily="34" charset="0"/>
                <a:cs typeface="Aharoni" panose="02010803020104030203" pitchFamily="2" charset="-79"/>
              </a:rPr>
              <a:t>         </a:t>
            </a:r>
          </a:p>
          <a:p>
            <a:pPr algn="ctr"/>
            <a:r>
              <a:rPr lang="en-US" sz="2800" b="1" dirty="0">
                <a:solidFill>
                  <a:schemeClr val="bg1"/>
                </a:solidFill>
                <a:latin typeface="Abadi" panose="020F0502020204030204" pitchFamily="34" charset="0"/>
                <a:cs typeface="Aharoni" panose="02010803020104030203" pitchFamily="2" charset="-79"/>
              </a:rPr>
              <a:t>Module name </a:t>
            </a:r>
          </a:p>
          <a:p>
            <a:pPr algn="ctr"/>
            <a:r>
              <a:rPr lang="en-US" sz="2800" dirty="0">
                <a:solidFill>
                  <a:schemeClr val="bg1"/>
                </a:solidFill>
                <a:latin typeface="Abadi" panose="020F0502020204030204" pitchFamily="34" charset="0"/>
                <a:cs typeface="Aharoni" panose="02010803020104030203" pitchFamily="2" charset="-79"/>
              </a:rPr>
              <a:t>-managing business information </a:t>
            </a:r>
          </a:p>
          <a:p>
            <a:pPr algn="ctr"/>
            <a:endParaRPr lang="en-US" sz="2800" dirty="0">
              <a:solidFill>
                <a:schemeClr val="bg1"/>
              </a:solidFill>
              <a:latin typeface="Abadi" panose="020F0502020204030204" pitchFamily="34" charset="0"/>
              <a:cs typeface="Aharoni" panose="02010803020104030203" pitchFamily="2" charset="-79"/>
            </a:endParaRPr>
          </a:p>
          <a:p>
            <a:pPr algn="ctr"/>
            <a:r>
              <a:rPr lang="en-US" sz="2800" b="1" dirty="0">
                <a:solidFill>
                  <a:schemeClr val="bg1"/>
                </a:solidFill>
                <a:latin typeface="Abadi" panose="020F0502020204030204" pitchFamily="34" charset="0"/>
                <a:cs typeface="Aharoni" panose="02010803020104030203" pitchFamily="2" charset="-79"/>
              </a:rPr>
              <a:t>Module code </a:t>
            </a:r>
            <a:r>
              <a:rPr lang="en-US" sz="2800" dirty="0">
                <a:solidFill>
                  <a:schemeClr val="bg1"/>
                </a:solidFill>
                <a:latin typeface="Abadi" panose="020F0502020204030204" pitchFamily="34" charset="0"/>
                <a:cs typeface="Aharoni" panose="02010803020104030203" pitchFamily="2" charset="-79"/>
              </a:rPr>
              <a:t>– LCLM 5004</a:t>
            </a:r>
          </a:p>
          <a:p>
            <a:r>
              <a:rPr lang="en-US" sz="2800" b="1" dirty="0">
                <a:latin typeface="Aharoni" panose="02010803020104030203" pitchFamily="2" charset="-79"/>
                <a:cs typeface="Aharoni" panose="02010803020104030203" pitchFamily="2" charset="-79"/>
              </a:rPr>
              <a:t> </a:t>
            </a:r>
          </a:p>
        </p:txBody>
      </p:sp>
    </p:spTree>
    <p:extLst>
      <p:ext uri="{BB962C8B-B14F-4D97-AF65-F5344CB8AC3E}">
        <p14:creationId xmlns:p14="http://schemas.microsoft.com/office/powerpoint/2010/main" val="3761678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9FB-B08B-6550-BEBF-B430741924E7}"/>
              </a:ext>
            </a:extLst>
          </p:cNvPr>
          <p:cNvSpPr>
            <a:spLocks noGrp="1"/>
          </p:cNvSpPr>
          <p:nvPr>
            <p:ph type="title"/>
          </p:nvPr>
        </p:nvSpPr>
        <p:spPr>
          <a:xfrm>
            <a:off x="6797126" y="1395007"/>
            <a:ext cx="4796545" cy="679600"/>
          </a:xfrm>
        </p:spPr>
        <p:txBody>
          <a:bodyPr>
            <a:normAutofit fontScale="90000"/>
          </a:bodyPr>
          <a:lstStyle/>
          <a:p>
            <a:r>
              <a:rPr lang="en-US" dirty="0"/>
              <a:t>What is information system ?</a:t>
            </a:r>
          </a:p>
        </p:txBody>
      </p:sp>
      <p:sp>
        <p:nvSpPr>
          <p:cNvPr id="6" name="Slide Number Placeholder 5">
            <a:extLst>
              <a:ext uri="{FF2B5EF4-FFF2-40B4-BE49-F238E27FC236}">
                <a16:creationId xmlns:a16="http://schemas.microsoft.com/office/drawing/2014/main" id="{A6597480-562D-362F-4FFD-70F352A11955}"/>
              </a:ext>
            </a:extLst>
          </p:cNvPr>
          <p:cNvSpPr>
            <a:spLocks noGrp="1"/>
          </p:cNvSpPr>
          <p:nvPr>
            <p:ph type="sldNum" sz="quarter" idx="12"/>
          </p:nvPr>
        </p:nvSpPr>
        <p:spPr/>
        <p:txBody>
          <a:bodyPr/>
          <a:lstStyle/>
          <a:p>
            <a:fld id="{CC057153-B650-4DEB-B370-79DDCFDCE934}" type="slidenum">
              <a:rPr lang="en-US" smtClean="0"/>
              <a:t>2</a:t>
            </a:fld>
            <a:endParaRPr lang="en-US" dirty="0"/>
          </a:p>
        </p:txBody>
      </p:sp>
      <p:sp>
        <p:nvSpPr>
          <p:cNvPr id="3" name="Content Placeholder 2">
            <a:extLst>
              <a:ext uri="{FF2B5EF4-FFF2-40B4-BE49-F238E27FC236}">
                <a16:creationId xmlns:a16="http://schemas.microsoft.com/office/drawing/2014/main" id="{79BC7904-BA22-561E-1DE0-8E716FCEA69E}"/>
              </a:ext>
            </a:extLst>
          </p:cNvPr>
          <p:cNvSpPr>
            <a:spLocks noGrp="1"/>
          </p:cNvSpPr>
          <p:nvPr>
            <p:ph sz="quarter" idx="13"/>
          </p:nvPr>
        </p:nvSpPr>
        <p:spPr>
          <a:xfrm>
            <a:off x="6776581" y="2886088"/>
            <a:ext cx="3891419" cy="1897306"/>
          </a:xfrm>
        </p:spPr>
        <p:txBody>
          <a:bodyPr anchor="ctr">
            <a:noAutofit/>
          </a:bodyPr>
          <a:lstStyle/>
          <a:p>
            <a:pPr marL="342900" indent="-342900">
              <a:buFont typeface="Arial" panose="020B0604020202020204" pitchFamily="34" charset="0"/>
              <a:buChar char="•"/>
            </a:pPr>
            <a:r>
              <a:rPr lang="en-GB" sz="2000" dirty="0"/>
              <a:t>is a system that uses data, technology, and people to gather, store, and process information. </a:t>
            </a:r>
          </a:p>
          <a:p>
            <a:pPr marL="342900" indent="-342900">
              <a:buFont typeface="Arial" panose="020B0604020202020204" pitchFamily="34" charset="0"/>
              <a:buChar char="•"/>
            </a:pPr>
            <a:r>
              <a:rPr lang="en-GB" sz="2000" dirty="0"/>
              <a:t>Then people utilise this information system to help with day- to-day operations </a:t>
            </a:r>
            <a:endParaRPr lang="en-US" sz="2000" dirty="0"/>
          </a:p>
        </p:txBody>
      </p:sp>
      <p:pic>
        <p:nvPicPr>
          <p:cNvPr id="7" name="Picture 6" descr="Infinite question marks in 3D rendering">
            <a:extLst>
              <a:ext uri="{FF2B5EF4-FFF2-40B4-BE49-F238E27FC236}">
                <a16:creationId xmlns:a16="http://schemas.microsoft.com/office/drawing/2014/main" id="{B200F3A7-0127-D7E7-D70E-2C69D17214D0}"/>
              </a:ext>
            </a:extLst>
          </p:cNvPr>
          <p:cNvPicPr>
            <a:picLocks noChangeAspect="1"/>
          </p:cNvPicPr>
          <p:nvPr/>
        </p:nvPicPr>
        <p:blipFill>
          <a:blip r:embed="rId2">
            <a:alphaModFix amt="85000"/>
            <a:extLst>
              <a:ext uri="{28A0092B-C50C-407E-A947-70E740481C1C}">
                <a14:useLocalDpi xmlns:a14="http://schemas.microsoft.com/office/drawing/2010/main" val="0"/>
              </a:ext>
            </a:extLst>
          </a:blip>
          <a:stretch>
            <a:fillRect/>
          </a:stretch>
        </p:blipFill>
        <p:spPr>
          <a:xfrm>
            <a:off x="602769" y="529900"/>
            <a:ext cx="5079574" cy="5798200"/>
          </a:xfrm>
          <a:prstGeom prst="rect">
            <a:avLst/>
          </a:prstGeom>
        </p:spPr>
      </p:pic>
    </p:spTree>
    <p:extLst>
      <p:ext uri="{BB962C8B-B14F-4D97-AF65-F5344CB8AC3E}">
        <p14:creationId xmlns:p14="http://schemas.microsoft.com/office/powerpoint/2010/main" val="1545177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849CF4-4377-FF65-220B-2C5E961841CB}"/>
            </a:ext>
          </a:extLst>
        </p:cNvPr>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A6BFF7C8-5988-65F9-F38A-9224FA85595D}"/>
              </a:ext>
            </a:extLst>
          </p:cNvPr>
          <p:cNvSpPr>
            <a:spLocks noGrp="1"/>
          </p:cNvSpPr>
          <p:nvPr>
            <p:ph type="sldNum" sz="quarter" idx="12"/>
          </p:nvPr>
        </p:nvSpPr>
        <p:spPr/>
        <p:txBody>
          <a:bodyPr/>
          <a:lstStyle/>
          <a:p>
            <a:fld id="{CC057153-B650-4DEB-B370-79DDCFDCE934}" type="slidenum">
              <a:rPr lang="en-US" smtClean="0"/>
              <a:t>3</a:t>
            </a:fld>
            <a:endParaRPr lang="en-US" dirty="0"/>
          </a:p>
        </p:txBody>
      </p:sp>
      <p:sp>
        <p:nvSpPr>
          <p:cNvPr id="12" name="TextBox 11">
            <a:extLst>
              <a:ext uri="{FF2B5EF4-FFF2-40B4-BE49-F238E27FC236}">
                <a16:creationId xmlns:a16="http://schemas.microsoft.com/office/drawing/2014/main" id="{E3F82783-A163-AB1E-0D91-C1C16032FFD3}"/>
              </a:ext>
            </a:extLst>
          </p:cNvPr>
          <p:cNvSpPr txBox="1"/>
          <p:nvPr/>
        </p:nvSpPr>
        <p:spPr>
          <a:xfrm>
            <a:off x="3558674" y="182925"/>
            <a:ext cx="6376737" cy="584775"/>
          </a:xfrm>
          <a:prstGeom prst="rect">
            <a:avLst/>
          </a:prstGeom>
          <a:noFill/>
        </p:spPr>
        <p:txBody>
          <a:bodyPr wrap="square">
            <a:spAutoFit/>
          </a:bodyPr>
          <a:lstStyle/>
          <a:p>
            <a:r>
              <a:rPr lang="en-US" sz="3200" dirty="0"/>
              <a:t>Types of information system. </a:t>
            </a:r>
            <a:endParaRPr lang="en-GB" sz="3200" dirty="0"/>
          </a:p>
        </p:txBody>
      </p:sp>
      <p:sp>
        <p:nvSpPr>
          <p:cNvPr id="14" name="TextBox 13">
            <a:extLst>
              <a:ext uri="{FF2B5EF4-FFF2-40B4-BE49-F238E27FC236}">
                <a16:creationId xmlns:a16="http://schemas.microsoft.com/office/drawing/2014/main" id="{D841477A-9BF2-87BB-323B-C2A7FE4A1B3B}"/>
              </a:ext>
            </a:extLst>
          </p:cNvPr>
          <p:cNvSpPr txBox="1"/>
          <p:nvPr/>
        </p:nvSpPr>
        <p:spPr>
          <a:xfrm>
            <a:off x="809596" y="5655747"/>
            <a:ext cx="8151783" cy="1200329"/>
          </a:xfrm>
          <a:prstGeom prst="rect">
            <a:avLst/>
          </a:prstGeom>
          <a:noFill/>
        </p:spPr>
        <p:txBody>
          <a:bodyPr wrap="square">
            <a:spAutoFit/>
          </a:bodyPr>
          <a:lstStyle/>
          <a:p>
            <a:pPr algn="ctr"/>
            <a:r>
              <a:rPr lang="en-GB" sz="2400" dirty="0"/>
              <a:t>Information systems can function at several levels, ranging from operational transitions to strategic decision-making.</a:t>
            </a:r>
          </a:p>
        </p:txBody>
      </p:sp>
      <p:sp>
        <p:nvSpPr>
          <p:cNvPr id="34" name="Freeform: Shape 33">
            <a:extLst>
              <a:ext uri="{FF2B5EF4-FFF2-40B4-BE49-F238E27FC236}">
                <a16:creationId xmlns:a16="http://schemas.microsoft.com/office/drawing/2014/main" id="{F7EF08AB-5A1A-F139-3F1B-A406886D08FB}"/>
              </a:ext>
            </a:extLst>
          </p:cNvPr>
          <p:cNvSpPr/>
          <p:nvPr/>
        </p:nvSpPr>
        <p:spPr>
          <a:xfrm>
            <a:off x="825923" y="3594638"/>
            <a:ext cx="4820755" cy="1913667"/>
          </a:xfrm>
          <a:custGeom>
            <a:avLst/>
            <a:gdLst>
              <a:gd name="csX0" fmla="*/ 1284107 w 3098436"/>
              <a:gd name="csY0" fmla="*/ 0 h 1913667"/>
              <a:gd name="csX1" fmla="*/ 1699765 w 3098436"/>
              <a:gd name="csY1" fmla="*/ 175784 h 1913667"/>
              <a:gd name="csX2" fmla="*/ 1712465 w 3098436"/>
              <a:gd name="csY2" fmla="*/ 191500 h 1913667"/>
              <a:gd name="csX3" fmla="*/ 1816681 w 3098436"/>
              <a:gd name="csY3" fmla="*/ 158470 h 1913667"/>
              <a:gd name="csX4" fmla="*/ 1935149 w 3098436"/>
              <a:gd name="csY4" fmla="*/ 146277 h 1913667"/>
              <a:gd name="csX5" fmla="*/ 2350807 w 3098436"/>
              <a:gd name="csY5" fmla="*/ 322061 h 1913667"/>
              <a:gd name="csX6" fmla="*/ 2421974 w 3098436"/>
              <a:gd name="csY6" fmla="*/ 410126 h 1913667"/>
              <a:gd name="csX7" fmla="*/ 2435739 w 3098436"/>
              <a:gd name="csY7" fmla="*/ 407437 h 1913667"/>
              <a:gd name="csX8" fmla="*/ 2510607 w 3098436"/>
              <a:gd name="csY8" fmla="*/ 402615 h 1913667"/>
              <a:gd name="csX9" fmla="*/ 3098436 w 3098436"/>
              <a:gd name="csY9" fmla="*/ 1002780 h 1913667"/>
              <a:gd name="csX10" fmla="*/ 2629075 w 3098436"/>
              <a:gd name="csY10" fmla="*/ 1590752 h 1913667"/>
              <a:gd name="csX11" fmla="*/ 2563105 w 3098436"/>
              <a:gd name="csY11" fmla="*/ 1597542 h 1913667"/>
              <a:gd name="csX12" fmla="*/ 2538783 w 3098436"/>
              <a:gd name="csY12" fmla="*/ 1643291 h 1913667"/>
              <a:gd name="csX13" fmla="*/ 2051346 w 3098436"/>
              <a:gd name="csY13" fmla="*/ 1907898 h 1913667"/>
              <a:gd name="csX14" fmla="*/ 1722685 w 3098436"/>
              <a:gd name="csY14" fmla="*/ 1805399 h 1913667"/>
              <a:gd name="csX15" fmla="*/ 1648532 w 3098436"/>
              <a:gd name="csY15" fmla="*/ 1742934 h 1913667"/>
              <a:gd name="csX16" fmla="*/ 1567532 w 3098436"/>
              <a:gd name="csY16" fmla="*/ 1811168 h 1913667"/>
              <a:gd name="csX17" fmla="*/ 1238871 w 3098436"/>
              <a:gd name="csY17" fmla="*/ 1913667 h 1913667"/>
              <a:gd name="csX18" fmla="*/ 823213 w 3098436"/>
              <a:gd name="csY18" fmla="*/ 1737883 h 1913667"/>
              <a:gd name="csX19" fmla="*/ 761772 w 3098436"/>
              <a:gd name="csY19" fmla="*/ 1661853 h 1913667"/>
              <a:gd name="csX20" fmla="*/ 706297 w 3098436"/>
              <a:gd name="csY20" fmla="*/ 1679435 h 1913667"/>
              <a:gd name="csX21" fmla="*/ 587829 w 3098436"/>
              <a:gd name="csY21" fmla="*/ 1691628 h 1913667"/>
              <a:gd name="csX22" fmla="*/ 0 w 3098436"/>
              <a:gd name="csY22" fmla="*/ 1091463 h 1913667"/>
              <a:gd name="csX23" fmla="*/ 587829 w 3098436"/>
              <a:gd name="csY23" fmla="*/ 491298 h 1913667"/>
              <a:gd name="csX24" fmla="*/ 705828 w 3098436"/>
              <a:gd name="csY24" fmla="*/ 503443 h 1913667"/>
              <a:gd name="csX25" fmla="*/ 708220 w 3098436"/>
              <a:gd name="csY25" fmla="*/ 479211 h 1913667"/>
              <a:gd name="csX26" fmla="*/ 1284107 w 3098436"/>
              <a:gd name="csY26" fmla="*/ 0 h 1913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098436" h="1913667">
                <a:moveTo>
                  <a:pt x="1284107" y="0"/>
                </a:moveTo>
                <a:cubicBezTo>
                  <a:pt x="1446431" y="0"/>
                  <a:pt x="1593389" y="67176"/>
                  <a:pt x="1699765" y="175784"/>
                </a:cubicBezTo>
                <a:lnTo>
                  <a:pt x="1712465" y="191500"/>
                </a:lnTo>
                <a:lnTo>
                  <a:pt x="1816681" y="158470"/>
                </a:lnTo>
                <a:cubicBezTo>
                  <a:pt x="1854947" y="150475"/>
                  <a:pt x="1894568" y="146277"/>
                  <a:pt x="1935149" y="146277"/>
                </a:cubicBezTo>
                <a:cubicBezTo>
                  <a:pt x="2097474" y="146277"/>
                  <a:pt x="2244431" y="213453"/>
                  <a:pt x="2350807" y="322061"/>
                </a:cubicBezTo>
                <a:lnTo>
                  <a:pt x="2421974" y="410126"/>
                </a:lnTo>
                <a:lnTo>
                  <a:pt x="2435739" y="407437"/>
                </a:lnTo>
                <a:cubicBezTo>
                  <a:pt x="2460256" y="404255"/>
                  <a:pt x="2485244" y="402615"/>
                  <a:pt x="2510607" y="402615"/>
                </a:cubicBezTo>
                <a:cubicBezTo>
                  <a:pt x="2835256" y="402615"/>
                  <a:pt x="3098436" y="671318"/>
                  <a:pt x="3098436" y="1002780"/>
                </a:cubicBezTo>
                <a:cubicBezTo>
                  <a:pt x="3098436" y="1292809"/>
                  <a:pt x="2896939" y="1534789"/>
                  <a:pt x="2629075" y="1590752"/>
                </a:cubicBezTo>
                <a:lnTo>
                  <a:pt x="2563105" y="1597542"/>
                </a:lnTo>
                <a:lnTo>
                  <a:pt x="2538783" y="1643291"/>
                </a:lnTo>
                <a:cubicBezTo>
                  <a:pt x="2433146" y="1802936"/>
                  <a:pt x="2254252" y="1907898"/>
                  <a:pt x="2051346" y="1907898"/>
                </a:cubicBezTo>
                <a:cubicBezTo>
                  <a:pt x="1929603" y="1907898"/>
                  <a:pt x="1816503" y="1870112"/>
                  <a:pt x="1722685" y="1805399"/>
                </a:cubicBezTo>
                <a:lnTo>
                  <a:pt x="1648532" y="1742934"/>
                </a:lnTo>
                <a:lnTo>
                  <a:pt x="1567532" y="1811168"/>
                </a:lnTo>
                <a:cubicBezTo>
                  <a:pt x="1473713" y="1875881"/>
                  <a:pt x="1360614" y="1913667"/>
                  <a:pt x="1238871" y="1913667"/>
                </a:cubicBezTo>
                <a:cubicBezTo>
                  <a:pt x="1076546" y="1913667"/>
                  <a:pt x="929589" y="1846491"/>
                  <a:pt x="823213" y="1737883"/>
                </a:cubicBezTo>
                <a:lnTo>
                  <a:pt x="761772" y="1661853"/>
                </a:lnTo>
                <a:lnTo>
                  <a:pt x="706297" y="1679435"/>
                </a:lnTo>
                <a:cubicBezTo>
                  <a:pt x="668031" y="1687430"/>
                  <a:pt x="628410" y="1691628"/>
                  <a:pt x="587829" y="1691628"/>
                </a:cubicBezTo>
                <a:cubicBezTo>
                  <a:pt x="263180" y="1691628"/>
                  <a:pt x="0" y="1422925"/>
                  <a:pt x="0" y="1091463"/>
                </a:cubicBezTo>
                <a:cubicBezTo>
                  <a:pt x="0" y="760001"/>
                  <a:pt x="263180" y="491298"/>
                  <a:pt x="587829" y="491298"/>
                </a:cubicBezTo>
                <a:lnTo>
                  <a:pt x="705828" y="503443"/>
                </a:lnTo>
                <a:lnTo>
                  <a:pt x="708220" y="479211"/>
                </a:lnTo>
                <a:cubicBezTo>
                  <a:pt x="763033" y="205726"/>
                  <a:pt x="1000039" y="0"/>
                  <a:pt x="1284107" y="0"/>
                </a:cubicBezTo>
                <a:close/>
              </a:path>
            </a:pathLst>
          </a:cu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6" name="TextBox 15">
            <a:extLst>
              <a:ext uri="{FF2B5EF4-FFF2-40B4-BE49-F238E27FC236}">
                <a16:creationId xmlns:a16="http://schemas.microsoft.com/office/drawing/2014/main" id="{190E2C08-C2C8-652D-89A9-300924C0EA32}"/>
              </a:ext>
            </a:extLst>
          </p:cNvPr>
          <p:cNvSpPr txBox="1"/>
          <p:nvPr/>
        </p:nvSpPr>
        <p:spPr>
          <a:xfrm>
            <a:off x="8644022" y="6492513"/>
            <a:ext cx="4085389" cy="369332"/>
          </a:xfrm>
          <a:prstGeom prst="rect">
            <a:avLst/>
          </a:prstGeom>
          <a:noFill/>
        </p:spPr>
        <p:txBody>
          <a:bodyPr wrap="square">
            <a:spAutoFit/>
          </a:bodyPr>
          <a:lstStyle/>
          <a:p>
            <a:pPr algn="ctr"/>
            <a:r>
              <a:rPr lang="en-GB" dirty="0"/>
              <a:t>(Laudon and Laudon,2021).</a:t>
            </a:r>
          </a:p>
        </p:txBody>
      </p:sp>
      <p:sp>
        <p:nvSpPr>
          <p:cNvPr id="18" name="TextBox 17">
            <a:extLst>
              <a:ext uri="{FF2B5EF4-FFF2-40B4-BE49-F238E27FC236}">
                <a16:creationId xmlns:a16="http://schemas.microsoft.com/office/drawing/2014/main" id="{8EBA91CC-4EE8-B55E-3B94-3292A6954739}"/>
              </a:ext>
            </a:extLst>
          </p:cNvPr>
          <p:cNvSpPr txBox="1"/>
          <p:nvPr/>
        </p:nvSpPr>
        <p:spPr>
          <a:xfrm>
            <a:off x="1059317" y="4103985"/>
            <a:ext cx="4085389" cy="461665"/>
          </a:xfrm>
          <a:prstGeom prst="rect">
            <a:avLst/>
          </a:prstGeom>
          <a:noFill/>
        </p:spPr>
        <p:txBody>
          <a:bodyPr wrap="square">
            <a:spAutoFit/>
          </a:bodyPr>
          <a:lstStyle/>
          <a:p>
            <a:pPr algn="ctr"/>
            <a:r>
              <a:rPr lang="en-GB" sz="2400" b="1" dirty="0"/>
              <a:t>MIS</a:t>
            </a:r>
          </a:p>
        </p:txBody>
      </p:sp>
      <p:sp>
        <p:nvSpPr>
          <p:cNvPr id="28" name="Freeform: Shape 27">
            <a:extLst>
              <a:ext uri="{FF2B5EF4-FFF2-40B4-BE49-F238E27FC236}">
                <a16:creationId xmlns:a16="http://schemas.microsoft.com/office/drawing/2014/main" id="{051EE738-C275-936F-ABF4-08FB82732B86}"/>
              </a:ext>
            </a:extLst>
          </p:cNvPr>
          <p:cNvSpPr/>
          <p:nvPr/>
        </p:nvSpPr>
        <p:spPr>
          <a:xfrm>
            <a:off x="825923" y="1376806"/>
            <a:ext cx="4820755" cy="1913667"/>
          </a:xfrm>
          <a:custGeom>
            <a:avLst/>
            <a:gdLst>
              <a:gd name="csX0" fmla="*/ 1284107 w 3098436"/>
              <a:gd name="csY0" fmla="*/ 0 h 1913667"/>
              <a:gd name="csX1" fmla="*/ 1699765 w 3098436"/>
              <a:gd name="csY1" fmla="*/ 175784 h 1913667"/>
              <a:gd name="csX2" fmla="*/ 1712465 w 3098436"/>
              <a:gd name="csY2" fmla="*/ 191500 h 1913667"/>
              <a:gd name="csX3" fmla="*/ 1816681 w 3098436"/>
              <a:gd name="csY3" fmla="*/ 158470 h 1913667"/>
              <a:gd name="csX4" fmla="*/ 1935149 w 3098436"/>
              <a:gd name="csY4" fmla="*/ 146277 h 1913667"/>
              <a:gd name="csX5" fmla="*/ 2350807 w 3098436"/>
              <a:gd name="csY5" fmla="*/ 322061 h 1913667"/>
              <a:gd name="csX6" fmla="*/ 2421974 w 3098436"/>
              <a:gd name="csY6" fmla="*/ 410126 h 1913667"/>
              <a:gd name="csX7" fmla="*/ 2435739 w 3098436"/>
              <a:gd name="csY7" fmla="*/ 407437 h 1913667"/>
              <a:gd name="csX8" fmla="*/ 2510607 w 3098436"/>
              <a:gd name="csY8" fmla="*/ 402615 h 1913667"/>
              <a:gd name="csX9" fmla="*/ 3098436 w 3098436"/>
              <a:gd name="csY9" fmla="*/ 1002780 h 1913667"/>
              <a:gd name="csX10" fmla="*/ 2629075 w 3098436"/>
              <a:gd name="csY10" fmla="*/ 1590752 h 1913667"/>
              <a:gd name="csX11" fmla="*/ 2563105 w 3098436"/>
              <a:gd name="csY11" fmla="*/ 1597542 h 1913667"/>
              <a:gd name="csX12" fmla="*/ 2538783 w 3098436"/>
              <a:gd name="csY12" fmla="*/ 1643291 h 1913667"/>
              <a:gd name="csX13" fmla="*/ 2051346 w 3098436"/>
              <a:gd name="csY13" fmla="*/ 1907898 h 1913667"/>
              <a:gd name="csX14" fmla="*/ 1722685 w 3098436"/>
              <a:gd name="csY14" fmla="*/ 1805399 h 1913667"/>
              <a:gd name="csX15" fmla="*/ 1648532 w 3098436"/>
              <a:gd name="csY15" fmla="*/ 1742934 h 1913667"/>
              <a:gd name="csX16" fmla="*/ 1567532 w 3098436"/>
              <a:gd name="csY16" fmla="*/ 1811168 h 1913667"/>
              <a:gd name="csX17" fmla="*/ 1238871 w 3098436"/>
              <a:gd name="csY17" fmla="*/ 1913667 h 1913667"/>
              <a:gd name="csX18" fmla="*/ 823213 w 3098436"/>
              <a:gd name="csY18" fmla="*/ 1737883 h 1913667"/>
              <a:gd name="csX19" fmla="*/ 761772 w 3098436"/>
              <a:gd name="csY19" fmla="*/ 1661853 h 1913667"/>
              <a:gd name="csX20" fmla="*/ 706297 w 3098436"/>
              <a:gd name="csY20" fmla="*/ 1679435 h 1913667"/>
              <a:gd name="csX21" fmla="*/ 587829 w 3098436"/>
              <a:gd name="csY21" fmla="*/ 1691628 h 1913667"/>
              <a:gd name="csX22" fmla="*/ 0 w 3098436"/>
              <a:gd name="csY22" fmla="*/ 1091463 h 1913667"/>
              <a:gd name="csX23" fmla="*/ 587829 w 3098436"/>
              <a:gd name="csY23" fmla="*/ 491298 h 1913667"/>
              <a:gd name="csX24" fmla="*/ 705828 w 3098436"/>
              <a:gd name="csY24" fmla="*/ 503443 h 1913667"/>
              <a:gd name="csX25" fmla="*/ 708220 w 3098436"/>
              <a:gd name="csY25" fmla="*/ 479211 h 1913667"/>
              <a:gd name="csX26" fmla="*/ 1284107 w 3098436"/>
              <a:gd name="csY26" fmla="*/ 0 h 1913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098436" h="1913667">
                <a:moveTo>
                  <a:pt x="1284107" y="0"/>
                </a:moveTo>
                <a:cubicBezTo>
                  <a:pt x="1446431" y="0"/>
                  <a:pt x="1593389" y="67176"/>
                  <a:pt x="1699765" y="175784"/>
                </a:cubicBezTo>
                <a:lnTo>
                  <a:pt x="1712465" y="191500"/>
                </a:lnTo>
                <a:lnTo>
                  <a:pt x="1816681" y="158470"/>
                </a:lnTo>
                <a:cubicBezTo>
                  <a:pt x="1854947" y="150475"/>
                  <a:pt x="1894568" y="146277"/>
                  <a:pt x="1935149" y="146277"/>
                </a:cubicBezTo>
                <a:cubicBezTo>
                  <a:pt x="2097474" y="146277"/>
                  <a:pt x="2244431" y="213453"/>
                  <a:pt x="2350807" y="322061"/>
                </a:cubicBezTo>
                <a:lnTo>
                  <a:pt x="2421974" y="410126"/>
                </a:lnTo>
                <a:lnTo>
                  <a:pt x="2435739" y="407437"/>
                </a:lnTo>
                <a:cubicBezTo>
                  <a:pt x="2460256" y="404255"/>
                  <a:pt x="2485244" y="402615"/>
                  <a:pt x="2510607" y="402615"/>
                </a:cubicBezTo>
                <a:cubicBezTo>
                  <a:pt x="2835256" y="402615"/>
                  <a:pt x="3098436" y="671318"/>
                  <a:pt x="3098436" y="1002780"/>
                </a:cubicBezTo>
                <a:cubicBezTo>
                  <a:pt x="3098436" y="1292809"/>
                  <a:pt x="2896939" y="1534789"/>
                  <a:pt x="2629075" y="1590752"/>
                </a:cubicBezTo>
                <a:lnTo>
                  <a:pt x="2563105" y="1597542"/>
                </a:lnTo>
                <a:lnTo>
                  <a:pt x="2538783" y="1643291"/>
                </a:lnTo>
                <a:cubicBezTo>
                  <a:pt x="2433146" y="1802936"/>
                  <a:pt x="2254252" y="1907898"/>
                  <a:pt x="2051346" y="1907898"/>
                </a:cubicBezTo>
                <a:cubicBezTo>
                  <a:pt x="1929603" y="1907898"/>
                  <a:pt x="1816503" y="1870112"/>
                  <a:pt x="1722685" y="1805399"/>
                </a:cubicBezTo>
                <a:lnTo>
                  <a:pt x="1648532" y="1742934"/>
                </a:lnTo>
                <a:lnTo>
                  <a:pt x="1567532" y="1811168"/>
                </a:lnTo>
                <a:cubicBezTo>
                  <a:pt x="1473713" y="1875881"/>
                  <a:pt x="1360614" y="1913667"/>
                  <a:pt x="1238871" y="1913667"/>
                </a:cubicBezTo>
                <a:cubicBezTo>
                  <a:pt x="1076546" y="1913667"/>
                  <a:pt x="929589" y="1846491"/>
                  <a:pt x="823213" y="1737883"/>
                </a:cubicBezTo>
                <a:lnTo>
                  <a:pt x="761772" y="1661853"/>
                </a:lnTo>
                <a:lnTo>
                  <a:pt x="706297" y="1679435"/>
                </a:lnTo>
                <a:cubicBezTo>
                  <a:pt x="668031" y="1687430"/>
                  <a:pt x="628410" y="1691628"/>
                  <a:pt x="587829" y="1691628"/>
                </a:cubicBezTo>
                <a:cubicBezTo>
                  <a:pt x="263180" y="1691628"/>
                  <a:pt x="0" y="1422925"/>
                  <a:pt x="0" y="1091463"/>
                </a:cubicBezTo>
                <a:cubicBezTo>
                  <a:pt x="0" y="760001"/>
                  <a:pt x="263180" y="491298"/>
                  <a:pt x="587829" y="491298"/>
                </a:cubicBezTo>
                <a:lnTo>
                  <a:pt x="705828" y="503443"/>
                </a:lnTo>
                <a:lnTo>
                  <a:pt x="708220" y="479211"/>
                </a:lnTo>
                <a:cubicBezTo>
                  <a:pt x="763033" y="205726"/>
                  <a:pt x="1000039" y="0"/>
                  <a:pt x="1284107" y="0"/>
                </a:cubicBezTo>
                <a:close/>
              </a:path>
            </a:pathLst>
          </a:cu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0" name="Freeform: Shape 29">
            <a:extLst>
              <a:ext uri="{FF2B5EF4-FFF2-40B4-BE49-F238E27FC236}">
                <a16:creationId xmlns:a16="http://schemas.microsoft.com/office/drawing/2014/main" id="{94432DE0-5478-8AF5-0E62-56829D27B96C}"/>
              </a:ext>
            </a:extLst>
          </p:cNvPr>
          <p:cNvSpPr/>
          <p:nvPr/>
        </p:nvSpPr>
        <p:spPr>
          <a:xfrm>
            <a:off x="7371242" y="3323697"/>
            <a:ext cx="4820755" cy="1913667"/>
          </a:xfrm>
          <a:custGeom>
            <a:avLst/>
            <a:gdLst>
              <a:gd name="csX0" fmla="*/ 1284107 w 3098436"/>
              <a:gd name="csY0" fmla="*/ 0 h 1913667"/>
              <a:gd name="csX1" fmla="*/ 1699765 w 3098436"/>
              <a:gd name="csY1" fmla="*/ 175784 h 1913667"/>
              <a:gd name="csX2" fmla="*/ 1712465 w 3098436"/>
              <a:gd name="csY2" fmla="*/ 191500 h 1913667"/>
              <a:gd name="csX3" fmla="*/ 1816681 w 3098436"/>
              <a:gd name="csY3" fmla="*/ 158470 h 1913667"/>
              <a:gd name="csX4" fmla="*/ 1935149 w 3098436"/>
              <a:gd name="csY4" fmla="*/ 146277 h 1913667"/>
              <a:gd name="csX5" fmla="*/ 2350807 w 3098436"/>
              <a:gd name="csY5" fmla="*/ 322061 h 1913667"/>
              <a:gd name="csX6" fmla="*/ 2421974 w 3098436"/>
              <a:gd name="csY6" fmla="*/ 410126 h 1913667"/>
              <a:gd name="csX7" fmla="*/ 2435739 w 3098436"/>
              <a:gd name="csY7" fmla="*/ 407437 h 1913667"/>
              <a:gd name="csX8" fmla="*/ 2510607 w 3098436"/>
              <a:gd name="csY8" fmla="*/ 402615 h 1913667"/>
              <a:gd name="csX9" fmla="*/ 3098436 w 3098436"/>
              <a:gd name="csY9" fmla="*/ 1002780 h 1913667"/>
              <a:gd name="csX10" fmla="*/ 2629075 w 3098436"/>
              <a:gd name="csY10" fmla="*/ 1590752 h 1913667"/>
              <a:gd name="csX11" fmla="*/ 2563105 w 3098436"/>
              <a:gd name="csY11" fmla="*/ 1597542 h 1913667"/>
              <a:gd name="csX12" fmla="*/ 2538783 w 3098436"/>
              <a:gd name="csY12" fmla="*/ 1643291 h 1913667"/>
              <a:gd name="csX13" fmla="*/ 2051346 w 3098436"/>
              <a:gd name="csY13" fmla="*/ 1907898 h 1913667"/>
              <a:gd name="csX14" fmla="*/ 1722685 w 3098436"/>
              <a:gd name="csY14" fmla="*/ 1805399 h 1913667"/>
              <a:gd name="csX15" fmla="*/ 1648532 w 3098436"/>
              <a:gd name="csY15" fmla="*/ 1742934 h 1913667"/>
              <a:gd name="csX16" fmla="*/ 1567532 w 3098436"/>
              <a:gd name="csY16" fmla="*/ 1811168 h 1913667"/>
              <a:gd name="csX17" fmla="*/ 1238871 w 3098436"/>
              <a:gd name="csY17" fmla="*/ 1913667 h 1913667"/>
              <a:gd name="csX18" fmla="*/ 823213 w 3098436"/>
              <a:gd name="csY18" fmla="*/ 1737883 h 1913667"/>
              <a:gd name="csX19" fmla="*/ 761772 w 3098436"/>
              <a:gd name="csY19" fmla="*/ 1661853 h 1913667"/>
              <a:gd name="csX20" fmla="*/ 706297 w 3098436"/>
              <a:gd name="csY20" fmla="*/ 1679435 h 1913667"/>
              <a:gd name="csX21" fmla="*/ 587829 w 3098436"/>
              <a:gd name="csY21" fmla="*/ 1691628 h 1913667"/>
              <a:gd name="csX22" fmla="*/ 0 w 3098436"/>
              <a:gd name="csY22" fmla="*/ 1091463 h 1913667"/>
              <a:gd name="csX23" fmla="*/ 587829 w 3098436"/>
              <a:gd name="csY23" fmla="*/ 491298 h 1913667"/>
              <a:gd name="csX24" fmla="*/ 705828 w 3098436"/>
              <a:gd name="csY24" fmla="*/ 503443 h 1913667"/>
              <a:gd name="csX25" fmla="*/ 708220 w 3098436"/>
              <a:gd name="csY25" fmla="*/ 479211 h 1913667"/>
              <a:gd name="csX26" fmla="*/ 1284107 w 3098436"/>
              <a:gd name="csY26" fmla="*/ 0 h 1913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098436" h="1913667">
                <a:moveTo>
                  <a:pt x="1284107" y="0"/>
                </a:moveTo>
                <a:cubicBezTo>
                  <a:pt x="1446431" y="0"/>
                  <a:pt x="1593389" y="67176"/>
                  <a:pt x="1699765" y="175784"/>
                </a:cubicBezTo>
                <a:lnTo>
                  <a:pt x="1712465" y="191500"/>
                </a:lnTo>
                <a:lnTo>
                  <a:pt x="1816681" y="158470"/>
                </a:lnTo>
                <a:cubicBezTo>
                  <a:pt x="1854947" y="150475"/>
                  <a:pt x="1894568" y="146277"/>
                  <a:pt x="1935149" y="146277"/>
                </a:cubicBezTo>
                <a:cubicBezTo>
                  <a:pt x="2097474" y="146277"/>
                  <a:pt x="2244431" y="213453"/>
                  <a:pt x="2350807" y="322061"/>
                </a:cubicBezTo>
                <a:lnTo>
                  <a:pt x="2421974" y="410126"/>
                </a:lnTo>
                <a:lnTo>
                  <a:pt x="2435739" y="407437"/>
                </a:lnTo>
                <a:cubicBezTo>
                  <a:pt x="2460256" y="404255"/>
                  <a:pt x="2485244" y="402615"/>
                  <a:pt x="2510607" y="402615"/>
                </a:cubicBezTo>
                <a:cubicBezTo>
                  <a:pt x="2835256" y="402615"/>
                  <a:pt x="3098436" y="671318"/>
                  <a:pt x="3098436" y="1002780"/>
                </a:cubicBezTo>
                <a:cubicBezTo>
                  <a:pt x="3098436" y="1292809"/>
                  <a:pt x="2896939" y="1534789"/>
                  <a:pt x="2629075" y="1590752"/>
                </a:cubicBezTo>
                <a:lnTo>
                  <a:pt x="2563105" y="1597542"/>
                </a:lnTo>
                <a:lnTo>
                  <a:pt x="2538783" y="1643291"/>
                </a:lnTo>
                <a:cubicBezTo>
                  <a:pt x="2433146" y="1802936"/>
                  <a:pt x="2254252" y="1907898"/>
                  <a:pt x="2051346" y="1907898"/>
                </a:cubicBezTo>
                <a:cubicBezTo>
                  <a:pt x="1929603" y="1907898"/>
                  <a:pt x="1816503" y="1870112"/>
                  <a:pt x="1722685" y="1805399"/>
                </a:cubicBezTo>
                <a:lnTo>
                  <a:pt x="1648532" y="1742934"/>
                </a:lnTo>
                <a:lnTo>
                  <a:pt x="1567532" y="1811168"/>
                </a:lnTo>
                <a:cubicBezTo>
                  <a:pt x="1473713" y="1875881"/>
                  <a:pt x="1360614" y="1913667"/>
                  <a:pt x="1238871" y="1913667"/>
                </a:cubicBezTo>
                <a:cubicBezTo>
                  <a:pt x="1076546" y="1913667"/>
                  <a:pt x="929589" y="1846491"/>
                  <a:pt x="823213" y="1737883"/>
                </a:cubicBezTo>
                <a:lnTo>
                  <a:pt x="761772" y="1661853"/>
                </a:lnTo>
                <a:lnTo>
                  <a:pt x="706297" y="1679435"/>
                </a:lnTo>
                <a:cubicBezTo>
                  <a:pt x="668031" y="1687430"/>
                  <a:pt x="628410" y="1691628"/>
                  <a:pt x="587829" y="1691628"/>
                </a:cubicBezTo>
                <a:cubicBezTo>
                  <a:pt x="263180" y="1691628"/>
                  <a:pt x="0" y="1422925"/>
                  <a:pt x="0" y="1091463"/>
                </a:cubicBezTo>
                <a:cubicBezTo>
                  <a:pt x="0" y="760001"/>
                  <a:pt x="263180" y="491298"/>
                  <a:pt x="587829" y="491298"/>
                </a:cubicBezTo>
                <a:lnTo>
                  <a:pt x="705828" y="503443"/>
                </a:lnTo>
                <a:lnTo>
                  <a:pt x="708220" y="479211"/>
                </a:lnTo>
                <a:cubicBezTo>
                  <a:pt x="763033" y="205726"/>
                  <a:pt x="1000039" y="0"/>
                  <a:pt x="1284107" y="0"/>
                </a:cubicBezTo>
                <a:close/>
              </a:path>
            </a:pathLst>
          </a:cu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32" name="Freeform: Shape 31">
            <a:extLst>
              <a:ext uri="{FF2B5EF4-FFF2-40B4-BE49-F238E27FC236}">
                <a16:creationId xmlns:a16="http://schemas.microsoft.com/office/drawing/2014/main" id="{659EC9F7-B206-3C6A-7008-BEE2A0026292}"/>
              </a:ext>
            </a:extLst>
          </p:cNvPr>
          <p:cNvSpPr/>
          <p:nvPr/>
        </p:nvSpPr>
        <p:spPr>
          <a:xfrm>
            <a:off x="7141023" y="1200838"/>
            <a:ext cx="4820755" cy="1913667"/>
          </a:xfrm>
          <a:custGeom>
            <a:avLst/>
            <a:gdLst>
              <a:gd name="csX0" fmla="*/ 1284107 w 3098436"/>
              <a:gd name="csY0" fmla="*/ 0 h 1913667"/>
              <a:gd name="csX1" fmla="*/ 1699765 w 3098436"/>
              <a:gd name="csY1" fmla="*/ 175784 h 1913667"/>
              <a:gd name="csX2" fmla="*/ 1712465 w 3098436"/>
              <a:gd name="csY2" fmla="*/ 191500 h 1913667"/>
              <a:gd name="csX3" fmla="*/ 1816681 w 3098436"/>
              <a:gd name="csY3" fmla="*/ 158470 h 1913667"/>
              <a:gd name="csX4" fmla="*/ 1935149 w 3098436"/>
              <a:gd name="csY4" fmla="*/ 146277 h 1913667"/>
              <a:gd name="csX5" fmla="*/ 2350807 w 3098436"/>
              <a:gd name="csY5" fmla="*/ 322061 h 1913667"/>
              <a:gd name="csX6" fmla="*/ 2421974 w 3098436"/>
              <a:gd name="csY6" fmla="*/ 410126 h 1913667"/>
              <a:gd name="csX7" fmla="*/ 2435739 w 3098436"/>
              <a:gd name="csY7" fmla="*/ 407437 h 1913667"/>
              <a:gd name="csX8" fmla="*/ 2510607 w 3098436"/>
              <a:gd name="csY8" fmla="*/ 402615 h 1913667"/>
              <a:gd name="csX9" fmla="*/ 3098436 w 3098436"/>
              <a:gd name="csY9" fmla="*/ 1002780 h 1913667"/>
              <a:gd name="csX10" fmla="*/ 2629075 w 3098436"/>
              <a:gd name="csY10" fmla="*/ 1590752 h 1913667"/>
              <a:gd name="csX11" fmla="*/ 2563105 w 3098436"/>
              <a:gd name="csY11" fmla="*/ 1597542 h 1913667"/>
              <a:gd name="csX12" fmla="*/ 2538783 w 3098436"/>
              <a:gd name="csY12" fmla="*/ 1643291 h 1913667"/>
              <a:gd name="csX13" fmla="*/ 2051346 w 3098436"/>
              <a:gd name="csY13" fmla="*/ 1907898 h 1913667"/>
              <a:gd name="csX14" fmla="*/ 1722685 w 3098436"/>
              <a:gd name="csY14" fmla="*/ 1805399 h 1913667"/>
              <a:gd name="csX15" fmla="*/ 1648532 w 3098436"/>
              <a:gd name="csY15" fmla="*/ 1742934 h 1913667"/>
              <a:gd name="csX16" fmla="*/ 1567532 w 3098436"/>
              <a:gd name="csY16" fmla="*/ 1811168 h 1913667"/>
              <a:gd name="csX17" fmla="*/ 1238871 w 3098436"/>
              <a:gd name="csY17" fmla="*/ 1913667 h 1913667"/>
              <a:gd name="csX18" fmla="*/ 823213 w 3098436"/>
              <a:gd name="csY18" fmla="*/ 1737883 h 1913667"/>
              <a:gd name="csX19" fmla="*/ 761772 w 3098436"/>
              <a:gd name="csY19" fmla="*/ 1661853 h 1913667"/>
              <a:gd name="csX20" fmla="*/ 706297 w 3098436"/>
              <a:gd name="csY20" fmla="*/ 1679435 h 1913667"/>
              <a:gd name="csX21" fmla="*/ 587829 w 3098436"/>
              <a:gd name="csY21" fmla="*/ 1691628 h 1913667"/>
              <a:gd name="csX22" fmla="*/ 0 w 3098436"/>
              <a:gd name="csY22" fmla="*/ 1091463 h 1913667"/>
              <a:gd name="csX23" fmla="*/ 587829 w 3098436"/>
              <a:gd name="csY23" fmla="*/ 491298 h 1913667"/>
              <a:gd name="csX24" fmla="*/ 705828 w 3098436"/>
              <a:gd name="csY24" fmla="*/ 503443 h 1913667"/>
              <a:gd name="csX25" fmla="*/ 708220 w 3098436"/>
              <a:gd name="csY25" fmla="*/ 479211 h 1913667"/>
              <a:gd name="csX26" fmla="*/ 1284107 w 3098436"/>
              <a:gd name="csY26" fmla="*/ 0 h 19136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098436" h="1913667">
                <a:moveTo>
                  <a:pt x="1284107" y="0"/>
                </a:moveTo>
                <a:cubicBezTo>
                  <a:pt x="1446431" y="0"/>
                  <a:pt x="1593389" y="67176"/>
                  <a:pt x="1699765" y="175784"/>
                </a:cubicBezTo>
                <a:lnTo>
                  <a:pt x="1712465" y="191500"/>
                </a:lnTo>
                <a:lnTo>
                  <a:pt x="1816681" y="158470"/>
                </a:lnTo>
                <a:cubicBezTo>
                  <a:pt x="1854947" y="150475"/>
                  <a:pt x="1894568" y="146277"/>
                  <a:pt x="1935149" y="146277"/>
                </a:cubicBezTo>
                <a:cubicBezTo>
                  <a:pt x="2097474" y="146277"/>
                  <a:pt x="2244431" y="213453"/>
                  <a:pt x="2350807" y="322061"/>
                </a:cubicBezTo>
                <a:lnTo>
                  <a:pt x="2421974" y="410126"/>
                </a:lnTo>
                <a:lnTo>
                  <a:pt x="2435739" y="407437"/>
                </a:lnTo>
                <a:cubicBezTo>
                  <a:pt x="2460256" y="404255"/>
                  <a:pt x="2485244" y="402615"/>
                  <a:pt x="2510607" y="402615"/>
                </a:cubicBezTo>
                <a:cubicBezTo>
                  <a:pt x="2835256" y="402615"/>
                  <a:pt x="3098436" y="671318"/>
                  <a:pt x="3098436" y="1002780"/>
                </a:cubicBezTo>
                <a:cubicBezTo>
                  <a:pt x="3098436" y="1292809"/>
                  <a:pt x="2896939" y="1534789"/>
                  <a:pt x="2629075" y="1590752"/>
                </a:cubicBezTo>
                <a:lnTo>
                  <a:pt x="2563105" y="1597542"/>
                </a:lnTo>
                <a:lnTo>
                  <a:pt x="2538783" y="1643291"/>
                </a:lnTo>
                <a:cubicBezTo>
                  <a:pt x="2433146" y="1802936"/>
                  <a:pt x="2254252" y="1907898"/>
                  <a:pt x="2051346" y="1907898"/>
                </a:cubicBezTo>
                <a:cubicBezTo>
                  <a:pt x="1929603" y="1907898"/>
                  <a:pt x="1816503" y="1870112"/>
                  <a:pt x="1722685" y="1805399"/>
                </a:cubicBezTo>
                <a:lnTo>
                  <a:pt x="1648532" y="1742934"/>
                </a:lnTo>
                <a:lnTo>
                  <a:pt x="1567532" y="1811168"/>
                </a:lnTo>
                <a:cubicBezTo>
                  <a:pt x="1473713" y="1875881"/>
                  <a:pt x="1360614" y="1913667"/>
                  <a:pt x="1238871" y="1913667"/>
                </a:cubicBezTo>
                <a:cubicBezTo>
                  <a:pt x="1076546" y="1913667"/>
                  <a:pt x="929589" y="1846491"/>
                  <a:pt x="823213" y="1737883"/>
                </a:cubicBezTo>
                <a:lnTo>
                  <a:pt x="761772" y="1661853"/>
                </a:lnTo>
                <a:lnTo>
                  <a:pt x="706297" y="1679435"/>
                </a:lnTo>
                <a:cubicBezTo>
                  <a:pt x="668031" y="1687430"/>
                  <a:pt x="628410" y="1691628"/>
                  <a:pt x="587829" y="1691628"/>
                </a:cubicBezTo>
                <a:cubicBezTo>
                  <a:pt x="263180" y="1691628"/>
                  <a:pt x="0" y="1422925"/>
                  <a:pt x="0" y="1091463"/>
                </a:cubicBezTo>
                <a:cubicBezTo>
                  <a:pt x="0" y="760001"/>
                  <a:pt x="263180" y="491298"/>
                  <a:pt x="587829" y="491298"/>
                </a:cubicBezTo>
                <a:lnTo>
                  <a:pt x="705828" y="503443"/>
                </a:lnTo>
                <a:lnTo>
                  <a:pt x="708220" y="479211"/>
                </a:lnTo>
                <a:cubicBezTo>
                  <a:pt x="763033" y="205726"/>
                  <a:pt x="1000039" y="0"/>
                  <a:pt x="1284107" y="0"/>
                </a:cubicBezTo>
                <a:close/>
              </a:path>
            </a:pathLst>
          </a:cu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0" name="TextBox 19">
            <a:extLst>
              <a:ext uri="{FF2B5EF4-FFF2-40B4-BE49-F238E27FC236}">
                <a16:creationId xmlns:a16="http://schemas.microsoft.com/office/drawing/2014/main" id="{88FE52D7-0469-1DDB-06BC-7E1BDA838ADF}"/>
              </a:ext>
            </a:extLst>
          </p:cNvPr>
          <p:cNvSpPr txBox="1"/>
          <p:nvPr/>
        </p:nvSpPr>
        <p:spPr>
          <a:xfrm>
            <a:off x="1177281" y="1801402"/>
            <a:ext cx="4085389" cy="461665"/>
          </a:xfrm>
          <a:prstGeom prst="rect">
            <a:avLst/>
          </a:prstGeom>
          <a:noFill/>
        </p:spPr>
        <p:txBody>
          <a:bodyPr wrap="square">
            <a:spAutoFit/>
          </a:bodyPr>
          <a:lstStyle/>
          <a:p>
            <a:pPr algn="ctr"/>
            <a:r>
              <a:rPr lang="en-GB" sz="2400" b="1" dirty="0"/>
              <a:t>TPS</a:t>
            </a:r>
          </a:p>
        </p:txBody>
      </p:sp>
      <p:sp>
        <p:nvSpPr>
          <p:cNvPr id="22" name="TextBox 21">
            <a:extLst>
              <a:ext uri="{FF2B5EF4-FFF2-40B4-BE49-F238E27FC236}">
                <a16:creationId xmlns:a16="http://schemas.microsoft.com/office/drawing/2014/main" id="{BE5BB60A-E49C-5FDD-FD9E-64102A0781B6}"/>
              </a:ext>
            </a:extLst>
          </p:cNvPr>
          <p:cNvSpPr txBox="1"/>
          <p:nvPr/>
        </p:nvSpPr>
        <p:spPr>
          <a:xfrm>
            <a:off x="7508705" y="1886187"/>
            <a:ext cx="4085389" cy="461665"/>
          </a:xfrm>
          <a:prstGeom prst="rect">
            <a:avLst/>
          </a:prstGeom>
          <a:noFill/>
        </p:spPr>
        <p:txBody>
          <a:bodyPr wrap="square">
            <a:spAutoFit/>
          </a:bodyPr>
          <a:lstStyle/>
          <a:p>
            <a:pPr algn="ctr"/>
            <a:r>
              <a:rPr lang="en-GB" sz="2400" b="1" dirty="0"/>
              <a:t>DSS</a:t>
            </a:r>
          </a:p>
        </p:txBody>
      </p:sp>
      <p:sp>
        <p:nvSpPr>
          <p:cNvPr id="24" name="TextBox 23">
            <a:extLst>
              <a:ext uri="{FF2B5EF4-FFF2-40B4-BE49-F238E27FC236}">
                <a16:creationId xmlns:a16="http://schemas.microsoft.com/office/drawing/2014/main" id="{89BB273E-1ABD-4B99-9DFF-16A6CDB852AF}"/>
              </a:ext>
            </a:extLst>
          </p:cNvPr>
          <p:cNvSpPr txBox="1"/>
          <p:nvPr/>
        </p:nvSpPr>
        <p:spPr>
          <a:xfrm>
            <a:off x="7738926" y="3628142"/>
            <a:ext cx="4085389" cy="461665"/>
          </a:xfrm>
          <a:prstGeom prst="rect">
            <a:avLst/>
          </a:prstGeom>
          <a:noFill/>
        </p:spPr>
        <p:txBody>
          <a:bodyPr wrap="square">
            <a:spAutoFit/>
          </a:bodyPr>
          <a:lstStyle/>
          <a:p>
            <a:pPr algn="ctr"/>
            <a:r>
              <a:rPr lang="en-GB" sz="2400" b="1" dirty="0"/>
              <a:t>CRM</a:t>
            </a:r>
          </a:p>
        </p:txBody>
      </p:sp>
      <p:sp>
        <p:nvSpPr>
          <p:cNvPr id="3" name="TextBox 2">
            <a:extLst>
              <a:ext uri="{FF2B5EF4-FFF2-40B4-BE49-F238E27FC236}">
                <a16:creationId xmlns:a16="http://schemas.microsoft.com/office/drawing/2014/main" id="{9E59C13D-59DD-261D-A737-57A821EBE2B7}"/>
              </a:ext>
            </a:extLst>
          </p:cNvPr>
          <p:cNvSpPr txBox="1"/>
          <p:nvPr/>
        </p:nvSpPr>
        <p:spPr>
          <a:xfrm>
            <a:off x="1177279" y="2210919"/>
            <a:ext cx="4085389" cy="461665"/>
          </a:xfrm>
          <a:prstGeom prst="rect">
            <a:avLst/>
          </a:prstGeom>
          <a:noFill/>
        </p:spPr>
        <p:txBody>
          <a:bodyPr wrap="square">
            <a:spAutoFit/>
          </a:bodyPr>
          <a:lstStyle/>
          <a:p>
            <a:pPr algn="ctr"/>
            <a:r>
              <a:rPr lang="en-GB" sz="2400" dirty="0"/>
              <a:t>Transaction process system </a:t>
            </a:r>
          </a:p>
        </p:txBody>
      </p:sp>
      <p:sp>
        <p:nvSpPr>
          <p:cNvPr id="5" name="TextBox 4">
            <a:extLst>
              <a:ext uri="{FF2B5EF4-FFF2-40B4-BE49-F238E27FC236}">
                <a16:creationId xmlns:a16="http://schemas.microsoft.com/office/drawing/2014/main" id="{258326C6-5290-1626-72E1-236553A5559F}"/>
              </a:ext>
            </a:extLst>
          </p:cNvPr>
          <p:cNvSpPr txBox="1"/>
          <p:nvPr/>
        </p:nvSpPr>
        <p:spPr>
          <a:xfrm>
            <a:off x="7371241" y="4089807"/>
            <a:ext cx="4820756" cy="830997"/>
          </a:xfrm>
          <a:prstGeom prst="rect">
            <a:avLst/>
          </a:prstGeom>
          <a:noFill/>
        </p:spPr>
        <p:txBody>
          <a:bodyPr wrap="square">
            <a:spAutoFit/>
          </a:bodyPr>
          <a:lstStyle/>
          <a:p>
            <a:pPr algn="ctr"/>
            <a:r>
              <a:rPr lang="en-GB" sz="2400" dirty="0"/>
              <a:t>Customer relationship management </a:t>
            </a:r>
          </a:p>
        </p:txBody>
      </p:sp>
      <p:sp>
        <p:nvSpPr>
          <p:cNvPr id="8" name="TextBox 7">
            <a:extLst>
              <a:ext uri="{FF2B5EF4-FFF2-40B4-BE49-F238E27FC236}">
                <a16:creationId xmlns:a16="http://schemas.microsoft.com/office/drawing/2014/main" id="{938C87D4-E1D4-9FB9-96E2-F26FE185D559}"/>
              </a:ext>
            </a:extLst>
          </p:cNvPr>
          <p:cNvSpPr txBox="1"/>
          <p:nvPr/>
        </p:nvSpPr>
        <p:spPr>
          <a:xfrm>
            <a:off x="7525033" y="2142272"/>
            <a:ext cx="4820756" cy="461665"/>
          </a:xfrm>
          <a:prstGeom prst="rect">
            <a:avLst/>
          </a:prstGeom>
          <a:noFill/>
        </p:spPr>
        <p:txBody>
          <a:bodyPr wrap="square">
            <a:spAutoFit/>
          </a:bodyPr>
          <a:lstStyle/>
          <a:p>
            <a:pPr algn="ctr"/>
            <a:r>
              <a:rPr lang="en-GB" sz="2400" dirty="0"/>
              <a:t>Decision support system  </a:t>
            </a:r>
          </a:p>
        </p:txBody>
      </p:sp>
      <p:sp>
        <p:nvSpPr>
          <p:cNvPr id="36" name="TextBox 35">
            <a:extLst>
              <a:ext uri="{FF2B5EF4-FFF2-40B4-BE49-F238E27FC236}">
                <a16:creationId xmlns:a16="http://schemas.microsoft.com/office/drawing/2014/main" id="{DFD6697B-7005-2735-15A4-6223517066F5}"/>
              </a:ext>
            </a:extLst>
          </p:cNvPr>
          <p:cNvSpPr txBox="1"/>
          <p:nvPr/>
        </p:nvSpPr>
        <p:spPr>
          <a:xfrm>
            <a:off x="1059317" y="4522368"/>
            <a:ext cx="4820756" cy="461665"/>
          </a:xfrm>
          <a:prstGeom prst="rect">
            <a:avLst/>
          </a:prstGeom>
          <a:noFill/>
        </p:spPr>
        <p:txBody>
          <a:bodyPr wrap="square">
            <a:spAutoFit/>
          </a:bodyPr>
          <a:lstStyle/>
          <a:p>
            <a:pPr algn="ctr"/>
            <a:r>
              <a:rPr lang="en-GB" sz="2400" dirty="0"/>
              <a:t>Management information system </a:t>
            </a:r>
          </a:p>
        </p:txBody>
      </p:sp>
    </p:spTree>
    <p:extLst>
      <p:ext uri="{BB962C8B-B14F-4D97-AF65-F5344CB8AC3E}">
        <p14:creationId xmlns:p14="http://schemas.microsoft.com/office/powerpoint/2010/main" val="1594719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782E-E94C-F7FF-5DDC-7C1DFF856F9E}"/>
              </a:ext>
            </a:extLst>
          </p:cNvPr>
          <p:cNvSpPr>
            <a:spLocks noGrp="1"/>
          </p:cNvSpPr>
          <p:nvPr>
            <p:ph type="title"/>
          </p:nvPr>
        </p:nvSpPr>
        <p:spPr>
          <a:xfrm>
            <a:off x="678539" y="409187"/>
            <a:ext cx="4364200" cy="1113476"/>
          </a:xfrm>
        </p:spPr>
        <p:txBody>
          <a:bodyPr/>
          <a:lstStyle/>
          <a:p>
            <a:r>
              <a:rPr lang="en-US" dirty="0"/>
              <a:t>Transaction processing systems  (TPS)</a:t>
            </a:r>
          </a:p>
        </p:txBody>
      </p:sp>
      <p:sp>
        <p:nvSpPr>
          <p:cNvPr id="6" name="Slide Number Placeholder 5">
            <a:extLst>
              <a:ext uri="{FF2B5EF4-FFF2-40B4-BE49-F238E27FC236}">
                <a16:creationId xmlns:a16="http://schemas.microsoft.com/office/drawing/2014/main" id="{0A48C2CB-6E2E-DF1B-8A65-092437051456}"/>
              </a:ext>
            </a:extLst>
          </p:cNvPr>
          <p:cNvSpPr>
            <a:spLocks noGrp="1"/>
          </p:cNvSpPr>
          <p:nvPr>
            <p:ph type="sldNum" sz="quarter" idx="12"/>
          </p:nvPr>
        </p:nvSpPr>
        <p:spPr/>
        <p:txBody>
          <a:bodyPr/>
          <a:lstStyle/>
          <a:p>
            <a:fld id="{CC057153-B650-4DEB-B370-79DDCFDCE934}" type="slidenum">
              <a:rPr lang="en-US" smtClean="0"/>
              <a:t>4</a:t>
            </a:fld>
            <a:endParaRPr lang="en-US" dirty="0"/>
          </a:p>
        </p:txBody>
      </p:sp>
      <p:sp>
        <p:nvSpPr>
          <p:cNvPr id="19" name="Rectangle: Rounded Corners 18">
            <a:extLst>
              <a:ext uri="{FF2B5EF4-FFF2-40B4-BE49-F238E27FC236}">
                <a16:creationId xmlns:a16="http://schemas.microsoft.com/office/drawing/2014/main" id="{0A3FC890-F957-D181-6E12-4418F012C9F3}"/>
              </a:ext>
            </a:extLst>
          </p:cNvPr>
          <p:cNvSpPr/>
          <p:nvPr/>
        </p:nvSpPr>
        <p:spPr>
          <a:xfrm>
            <a:off x="1649621" y="2743200"/>
            <a:ext cx="2563760" cy="27921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E433376F-6A19-B53E-39E9-9F1EE61E00C2}"/>
              </a:ext>
            </a:extLst>
          </p:cNvPr>
          <p:cNvSpPr/>
          <p:nvPr/>
        </p:nvSpPr>
        <p:spPr>
          <a:xfrm>
            <a:off x="5084513" y="2743200"/>
            <a:ext cx="2563760" cy="2792186"/>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E1115141-87C9-23DF-ECBC-B828494C9F1E}"/>
              </a:ext>
            </a:extLst>
          </p:cNvPr>
          <p:cNvSpPr>
            <a:spLocks noGrp="1"/>
          </p:cNvSpPr>
          <p:nvPr>
            <p:ph sz="quarter" idx="14"/>
          </p:nvPr>
        </p:nvSpPr>
        <p:spPr>
          <a:xfrm>
            <a:off x="5304737" y="977957"/>
            <a:ext cx="6208724" cy="1113477"/>
          </a:xfrm>
        </p:spPr>
        <p:txBody>
          <a:bodyPr/>
          <a:lstStyle/>
          <a:p>
            <a:pPr algn="ctr"/>
            <a:r>
              <a:rPr lang="en-GB" dirty="0"/>
              <a:t>A transaction processing system keeps track off and handles regular business transactions. </a:t>
            </a:r>
            <a:endParaRPr lang="en-US" dirty="0"/>
          </a:p>
        </p:txBody>
      </p:sp>
      <p:sp>
        <p:nvSpPr>
          <p:cNvPr id="11" name="Content Placeholder 2">
            <a:extLst>
              <a:ext uri="{FF2B5EF4-FFF2-40B4-BE49-F238E27FC236}">
                <a16:creationId xmlns:a16="http://schemas.microsoft.com/office/drawing/2014/main" id="{6A1DAA13-C692-0F72-DB24-9FD1FA4A76D8}"/>
              </a:ext>
            </a:extLst>
          </p:cNvPr>
          <p:cNvSpPr txBox="1">
            <a:spLocks/>
          </p:cNvSpPr>
          <p:nvPr/>
        </p:nvSpPr>
        <p:spPr>
          <a:xfrm>
            <a:off x="1884773" y="2901672"/>
            <a:ext cx="2328608" cy="1864895"/>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example</a:t>
            </a:r>
          </a:p>
          <a:p>
            <a:pPr marL="285750" indent="-285750">
              <a:buFont typeface="Arial" panose="020B0604020202020204" pitchFamily="34" charset="0"/>
              <a:buChar char="•"/>
            </a:pPr>
            <a:r>
              <a:rPr lang="en-US" dirty="0"/>
              <a:t>Online purchase </a:t>
            </a:r>
          </a:p>
          <a:p>
            <a:pPr marL="285750" indent="-285750">
              <a:buFont typeface="Arial" panose="020B0604020202020204" pitchFamily="34" charset="0"/>
              <a:buChar char="•"/>
            </a:pPr>
            <a:r>
              <a:rPr lang="en-US" dirty="0"/>
              <a:t>Card payments </a:t>
            </a:r>
          </a:p>
          <a:p>
            <a:pPr marL="285750" indent="-285750">
              <a:buFont typeface="Arial" panose="020B0604020202020204" pitchFamily="34" charset="0"/>
              <a:buChar char="•"/>
            </a:pPr>
            <a:r>
              <a:rPr lang="en-US" dirty="0"/>
              <a:t>booking system </a:t>
            </a:r>
          </a:p>
          <a:p>
            <a:pPr marL="285750" indent="-285750">
              <a:buFont typeface="Arial" panose="020B0604020202020204" pitchFamily="34" charset="0"/>
              <a:buChar char="•"/>
            </a:pPr>
            <a:r>
              <a:rPr lang="en-US" dirty="0"/>
              <a:t>Pay roll </a:t>
            </a:r>
          </a:p>
        </p:txBody>
      </p:sp>
      <p:sp>
        <p:nvSpPr>
          <p:cNvPr id="23" name="Rectangle: Rounded Corners 22">
            <a:extLst>
              <a:ext uri="{FF2B5EF4-FFF2-40B4-BE49-F238E27FC236}">
                <a16:creationId xmlns:a16="http://schemas.microsoft.com/office/drawing/2014/main" id="{00A942F7-D4C2-1D72-3034-62180B4E7D67}"/>
              </a:ext>
            </a:extLst>
          </p:cNvPr>
          <p:cNvSpPr/>
          <p:nvPr/>
        </p:nvSpPr>
        <p:spPr>
          <a:xfrm>
            <a:off x="8565163" y="2759529"/>
            <a:ext cx="2563760" cy="27921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Content Placeholder 2">
            <a:extLst>
              <a:ext uri="{FF2B5EF4-FFF2-40B4-BE49-F238E27FC236}">
                <a16:creationId xmlns:a16="http://schemas.microsoft.com/office/drawing/2014/main" id="{1C44B618-2913-4DF5-463E-532942799A5F}"/>
              </a:ext>
            </a:extLst>
          </p:cNvPr>
          <p:cNvSpPr txBox="1">
            <a:spLocks/>
          </p:cNvSpPr>
          <p:nvPr/>
        </p:nvSpPr>
        <p:spPr>
          <a:xfrm>
            <a:off x="5257626" y="2901672"/>
            <a:ext cx="2328608" cy="2145890"/>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 benefits </a:t>
            </a:r>
          </a:p>
          <a:p>
            <a:pPr marL="285750" indent="-285750">
              <a:buFont typeface="Arial" panose="020B0604020202020204" pitchFamily="34" charset="0"/>
              <a:buChar char="•"/>
            </a:pPr>
            <a:r>
              <a:rPr lang="en-US" dirty="0"/>
              <a:t> accurate records </a:t>
            </a:r>
          </a:p>
          <a:p>
            <a:pPr marL="285750" indent="-285750">
              <a:buFont typeface="Arial" panose="020B0604020202020204" pitchFamily="34" charset="0"/>
              <a:buChar char="•"/>
            </a:pPr>
            <a:r>
              <a:rPr lang="en-US" dirty="0"/>
              <a:t>Fast processing </a:t>
            </a:r>
          </a:p>
          <a:p>
            <a:pPr marL="285750" indent="-285750">
              <a:buFont typeface="Arial" panose="020B0604020202020204" pitchFamily="34" charset="0"/>
              <a:buChar char="•"/>
            </a:pPr>
            <a:r>
              <a:rPr lang="en-US" dirty="0"/>
              <a:t>Support reliable data  </a:t>
            </a:r>
          </a:p>
          <a:p>
            <a:pPr marL="285750" indent="-285750">
              <a:buFont typeface="Arial" panose="020B0604020202020204" pitchFamily="34" charset="0"/>
              <a:buChar char="•"/>
            </a:pPr>
            <a:r>
              <a:rPr lang="en-US" dirty="0"/>
              <a:t>Reduce manual work</a:t>
            </a:r>
          </a:p>
        </p:txBody>
      </p:sp>
      <p:sp>
        <p:nvSpPr>
          <p:cNvPr id="15" name="Content Placeholder 2">
            <a:extLst>
              <a:ext uri="{FF2B5EF4-FFF2-40B4-BE49-F238E27FC236}">
                <a16:creationId xmlns:a16="http://schemas.microsoft.com/office/drawing/2014/main" id="{5614AF02-73DB-73D5-838E-D01F02A7F462}"/>
              </a:ext>
            </a:extLst>
          </p:cNvPr>
          <p:cNvSpPr txBox="1">
            <a:spLocks/>
          </p:cNvSpPr>
          <p:nvPr/>
        </p:nvSpPr>
        <p:spPr>
          <a:xfrm>
            <a:off x="8630479" y="2901672"/>
            <a:ext cx="2328608" cy="1113477"/>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 flaws </a:t>
            </a:r>
          </a:p>
          <a:p>
            <a:pPr marL="285750" indent="-285750">
              <a:buFont typeface="Arial" panose="020B0604020202020204" pitchFamily="34" charset="0"/>
              <a:buChar char="•"/>
            </a:pPr>
            <a:r>
              <a:rPr lang="en-US" dirty="0"/>
              <a:t>Needs accurate data </a:t>
            </a:r>
          </a:p>
          <a:p>
            <a:pPr marL="285750" indent="-285750">
              <a:buFont typeface="Arial" panose="020B0604020202020204" pitchFamily="34" charset="0"/>
              <a:buChar char="•"/>
            </a:pPr>
            <a:r>
              <a:rPr lang="en-US" dirty="0"/>
              <a:t>System break down</a:t>
            </a:r>
          </a:p>
          <a:p>
            <a:pPr marL="285750" indent="-285750">
              <a:buFont typeface="Arial" panose="020B0604020202020204" pitchFamily="34" charset="0"/>
              <a:buChar char="•"/>
            </a:pPr>
            <a:r>
              <a:rPr lang="en-US" dirty="0"/>
              <a:t>Cybersecurity threats </a:t>
            </a:r>
          </a:p>
        </p:txBody>
      </p:sp>
    </p:spTree>
    <p:extLst>
      <p:ext uri="{BB962C8B-B14F-4D97-AF65-F5344CB8AC3E}">
        <p14:creationId xmlns:p14="http://schemas.microsoft.com/office/powerpoint/2010/main" val="599029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P spid="13"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25AD8D4-CA74-A573-F708-D30F022B6A79}"/>
              </a:ext>
            </a:extLst>
          </p:cNvPr>
          <p:cNvSpPr txBox="1">
            <a:spLocks/>
          </p:cNvSpPr>
          <p:nvPr/>
        </p:nvSpPr>
        <p:spPr>
          <a:xfrm>
            <a:off x="626898" y="538669"/>
            <a:ext cx="6688301" cy="1682017"/>
          </a:xfrm>
          <a:prstGeom prst="rect">
            <a:avLst/>
          </a:prstGeom>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7200" b="0" i="0" kern="1200" cap="all" baseline="0">
                <a:solidFill>
                  <a:schemeClr val="bg1"/>
                </a:solidFill>
                <a:latin typeface="+mj-lt"/>
                <a:ea typeface="+mj-ea"/>
                <a:cs typeface="+mj-cs"/>
              </a:defRPr>
            </a:lvl1pPr>
          </a:lstStyle>
          <a:p>
            <a:r>
              <a:rPr lang="en-US" dirty="0"/>
              <a:t>Management  information system</a:t>
            </a:r>
          </a:p>
          <a:p>
            <a:r>
              <a:rPr lang="en-US" dirty="0"/>
              <a:t>(MIS) </a:t>
            </a:r>
          </a:p>
        </p:txBody>
      </p:sp>
      <p:sp>
        <p:nvSpPr>
          <p:cNvPr id="4" name="Content Placeholder 2">
            <a:extLst>
              <a:ext uri="{FF2B5EF4-FFF2-40B4-BE49-F238E27FC236}">
                <a16:creationId xmlns:a16="http://schemas.microsoft.com/office/drawing/2014/main" id="{BA1B0DDC-24A7-95F6-61B7-DFB579E08FF3}"/>
              </a:ext>
            </a:extLst>
          </p:cNvPr>
          <p:cNvSpPr txBox="1">
            <a:spLocks/>
          </p:cNvSpPr>
          <p:nvPr/>
        </p:nvSpPr>
        <p:spPr>
          <a:xfrm>
            <a:off x="4490357" y="2022987"/>
            <a:ext cx="7382332" cy="948814"/>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dirty="0">
                <a:solidFill>
                  <a:schemeClr val="bg1"/>
                </a:solidFill>
              </a:rPr>
              <a:t>Operates the data to transform it into valuable management information by a MIS. </a:t>
            </a:r>
            <a:endParaRPr lang="en-US" sz="2000" dirty="0">
              <a:solidFill>
                <a:schemeClr val="bg1"/>
              </a:solidFill>
            </a:endParaRPr>
          </a:p>
        </p:txBody>
      </p:sp>
      <p:sp>
        <p:nvSpPr>
          <p:cNvPr id="6" name="Content Placeholder 2">
            <a:extLst>
              <a:ext uri="{FF2B5EF4-FFF2-40B4-BE49-F238E27FC236}">
                <a16:creationId xmlns:a16="http://schemas.microsoft.com/office/drawing/2014/main" id="{E5A40D4D-7C7C-E179-D318-4B8B159167B4}"/>
              </a:ext>
            </a:extLst>
          </p:cNvPr>
          <p:cNvSpPr txBox="1">
            <a:spLocks/>
          </p:cNvSpPr>
          <p:nvPr/>
        </p:nvSpPr>
        <p:spPr>
          <a:xfrm>
            <a:off x="1950087" y="3151414"/>
            <a:ext cx="2328608" cy="1864895"/>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solidFill>
                  <a:schemeClr val="bg1"/>
                </a:solidFill>
              </a:rPr>
              <a:t>example</a:t>
            </a:r>
          </a:p>
          <a:p>
            <a:pPr marL="285750" indent="-285750">
              <a:buFont typeface="Arial" panose="020B0604020202020204" pitchFamily="34" charset="0"/>
              <a:buChar char="•"/>
            </a:pPr>
            <a:r>
              <a:rPr lang="en-US" dirty="0">
                <a:solidFill>
                  <a:schemeClr val="bg1"/>
                </a:solidFill>
              </a:rPr>
              <a:t>Employee performance  </a:t>
            </a:r>
          </a:p>
          <a:p>
            <a:pPr marL="285750" indent="-285750">
              <a:buFont typeface="Arial" panose="020B0604020202020204" pitchFamily="34" charset="0"/>
              <a:buChar char="•"/>
            </a:pPr>
            <a:r>
              <a:rPr lang="en-US" dirty="0">
                <a:solidFill>
                  <a:schemeClr val="bg1"/>
                </a:solidFill>
              </a:rPr>
              <a:t>Inventory reports  </a:t>
            </a:r>
          </a:p>
          <a:p>
            <a:pPr marL="285750" indent="-285750">
              <a:buFont typeface="Arial" panose="020B0604020202020204" pitchFamily="34" charset="0"/>
              <a:buChar char="•"/>
            </a:pPr>
            <a:r>
              <a:rPr lang="en-US" dirty="0">
                <a:solidFill>
                  <a:schemeClr val="bg1"/>
                </a:solidFill>
              </a:rPr>
              <a:t>Monthly sale reports </a:t>
            </a:r>
          </a:p>
          <a:p>
            <a:pPr marL="285750" indent="-285750">
              <a:buFont typeface="Arial" panose="020B0604020202020204" pitchFamily="34" charset="0"/>
              <a:buChar char="•"/>
            </a:pPr>
            <a:r>
              <a:rPr lang="en-US" dirty="0">
                <a:solidFill>
                  <a:schemeClr val="bg1"/>
                </a:solidFill>
              </a:rPr>
              <a:t>Finance reports </a:t>
            </a:r>
          </a:p>
        </p:txBody>
      </p:sp>
      <p:sp>
        <p:nvSpPr>
          <p:cNvPr id="7" name="Content Placeholder 2">
            <a:extLst>
              <a:ext uri="{FF2B5EF4-FFF2-40B4-BE49-F238E27FC236}">
                <a16:creationId xmlns:a16="http://schemas.microsoft.com/office/drawing/2014/main" id="{64B92866-3005-F9EF-3E92-EC7B4791B4A6}"/>
              </a:ext>
            </a:extLst>
          </p:cNvPr>
          <p:cNvSpPr txBox="1">
            <a:spLocks/>
          </p:cNvSpPr>
          <p:nvPr/>
        </p:nvSpPr>
        <p:spPr>
          <a:xfrm>
            <a:off x="5322940" y="3151414"/>
            <a:ext cx="2328608" cy="2145890"/>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solidFill>
                  <a:schemeClr val="bg1"/>
                </a:solidFill>
              </a:rPr>
              <a:t> benefits </a:t>
            </a:r>
          </a:p>
          <a:p>
            <a:pPr marL="285750" indent="-285750">
              <a:buFont typeface="Arial" panose="020B0604020202020204" pitchFamily="34" charset="0"/>
              <a:buChar char="•"/>
            </a:pPr>
            <a:r>
              <a:rPr lang="en-US" dirty="0">
                <a:solidFill>
                  <a:schemeClr val="bg1"/>
                </a:solidFill>
              </a:rPr>
              <a:t> identifies problem  </a:t>
            </a:r>
          </a:p>
          <a:p>
            <a:pPr marL="285750" indent="-285750">
              <a:buFont typeface="Arial" panose="020B0604020202020204" pitchFamily="34" charset="0"/>
              <a:buChar char="•"/>
            </a:pPr>
            <a:r>
              <a:rPr lang="en-US" dirty="0">
                <a:solidFill>
                  <a:schemeClr val="bg1"/>
                </a:solidFill>
              </a:rPr>
              <a:t>Improves communication </a:t>
            </a:r>
          </a:p>
          <a:p>
            <a:pPr marL="285750" indent="-285750">
              <a:buFont typeface="Arial" panose="020B0604020202020204" pitchFamily="34" charset="0"/>
              <a:buChar char="•"/>
            </a:pPr>
            <a:r>
              <a:rPr lang="en-US" dirty="0">
                <a:solidFill>
                  <a:schemeClr val="bg1"/>
                </a:solidFill>
              </a:rPr>
              <a:t>Helps monitor performance  </a:t>
            </a:r>
          </a:p>
        </p:txBody>
      </p:sp>
      <p:sp>
        <p:nvSpPr>
          <p:cNvPr id="8" name="Content Placeholder 2">
            <a:extLst>
              <a:ext uri="{FF2B5EF4-FFF2-40B4-BE49-F238E27FC236}">
                <a16:creationId xmlns:a16="http://schemas.microsoft.com/office/drawing/2014/main" id="{10079CF9-DD90-8F43-280A-02DEC6DF2764}"/>
              </a:ext>
            </a:extLst>
          </p:cNvPr>
          <p:cNvSpPr txBox="1">
            <a:spLocks/>
          </p:cNvSpPr>
          <p:nvPr/>
        </p:nvSpPr>
        <p:spPr>
          <a:xfrm>
            <a:off x="8695793" y="3151414"/>
            <a:ext cx="2328608" cy="1113477"/>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solidFill>
                  <a:schemeClr val="bg1"/>
                </a:solidFill>
              </a:rPr>
              <a:t> flaws </a:t>
            </a:r>
          </a:p>
          <a:p>
            <a:pPr marL="285750" indent="-285750">
              <a:buFont typeface="Arial" panose="020B0604020202020204" pitchFamily="34" charset="0"/>
              <a:buChar char="•"/>
            </a:pPr>
            <a:r>
              <a:rPr lang="en-US" dirty="0">
                <a:solidFill>
                  <a:schemeClr val="bg1"/>
                </a:solidFill>
              </a:rPr>
              <a:t>Depends on accurate data </a:t>
            </a:r>
          </a:p>
          <a:p>
            <a:pPr marL="285750" indent="-285750">
              <a:buFont typeface="Arial" panose="020B0604020202020204" pitchFamily="34" charset="0"/>
              <a:buChar char="•"/>
            </a:pPr>
            <a:endParaRPr lang="en-US" dirty="0">
              <a:solidFill>
                <a:schemeClr val="bg1"/>
              </a:solidFill>
            </a:endParaRPr>
          </a:p>
        </p:txBody>
      </p:sp>
      <p:sp>
        <p:nvSpPr>
          <p:cNvPr id="11" name="Oval 10">
            <a:extLst>
              <a:ext uri="{FF2B5EF4-FFF2-40B4-BE49-F238E27FC236}">
                <a16:creationId xmlns:a16="http://schemas.microsoft.com/office/drawing/2014/main" id="{529CB761-4EC0-BFDA-687D-A453A40FB8A8}"/>
              </a:ext>
            </a:extLst>
          </p:cNvPr>
          <p:cNvSpPr/>
          <p:nvPr/>
        </p:nvSpPr>
        <p:spPr>
          <a:xfrm>
            <a:off x="8547686" y="4527443"/>
            <a:ext cx="3388447" cy="2145891"/>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10" name="Content Placeholder 2">
            <a:extLst>
              <a:ext uri="{FF2B5EF4-FFF2-40B4-BE49-F238E27FC236}">
                <a16:creationId xmlns:a16="http://schemas.microsoft.com/office/drawing/2014/main" id="{C3CBA918-2401-96D7-722D-3059B7638930}"/>
              </a:ext>
            </a:extLst>
          </p:cNvPr>
          <p:cNvSpPr txBox="1">
            <a:spLocks/>
          </p:cNvSpPr>
          <p:nvPr/>
        </p:nvSpPr>
        <p:spPr>
          <a:xfrm>
            <a:off x="8913853" y="4822897"/>
            <a:ext cx="2656115" cy="948814"/>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800" dirty="0">
                <a:solidFill>
                  <a:schemeClr val="bg1"/>
                </a:solidFill>
              </a:rPr>
              <a:t>A manager can use a MIS dashboard to identify which product are selling the most </a:t>
            </a:r>
          </a:p>
        </p:txBody>
      </p:sp>
      <p:sp>
        <p:nvSpPr>
          <p:cNvPr id="14" name="TextBox 13">
            <a:extLst>
              <a:ext uri="{FF2B5EF4-FFF2-40B4-BE49-F238E27FC236}">
                <a16:creationId xmlns:a16="http://schemas.microsoft.com/office/drawing/2014/main" id="{6FF48D6B-1C45-43CC-EFE6-CC7CC641616D}"/>
              </a:ext>
            </a:extLst>
          </p:cNvPr>
          <p:cNvSpPr txBox="1"/>
          <p:nvPr/>
        </p:nvSpPr>
        <p:spPr>
          <a:xfrm>
            <a:off x="-92608" y="6488668"/>
            <a:ext cx="4085389" cy="369332"/>
          </a:xfrm>
          <a:prstGeom prst="rect">
            <a:avLst/>
          </a:prstGeom>
          <a:noFill/>
        </p:spPr>
        <p:txBody>
          <a:bodyPr wrap="square">
            <a:spAutoFit/>
          </a:bodyPr>
          <a:lstStyle/>
          <a:p>
            <a:pPr algn="ctr"/>
            <a:r>
              <a:rPr lang="en-GB" dirty="0">
                <a:solidFill>
                  <a:schemeClr val="bg1"/>
                </a:solidFill>
              </a:rPr>
              <a:t>(Laudon and Laudon,2021).</a:t>
            </a:r>
          </a:p>
        </p:txBody>
      </p:sp>
    </p:spTree>
    <p:extLst>
      <p:ext uri="{BB962C8B-B14F-4D97-AF65-F5344CB8AC3E}">
        <p14:creationId xmlns:p14="http://schemas.microsoft.com/office/powerpoint/2010/main" val="175188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 calcmode="lin" valueType="num">
                                      <p:cBhvr additive="base">
                                        <p:cTn id="3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P spid="7" grpId="0"/>
      <p:bldP spid="8" grpId="0"/>
      <p:bldP spid="1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Rounded Corners 29">
            <a:extLst>
              <a:ext uri="{FF2B5EF4-FFF2-40B4-BE49-F238E27FC236}">
                <a16:creationId xmlns:a16="http://schemas.microsoft.com/office/drawing/2014/main" id="{5EA89CE5-CB24-8B99-EB38-5FFF64A19B79}"/>
              </a:ext>
            </a:extLst>
          </p:cNvPr>
          <p:cNvSpPr/>
          <p:nvPr/>
        </p:nvSpPr>
        <p:spPr>
          <a:xfrm>
            <a:off x="1884773" y="2743200"/>
            <a:ext cx="9074314" cy="27921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Rounded Corners 27">
            <a:extLst>
              <a:ext uri="{FF2B5EF4-FFF2-40B4-BE49-F238E27FC236}">
                <a16:creationId xmlns:a16="http://schemas.microsoft.com/office/drawing/2014/main" id="{B43AB1FD-A8E4-8D50-C200-FF5906E71AE1}"/>
              </a:ext>
            </a:extLst>
          </p:cNvPr>
          <p:cNvSpPr/>
          <p:nvPr/>
        </p:nvSpPr>
        <p:spPr>
          <a:xfrm>
            <a:off x="1884773" y="2743200"/>
            <a:ext cx="6524441" cy="2792186"/>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Rounded Corners 25">
            <a:extLst>
              <a:ext uri="{FF2B5EF4-FFF2-40B4-BE49-F238E27FC236}">
                <a16:creationId xmlns:a16="http://schemas.microsoft.com/office/drawing/2014/main" id="{B4A2F55E-38E2-0003-5439-D24B55338E05}"/>
              </a:ext>
            </a:extLst>
          </p:cNvPr>
          <p:cNvSpPr/>
          <p:nvPr/>
        </p:nvSpPr>
        <p:spPr>
          <a:xfrm>
            <a:off x="1884773" y="2743200"/>
            <a:ext cx="2998254" cy="27921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lide Number Placeholder 6">
            <a:extLst>
              <a:ext uri="{FF2B5EF4-FFF2-40B4-BE49-F238E27FC236}">
                <a16:creationId xmlns:a16="http://schemas.microsoft.com/office/drawing/2014/main" id="{C40C3E63-211A-BA72-7F7D-8870F352C3CA}"/>
              </a:ext>
            </a:extLst>
          </p:cNvPr>
          <p:cNvSpPr>
            <a:spLocks noGrp="1"/>
          </p:cNvSpPr>
          <p:nvPr>
            <p:ph type="sldNum" sz="quarter" idx="12"/>
          </p:nvPr>
        </p:nvSpPr>
        <p:spPr/>
        <p:txBody>
          <a:bodyPr/>
          <a:lstStyle/>
          <a:p>
            <a:fld id="{CC057153-B650-4DEB-B370-79DDCFDCE934}" type="slidenum">
              <a:rPr lang="en-US" smtClean="0"/>
              <a:t>6</a:t>
            </a:fld>
            <a:endParaRPr lang="en-US" dirty="0"/>
          </a:p>
        </p:txBody>
      </p:sp>
      <p:sp>
        <p:nvSpPr>
          <p:cNvPr id="14" name="Title 1">
            <a:extLst>
              <a:ext uri="{FF2B5EF4-FFF2-40B4-BE49-F238E27FC236}">
                <a16:creationId xmlns:a16="http://schemas.microsoft.com/office/drawing/2014/main" id="{FF97C80E-2F88-062F-66A4-610E893BA113}"/>
              </a:ext>
            </a:extLst>
          </p:cNvPr>
          <p:cNvSpPr txBox="1">
            <a:spLocks/>
          </p:cNvSpPr>
          <p:nvPr/>
        </p:nvSpPr>
        <p:spPr>
          <a:xfrm>
            <a:off x="626898" y="538669"/>
            <a:ext cx="6688301" cy="1682017"/>
          </a:xfrm>
          <a:prstGeom prst="rect">
            <a:avLst/>
          </a:prstGeom>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7200" b="0" i="0" kern="1200" cap="all" baseline="0">
                <a:solidFill>
                  <a:schemeClr val="bg1"/>
                </a:solidFill>
                <a:latin typeface="+mj-lt"/>
                <a:ea typeface="+mj-ea"/>
                <a:cs typeface="+mj-cs"/>
              </a:defRPr>
            </a:lvl1pPr>
          </a:lstStyle>
          <a:p>
            <a:r>
              <a:rPr lang="en-US" dirty="0">
                <a:solidFill>
                  <a:schemeClr val="tx1"/>
                </a:solidFill>
              </a:rPr>
              <a:t>Decision support system</a:t>
            </a:r>
          </a:p>
          <a:p>
            <a:r>
              <a:rPr lang="en-US" dirty="0">
                <a:solidFill>
                  <a:schemeClr val="tx1"/>
                </a:solidFill>
              </a:rPr>
              <a:t>(</a:t>
            </a:r>
            <a:r>
              <a:rPr lang="en-US" dirty="0" err="1">
                <a:solidFill>
                  <a:schemeClr val="tx1"/>
                </a:solidFill>
              </a:rPr>
              <a:t>dss</a:t>
            </a:r>
            <a:r>
              <a:rPr lang="en-US" dirty="0">
                <a:solidFill>
                  <a:schemeClr val="tx1"/>
                </a:solidFill>
              </a:rPr>
              <a:t>)</a:t>
            </a:r>
          </a:p>
        </p:txBody>
      </p:sp>
      <p:sp>
        <p:nvSpPr>
          <p:cNvPr id="15" name="Content Placeholder 2">
            <a:extLst>
              <a:ext uri="{FF2B5EF4-FFF2-40B4-BE49-F238E27FC236}">
                <a16:creationId xmlns:a16="http://schemas.microsoft.com/office/drawing/2014/main" id="{AC0DCC11-3ED7-5451-CC1C-B8766D112B12}"/>
              </a:ext>
            </a:extLst>
          </p:cNvPr>
          <p:cNvSpPr txBox="1">
            <a:spLocks/>
          </p:cNvSpPr>
          <p:nvPr/>
        </p:nvSpPr>
        <p:spPr>
          <a:xfrm>
            <a:off x="1884773" y="2901672"/>
            <a:ext cx="2328608" cy="1864895"/>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example</a:t>
            </a:r>
          </a:p>
          <a:p>
            <a:pPr marL="285750" indent="-285750">
              <a:buFont typeface="Arial" panose="020B0604020202020204" pitchFamily="34" charset="0"/>
              <a:buChar char="•"/>
            </a:pPr>
            <a:r>
              <a:rPr lang="en-US" dirty="0"/>
              <a:t>Predicting future sales </a:t>
            </a:r>
          </a:p>
          <a:p>
            <a:pPr marL="285750" indent="-285750">
              <a:buFont typeface="Arial" panose="020B0604020202020204" pitchFamily="34" charset="0"/>
              <a:buChar char="•"/>
            </a:pPr>
            <a:r>
              <a:rPr lang="en-US" dirty="0"/>
              <a:t>Planning stock  </a:t>
            </a:r>
          </a:p>
          <a:p>
            <a:pPr marL="285750" indent="-285750">
              <a:buFont typeface="Arial" panose="020B0604020202020204" pitchFamily="34" charset="0"/>
              <a:buChar char="•"/>
            </a:pPr>
            <a:r>
              <a:rPr lang="en-US" dirty="0"/>
              <a:t>Forecasting customers demands  </a:t>
            </a:r>
          </a:p>
        </p:txBody>
      </p:sp>
      <p:sp>
        <p:nvSpPr>
          <p:cNvPr id="16" name="Content Placeholder 2">
            <a:extLst>
              <a:ext uri="{FF2B5EF4-FFF2-40B4-BE49-F238E27FC236}">
                <a16:creationId xmlns:a16="http://schemas.microsoft.com/office/drawing/2014/main" id="{D094A6ED-EC4B-01C7-966C-93B2FD7DECA9}"/>
              </a:ext>
            </a:extLst>
          </p:cNvPr>
          <p:cNvSpPr txBox="1">
            <a:spLocks/>
          </p:cNvSpPr>
          <p:nvPr/>
        </p:nvSpPr>
        <p:spPr>
          <a:xfrm>
            <a:off x="5257626" y="2901672"/>
            <a:ext cx="2328608" cy="2145890"/>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   benefits </a:t>
            </a:r>
          </a:p>
          <a:p>
            <a:pPr marL="285750" indent="-285750">
              <a:buFont typeface="Arial" panose="020B0604020202020204" pitchFamily="34" charset="0"/>
              <a:buChar char="•"/>
            </a:pPr>
            <a:r>
              <a:rPr lang="en-US" dirty="0"/>
              <a:t> improve mangers decision making </a:t>
            </a:r>
          </a:p>
          <a:p>
            <a:pPr marL="285750" indent="-285750">
              <a:buFont typeface="Arial" panose="020B0604020202020204" pitchFamily="34" charset="0"/>
              <a:buChar char="•"/>
            </a:pPr>
            <a:r>
              <a:rPr lang="en-US" dirty="0"/>
              <a:t>Supports business planning  </a:t>
            </a:r>
          </a:p>
        </p:txBody>
      </p:sp>
      <p:sp>
        <p:nvSpPr>
          <p:cNvPr id="17" name="Content Placeholder 2">
            <a:extLst>
              <a:ext uri="{FF2B5EF4-FFF2-40B4-BE49-F238E27FC236}">
                <a16:creationId xmlns:a16="http://schemas.microsoft.com/office/drawing/2014/main" id="{2DAC31FB-582C-63EF-FF93-72D2A68D5E29}"/>
              </a:ext>
            </a:extLst>
          </p:cNvPr>
          <p:cNvSpPr txBox="1">
            <a:spLocks/>
          </p:cNvSpPr>
          <p:nvPr/>
        </p:nvSpPr>
        <p:spPr>
          <a:xfrm>
            <a:off x="8630479" y="2901672"/>
            <a:ext cx="2328608" cy="1113477"/>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 flaws </a:t>
            </a:r>
          </a:p>
          <a:p>
            <a:pPr marL="285750" indent="-285750" algn="ctr">
              <a:buFont typeface="Arial" panose="020B0604020202020204" pitchFamily="34" charset="0"/>
              <a:buChar char="•"/>
            </a:pPr>
            <a:r>
              <a:rPr lang="en-US" dirty="0"/>
              <a:t>Can be expensive </a:t>
            </a:r>
          </a:p>
          <a:p>
            <a:pPr marL="285750" indent="-285750" algn="ctr">
              <a:buFont typeface="Arial" panose="020B0604020202020204" pitchFamily="34" charset="0"/>
              <a:buChar char="•"/>
            </a:pPr>
            <a:r>
              <a:rPr lang="en-US" dirty="0"/>
              <a:t>Prediction may be incorrect </a:t>
            </a:r>
          </a:p>
        </p:txBody>
      </p:sp>
      <p:sp>
        <p:nvSpPr>
          <p:cNvPr id="18" name="Content Placeholder 2">
            <a:extLst>
              <a:ext uri="{FF2B5EF4-FFF2-40B4-BE49-F238E27FC236}">
                <a16:creationId xmlns:a16="http://schemas.microsoft.com/office/drawing/2014/main" id="{C54EB257-D4F9-B004-018A-869D65CA11BA}"/>
              </a:ext>
            </a:extLst>
          </p:cNvPr>
          <p:cNvSpPr txBox="1">
            <a:spLocks/>
          </p:cNvSpPr>
          <p:nvPr/>
        </p:nvSpPr>
        <p:spPr>
          <a:xfrm>
            <a:off x="4499426" y="1612365"/>
            <a:ext cx="7382332" cy="948814"/>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000" dirty="0"/>
              <a:t>By using data and analysis this system help the manager to make a better decision </a:t>
            </a:r>
          </a:p>
        </p:txBody>
      </p:sp>
      <p:sp>
        <p:nvSpPr>
          <p:cNvPr id="21" name="Oval 20">
            <a:extLst>
              <a:ext uri="{FF2B5EF4-FFF2-40B4-BE49-F238E27FC236}">
                <a16:creationId xmlns:a16="http://schemas.microsoft.com/office/drawing/2014/main" id="{276C0D69-B9F2-64C3-D324-A1CA9ACCB5AA}"/>
              </a:ext>
            </a:extLst>
          </p:cNvPr>
          <p:cNvSpPr/>
          <p:nvPr/>
        </p:nvSpPr>
        <p:spPr>
          <a:xfrm>
            <a:off x="5927272" y="5388055"/>
            <a:ext cx="6008864" cy="1299738"/>
          </a:xfrm>
          <a:prstGeom prst="ellipse">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2" name="Content Placeholder 2">
            <a:extLst>
              <a:ext uri="{FF2B5EF4-FFF2-40B4-BE49-F238E27FC236}">
                <a16:creationId xmlns:a16="http://schemas.microsoft.com/office/drawing/2014/main" id="{17AEAA6A-F7CC-7067-5AAD-FF29BF100B77}"/>
              </a:ext>
            </a:extLst>
          </p:cNvPr>
          <p:cNvSpPr txBox="1">
            <a:spLocks/>
          </p:cNvSpPr>
          <p:nvPr/>
        </p:nvSpPr>
        <p:spPr>
          <a:xfrm>
            <a:off x="6193974" y="5579196"/>
            <a:ext cx="5473968" cy="948814"/>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dirty="0"/>
              <a:t>a clothing business uses past sales data to estimate how many product it needs for the next season </a:t>
            </a:r>
            <a:endParaRPr lang="en-US" sz="1800" dirty="0"/>
          </a:p>
        </p:txBody>
      </p:sp>
      <p:sp>
        <p:nvSpPr>
          <p:cNvPr id="24" name="TextBox 23">
            <a:extLst>
              <a:ext uri="{FF2B5EF4-FFF2-40B4-BE49-F238E27FC236}">
                <a16:creationId xmlns:a16="http://schemas.microsoft.com/office/drawing/2014/main" id="{3331F45F-7B2B-D496-DC31-5510E105DA1C}"/>
              </a:ext>
            </a:extLst>
          </p:cNvPr>
          <p:cNvSpPr txBox="1"/>
          <p:nvPr/>
        </p:nvSpPr>
        <p:spPr>
          <a:xfrm>
            <a:off x="-1" y="6488306"/>
            <a:ext cx="4085389" cy="369332"/>
          </a:xfrm>
          <a:prstGeom prst="rect">
            <a:avLst/>
          </a:prstGeom>
          <a:noFill/>
        </p:spPr>
        <p:txBody>
          <a:bodyPr wrap="square">
            <a:spAutoFit/>
          </a:bodyPr>
          <a:lstStyle/>
          <a:p>
            <a:pPr algn="ctr"/>
            <a:r>
              <a:rPr lang="en-GB" dirty="0">
                <a:solidFill>
                  <a:schemeClr val="bg1"/>
                </a:solidFill>
              </a:rPr>
              <a:t>(</a:t>
            </a:r>
            <a:r>
              <a:rPr lang="en-GB" dirty="0"/>
              <a:t>(Stair and Reynolds,2001).</a:t>
            </a:r>
          </a:p>
        </p:txBody>
      </p:sp>
    </p:spTree>
    <p:extLst>
      <p:ext uri="{BB962C8B-B14F-4D97-AF65-F5344CB8AC3E}">
        <p14:creationId xmlns:p14="http://schemas.microsoft.com/office/powerpoint/2010/main" val="216873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cBhvr additive="base">
                                        <p:cTn id="25"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2">
                                            <p:txEl>
                                              <p:pRg st="0" end="0"/>
                                            </p:txEl>
                                          </p:spTgt>
                                        </p:tgtEl>
                                        <p:attrNameLst>
                                          <p:attrName>style.visibility</p:attrName>
                                        </p:attrNameLst>
                                      </p:cBhvr>
                                      <p:to>
                                        <p:strVal val="visible"/>
                                      </p:to>
                                    </p:set>
                                    <p:anim calcmode="lin" valueType="num">
                                      <p:cBhvr additive="base">
                                        <p:cTn id="31"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P spid="18" grpId="0" build="p"/>
      <p:bldP spid="2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09E14-6089-1CFD-8595-7EF55F21F7B6}"/>
            </a:ext>
          </a:extLst>
        </p:cNvPr>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A8D274B0-D0E8-BDC8-A6C6-9A6368E8770F}"/>
              </a:ext>
            </a:extLst>
          </p:cNvPr>
          <p:cNvSpPr>
            <a:spLocks noGrp="1"/>
          </p:cNvSpPr>
          <p:nvPr>
            <p:ph type="sldNum" sz="quarter" idx="12"/>
          </p:nvPr>
        </p:nvSpPr>
        <p:spPr/>
        <p:txBody>
          <a:bodyPr/>
          <a:lstStyle/>
          <a:p>
            <a:fld id="{CC057153-B650-4DEB-B370-79DDCFDCE934}" type="slidenum">
              <a:rPr lang="en-US" smtClean="0"/>
              <a:t>7</a:t>
            </a:fld>
            <a:endParaRPr lang="en-US" dirty="0"/>
          </a:p>
        </p:txBody>
      </p:sp>
      <p:sp>
        <p:nvSpPr>
          <p:cNvPr id="14" name="Title 1">
            <a:extLst>
              <a:ext uri="{FF2B5EF4-FFF2-40B4-BE49-F238E27FC236}">
                <a16:creationId xmlns:a16="http://schemas.microsoft.com/office/drawing/2014/main" id="{DBBF1BDA-792F-167A-8CCC-4D7E8D4E8F46}"/>
              </a:ext>
            </a:extLst>
          </p:cNvPr>
          <p:cNvSpPr txBox="1">
            <a:spLocks/>
          </p:cNvSpPr>
          <p:nvPr/>
        </p:nvSpPr>
        <p:spPr>
          <a:xfrm>
            <a:off x="626898" y="538669"/>
            <a:ext cx="6688301" cy="1682017"/>
          </a:xfrm>
          <a:prstGeom prst="rect">
            <a:avLst/>
          </a:prstGeom>
        </p:spPr>
        <p:txBody>
          <a:bodyPr vert="horz" lIns="91440" tIns="45720" rIns="91440" bIns="45720" rtlCol="0" anchor="b">
            <a:normAutofit fontScale="47500" lnSpcReduction="20000"/>
          </a:bodyPr>
          <a:lstStyle>
            <a:lvl1pPr algn="l" defTabSz="914400" rtl="0" eaLnBrk="1" latinLnBrk="0" hangingPunct="1">
              <a:lnSpc>
                <a:spcPct val="90000"/>
              </a:lnSpc>
              <a:spcBef>
                <a:spcPct val="0"/>
              </a:spcBef>
              <a:buNone/>
              <a:defRPr sz="7200" b="0" i="0" kern="1200" cap="all" baseline="0">
                <a:solidFill>
                  <a:schemeClr val="bg1"/>
                </a:solidFill>
                <a:latin typeface="+mj-lt"/>
                <a:ea typeface="+mj-ea"/>
                <a:cs typeface="+mj-cs"/>
              </a:defRPr>
            </a:lvl1pPr>
          </a:lstStyle>
          <a:p>
            <a:r>
              <a:rPr lang="en-US" dirty="0">
                <a:solidFill>
                  <a:schemeClr val="tx1"/>
                </a:solidFill>
              </a:rPr>
              <a:t>Customers relationship management</a:t>
            </a:r>
          </a:p>
          <a:p>
            <a:r>
              <a:rPr lang="en-US" dirty="0">
                <a:solidFill>
                  <a:schemeClr val="tx1"/>
                </a:solidFill>
              </a:rPr>
              <a:t>(CRM) </a:t>
            </a:r>
          </a:p>
        </p:txBody>
      </p:sp>
      <p:sp>
        <p:nvSpPr>
          <p:cNvPr id="15" name="Content Placeholder 2">
            <a:extLst>
              <a:ext uri="{FF2B5EF4-FFF2-40B4-BE49-F238E27FC236}">
                <a16:creationId xmlns:a16="http://schemas.microsoft.com/office/drawing/2014/main" id="{8E023B14-5EA3-5861-F8A7-26A71EBB77B5}"/>
              </a:ext>
            </a:extLst>
          </p:cNvPr>
          <p:cNvSpPr txBox="1">
            <a:spLocks/>
          </p:cNvSpPr>
          <p:nvPr/>
        </p:nvSpPr>
        <p:spPr>
          <a:xfrm>
            <a:off x="1538010" y="2771277"/>
            <a:ext cx="2328608" cy="2095902"/>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Example</a:t>
            </a:r>
            <a:r>
              <a:rPr lang="en-US" dirty="0"/>
              <a:t>  </a:t>
            </a:r>
          </a:p>
          <a:p>
            <a:pPr marL="285750" indent="-285750">
              <a:buFont typeface="Arial" panose="020B0604020202020204" pitchFamily="34" charset="0"/>
              <a:buChar char="•"/>
            </a:pPr>
            <a:r>
              <a:rPr lang="en-US" dirty="0"/>
              <a:t>Customer payment </a:t>
            </a:r>
          </a:p>
          <a:p>
            <a:pPr marL="285750" indent="-285750">
              <a:buFont typeface="Arial" panose="020B0604020202020204" pitchFamily="34" charset="0"/>
              <a:buChar char="•"/>
            </a:pPr>
            <a:r>
              <a:rPr lang="en-US" dirty="0"/>
              <a:t>Online orders </a:t>
            </a:r>
          </a:p>
          <a:p>
            <a:pPr marL="285750" indent="-285750">
              <a:buFont typeface="Arial" panose="020B0604020202020204" pitchFamily="34" charset="0"/>
              <a:buChar char="•"/>
            </a:pPr>
            <a:r>
              <a:rPr lang="en-US" dirty="0"/>
              <a:t>Sales and receipts </a:t>
            </a:r>
          </a:p>
          <a:p>
            <a:pPr marL="285750" indent="-285750">
              <a:buFont typeface="Arial" panose="020B0604020202020204" pitchFamily="34" charset="0"/>
              <a:buChar char="•"/>
            </a:pPr>
            <a:r>
              <a:rPr lang="en-US" dirty="0"/>
              <a:t>Employee wages  </a:t>
            </a:r>
          </a:p>
        </p:txBody>
      </p:sp>
      <p:sp>
        <p:nvSpPr>
          <p:cNvPr id="16" name="Content Placeholder 2">
            <a:extLst>
              <a:ext uri="{FF2B5EF4-FFF2-40B4-BE49-F238E27FC236}">
                <a16:creationId xmlns:a16="http://schemas.microsoft.com/office/drawing/2014/main" id="{6AAB0418-2CD2-7C5C-F26C-AFDA6F613223}"/>
              </a:ext>
            </a:extLst>
          </p:cNvPr>
          <p:cNvSpPr txBox="1">
            <a:spLocks/>
          </p:cNvSpPr>
          <p:nvPr/>
        </p:nvSpPr>
        <p:spPr>
          <a:xfrm>
            <a:off x="5193629" y="2582636"/>
            <a:ext cx="2328608" cy="2145890"/>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   benefits </a:t>
            </a:r>
          </a:p>
          <a:p>
            <a:pPr marL="285750" indent="-285750">
              <a:buFont typeface="Arial" panose="020B0604020202020204" pitchFamily="34" charset="0"/>
              <a:buChar char="•"/>
            </a:pPr>
            <a:r>
              <a:rPr lang="en-US" dirty="0"/>
              <a:t> saves time</a:t>
            </a:r>
          </a:p>
          <a:p>
            <a:pPr marL="285750" indent="-285750">
              <a:buFont typeface="Arial" panose="020B0604020202020204" pitchFamily="34" charset="0"/>
              <a:buChar char="•"/>
            </a:pPr>
            <a:r>
              <a:rPr lang="en-US" dirty="0"/>
              <a:t>Reduce manual work</a:t>
            </a:r>
          </a:p>
          <a:p>
            <a:pPr marL="285750" indent="-285750">
              <a:buFont typeface="Arial" panose="020B0604020202020204" pitchFamily="34" charset="0"/>
              <a:buChar char="•"/>
            </a:pPr>
            <a:r>
              <a:rPr lang="en-US" dirty="0"/>
              <a:t>Improves business efficiency   </a:t>
            </a:r>
          </a:p>
        </p:txBody>
      </p:sp>
      <p:sp>
        <p:nvSpPr>
          <p:cNvPr id="17" name="Content Placeholder 2">
            <a:extLst>
              <a:ext uri="{FF2B5EF4-FFF2-40B4-BE49-F238E27FC236}">
                <a16:creationId xmlns:a16="http://schemas.microsoft.com/office/drawing/2014/main" id="{FC107AB4-E1D0-E551-475C-7F3867F241BB}"/>
              </a:ext>
            </a:extLst>
          </p:cNvPr>
          <p:cNvSpPr txBox="1">
            <a:spLocks/>
          </p:cNvSpPr>
          <p:nvPr/>
        </p:nvSpPr>
        <p:spPr>
          <a:xfrm>
            <a:off x="8499849" y="2872261"/>
            <a:ext cx="2505608" cy="1113477"/>
          </a:xfrm>
          <a:prstGeom prst="rect">
            <a:avLst/>
          </a:prstGeom>
        </p:spPr>
        <p:txBody>
          <a:bodyPr vert="horz" lIns="91440" tIns="45720" rIns="91440" bIns="45720" rtlCol="0">
            <a:noAutofit/>
          </a:bodyPr>
          <a:lstStyle>
            <a:lvl1pPr marL="0" indent="0" algn="l" defTabSz="914400" rtl="0" eaLnBrk="1" latinLnBrk="0" hangingPunct="1">
              <a:lnSpc>
                <a:spcPct val="120000"/>
              </a:lnSpc>
              <a:spcBef>
                <a:spcPts val="1000"/>
              </a:spcBef>
              <a:buFont typeface="Arial" panose="020B0604020202020204" pitchFamily="34" charset="0"/>
              <a:buNone/>
              <a:defRPr sz="16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u="sng" dirty="0"/>
              <a:t> flaws </a:t>
            </a:r>
          </a:p>
          <a:p>
            <a:pPr marL="285750" indent="-285750" algn="ctr">
              <a:buFont typeface="Arial" panose="020B0604020202020204" pitchFamily="34" charset="0"/>
              <a:buChar char="•"/>
            </a:pPr>
            <a:r>
              <a:rPr lang="en-US" dirty="0"/>
              <a:t>System failure</a:t>
            </a:r>
          </a:p>
          <a:p>
            <a:pPr marL="285750" indent="-285750" algn="ctr">
              <a:buFont typeface="Arial" panose="020B0604020202020204" pitchFamily="34" charset="0"/>
              <a:buChar char="•"/>
            </a:pPr>
            <a:r>
              <a:rPr lang="en-US" dirty="0"/>
              <a:t>  Incorrect information </a:t>
            </a:r>
          </a:p>
        </p:txBody>
      </p:sp>
      <p:sp>
        <p:nvSpPr>
          <p:cNvPr id="18" name="Content Placeholder 2">
            <a:extLst>
              <a:ext uri="{FF2B5EF4-FFF2-40B4-BE49-F238E27FC236}">
                <a16:creationId xmlns:a16="http://schemas.microsoft.com/office/drawing/2014/main" id="{0DE1D94F-6E1D-ECD7-66CA-16BD4BDC370F}"/>
              </a:ext>
            </a:extLst>
          </p:cNvPr>
          <p:cNvSpPr txBox="1">
            <a:spLocks/>
          </p:cNvSpPr>
          <p:nvPr/>
        </p:nvSpPr>
        <p:spPr>
          <a:xfrm>
            <a:off x="6947090" y="1046701"/>
            <a:ext cx="4697187" cy="948814"/>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dirty="0"/>
              <a:t>maintains client data and aids in customer service </a:t>
            </a:r>
            <a:endParaRPr lang="en-US" sz="2000" dirty="0"/>
          </a:p>
        </p:txBody>
      </p:sp>
      <p:sp>
        <p:nvSpPr>
          <p:cNvPr id="24" name="TextBox 23">
            <a:extLst>
              <a:ext uri="{FF2B5EF4-FFF2-40B4-BE49-F238E27FC236}">
                <a16:creationId xmlns:a16="http://schemas.microsoft.com/office/drawing/2014/main" id="{C589B6EC-72DD-4E25-2404-EDA1D0350291}"/>
              </a:ext>
            </a:extLst>
          </p:cNvPr>
          <p:cNvSpPr txBox="1"/>
          <p:nvPr/>
        </p:nvSpPr>
        <p:spPr>
          <a:xfrm>
            <a:off x="-1" y="6488306"/>
            <a:ext cx="4085389" cy="369332"/>
          </a:xfrm>
          <a:prstGeom prst="rect">
            <a:avLst/>
          </a:prstGeom>
          <a:noFill/>
        </p:spPr>
        <p:txBody>
          <a:bodyPr wrap="square">
            <a:spAutoFit/>
          </a:bodyPr>
          <a:lstStyle/>
          <a:p>
            <a:pPr algn="ctr"/>
            <a:r>
              <a:rPr lang="en-GB" dirty="0">
                <a:solidFill>
                  <a:schemeClr val="bg1"/>
                </a:solidFill>
              </a:rPr>
              <a:t>(</a:t>
            </a:r>
            <a:r>
              <a:rPr lang="en-GB" dirty="0"/>
              <a:t>(Stair and Reynolds,2001).</a:t>
            </a:r>
          </a:p>
        </p:txBody>
      </p:sp>
      <p:sp>
        <p:nvSpPr>
          <p:cNvPr id="5" name="Oval 4">
            <a:extLst>
              <a:ext uri="{FF2B5EF4-FFF2-40B4-BE49-F238E27FC236}">
                <a16:creationId xmlns:a16="http://schemas.microsoft.com/office/drawing/2014/main" id="{89525346-BBCC-1A95-97C6-1D296D2DC82C}"/>
              </a:ext>
            </a:extLst>
          </p:cNvPr>
          <p:cNvSpPr/>
          <p:nvPr/>
        </p:nvSpPr>
        <p:spPr>
          <a:xfrm>
            <a:off x="5600700" y="5175784"/>
            <a:ext cx="6335486" cy="159080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Content Placeholder 2">
            <a:extLst>
              <a:ext uri="{FF2B5EF4-FFF2-40B4-BE49-F238E27FC236}">
                <a16:creationId xmlns:a16="http://schemas.microsoft.com/office/drawing/2014/main" id="{1044145D-94C5-79DD-ABE2-FE5018D6E097}"/>
              </a:ext>
            </a:extLst>
          </p:cNvPr>
          <p:cNvSpPr txBox="1">
            <a:spLocks/>
          </p:cNvSpPr>
          <p:nvPr/>
        </p:nvSpPr>
        <p:spPr>
          <a:xfrm>
            <a:off x="6193974" y="5579196"/>
            <a:ext cx="5473968" cy="948814"/>
          </a:xfrm>
          <a:prstGeom prst="rect">
            <a:avLst/>
          </a:prstGeom>
        </p:spPr>
        <p:txBody>
          <a:bodyPr/>
          <a:lstStyle>
            <a:lvl1pPr marL="228600" indent="-228600" algn="l" defTabSz="914400" rtl="0" eaLnBrk="1" latinLnBrk="0" hangingPunct="1">
              <a:lnSpc>
                <a:spcPct val="120000"/>
              </a:lnSpc>
              <a:spcBef>
                <a:spcPts val="1000"/>
              </a:spcBef>
              <a:buFont typeface="Arial" panose="020B0604020202020204" pitchFamily="34" charset="0"/>
              <a:buChar char="•"/>
              <a:defRPr sz="16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dirty="0"/>
              <a:t>A checkout system is used by a supermarket to track purchases and update inventory. </a:t>
            </a:r>
            <a:endParaRPr lang="en-US" sz="1800" dirty="0"/>
          </a:p>
        </p:txBody>
      </p:sp>
    </p:spTree>
    <p:extLst>
      <p:ext uri="{BB962C8B-B14F-4D97-AF65-F5344CB8AC3E}">
        <p14:creationId xmlns:p14="http://schemas.microsoft.com/office/powerpoint/2010/main" val="2587506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additive="base">
                                        <p:cTn id="13" dur="500" fill="hold"/>
                                        <p:tgtEl>
                                          <p:spTgt spid="16"/>
                                        </p:tgtEl>
                                        <p:attrNameLst>
                                          <p:attrName>ppt_x</p:attrName>
                                        </p:attrNameLst>
                                      </p:cBhvr>
                                      <p:tavLst>
                                        <p:tav tm="0">
                                          <p:val>
                                            <p:strVal val="#ppt_x"/>
                                          </p:val>
                                        </p:tav>
                                        <p:tav tm="100000">
                                          <p:val>
                                            <p:strVal val="#ppt_x"/>
                                          </p:val>
                                        </p:tav>
                                      </p:tavLst>
                                    </p:anim>
                                    <p:anim calcmode="lin" valueType="num">
                                      <p:cBhvr additive="base">
                                        <p:cTn id="1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cBhvr additive="base">
                                        <p:cTn id="25"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P spid="18"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701D7-435D-8E7D-53C0-66C0C37F5C2A}"/>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359E7F2-0D61-4491-A0F7-F96292DA0B2A}"/>
              </a:ext>
            </a:extLst>
          </p:cNvPr>
          <p:cNvSpPr>
            <a:spLocks noGrp="1"/>
          </p:cNvSpPr>
          <p:nvPr>
            <p:ph type="sldNum" sz="quarter" idx="12"/>
          </p:nvPr>
        </p:nvSpPr>
        <p:spPr/>
        <p:txBody>
          <a:bodyPr/>
          <a:lstStyle/>
          <a:p>
            <a:fld id="{CC057153-B650-4DEB-B370-79DDCFDCE934}" type="slidenum">
              <a:rPr lang="en-US" smtClean="0"/>
              <a:pPr/>
              <a:t>8</a:t>
            </a:fld>
            <a:endParaRPr lang="en-US" dirty="0"/>
          </a:p>
        </p:txBody>
      </p:sp>
      <p:graphicFrame>
        <p:nvGraphicFramePr>
          <p:cNvPr id="10" name="Table 9">
            <a:extLst>
              <a:ext uri="{FF2B5EF4-FFF2-40B4-BE49-F238E27FC236}">
                <a16:creationId xmlns:a16="http://schemas.microsoft.com/office/drawing/2014/main" id="{5F6AEDFB-1D5D-31EE-25EE-1F21C727690B}"/>
              </a:ext>
            </a:extLst>
          </p:cNvPr>
          <p:cNvGraphicFramePr>
            <a:graphicFrameLocks noGrp="1"/>
          </p:cNvGraphicFramePr>
          <p:nvPr>
            <p:extLst>
              <p:ext uri="{D42A27DB-BD31-4B8C-83A1-F6EECF244321}">
                <p14:modId xmlns:p14="http://schemas.microsoft.com/office/powerpoint/2010/main" val="2911996823"/>
              </p:ext>
            </p:extLst>
          </p:nvPr>
        </p:nvGraphicFramePr>
        <p:xfrm>
          <a:off x="986972" y="1052317"/>
          <a:ext cx="6540500" cy="4834347"/>
        </p:xfrm>
        <a:graphic>
          <a:graphicData uri="http://schemas.openxmlformats.org/drawingml/2006/table">
            <a:tbl>
              <a:tblPr firstRow="1" bandRow="1">
                <a:tableStyleId>{284E427A-3D55-4303-BF80-6455036E1DE7}</a:tableStyleId>
              </a:tblPr>
              <a:tblGrid>
                <a:gridCol w="1635125">
                  <a:extLst>
                    <a:ext uri="{9D8B030D-6E8A-4147-A177-3AD203B41FA5}">
                      <a16:colId xmlns:a16="http://schemas.microsoft.com/office/drawing/2014/main" val="1908555069"/>
                    </a:ext>
                  </a:extLst>
                </a:gridCol>
                <a:gridCol w="1635125">
                  <a:extLst>
                    <a:ext uri="{9D8B030D-6E8A-4147-A177-3AD203B41FA5}">
                      <a16:colId xmlns:a16="http://schemas.microsoft.com/office/drawing/2014/main" val="834745074"/>
                    </a:ext>
                  </a:extLst>
                </a:gridCol>
                <a:gridCol w="1635125">
                  <a:extLst>
                    <a:ext uri="{9D8B030D-6E8A-4147-A177-3AD203B41FA5}">
                      <a16:colId xmlns:a16="http://schemas.microsoft.com/office/drawing/2014/main" val="3664123649"/>
                    </a:ext>
                  </a:extLst>
                </a:gridCol>
                <a:gridCol w="1635125">
                  <a:extLst>
                    <a:ext uri="{9D8B030D-6E8A-4147-A177-3AD203B41FA5}">
                      <a16:colId xmlns:a16="http://schemas.microsoft.com/office/drawing/2014/main" val="4168673131"/>
                    </a:ext>
                  </a:extLst>
                </a:gridCol>
              </a:tblGrid>
              <a:tr h="537635">
                <a:tc>
                  <a:txBody>
                    <a:bodyPr/>
                    <a:lstStyle/>
                    <a:p>
                      <a:r>
                        <a:rPr lang="en-GB" dirty="0"/>
                        <a:t>System </a:t>
                      </a:r>
                    </a:p>
                  </a:txBody>
                  <a:tcPr/>
                </a:tc>
                <a:tc>
                  <a:txBody>
                    <a:bodyPr/>
                    <a:lstStyle/>
                    <a:p>
                      <a:r>
                        <a:rPr lang="en-GB" dirty="0"/>
                        <a:t>Main purpose </a:t>
                      </a:r>
                    </a:p>
                  </a:txBody>
                  <a:tcPr/>
                </a:tc>
                <a:tc>
                  <a:txBody>
                    <a:bodyPr/>
                    <a:lstStyle/>
                    <a:p>
                      <a:r>
                        <a:rPr lang="en-GB" dirty="0"/>
                        <a:t>Main benefit</a:t>
                      </a:r>
                    </a:p>
                  </a:txBody>
                  <a:tcPr/>
                </a:tc>
                <a:tc>
                  <a:txBody>
                    <a:bodyPr/>
                    <a:lstStyle/>
                    <a:p>
                      <a:r>
                        <a:rPr lang="en-GB" dirty="0"/>
                        <a:t>Limitations </a:t>
                      </a:r>
                    </a:p>
                  </a:txBody>
                  <a:tcPr/>
                </a:tc>
                <a:extLst>
                  <a:ext uri="{0D108BD9-81ED-4DB2-BD59-A6C34878D82A}">
                    <a16:rowId xmlns:a16="http://schemas.microsoft.com/office/drawing/2014/main" val="3960812208"/>
                  </a:ext>
                </a:extLst>
              </a:tr>
              <a:tr h="1074178">
                <a:tc>
                  <a:txBody>
                    <a:bodyPr/>
                    <a:lstStyle/>
                    <a:p>
                      <a:r>
                        <a:rPr lang="en-GB" dirty="0"/>
                        <a:t>TPS</a:t>
                      </a:r>
                    </a:p>
                  </a:txBody>
                  <a:tcPr/>
                </a:tc>
                <a:tc>
                  <a:txBody>
                    <a:bodyPr/>
                    <a:lstStyle/>
                    <a:p>
                      <a:r>
                        <a:rPr lang="en-GB" dirty="0"/>
                        <a:t>To record transaction </a:t>
                      </a:r>
                    </a:p>
                  </a:txBody>
                  <a:tcPr/>
                </a:tc>
                <a:tc>
                  <a:txBody>
                    <a:bodyPr/>
                    <a:lstStyle/>
                    <a:p>
                      <a:r>
                        <a:rPr lang="en-GB" dirty="0"/>
                        <a:t>Faster day-to-day</a:t>
                      </a:r>
                    </a:p>
                    <a:p>
                      <a:r>
                        <a:rPr lang="en-GB" dirty="0"/>
                        <a:t>Operations </a:t>
                      </a:r>
                    </a:p>
                  </a:txBody>
                  <a:tcPr/>
                </a:tc>
                <a:tc>
                  <a:txBody>
                    <a:bodyPr/>
                    <a:lstStyle/>
                    <a:p>
                      <a:r>
                        <a:rPr lang="en-GB" dirty="0"/>
                        <a:t>Technical failures </a:t>
                      </a:r>
                    </a:p>
                  </a:txBody>
                  <a:tcPr/>
                </a:tc>
                <a:extLst>
                  <a:ext uri="{0D108BD9-81ED-4DB2-BD59-A6C34878D82A}">
                    <a16:rowId xmlns:a16="http://schemas.microsoft.com/office/drawing/2014/main" val="2519774685"/>
                  </a:ext>
                </a:extLst>
              </a:tr>
              <a:tr h="1074178">
                <a:tc>
                  <a:txBody>
                    <a:bodyPr/>
                    <a:lstStyle/>
                    <a:p>
                      <a:r>
                        <a:rPr lang="en-GB" dirty="0"/>
                        <a:t>MIS</a:t>
                      </a:r>
                    </a:p>
                  </a:txBody>
                  <a:tcPr/>
                </a:tc>
                <a:tc>
                  <a:txBody>
                    <a:bodyPr/>
                    <a:lstStyle/>
                    <a:p>
                      <a:r>
                        <a:rPr lang="en-GB" dirty="0"/>
                        <a:t>Produce reports </a:t>
                      </a:r>
                    </a:p>
                  </a:txBody>
                  <a:tcPr/>
                </a:tc>
                <a:tc>
                  <a:txBody>
                    <a:bodyPr/>
                    <a:lstStyle/>
                    <a:p>
                      <a:r>
                        <a:rPr lang="en-GB" dirty="0"/>
                        <a:t>Better monitoring </a:t>
                      </a:r>
                    </a:p>
                  </a:txBody>
                  <a:tcPr/>
                </a:tc>
                <a:tc>
                  <a:txBody>
                    <a:bodyPr/>
                    <a:lstStyle/>
                    <a:p>
                      <a:r>
                        <a:rPr lang="en-GB" dirty="0"/>
                        <a:t>Depends on accurate data</a:t>
                      </a:r>
                    </a:p>
                  </a:txBody>
                  <a:tcPr/>
                </a:tc>
                <a:extLst>
                  <a:ext uri="{0D108BD9-81ED-4DB2-BD59-A6C34878D82A}">
                    <a16:rowId xmlns:a16="http://schemas.microsoft.com/office/drawing/2014/main" val="3943974340"/>
                  </a:ext>
                </a:extLst>
              </a:tr>
              <a:tr h="1074178">
                <a:tc>
                  <a:txBody>
                    <a:bodyPr/>
                    <a:lstStyle/>
                    <a:p>
                      <a:r>
                        <a:rPr lang="en-GB" dirty="0"/>
                        <a:t>DSS</a:t>
                      </a:r>
                    </a:p>
                  </a:txBody>
                  <a:tcPr/>
                </a:tc>
                <a:tc>
                  <a:txBody>
                    <a:bodyPr/>
                    <a:lstStyle/>
                    <a:p>
                      <a:r>
                        <a:rPr lang="en-GB" dirty="0"/>
                        <a:t>Supports decisions </a:t>
                      </a:r>
                    </a:p>
                  </a:txBody>
                  <a:tcPr/>
                </a:tc>
                <a:tc>
                  <a:txBody>
                    <a:bodyPr/>
                    <a:lstStyle/>
                    <a:p>
                      <a:r>
                        <a:rPr lang="en-GB" dirty="0"/>
                        <a:t>Better planning </a:t>
                      </a:r>
                    </a:p>
                  </a:txBody>
                  <a:tcPr/>
                </a:tc>
                <a:tc>
                  <a:txBody>
                    <a:bodyPr/>
                    <a:lstStyle/>
                    <a:p>
                      <a:r>
                        <a:rPr lang="en-GB" dirty="0"/>
                        <a:t>Predictions may be wrong</a:t>
                      </a:r>
                    </a:p>
                  </a:txBody>
                  <a:tcPr/>
                </a:tc>
                <a:extLst>
                  <a:ext uri="{0D108BD9-81ED-4DB2-BD59-A6C34878D82A}">
                    <a16:rowId xmlns:a16="http://schemas.microsoft.com/office/drawing/2014/main" val="2903711618"/>
                  </a:ext>
                </a:extLst>
              </a:tr>
              <a:tr h="1074178">
                <a:tc>
                  <a:txBody>
                    <a:bodyPr/>
                    <a:lstStyle/>
                    <a:p>
                      <a:r>
                        <a:rPr lang="en-GB" dirty="0"/>
                        <a:t>CRM</a:t>
                      </a:r>
                    </a:p>
                  </a:txBody>
                  <a:tcPr/>
                </a:tc>
                <a:tc>
                  <a:txBody>
                    <a:bodyPr/>
                    <a:lstStyle/>
                    <a:p>
                      <a:endParaRPr lang="en-GB"/>
                    </a:p>
                  </a:txBody>
                  <a:tcPr/>
                </a:tc>
                <a:tc>
                  <a:txBody>
                    <a:bodyPr/>
                    <a:lstStyle/>
                    <a:p>
                      <a:endParaRPr lang="en-GB" dirty="0"/>
                    </a:p>
                  </a:txBody>
                  <a:tcPr/>
                </a:tc>
                <a:tc>
                  <a:txBody>
                    <a:bodyPr/>
                    <a:lstStyle/>
                    <a:p>
                      <a:r>
                        <a:rPr lang="en-GB" dirty="0"/>
                        <a:t>Privacy risk </a:t>
                      </a:r>
                    </a:p>
                  </a:txBody>
                  <a:tcPr/>
                </a:tc>
                <a:extLst>
                  <a:ext uri="{0D108BD9-81ED-4DB2-BD59-A6C34878D82A}">
                    <a16:rowId xmlns:a16="http://schemas.microsoft.com/office/drawing/2014/main" val="381080473"/>
                  </a:ext>
                </a:extLst>
              </a:tr>
            </a:tbl>
          </a:graphicData>
        </a:graphic>
      </p:graphicFrame>
      <p:sp>
        <p:nvSpPr>
          <p:cNvPr id="12" name="Title 1">
            <a:extLst>
              <a:ext uri="{FF2B5EF4-FFF2-40B4-BE49-F238E27FC236}">
                <a16:creationId xmlns:a16="http://schemas.microsoft.com/office/drawing/2014/main" id="{91C2CFB9-6BDB-C3E5-5082-B4D6C206B600}"/>
              </a:ext>
            </a:extLst>
          </p:cNvPr>
          <p:cNvSpPr txBox="1">
            <a:spLocks/>
          </p:cNvSpPr>
          <p:nvPr/>
        </p:nvSpPr>
        <p:spPr>
          <a:xfrm>
            <a:off x="1198399" y="210519"/>
            <a:ext cx="11194988" cy="7837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7200" b="0" i="0" kern="1200" cap="all" baseline="0">
                <a:solidFill>
                  <a:schemeClr val="bg1"/>
                </a:solidFill>
                <a:latin typeface="+mj-lt"/>
                <a:ea typeface="+mj-ea"/>
                <a:cs typeface="+mj-cs"/>
              </a:defRPr>
            </a:lvl1pPr>
          </a:lstStyle>
          <a:p>
            <a:r>
              <a:rPr lang="en-US" sz="4000" dirty="0">
                <a:solidFill>
                  <a:schemeClr val="tx1"/>
                </a:solidFill>
              </a:rPr>
              <a:t>Camparison of information system </a:t>
            </a:r>
          </a:p>
        </p:txBody>
      </p:sp>
      <p:sp>
        <p:nvSpPr>
          <p:cNvPr id="13" name="Content Placeholder 2">
            <a:extLst>
              <a:ext uri="{FF2B5EF4-FFF2-40B4-BE49-F238E27FC236}">
                <a16:creationId xmlns:a16="http://schemas.microsoft.com/office/drawing/2014/main" id="{0CC540B3-9635-2869-F049-85663F114F92}"/>
              </a:ext>
            </a:extLst>
          </p:cNvPr>
          <p:cNvSpPr>
            <a:spLocks noGrp="1"/>
          </p:cNvSpPr>
          <p:nvPr>
            <p:ph sz="quarter" idx="13"/>
          </p:nvPr>
        </p:nvSpPr>
        <p:spPr>
          <a:xfrm>
            <a:off x="7852450" y="2072930"/>
            <a:ext cx="3891419" cy="2712139"/>
          </a:xfrm>
        </p:spPr>
        <p:txBody>
          <a:bodyPr anchor="ctr">
            <a:noAutofit/>
          </a:bodyPr>
          <a:lstStyle/>
          <a:p>
            <a:r>
              <a:rPr lang="en-GB" sz="2000" dirty="0"/>
              <a:t>a growing business may benefit from using these systems together rather then relying on only one system </a:t>
            </a:r>
          </a:p>
        </p:txBody>
      </p:sp>
      <p:sp>
        <p:nvSpPr>
          <p:cNvPr id="16" name="TextBox 15">
            <a:extLst>
              <a:ext uri="{FF2B5EF4-FFF2-40B4-BE49-F238E27FC236}">
                <a16:creationId xmlns:a16="http://schemas.microsoft.com/office/drawing/2014/main" id="{387A9247-34EE-3AE3-623D-B0BA0483463D}"/>
              </a:ext>
            </a:extLst>
          </p:cNvPr>
          <p:cNvSpPr txBox="1"/>
          <p:nvPr/>
        </p:nvSpPr>
        <p:spPr>
          <a:xfrm>
            <a:off x="-555173" y="6488306"/>
            <a:ext cx="4085389" cy="369332"/>
          </a:xfrm>
          <a:prstGeom prst="rect">
            <a:avLst/>
          </a:prstGeom>
          <a:noFill/>
        </p:spPr>
        <p:txBody>
          <a:bodyPr wrap="square">
            <a:spAutoFit/>
          </a:bodyPr>
          <a:lstStyle/>
          <a:p>
            <a:pPr algn="ctr"/>
            <a:r>
              <a:rPr lang="en-GB" dirty="0">
                <a:solidFill>
                  <a:schemeClr val="bg1"/>
                </a:solidFill>
              </a:rPr>
              <a:t>(</a:t>
            </a:r>
            <a:r>
              <a:rPr lang="en-GB" dirty="0"/>
              <a:t>(davenport,1998).</a:t>
            </a:r>
          </a:p>
        </p:txBody>
      </p:sp>
    </p:spTree>
    <p:extLst>
      <p:ext uri="{BB962C8B-B14F-4D97-AF65-F5344CB8AC3E}">
        <p14:creationId xmlns:p14="http://schemas.microsoft.com/office/powerpoint/2010/main" val="1403495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D484A4D-D54B-C9EC-64E2-1AAB305D1C0C}"/>
              </a:ext>
            </a:extLst>
          </p:cNvPr>
          <p:cNvSpPr txBox="1">
            <a:spLocks/>
          </p:cNvSpPr>
          <p:nvPr/>
        </p:nvSpPr>
        <p:spPr>
          <a:xfrm>
            <a:off x="344935" y="4434207"/>
            <a:ext cx="3406782" cy="1113476"/>
          </a:xfrm>
          <a:prstGeom prst="rect">
            <a:avLst/>
          </a:prstGeom>
        </p:spPr>
        <p:txBody>
          <a:bodyPr vert="horz" lIns="91440" tIns="45720" rIns="91440" bIns="45720" rtlCol="0" anchor="b">
            <a:normAutofit fontScale="32500" lnSpcReduction="20000"/>
          </a:bodyPr>
          <a:lstStyle>
            <a:lvl1pPr algn="l" defTabSz="914400" rtl="0" eaLnBrk="1" latinLnBrk="0" hangingPunct="1">
              <a:lnSpc>
                <a:spcPct val="90000"/>
              </a:lnSpc>
              <a:spcBef>
                <a:spcPct val="0"/>
              </a:spcBef>
              <a:buNone/>
              <a:defRPr sz="7200" b="0" i="0" kern="1200" cap="all" baseline="0">
                <a:solidFill>
                  <a:schemeClr val="bg1"/>
                </a:solidFill>
                <a:latin typeface="+mj-lt"/>
                <a:ea typeface="+mj-ea"/>
                <a:cs typeface="+mj-cs"/>
              </a:defRPr>
            </a:lvl1pPr>
          </a:lstStyle>
          <a:p>
            <a:pPr algn="ctr"/>
            <a:r>
              <a:rPr lang="en-US" u="sng" dirty="0"/>
              <a:t>Ethical issue:</a:t>
            </a:r>
          </a:p>
          <a:p>
            <a:pPr algn="ctr"/>
            <a:endParaRPr lang="en-US" u="sng" dirty="0"/>
          </a:p>
          <a:p>
            <a:pPr algn="ctr"/>
            <a:r>
              <a:rPr lang="en-US" dirty="0"/>
              <a:t> ai &amp; employee monitoring </a:t>
            </a:r>
          </a:p>
        </p:txBody>
      </p:sp>
      <p:sp>
        <p:nvSpPr>
          <p:cNvPr id="7" name="Title 1">
            <a:extLst>
              <a:ext uri="{FF2B5EF4-FFF2-40B4-BE49-F238E27FC236}">
                <a16:creationId xmlns:a16="http://schemas.microsoft.com/office/drawing/2014/main" id="{00D86592-1827-44D6-66EC-DBF205772C33}"/>
              </a:ext>
            </a:extLst>
          </p:cNvPr>
          <p:cNvSpPr txBox="1">
            <a:spLocks/>
          </p:cNvSpPr>
          <p:nvPr/>
        </p:nvSpPr>
        <p:spPr>
          <a:xfrm>
            <a:off x="716638" y="1028699"/>
            <a:ext cx="2663376" cy="1113476"/>
          </a:xfrm>
          <a:prstGeom prst="rect">
            <a:avLst/>
          </a:prstGeom>
        </p:spPr>
        <p:txBody>
          <a:bodyPr vert="horz" lIns="91440" tIns="45720" rIns="91440" bIns="45720" rtlCol="0" anchor="b">
            <a:normAutofit fontScale="32500" lnSpcReduction="20000"/>
          </a:bodyPr>
          <a:lstStyle>
            <a:lvl1pPr algn="l" defTabSz="914400" rtl="0" eaLnBrk="1" latinLnBrk="0" hangingPunct="1">
              <a:lnSpc>
                <a:spcPct val="90000"/>
              </a:lnSpc>
              <a:spcBef>
                <a:spcPct val="0"/>
              </a:spcBef>
              <a:buNone/>
              <a:defRPr sz="7200" b="0" i="0" kern="1200" cap="all" baseline="0">
                <a:solidFill>
                  <a:schemeClr val="bg1"/>
                </a:solidFill>
                <a:latin typeface="+mj-lt"/>
                <a:ea typeface="+mj-ea"/>
                <a:cs typeface="+mj-cs"/>
              </a:defRPr>
            </a:lvl1pPr>
          </a:lstStyle>
          <a:p>
            <a:pPr algn="ctr"/>
            <a:r>
              <a:rPr lang="en-US" u="sng" dirty="0"/>
              <a:t>Ethical issue: </a:t>
            </a:r>
          </a:p>
          <a:p>
            <a:pPr algn="ctr"/>
            <a:endParaRPr lang="en-US" u="sng" dirty="0"/>
          </a:p>
          <a:p>
            <a:pPr algn="ctr"/>
            <a:r>
              <a:rPr lang="en-US" dirty="0"/>
              <a:t>data privacy and security </a:t>
            </a:r>
          </a:p>
        </p:txBody>
      </p:sp>
      <p:cxnSp>
        <p:nvCxnSpPr>
          <p:cNvPr id="9" name="Straight Connector 8">
            <a:extLst>
              <a:ext uri="{FF2B5EF4-FFF2-40B4-BE49-F238E27FC236}">
                <a16:creationId xmlns:a16="http://schemas.microsoft.com/office/drawing/2014/main" id="{DF223AE1-0A44-C2AB-F8CD-AD78ABC43AFA}"/>
              </a:ext>
            </a:extLst>
          </p:cNvPr>
          <p:cNvCxnSpPr>
            <a:cxnSpLocks/>
          </p:cNvCxnSpPr>
          <p:nvPr/>
        </p:nvCxnSpPr>
        <p:spPr>
          <a:xfrm>
            <a:off x="716638" y="3575958"/>
            <a:ext cx="11131549" cy="0"/>
          </a:xfrm>
          <a:prstGeom prst="line">
            <a:avLst/>
          </a:prstGeom>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B9AEC60B-D89B-1C40-E6E4-04F3D7FCC49D}"/>
              </a:ext>
            </a:extLst>
          </p:cNvPr>
          <p:cNvSpPr txBox="1"/>
          <p:nvPr/>
        </p:nvSpPr>
        <p:spPr>
          <a:xfrm>
            <a:off x="3879851" y="4132579"/>
            <a:ext cx="2073723" cy="2585323"/>
          </a:xfrm>
          <a:prstGeom prst="rect">
            <a:avLst/>
          </a:prstGeom>
          <a:noFill/>
        </p:spPr>
        <p:txBody>
          <a:bodyPr wrap="square" rtlCol="0">
            <a:spAutoFit/>
          </a:bodyPr>
          <a:lstStyle/>
          <a:p>
            <a:pPr algn="ctr"/>
            <a:r>
              <a:rPr lang="en-GB" dirty="0">
                <a:solidFill>
                  <a:schemeClr val="bg1"/>
                </a:solidFill>
              </a:rPr>
              <a:t>Artificial intelligence ai can help business to analyse data and make prediction. However, it can also create ethical problem </a:t>
            </a:r>
          </a:p>
          <a:p>
            <a:pPr algn="ctr"/>
            <a:endParaRPr lang="en-GB" dirty="0">
              <a:solidFill>
                <a:schemeClr val="bg1"/>
              </a:solidFill>
            </a:endParaRPr>
          </a:p>
        </p:txBody>
      </p:sp>
      <p:sp>
        <p:nvSpPr>
          <p:cNvPr id="17" name="TextBox 16">
            <a:extLst>
              <a:ext uri="{FF2B5EF4-FFF2-40B4-BE49-F238E27FC236}">
                <a16:creationId xmlns:a16="http://schemas.microsoft.com/office/drawing/2014/main" id="{CBC46398-2839-9D9B-0972-6B9266F70C3C}"/>
              </a:ext>
            </a:extLst>
          </p:cNvPr>
          <p:cNvSpPr txBox="1"/>
          <p:nvPr/>
        </p:nvSpPr>
        <p:spPr>
          <a:xfrm>
            <a:off x="6466121" y="930724"/>
            <a:ext cx="2346784" cy="1754326"/>
          </a:xfrm>
          <a:prstGeom prst="rect">
            <a:avLst/>
          </a:prstGeom>
          <a:noFill/>
        </p:spPr>
        <p:txBody>
          <a:bodyPr wrap="square">
            <a:spAutoFit/>
          </a:bodyPr>
          <a:lstStyle/>
          <a:p>
            <a:pPr marL="285750" indent="-285750" algn="ctr">
              <a:buFont typeface="Arial" panose="020B0604020202020204" pitchFamily="34" charset="0"/>
              <a:buChar char="•"/>
            </a:pPr>
            <a:r>
              <a:rPr lang="en-GB" sz="1800" dirty="0">
                <a:solidFill>
                  <a:schemeClr val="bg1"/>
                </a:solidFill>
              </a:rPr>
              <a:t>Information being stolen</a:t>
            </a:r>
          </a:p>
          <a:p>
            <a:pPr marL="285750" indent="-285750" algn="ctr">
              <a:buFont typeface="Arial" panose="020B0604020202020204" pitchFamily="34" charset="0"/>
              <a:buChar char="•"/>
            </a:pPr>
            <a:r>
              <a:rPr lang="en-GB" sz="1800" dirty="0">
                <a:solidFill>
                  <a:schemeClr val="bg1"/>
                </a:solidFill>
              </a:rPr>
              <a:t>Weak password</a:t>
            </a:r>
          </a:p>
          <a:p>
            <a:pPr marL="285750" indent="-285750" algn="ctr">
              <a:buFont typeface="Arial" panose="020B0604020202020204" pitchFamily="34" charset="0"/>
              <a:buChar char="•"/>
            </a:pPr>
            <a:r>
              <a:rPr lang="en-GB" sz="1800" dirty="0">
                <a:solidFill>
                  <a:schemeClr val="bg1"/>
                </a:solidFill>
              </a:rPr>
              <a:t>Data being shared without permission </a:t>
            </a:r>
          </a:p>
        </p:txBody>
      </p:sp>
      <p:sp>
        <p:nvSpPr>
          <p:cNvPr id="19" name="TextBox 18">
            <a:extLst>
              <a:ext uri="{FF2B5EF4-FFF2-40B4-BE49-F238E27FC236}">
                <a16:creationId xmlns:a16="http://schemas.microsoft.com/office/drawing/2014/main" id="{D8007A27-1BA6-8150-E8AF-98FC47C625B9}"/>
              </a:ext>
            </a:extLst>
          </p:cNvPr>
          <p:cNvSpPr txBox="1"/>
          <p:nvPr/>
        </p:nvSpPr>
        <p:spPr>
          <a:xfrm>
            <a:off x="9209314" y="808555"/>
            <a:ext cx="2638873" cy="1754326"/>
          </a:xfrm>
          <a:prstGeom prst="rect">
            <a:avLst/>
          </a:prstGeom>
          <a:noFill/>
        </p:spPr>
        <p:txBody>
          <a:bodyPr wrap="square">
            <a:spAutoFit/>
          </a:bodyPr>
          <a:lstStyle/>
          <a:p>
            <a:pPr marL="285750" indent="-285750" algn="ctr">
              <a:buFont typeface="Arial" panose="020B0604020202020204" pitchFamily="34" charset="0"/>
              <a:buChar char="•"/>
            </a:pPr>
            <a:r>
              <a:rPr lang="en-GB" sz="1800" dirty="0">
                <a:solidFill>
                  <a:schemeClr val="bg1"/>
                </a:solidFill>
              </a:rPr>
              <a:t>Multi-factor authentication </a:t>
            </a:r>
          </a:p>
          <a:p>
            <a:pPr marL="285750" indent="-285750" algn="ctr">
              <a:buFont typeface="Arial" panose="020B0604020202020204" pitchFamily="34" charset="0"/>
              <a:buChar char="•"/>
            </a:pPr>
            <a:r>
              <a:rPr lang="en-GB" dirty="0">
                <a:solidFill>
                  <a:schemeClr val="bg1"/>
                </a:solidFill>
              </a:rPr>
              <a:t>Limit access to sensitive information </a:t>
            </a:r>
          </a:p>
          <a:p>
            <a:pPr marL="285750" indent="-285750" algn="ctr">
              <a:buFont typeface="Arial" panose="020B0604020202020204" pitchFamily="34" charset="0"/>
              <a:buChar char="•"/>
            </a:pPr>
            <a:r>
              <a:rPr lang="en-GB" dirty="0">
                <a:solidFill>
                  <a:schemeClr val="bg1"/>
                </a:solidFill>
              </a:rPr>
              <a:t>Train employee in data protection </a:t>
            </a:r>
            <a:endParaRPr lang="en-GB" sz="1800" dirty="0">
              <a:solidFill>
                <a:schemeClr val="bg1"/>
              </a:solidFill>
            </a:endParaRPr>
          </a:p>
        </p:txBody>
      </p:sp>
      <p:sp>
        <p:nvSpPr>
          <p:cNvPr id="21" name="Arrow: Right 20">
            <a:extLst>
              <a:ext uri="{FF2B5EF4-FFF2-40B4-BE49-F238E27FC236}">
                <a16:creationId xmlns:a16="http://schemas.microsoft.com/office/drawing/2014/main" id="{69B4CE4E-511D-157F-E21D-4A45F98EA800}"/>
              </a:ext>
            </a:extLst>
          </p:cNvPr>
          <p:cNvSpPr/>
          <p:nvPr/>
        </p:nvSpPr>
        <p:spPr>
          <a:xfrm>
            <a:off x="9031968" y="5009742"/>
            <a:ext cx="354691" cy="280708"/>
          </a:xfrm>
          <a:prstGeom prst="righ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3" name="Arrow: Right 22">
            <a:extLst>
              <a:ext uri="{FF2B5EF4-FFF2-40B4-BE49-F238E27FC236}">
                <a16:creationId xmlns:a16="http://schemas.microsoft.com/office/drawing/2014/main" id="{9ACEBF75-21CD-0B18-4318-CDDD0F4F6D9B}"/>
              </a:ext>
            </a:extLst>
          </p:cNvPr>
          <p:cNvSpPr/>
          <p:nvPr/>
        </p:nvSpPr>
        <p:spPr>
          <a:xfrm>
            <a:off x="8992035" y="1685718"/>
            <a:ext cx="354691" cy="280708"/>
          </a:xfrm>
          <a:prstGeom prst="rightArrow">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63BFEED2-B384-C240-C7B3-AF5B9D75914B}"/>
              </a:ext>
            </a:extLst>
          </p:cNvPr>
          <p:cNvSpPr txBox="1"/>
          <p:nvPr/>
        </p:nvSpPr>
        <p:spPr>
          <a:xfrm>
            <a:off x="3879851" y="1115784"/>
            <a:ext cx="2073723" cy="1754326"/>
          </a:xfrm>
          <a:prstGeom prst="rect">
            <a:avLst/>
          </a:prstGeom>
          <a:noFill/>
        </p:spPr>
        <p:txBody>
          <a:bodyPr wrap="square" rtlCol="0">
            <a:spAutoFit/>
          </a:bodyPr>
          <a:lstStyle/>
          <a:p>
            <a:pPr algn="ctr"/>
            <a:r>
              <a:rPr lang="en-GB" dirty="0">
                <a:solidFill>
                  <a:schemeClr val="bg1"/>
                </a:solidFill>
              </a:rPr>
              <a:t>business collect customers /employees accessing private information </a:t>
            </a:r>
          </a:p>
          <a:p>
            <a:pPr algn="ctr"/>
            <a:endParaRPr lang="en-GB" dirty="0">
              <a:solidFill>
                <a:schemeClr val="bg1"/>
              </a:solidFill>
            </a:endParaRPr>
          </a:p>
        </p:txBody>
      </p:sp>
      <p:sp>
        <p:nvSpPr>
          <p:cNvPr id="27" name="TextBox 26">
            <a:extLst>
              <a:ext uri="{FF2B5EF4-FFF2-40B4-BE49-F238E27FC236}">
                <a16:creationId xmlns:a16="http://schemas.microsoft.com/office/drawing/2014/main" id="{E87948AB-8529-323A-E886-088A8A608D5B}"/>
              </a:ext>
            </a:extLst>
          </p:cNvPr>
          <p:cNvSpPr txBox="1"/>
          <p:nvPr/>
        </p:nvSpPr>
        <p:spPr>
          <a:xfrm>
            <a:off x="9524072" y="221178"/>
            <a:ext cx="2073723" cy="646331"/>
          </a:xfrm>
          <a:prstGeom prst="rect">
            <a:avLst/>
          </a:prstGeom>
          <a:noFill/>
        </p:spPr>
        <p:txBody>
          <a:bodyPr wrap="square" rtlCol="0">
            <a:spAutoFit/>
          </a:bodyPr>
          <a:lstStyle/>
          <a:p>
            <a:pPr algn="ctr"/>
            <a:r>
              <a:rPr lang="en-GB" b="1" u="sng" dirty="0">
                <a:solidFill>
                  <a:schemeClr val="bg1"/>
                </a:solidFill>
              </a:rPr>
              <a:t>Problem </a:t>
            </a:r>
          </a:p>
          <a:p>
            <a:pPr algn="ctr"/>
            <a:endParaRPr lang="en-GB" dirty="0">
              <a:solidFill>
                <a:schemeClr val="bg1"/>
              </a:solidFill>
            </a:endParaRPr>
          </a:p>
        </p:txBody>
      </p:sp>
      <p:sp>
        <p:nvSpPr>
          <p:cNvPr id="29" name="TextBox 28">
            <a:extLst>
              <a:ext uri="{FF2B5EF4-FFF2-40B4-BE49-F238E27FC236}">
                <a16:creationId xmlns:a16="http://schemas.microsoft.com/office/drawing/2014/main" id="{1C607148-00E8-E655-6602-BB1665474D95}"/>
              </a:ext>
            </a:extLst>
          </p:cNvPr>
          <p:cNvSpPr txBox="1"/>
          <p:nvPr/>
        </p:nvSpPr>
        <p:spPr>
          <a:xfrm>
            <a:off x="6739182" y="248157"/>
            <a:ext cx="2073723" cy="369332"/>
          </a:xfrm>
          <a:prstGeom prst="rect">
            <a:avLst/>
          </a:prstGeom>
          <a:noFill/>
        </p:spPr>
        <p:txBody>
          <a:bodyPr wrap="square" rtlCol="0">
            <a:spAutoFit/>
          </a:bodyPr>
          <a:lstStyle/>
          <a:p>
            <a:pPr algn="ctr"/>
            <a:r>
              <a:rPr lang="en-GB" b="1" u="sng" dirty="0">
                <a:solidFill>
                  <a:schemeClr val="bg1"/>
                </a:solidFill>
              </a:rPr>
              <a:t>Solution</a:t>
            </a:r>
            <a:r>
              <a:rPr lang="en-GB" dirty="0">
                <a:solidFill>
                  <a:schemeClr val="bg1"/>
                </a:solidFill>
              </a:rPr>
              <a:t> </a:t>
            </a:r>
          </a:p>
        </p:txBody>
      </p:sp>
      <p:sp>
        <p:nvSpPr>
          <p:cNvPr id="31" name="TextBox 30">
            <a:extLst>
              <a:ext uri="{FF2B5EF4-FFF2-40B4-BE49-F238E27FC236}">
                <a16:creationId xmlns:a16="http://schemas.microsoft.com/office/drawing/2014/main" id="{DA87D37E-FE3B-9549-D5D6-0B7D9375E91E}"/>
              </a:ext>
            </a:extLst>
          </p:cNvPr>
          <p:cNvSpPr txBox="1"/>
          <p:nvPr/>
        </p:nvSpPr>
        <p:spPr>
          <a:xfrm>
            <a:off x="6830111" y="4409577"/>
            <a:ext cx="2073723" cy="2031325"/>
          </a:xfrm>
          <a:prstGeom prst="rect">
            <a:avLst/>
          </a:prstGeom>
          <a:noFill/>
        </p:spPr>
        <p:txBody>
          <a:bodyPr wrap="square" rtlCol="0">
            <a:spAutoFit/>
          </a:bodyPr>
          <a:lstStyle/>
          <a:p>
            <a:pPr marL="285750" indent="-285750" algn="ctr">
              <a:buFont typeface="Arial" panose="020B0604020202020204" pitchFamily="34" charset="0"/>
              <a:buChar char="•"/>
            </a:pPr>
            <a:r>
              <a:rPr lang="en-GB" dirty="0">
                <a:solidFill>
                  <a:schemeClr val="bg1"/>
                </a:solidFill>
              </a:rPr>
              <a:t>Incorrect prediction can lead to poor decision</a:t>
            </a:r>
          </a:p>
          <a:p>
            <a:pPr marL="285750" indent="-285750" algn="ctr">
              <a:buFont typeface="Arial" panose="020B0604020202020204" pitchFamily="34" charset="0"/>
              <a:buChar char="•"/>
            </a:pPr>
            <a:r>
              <a:rPr lang="en-GB" dirty="0">
                <a:solidFill>
                  <a:schemeClr val="bg1"/>
                </a:solidFill>
              </a:rPr>
              <a:t>AI decision may be biased </a:t>
            </a:r>
          </a:p>
          <a:p>
            <a:pPr marL="285750" indent="-285750" algn="ctr">
              <a:buFont typeface="Arial" panose="020B0604020202020204" pitchFamily="34" charset="0"/>
              <a:buChar char="•"/>
            </a:pPr>
            <a:r>
              <a:rPr lang="en-GB" dirty="0">
                <a:solidFill>
                  <a:schemeClr val="bg1"/>
                </a:solidFill>
              </a:rPr>
              <a:t> </a:t>
            </a:r>
          </a:p>
        </p:txBody>
      </p:sp>
      <p:sp>
        <p:nvSpPr>
          <p:cNvPr id="33" name="TextBox 32">
            <a:extLst>
              <a:ext uri="{FF2B5EF4-FFF2-40B4-BE49-F238E27FC236}">
                <a16:creationId xmlns:a16="http://schemas.microsoft.com/office/drawing/2014/main" id="{683F6957-19BA-AAA1-B855-43D24F647B9E}"/>
              </a:ext>
            </a:extLst>
          </p:cNvPr>
          <p:cNvSpPr txBox="1"/>
          <p:nvPr/>
        </p:nvSpPr>
        <p:spPr>
          <a:xfrm>
            <a:off x="9780371" y="4589036"/>
            <a:ext cx="2073723" cy="2031325"/>
          </a:xfrm>
          <a:prstGeom prst="rect">
            <a:avLst/>
          </a:prstGeom>
          <a:noFill/>
        </p:spPr>
        <p:txBody>
          <a:bodyPr wrap="square" rtlCol="0">
            <a:spAutoFit/>
          </a:bodyPr>
          <a:lstStyle/>
          <a:p>
            <a:pPr marL="285750" indent="-285750" algn="ctr">
              <a:buFont typeface="Arial" panose="020B0604020202020204" pitchFamily="34" charset="0"/>
              <a:buChar char="•"/>
            </a:pPr>
            <a:r>
              <a:rPr lang="en-GB" dirty="0">
                <a:solidFill>
                  <a:schemeClr val="bg1"/>
                </a:solidFill>
              </a:rPr>
              <a:t>Make decision fair and transparent</a:t>
            </a:r>
          </a:p>
          <a:p>
            <a:pPr marL="285750" indent="-285750" algn="ctr">
              <a:buFont typeface="Arial" panose="020B0604020202020204" pitchFamily="34" charset="0"/>
              <a:buChar char="•"/>
            </a:pPr>
            <a:r>
              <a:rPr lang="en-GB" dirty="0">
                <a:solidFill>
                  <a:schemeClr val="bg1"/>
                </a:solidFill>
              </a:rPr>
              <a:t>Explain how data is used </a:t>
            </a:r>
          </a:p>
          <a:p>
            <a:pPr algn="ctr"/>
            <a:r>
              <a:rPr lang="en-GB" dirty="0">
                <a:solidFill>
                  <a:schemeClr val="bg1"/>
                </a:solidFill>
              </a:rPr>
              <a:t> </a:t>
            </a:r>
          </a:p>
          <a:p>
            <a:pPr algn="ctr"/>
            <a:endParaRPr lang="en-GB" dirty="0">
              <a:solidFill>
                <a:schemeClr val="bg1"/>
              </a:solidFill>
            </a:endParaRPr>
          </a:p>
        </p:txBody>
      </p:sp>
    </p:spTree>
    <p:extLst>
      <p:ext uri="{BB962C8B-B14F-4D97-AF65-F5344CB8AC3E}">
        <p14:creationId xmlns:p14="http://schemas.microsoft.com/office/powerpoint/2010/main" val="18583877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B815EF4-E43B-5657-1598-A18FA579493D}"/>
              </a:ext>
            </a:extLst>
          </p:cNvPr>
          <p:cNvSpPr>
            <a:spLocks noGrp="1"/>
          </p:cNvSpPr>
          <p:nvPr>
            <p:ph type="sldNum" sz="quarter" idx="17"/>
          </p:nvPr>
        </p:nvSpPr>
        <p:spPr/>
        <p:txBody>
          <a:bodyPr/>
          <a:lstStyle/>
          <a:p>
            <a:fld id="{CC057153-B650-4DEB-B370-79DDCFDCE934}" type="slidenum">
              <a:rPr lang="en-US" smtClean="0"/>
              <a:t>10</a:t>
            </a:fld>
            <a:endParaRPr lang="en-US" dirty="0"/>
          </a:p>
        </p:txBody>
      </p:sp>
      <p:sp>
        <p:nvSpPr>
          <p:cNvPr id="14" name="Title 1">
            <a:extLst>
              <a:ext uri="{FF2B5EF4-FFF2-40B4-BE49-F238E27FC236}">
                <a16:creationId xmlns:a16="http://schemas.microsoft.com/office/drawing/2014/main" id="{1DB774D1-B143-40D5-68B9-8E21453EEEC5}"/>
              </a:ext>
            </a:extLst>
          </p:cNvPr>
          <p:cNvSpPr>
            <a:spLocks noGrp="1"/>
          </p:cNvSpPr>
          <p:nvPr>
            <p:ph type="title"/>
          </p:nvPr>
        </p:nvSpPr>
        <p:spPr>
          <a:xfrm>
            <a:off x="678539" y="409187"/>
            <a:ext cx="4364200" cy="1113476"/>
          </a:xfrm>
        </p:spPr>
        <p:txBody>
          <a:bodyPr/>
          <a:lstStyle/>
          <a:p>
            <a:r>
              <a:rPr lang="en-US" sz="1800" dirty="0"/>
              <a:t>Case study: </a:t>
            </a:r>
            <a:r>
              <a:rPr lang="en-US" dirty="0" err="1"/>
              <a:t>zara</a:t>
            </a:r>
            <a:r>
              <a:rPr lang="en-US" dirty="0"/>
              <a:t> </a:t>
            </a:r>
          </a:p>
        </p:txBody>
      </p:sp>
      <p:sp>
        <p:nvSpPr>
          <p:cNvPr id="17" name="TextBox 16">
            <a:extLst>
              <a:ext uri="{FF2B5EF4-FFF2-40B4-BE49-F238E27FC236}">
                <a16:creationId xmlns:a16="http://schemas.microsoft.com/office/drawing/2014/main" id="{D286ED63-F964-131B-C95E-44386EB664B8}"/>
              </a:ext>
            </a:extLst>
          </p:cNvPr>
          <p:cNvSpPr txBox="1"/>
          <p:nvPr/>
        </p:nvSpPr>
        <p:spPr>
          <a:xfrm>
            <a:off x="429208" y="2286185"/>
            <a:ext cx="4975130" cy="923330"/>
          </a:xfrm>
          <a:prstGeom prst="rect">
            <a:avLst/>
          </a:prstGeom>
          <a:noFill/>
        </p:spPr>
        <p:txBody>
          <a:bodyPr wrap="square" rtlCol="0">
            <a:spAutoFit/>
          </a:bodyPr>
          <a:lstStyle/>
          <a:p>
            <a:pPr algn="ctr"/>
            <a:r>
              <a:rPr lang="en-GB" dirty="0"/>
              <a:t>Fashion trend changes quickly making it difficult to demand customer needs </a:t>
            </a:r>
          </a:p>
          <a:p>
            <a:pPr algn="ctr"/>
            <a:endParaRPr lang="en-GB" dirty="0">
              <a:solidFill>
                <a:schemeClr val="bg1"/>
              </a:solidFill>
            </a:endParaRPr>
          </a:p>
        </p:txBody>
      </p:sp>
      <p:sp>
        <p:nvSpPr>
          <p:cNvPr id="33" name="Thought Bubble: Cloud 32">
            <a:extLst>
              <a:ext uri="{FF2B5EF4-FFF2-40B4-BE49-F238E27FC236}">
                <a16:creationId xmlns:a16="http://schemas.microsoft.com/office/drawing/2014/main" id="{654231AF-9AE9-25B0-E721-3EF8662BE3FF}"/>
              </a:ext>
            </a:extLst>
          </p:cNvPr>
          <p:cNvSpPr/>
          <p:nvPr/>
        </p:nvSpPr>
        <p:spPr>
          <a:xfrm rot="412131">
            <a:off x="5062740" y="1845970"/>
            <a:ext cx="2462080" cy="784830"/>
          </a:xfrm>
          <a:prstGeom prst="cloudCallout">
            <a:avLst>
              <a:gd name="adj1" fmla="val -51306"/>
              <a:gd name="adj2" fmla="val 7146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E5E30C2F-B1D8-34BC-A975-0D4F65657683}"/>
              </a:ext>
            </a:extLst>
          </p:cNvPr>
          <p:cNvSpPr txBox="1"/>
          <p:nvPr/>
        </p:nvSpPr>
        <p:spPr>
          <a:xfrm>
            <a:off x="2568991" y="3382862"/>
            <a:ext cx="5146480" cy="923330"/>
          </a:xfrm>
          <a:prstGeom prst="rect">
            <a:avLst/>
          </a:prstGeom>
          <a:noFill/>
        </p:spPr>
        <p:txBody>
          <a:bodyPr wrap="square" rtlCol="0">
            <a:spAutoFit/>
          </a:bodyPr>
          <a:lstStyle/>
          <a:p>
            <a:pPr algn="ctr"/>
            <a:r>
              <a:rPr lang="en-GB" dirty="0"/>
              <a:t>Information system assist the company in gathering sales data and adapting to shift in customer demands </a:t>
            </a:r>
          </a:p>
        </p:txBody>
      </p:sp>
      <p:sp>
        <p:nvSpPr>
          <p:cNvPr id="23" name="TextBox 22">
            <a:extLst>
              <a:ext uri="{FF2B5EF4-FFF2-40B4-BE49-F238E27FC236}">
                <a16:creationId xmlns:a16="http://schemas.microsoft.com/office/drawing/2014/main" id="{E68C037D-E0DF-3BB6-B891-B479E87E357D}"/>
              </a:ext>
            </a:extLst>
          </p:cNvPr>
          <p:cNvSpPr txBox="1"/>
          <p:nvPr/>
        </p:nvSpPr>
        <p:spPr>
          <a:xfrm>
            <a:off x="1344858" y="1178189"/>
            <a:ext cx="5867662" cy="923330"/>
          </a:xfrm>
          <a:prstGeom prst="rect">
            <a:avLst/>
          </a:prstGeom>
          <a:noFill/>
        </p:spPr>
        <p:txBody>
          <a:bodyPr wrap="square" rtlCol="0">
            <a:spAutoFit/>
          </a:bodyPr>
          <a:lstStyle/>
          <a:p>
            <a:pPr algn="ctr"/>
            <a:r>
              <a:rPr lang="en-GB" dirty="0"/>
              <a:t>Zara uses technology and information to connect it store, stock management and supply chains </a:t>
            </a:r>
          </a:p>
          <a:p>
            <a:pPr algn="ctr"/>
            <a:endParaRPr lang="en-GB" dirty="0">
              <a:solidFill>
                <a:schemeClr val="bg1"/>
              </a:solidFill>
            </a:endParaRPr>
          </a:p>
        </p:txBody>
      </p:sp>
      <p:sp>
        <p:nvSpPr>
          <p:cNvPr id="25" name="TextBox 24">
            <a:extLst>
              <a:ext uri="{FF2B5EF4-FFF2-40B4-BE49-F238E27FC236}">
                <a16:creationId xmlns:a16="http://schemas.microsoft.com/office/drawing/2014/main" id="{8907946D-0ACC-0122-1630-51C5CF45B2B0}"/>
              </a:ext>
            </a:extLst>
          </p:cNvPr>
          <p:cNvSpPr txBox="1"/>
          <p:nvPr/>
        </p:nvSpPr>
        <p:spPr>
          <a:xfrm>
            <a:off x="45862" y="4183915"/>
            <a:ext cx="4125398" cy="1200329"/>
          </a:xfrm>
          <a:prstGeom prst="rect">
            <a:avLst/>
          </a:prstGeom>
          <a:noFill/>
        </p:spPr>
        <p:txBody>
          <a:bodyPr wrap="square" rtlCol="0">
            <a:spAutoFit/>
          </a:bodyPr>
          <a:lstStyle/>
          <a:p>
            <a:pPr algn="ctr"/>
            <a:endParaRPr lang="en-GB" dirty="0"/>
          </a:p>
          <a:p>
            <a:pPr marL="285750" indent="-285750" algn="ctr">
              <a:buFont typeface="Arial" panose="020B0604020202020204" pitchFamily="34" charset="0"/>
              <a:buChar char="•"/>
            </a:pPr>
            <a:r>
              <a:rPr lang="en-GB" dirty="0"/>
              <a:t>Improve stock control</a:t>
            </a:r>
          </a:p>
          <a:p>
            <a:pPr marL="285750" indent="-285750" algn="ctr">
              <a:buFont typeface="Arial" panose="020B0604020202020204" pitchFamily="34" charset="0"/>
              <a:buChar char="•"/>
            </a:pPr>
            <a:r>
              <a:rPr lang="en-GB" dirty="0"/>
              <a:t>Better business planning</a:t>
            </a:r>
          </a:p>
          <a:p>
            <a:pPr marL="285750" indent="-285750" algn="ctr">
              <a:buFont typeface="Arial" panose="020B0604020202020204" pitchFamily="34" charset="0"/>
              <a:buChar char="•"/>
            </a:pPr>
            <a:r>
              <a:rPr lang="en-GB" dirty="0"/>
              <a:t>Faster response to customer  </a:t>
            </a:r>
          </a:p>
        </p:txBody>
      </p:sp>
      <p:sp>
        <p:nvSpPr>
          <p:cNvPr id="35" name="Thought Bubble: Cloud 34">
            <a:extLst>
              <a:ext uri="{FF2B5EF4-FFF2-40B4-BE49-F238E27FC236}">
                <a16:creationId xmlns:a16="http://schemas.microsoft.com/office/drawing/2014/main" id="{910E82A7-9D3E-3F34-09E9-B9EE0A81CEF3}"/>
              </a:ext>
            </a:extLst>
          </p:cNvPr>
          <p:cNvSpPr/>
          <p:nvPr/>
        </p:nvSpPr>
        <p:spPr>
          <a:xfrm rot="412131">
            <a:off x="469198" y="3005068"/>
            <a:ext cx="1824181" cy="778224"/>
          </a:xfrm>
          <a:prstGeom prst="cloudCallout">
            <a:avLst>
              <a:gd name="adj1" fmla="val 70483"/>
              <a:gd name="adj2" fmla="val 4157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TextBox 36">
            <a:extLst>
              <a:ext uri="{FF2B5EF4-FFF2-40B4-BE49-F238E27FC236}">
                <a16:creationId xmlns:a16="http://schemas.microsoft.com/office/drawing/2014/main" id="{C81B8FAF-BB75-914A-2154-8426AC246E28}"/>
              </a:ext>
            </a:extLst>
          </p:cNvPr>
          <p:cNvSpPr txBox="1"/>
          <p:nvPr/>
        </p:nvSpPr>
        <p:spPr>
          <a:xfrm>
            <a:off x="5435699" y="2062114"/>
            <a:ext cx="1716161" cy="646331"/>
          </a:xfrm>
          <a:prstGeom prst="rect">
            <a:avLst/>
          </a:prstGeom>
          <a:noFill/>
        </p:spPr>
        <p:txBody>
          <a:bodyPr wrap="square" rtlCol="0">
            <a:spAutoFit/>
          </a:bodyPr>
          <a:lstStyle/>
          <a:p>
            <a:pPr algn="ctr"/>
            <a:r>
              <a:rPr lang="en-GB" dirty="0"/>
              <a:t>problem </a:t>
            </a:r>
          </a:p>
          <a:p>
            <a:pPr algn="ctr"/>
            <a:endParaRPr lang="en-GB" dirty="0">
              <a:solidFill>
                <a:schemeClr val="bg1"/>
              </a:solidFill>
            </a:endParaRPr>
          </a:p>
        </p:txBody>
      </p:sp>
      <p:sp>
        <p:nvSpPr>
          <p:cNvPr id="32" name="TextBox 31">
            <a:extLst>
              <a:ext uri="{FF2B5EF4-FFF2-40B4-BE49-F238E27FC236}">
                <a16:creationId xmlns:a16="http://schemas.microsoft.com/office/drawing/2014/main" id="{5BDD84AB-82D6-EC8E-E315-2B7BB2A98A12}"/>
              </a:ext>
            </a:extLst>
          </p:cNvPr>
          <p:cNvSpPr txBox="1"/>
          <p:nvPr/>
        </p:nvSpPr>
        <p:spPr>
          <a:xfrm>
            <a:off x="523207" y="3243252"/>
            <a:ext cx="1716161" cy="646331"/>
          </a:xfrm>
          <a:prstGeom prst="rect">
            <a:avLst/>
          </a:prstGeom>
          <a:noFill/>
        </p:spPr>
        <p:txBody>
          <a:bodyPr wrap="square" rtlCol="0">
            <a:spAutoFit/>
          </a:bodyPr>
          <a:lstStyle/>
          <a:p>
            <a:pPr algn="ctr"/>
            <a:r>
              <a:rPr lang="en-GB" dirty="0"/>
              <a:t>Solution </a:t>
            </a:r>
          </a:p>
          <a:p>
            <a:pPr algn="ctr"/>
            <a:endParaRPr lang="en-GB" dirty="0">
              <a:solidFill>
                <a:schemeClr val="bg1"/>
              </a:solidFill>
            </a:endParaRPr>
          </a:p>
        </p:txBody>
      </p:sp>
      <p:sp>
        <p:nvSpPr>
          <p:cNvPr id="39" name="Thought Bubble: Cloud 38">
            <a:extLst>
              <a:ext uri="{FF2B5EF4-FFF2-40B4-BE49-F238E27FC236}">
                <a16:creationId xmlns:a16="http://schemas.microsoft.com/office/drawing/2014/main" id="{D7D0CB6E-2264-6D7B-F85D-C18A15C6874A}"/>
              </a:ext>
            </a:extLst>
          </p:cNvPr>
          <p:cNvSpPr/>
          <p:nvPr/>
        </p:nvSpPr>
        <p:spPr>
          <a:xfrm rot="412131">
            <a:off x="4079195" y="4396078"/>
            <a:ext cx="1824181" cy="778224"/>
          </a:xfrm>
          <a:prstGeom prst="cloudCallout">
            <a:avLst>
              <a:gd name="adj1" fmla="val -61391"/>
              <a:gd name="adj2" fmla="val 5757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TextBox 40">
            <a:extLst>
              <a:ext uri="{FF2B5EF4-FFF2-40B4-BE49-F238E27FC236}">
                <a16:creationId xmlns:a16="http://schemas.microsoft.com/office/drawing/2014/main" id="{514490F4-8BE9-3AEE-769B-33FEF51E93E0}"/>
              </a:ext>
            </a:extLst>
          </p:cNvPr>
          <p:cNvSpPr txBox="1"/>
          <p:nvPr/>
        </p:nvSpPr>
        <p:spPr>
          <a:xfrm>
            <a:off x="4133204" y="4540391"/>
            <a:ext cx="1716161" cy="646331"/>
          </a:xfrm>
          <a:prstGeom prst="rect">
            <a:avLst/>
          </a:prstGeom>
          <a:noFill/>
        </p:spPr>
        <p:txBody>
          <a:bodyPr wrap="square" rtlCol="0">
            <a:spAutoFit/>
          </a:bodyPr>
          <a:lstStyle/>
          <a:p>
            <a:pPr algn="ctr"/>
            <a:r>
              <a:rPr lang="en-GB" dirty="0"/>
              <a:t>Help to … </a:t>
            </a:r>
          </a:p>
          <a:p>
            <a:pPr algn="ctr"/>
            <a:endParaRPr lang="en-GB" dirty="0">
              <a:solidFill>
                <a:schemeClr val="bg1"/>
              </a:solidFill>
            </a:endParaRPr>
          </a:p>
        </p:txBody>
      </p:sp>
      <p:sp>
        <p:nvSpPr>
          <p:cNvPr id="43" name="TextBox 42">
            <a:extLst>
              <a:ext uri="{FF2B5EF4-FFF2-40B4-BE49-F238E27FC236}">
                <a16:creationId xmlns:a16="http://schemas.microsoft.com/office/drawing/2014/main" id="{C549FA49-49FB-A155-B39E-D516709F3089}"/>
              </a:ext>
            </a:extLst>
          </p:cNvPr>
          <p:cNvSpPr txBox="1"/>
          <p:nvPr/>
        </p:nvSpPr>
        <p:spPr>
          <a:xfrm>
            <a:off x="1111087" y="5802482"/>
            <a:ext cx="6096000" cy="646331"/>
          </a:xfrm>
          <a:prstGeom prst="rect">
            <a:avLst/>
          </a:prstGeom>
          <a:noFill/>
        </p:spPr>
        <p:txBody>
          <a:bodyPr wrap="square">
            <a:spAutoFit/>
          </a:bodyPr>
          <a:lstStyle/>
          <a:p>
            <a:r>
              <a:rPr lang="en-GB" dirty="0"/>
              <a:t>Information systems can help businesses become more competitive and quickly respond to customer requests. </a:t>
            </a:r>
          </a:p>
        </p:txBody>
      </p:sp>
      <p:sp>
        <p:nvSpPr>
          <p:cNvPr id="45" name="TextBox 44">
            <a:extLst>
              <a:ext uri="{FF2B5EF4-FFF2-40B4-BE49-F238E27FC236}">
                <a16:creationId xmlns:a16="http://schemas.microsoft.com/office/drawing/2014/main" id="{D0E1EBF7-B7C2-0268-4185-D722C9085AEF}"/>
              </a:ext>
            </a:extLst>
          </p:cNvPr>
          <p:cNvSpPr txBox="1"/>
          <p:nvPr/>
        </p:nvSpPr>
        <p:spPr>
          <a:xfrm>
            <a:off x="4896969" y="6505525"/>
            <a:ext cx="3523712" cy="338554"/>
          </a:xfrm>
          <a:prstGeom prst="rect">
            <a:avLst/>
          </a:prstGeom>
          <a:noFill/>
        </p:spPr>
        <p:txBody>
          <a:bodyPr wrap="square">
            <a:spAutoFit/>
          </a:bodyPr>
          <a:lstStyle/>
          <a:p>
            <a:r>
              <a:rPr lang="en-GB" sz="1600" dirty="0"/>
              <a:t>(Ghemawat and </a:t>
            </a:r>
            <a:r>
              <a:rPr lang="en-GB" sz="1600" dirty="0" err="1"/>
              <a:t>Nueno</a:t>
            </a:r>
            <a:r>
              <a:rPr lang="en-GB" sz="1600" dirty="0"/>
              <a:t>, 2006).</a:t>
            </a:r>
          </a:p>
        </p:txBody>
      </p:sp>
      <p:pic>
        <p:nvPicPr>
          <p:cNvPr id="48" name="Picture 47" descr="Zara beats home-grown firms to be 'most prominent' fashion name in UK -  FashionNetwork United Kingdom">
            <a:hlinkClick r:id="rId2"/>
            <a:extLst>
              <a:ext uri="{FF2B5EF4-FFF2-40B4-BE49-F238E27FC236}">
                <a16:creationId xmlns:a16="http://schemas.microsoft.com/office/drawing/2014/main" id="{4E278BF0-C7EB-0E6A-A744-4E10CF24B0BA}"/>
              </a:ext>
            </a:extLst>
          </p:cNvPr>
          <p:cNvPicPr>
            <a:picLocks noChangeAspect="1"/>
          </p:cNvPicPr>
          <p:nvPr/>
        </p:nvPicPr>
        <p:blipFill>
          <a:blip r:embed="rId3"/>
          <a:stretch>
            <a:fillRect/>
          </a:stretch>
        </p:blipFill>
        <p:spPr>
          <a:xfrm>
            <a:off x="7951091" y="198173"/>
            <a:ext cx="4241939" cy="6448813"/>
          </a:xfrm>
          <a:prstGeom prst="rect">
            <a:avLst/>
          </a:prstGeom>
        </p:spPr>
      </p:pic>
    </p:spTree>
    <p:extLst>
      <p:ext uri="{BB962C8B-B14F-4D97-AF65-F5344CB8AC3E}">
        <p14:creationId xmlns:p14="http://schemas.microsoft.com/office/powerpoint/2010/main" val="1834936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72092-1D93-1C42-71C9-4C3CD1035FA3}"/>
              </a:ext>
            </a:extLst>
          </p:cNvPr>
          <p:cNvSpPr>
            <a:spLocks noGrp="1"/>
          </p:cNvSpPr>
          <p:nvPr>
            <p:ph type="title"/>
          </p:nvPr>
        </p:nvSpPr>
        <p:spPr>
          <a:xfrm>
            <a:off x="958361" y="815810"/>
            <a:ext cx="4337540" cy="556465"/>
          </a:xfrm>
        </p:spPr>
        <p:txBody>
          <a:bodyPr>
            <a:normAutofit/>
          </a:bodyPr>
          <a:lstStyle/>
          <a:p>
            <a:pPr algn="ctr"/>
            <a:r>
              <a:rPr lang="en-US" sz="3200" dirty="0"/>
              <a:t>Recommendation </a:t>
            </a:r>
          </a:p>
        </p:txBody>
      </p:sp>
      <p:sp>
        <p:nvSpPr>
          <p:cNvPr id="6" name="Slide Number Placeholder 5">
            <a:extLst>
              <a:ext uri="{FF2B5EF4-FFF2-40B4-BE49-F238E27FC236}">
                <a16:creationId xmlns:a16="http://schemas.microsoft.com/office/drawing/2014/main" id="{A6B74622-7DE0-8F9D-5C52-82D39E218EE1}"/>
              </a:ext>
            </a:extLst>
          </p:cNvPr>
          <p:cNvSpPr>
            <a:spLocks noGrp="1"/>
          </p:cNvSpPr>
          <p:nvPr>
            <p:ph type="sldNum" sz="quarter" idx="12"/>
          </p:nvPr>
        </p:nvSpPr>
        <p:spPr/>
        <p:txBody>
          <a:bodyPr/>
          <a:lstStyle/>
          <a:p>
            <a:fld id="{CC057153-B650-4DEB-B370-79DDCFDCE934}" type="slidenum">
              <a:rPr lang="en-US" smtClean="0"/>
              <a:t>11</a:t>
            </a:fld>
            <a:endParaRPr lang="en-US" dirty="0"/>
          </a:p>
        </p:txBody>
      </p:sp>
      <p:sp>
        <p:nvSpPr>
          <p:cNvPr id="9" name="TextBox 8">
            <a:extLst>
              <a:ext uri="{FF2B5EF4-FFF2-40B4-BE49-F238E27FC236}">
                <a16:creationId xmlns:a16="http://schemas.microsoft.com/office/drawing/2014/main" id="{966B7FA2-61D1-6699-5EB6-76BCE3739705}"/>
              </a:ext>
            </a:extLst>
          </p:cNvPr>
          <p:cNvSpPr txBox="1"/>
          <p:nvPr/>
        </p:nvSpPr>
        <p:spPr>
          <a:xfrm>
            <a:off x="900240" y="1644432"/>
            <a:ext cx="4453781" cy="646331"/>
          </a:xfrm>
          <a:prstGeom prst="rect">
            <a:avLst/>
          </a:prstGeom>
          <a:noFill/>
        </p:spPr>
        <p:txBody>
          <a:bodyPr wrap="square">
            <a:spAutoFit/>
          </a:bodyPr>
          <a:lstStyle/>
          <a:p>
            <a:pPr algn="ctr"/>
            <a:r>
              <a:rPr lang="en-GB" dirty="0"/>
              <a:t>For growing a business, I recommend the following:</a:t>
            </a:r>
          </a:p>
        </p:txBody>
      </p:sp>
      <p:sp>
        <p:nvSpPr>
          <p:cNvPr id="11" name="TextBox 10">
            <a:extLst>
              <a:ext uri="{FF2B5EF4-FFF2-40B4-BE49-F238E27FC236}">
                <a16:creationId xmlns:a16="http://schemas.microsoft.com/office/drawing/2014/main" id="{232F6B25-8447-507C-7356-DE7086F6A12F}"/>
              </a:ext>
            </a:extLst>
          </p:cNvPr>
          <p:cNvSpPr txBox="1"/>
          <p:nvPr/>
        </p:nvSpPr>
        <p:spPr>
          <a:xfrm>
            <a:off x="181708" y="2936759"/>
            <a:ext cx="5937738" cy="2585323"/>
          </a:xfrm>
          <a:prstGeom prst="rect">
            <a:avLst/>
          </a:prstGeom>
          <a:noFill/>
        </p:spPr>
        <p:txBody>
          <a:bodyPr wrap="square">
            <a:spAutoFit/>
          </a:bodyPr>
          <a:lstStyle/>
          <a:p>
            <a:pPr algn="ctr"/>
            <a:r>
              <a:rPr lang="en-GB" dirty="0"/>
              <a:t>Using TPS to improve daily transaction </a:t>
            </a:r>
          </a:p>
          <a:p>
            <a:pPr algn="ctr"/>
            <a:endParaRPr lang="en-GB" dirty="0"/>
          </a:p>
          <a:p>
            <a:pPr algn="ctr"/>
            <a:r>
              <a:rPr lang="en-GB" dirty="0"/>
              <a:t>Using MIS to monitor business performance </a:t>
            </a:r>
          </a:p>
          <a:p>
            <a:pPr algn="ctr"/>
            <a:endParaRPr lang="en-GB" dirty="0"/>
          </a:p>
          <a:p>
            <a:pPr algn="ctr"/>
            <a:r>
              <a:rPr lang="en-GB" dirty="0"/>
              <a:t>Use DSS to support planning and decision </a:t>
            </a:r>
          </a:p>
          <a:p>
            <a:pPr algn="ctr"/>
            <a:endParaRPr lang="en-GB" dirty="0"/>
          </a:p>
          <a:p>
            <a:pPr algn="ctr"/>
            <a:r>
              <a:rPr lang="en-GB" dirty="0"/>
              <a:t>Invest in cybersecurity and employee training </a:t>
            </a:r>
          </a:p>
          <a:p>
            <a:pPr algn="ctr"/>
            <a:endParaRPr lang="en-GB" dirty="0"/>
          </a:p>
          <a:p>
            <a:pPr algn="ctr"/>
            <a:r>
              <a:rPr lang="en-GB" dirty="0"/>
              <a:t>Follow data protection rules and use AI responsible </a:t>
            </a:r>
          </a:p>
        </p:txBody>
      </p:sp>
      <p:pic>
        <p:nvPicPr>
          <p:cNvPr id="15" name="Graphic 14" descr="Thumbs up sign with solid fill">
            <a:extLst>
              <a:ext uri="{FF2B5EF4-FFF2-40B4-BE49-F238E27FC236}">
                <a16:creationId xmlns:a16="http://schemas.microsoft.com/office/drawing/2014/main" id="{2F1338C0-FA2F-D9C6-F564-81D92D81A60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20503601" flipH="1">
            <a:off x="6617431" y="859222"/>
            <a:ext cx="681270" cy="681270"/>
          </a:xfrm>
          <a:prstGeom prst="rect">
            <a:avLst/>
          </a:prstGeom>
        </p:spPr>
      </p:pic>
      <p:sp>
        <p:nvSpPr>
          <p:cNvPr id="16" name="Title 1">
            <a:extLst>
              <a:ext uri="{FF2B5EF4-FFF2-40B4-BE49-F238E27FC236}">
                <a16:creationId xmlns:a16="http://schemas.microsoft.com/office/drawing/2014/main" id="{6B1D37FD-2213-2486-6DD7-1EBDAD1065F0}"/>
              </a:ext>
            </a:extLst>
          </p:cNvPr>
          <p:cNvSpPr txBox="1">
            <a:spLocks/>
          </p:cNvSpPr>
          <p:nvPr/>
        </p:nvSpPr>
        <p:spPr>
          <a:xfrm>
            <a:off x="7151075" y="815810"/>
            <a:ext cx="4337540" cy="55646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000" b="0" i="0" kern="1200" cap="all" baseline="0">
                <a:solidFill>
                  <a:schemeClr val="tx1"/>
                </a:solidFill>
                <a:latin typeface="+mj-lt"/>
                <a:ea typeface="+mj-ea"/>
                <a:cs typeface="+mj-cs"/>
              </a:defRPr>
            </a:lvl1pPr>
          </a:lstStyle>
          <a:p>
            <a:pPr algn="ctr"/>
            <a:r>
              <a:rPr lang="en-US" sz="3200" dirty="0"/>
              <a:t>Conclusion </a:t>
            </a:r>
          </a:p>
        </p:txBody>
      </p:sp>
      <p:sp>
        <p:nvSpPr>
          <p:cNvPr id="18" name="TextBox 17">
            <a:extLst>
              <a:ext uri="{FF2B5EF4-FFF2-40B4-BE49-F238E27FC236}">
                <a16:creationId xmlns:a16="http://schemas.microsoft.com/office/drawing/2014/main" id="{872CAB5A-807B-3EE1-5FB9-1A1C3BC35619}"/>
              </a:ext>
            </a:extLst>
          </p:cNvPr>
          <p:cNvSpPr txBox="1"/>
          <p:nvPr/>
        </p:nvSpPr>
        <p:spPr>
          <a:xfrm>
            <a:off x="7452945" y="2725560"/>
            <a:ext cx="3733800" cy="2585323"/>
          </a:xfrm>
          <a:prstGeom prst="rect">
            <a:avLst/>
          </a:prstGeom>
          <a:noFill/>
        </p:spPr>
        <p:txBody>
          <a:bodyPr wrap="square">
            <a:spAutoFit/>
          </a:bodyPr>
          <a:lstStyle/>
          <a:p>
            <a:pPr algn="ctr"/>
            <a:r>
              <a:rPr lang="en-GB" dirty="0"/>
              <a:t>Efficiency, decision-making, and customer service are all enhanced by information systems. Businesses must, however, take ethical risk, cost, security, and privacy into account. The greatest strategy is to choose and successfully integrate systems that satisfy business needs.</a:t>
            </a:r>
          </a:p>
        </p:txBody>
      </p:sp>
      <p:pic>
        <p:nvPicPr>
          <p:cNvPr id="20" name="Graphic 19" descr="Thumbs up sign with solid fill">
            <a:extLst>
              <a:ext uri="{FF2B5EF4-FFF2-40B4-BE49-F238E27FC236}">
                <a16:creationId xmlns:a16="http://schemas.microsoft.com/office/drawing/2014/main" id="{5903C5BE-91B8-18A9-B5D0-67B43921BF4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rot="1096399">
            <a:off x="6001481" y="859223"/>
            <a:ext cx="681270" cy="681270"/>
          </a:xfrm>
          <a:prstGeom prst="rect">
            <a:avLst/>
          </a:prstGeom>
        </p:spPr>
      </p:pic>
    </p:spTree>
    <p:extLst>
      <p:ext uri="{BB962C8B-B14F-4D97-AF65-F5344CB8AC3E}">
        <p14:creationId xmlns:p14="http://schemas.microsoft.com/office/powerpoint/2010/main" val="1135043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219F3-915F-4EE2-CEA2-5C037880B015}"/>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DE00D779-AADD-548D-1CAD-3AC9B6093AC8}"/>
              </a:ext>
            </a:extLst>
          </p:cNvPr>
          <p:cNvSpPr txBox="1">
            <a:spLocks/>
          </p:cNvSpPr>
          <p:nvPr/>
        </p:nvSpPr>
        <p:spPr>
          <a:xfrm>
            <a:off x="4217376" y="639964"/>
            <a:ext cx="4337540" cy="55646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7200" b="0" i="0" kern="1200" cap="all" baseline="0">
                <a:solidFill>
                  <a:schemeClr val="bg1"/>
                </a:solidFill>
                <a:latin typeface="+mj-lt"/>
                <a:ea typeface="+mj-ea"/>
                <a:cs typeface="+mj-cs"/>
              </a:defRPr>
            </a:lvl1pPr>
          </a:lstStyle>
          <a:p>
            <a:pPr algn="ctr"/>
            <a:r>
              <a:rPr lang="en-US" sz="3200" dirty="0"/>
              <a:t>References </a:t>
            </a:r>
          </a:p>
        </p:txBody>
      </p:sp>
      <p:sp>
        <p:nvSpPr>
          <p:cNvPr id="10" name="TextBox 9">
            <a:extLst>
              <a:ext uri="{FF2B5EF4-FFF2-40B4-BE49-F238E27FC236}">
                <a16:creationId xmlns:a16="http://schemas.microsoft.com/office/drawing/2014/main" id="{B05E3798-3E18-6DDA-BB48-9B862F224762}"/>
              </a:ext>
            </a:extLst>
          </p:cNvPr>
          <p:cNvSpPr txBox="1"/>
          <p:nvPr/>
        </p:nvSpPr>
        <p:spPr>
          <a:xfrm>
            <a:off x="3506665" y="1735016"/>
            <a:ext cx="5758962" cy="4801314"/>
          </a:xfrm>
          <a:prstGeom prst="rect">
            <a:avLst/>
          </a:prstGeom>
          <a:noFill/>
        </p:spPr>
        <p:txBody>
          <a:bodyPr wrap="square" rtlCol="0">
            <a:spAutoFit/>
          </a:bodyPr>
          <a:lstStyle/>
          <a:p>
            <a:r>
              <a:rPr lang="en-GB" dirty="0">
                <a:solidFill>
                  <a:schemeClr val="bg1"/>
                </a:solidFill>
              </a:rPr>
              <a:t>Laudon, K.C. and Laudon, J.P. (2021) Management Information System: Managing the Digital Firm. 17</a:t>
            </a:r>
            <a:r>
              <a:rPr lang="en-GB" baseline="30000" dirty="0">
                <a:solidFill>
                  <a:schemeClr val="bg1"/>
                </a:solidFill>
              </a:rPr>
              <a:t>th</a:t>
            </a:r>
            <a:r>
              <a:rPr lang="en-GB" dirty="0">
                <a:solidFill>
                  <a:schemeClr val="bg1"/>
                </a:solidFill>
              </a:rPr>
              <a:t> </a:t>
            </a:r>
            <a:r>
              <a:rPr lang="en-GB" dirty="0" err="1">
                <a:solidFill>
                  <a:schemeClr val="bg1"/>
                </a:solidFill>
              </a:rPr>
              <a:t>edn</a:t>
            </a:r>
            <a:r>
              <a:rPr lang="en-GB" dirty="0">
                <a:solidFill>
                  <a:schemeClr val="bg1"/>
                </a:solidFill>
              </a:rPr>
              <a:t>. Harlow: Pearson </a:t>
            </a:r>
          </a:p>
          <a:p>
            <a:endParaRPr lang="en-GB" dirty="0">
              <a:solidFill>
                <a:schemeClr val="bg1"/>
              </a:solidFill>
            </a:endParaRPr>
          </a:p>
          <a:p>
            <a:r>
              <a:rPr lang="en-GB" dirty="0">
                <a:solidFill>
                  <a:schemeClr val="bg1"/>
                </a:solidFill>
              </a:rPr>
              <a:t>Davenport, Y.H. (1998) ‘Putting the enterprise into the enterprise system’, Harvard business Review, 76, pp 121 – 131 </a:t>
            </a:r>
          </a:p>
          <a:p>
            <a:endParaRPr lang="en-GB" dirty="0">
              <a:solidFill>
                <a:schemeClr val="bg1"/>
              </a:solidFill>
            </a:endParaRPr>
          </a:p>
          <a:p>
            <a:r>
              <a:rPr lang="en-GB" dirty="0">
                <a:solidFill>
                  <a:schemeClr val="bg1"/>
                </a:solidFill>
              </a:rPr>
              <a:t>Stair, R and Reynolds, G. (2021) Principle of information system. 14</a:t>
            </a:r>
            <a:r>
              <a:rPr lang="en-GB" baseline="30000" dirty="0">
                <a:solidFill>
                  <a:schemeClr val="bg1"/>
                </a:solidFill>
              </a:rPr>
              <a:t>th</a:t>
            </a:r>
            <a:r>
              <a:rPr lang="en-GB" dirty="0">
                <a:solidFill>
                  <a:schemeClr val="bg1"/>
                </a:solidFill>
              </a:rPr>
              <a:t> </a:t>
            </a:r>
            <a:r>
              <a:rPr lang="en-GB" dirty="0" err="1">
                <a:solidFill>
                  <a:schemeClr val="bg1"/>
                </a:solidFill>
              </a:rPr>
              <a:t>edn</a:t>
            </a:r>
            <a:r>
              <a:rPr lang="en-GB" dirty="0">
                <a:solidFill>
                  <a:schemeClr val="bg1"/>
                </a:solidFill>
              </a:rPr>
              <a:t>. Boston: Cengage Learning </a:t>
            </a:r>
          </a:p>
          <a:p>
            <a:endParaRPr lang="en-GB" dirty="0">
              <a:solidFill>
                <a:schemeClr val="bg1"/>
              </a:solidFill>
            </a:endParaRPr>
          </a:p>
          <a:p>
            <a:r>
              <a:rPr lang="en-GB" dirty="0">
                <a:solidFill>
                  <a:schemeClr val="bg1"/>
                </a:solidFill>
              </a:rPr>
              <a:t>Ghemawat, P. and </a:t>
            </a:r>
            <a:r>
              <a:rPr lang="en-GB" dirty="0" err="1">
                <a:solidFill>
                  <a:schemeClr val="bg1"/>
                </a:solidFill>
              </a:rPr>
              <a:t>Nueno</a:t>
            </a:r>
            <a:r>
              <a:rPr lang="en-GB" dirty="0">
                <a:solidFill>
                  <a:schemeClr val="bg1"/>
                </a:solidFill>
              </a:rPr>
              <a:t>, J.L (2006) ZARA: Fast Fashion. Harvard Business school case 203-497. Boston: Harvard business school </a:t>
            </a:r>
          </a:p>
          <a:p>
            <a:endParaRPr lang="en-GB" dirty="0"/>
          </a:p>
          <a:p>
            <a:endParaRPr lang="en-GB" dirty="0"/>
          </a:p>
        </p:txBody>
      </p:sp>
    </p:spTree>
    <p:extLst>
      <p:ext uri="{BB962C8B-B14F-4D97-AF65-F5344CB8AC3E}">
        <p14:creationId xmlns:p14="http://schemas.microsoft.com/office/powerpoint/2010/main" val="1997360596"/>
      </p:ext>
    </p:extLst>
  </p:cSld>
  <p:clrMapOvr>
    <a:masterClrMapping/>
  </p:clrMapOvr>
</p:sld>
</file>

<file path=ppt/theme/theme1.xml><?xml version="1.0" encoding="utf-8"?>
<a:theme xmlns:a="http://schemas.openxmlformats.org/drawingml/2006/main" name="JapandiLinearHarmony">
  <a:themeElements>
    <a:clrScheme name="Japandi Linear Harmony">
      <a:dk1>
        <a:srgbClr val="000000"/>
      </a:dk1>
      <a:lt1>
        <a:srgbClr val="FFFFFF"/>
      </a:lt1>
      <a:dk2>
        <a:srgbClr val="2C3932"/>
      </a:dk2>
      <a:lt2>
        <a:srgbClr val="FEFDFB"/>
      </a:lt2>
      <a:accent1>
        <a:srgbClr val="ECE7DA"/>
      </a:accent1>
      <a:accent2>
        <a:srgbClr val="8A835B"/>
      </a:accent2>
      <a:accent3>
        <a:srgbClr val="D7D9CF"/>
      </a:accent3>
      <a:accent4>
        <a:srgbClr val="A39382"/>
      </a:accent4>
      <a:accent5>
        <a:srgbClr val="87A3BF"/>
      </a:accent5>
      <a:accent6>
        <a:srgbClr val="343826"/>
      </a:accent6>
      <a:hlink>
        <a:srgbClr val="169C9A"/>
      </a:hlink>
      <a:folHlink>
        <a:srgbClr val="E15C3D"/>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Marketing Presentation_win32_SD_V9" id="{57601A81-7059-40B9-B27D-CFA4D443B3D6}" vid="{9FBC8E92-EE9C-44F9-AA8A-E22EDCB5B7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3E9939A45E3D64DBCDF6D4E44947630" ma:contentTypeVersion="4" ma:contentTypeDescription="Create a new document." ma:contentTypeScope="" ma:versionID="9ad7f2817f2e910bff2ed087f9c65b45">
  <xsd:schema xmlns:xsd="http://www.w3.org/2001/XMLSchema" xmlns:xs="http://www.w3.org/2001/XMLSchema" xmlns:p="http://schemas.microsoft.com/office/2006/metadata/properties" xmlns:ns3="a5a3d419-01ea-4841-b8ef-480492e3d4da" targetNamespace="http://schemas.microsoft.com/office/2006/metadata/properties" ma:root="true" ma:fieldsID="135e4794c905b0e093131c859d98656f" ns3:_="">
    <xsd:import namespace="a5a3d419-01ea-4841-b8ef-480492e3d4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a3d419-01ea-4841-b8ef-480492e3d4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1CEDABF-7176-4A42-8EF9-E5D4DD31FF6C}">
  <ds:schemaRefs>
    <ds:schemaRef ds:uri="http://schemas.microsoft.com/office/infopath/2007/PartnerControls"/>
    <ds:schemaRef ds:uri="http://purl.org/dc/terms/"/>
    <ds:schemaRef ds:uri="http://purl.org/dc/elements/1.1/"/>
    <ds:schemaRef ds:uri="http://www.w3.org/XML/1998/namespace"/>
    <ds:schemaRef ds:uri="http://schemas.microsoft.com/office/2006/metadata/properties"/>
    <ds:schemaRef ds:uri="http://schemas.microsoft.com/office/2006/documentManagement/types"/>
    <ds:schemaRef ds:uri="http://purl.org/dc/dcmitype/"/>
    <ds:schemaRef ds:uri="http://schemas.openxmlformats.org/package/2006/metadata/core-properties"/>
    <ds:schemaRef ds:uri="a5a3d419-01ea-4841-b8ef-480492e3d4da"/>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B118640F-8470-411C-8C2F-EDFF628FDA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a3d419-01ea-4841-b8ef-480492e3d4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87867195-f2b8-4ac2-b0b6-6bb73cb33afc}" enabled="1" method="Privilege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{2C1A681F-9B67-4A6C-8F5A-EE3335827F79}9a8ca73c-9ec2-4fbe-abc4-e368f4cb1a3b-TF575ccade-082f-4251-9f61-e4053e242b00_win32</Template>
  <TotalTime>2556</TotalTime>
  <Words>812</Words>
  <Application>Microsoft Office PowerPoint</Application>
  <PresentationFormat>Widescreen</PresentationFormat>
  <Paragraphs>175</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Abadi</vt:lpstr>
      <vt:lpstr>Aharoni</vt:lpstr>
      <vt:lpstr>Aptos</vt:lpstr>
      <vt:lpstr>Arial</vt:lpstr>
      <vt:lpstr>Nunito Sans</vt:lpstr>
      <vt:lpstr>Univers Light</vt:lpstr>
      <vt:lpstr>JapandiLinearHarmony</vt:lpstr>
      <vt:lpstr>PowerPoint Presentation</vt:lpstr>
      <vt:lpstr>What is information system ?</vt:lpstr>
      <vt:lpstr>PowerPoint Presentation</vt:lpstr>
      <vt:lpstr>Transaction processing systems  (TPS)</vt:lpstr>
      <vt:lpstr>PowerPoint Presentation</vt:lpstr>
      <vt:lpstr>PowerPoint Presentation</vt:lpstr>
      <vt:lpstr>PowerPoint Presentation</vt:lpstr>
      <vt:lpstr>PowerPoint Presentation</vt:lpstr>
      <vt:lpstr>PowerPoint Presentation</vt:lpstr>
      <vt:lpstr>Case study: zara </vt:lpstr>
      <vt:lpstr>Recommendation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sheraz badil</dc:creator>
  <cp:lastModifiedBy>Sheraz Badil (2433189)</cp:lastModifiedBy>
  <cp:revision>4</cp:revision>
  <dcterms:created xsi:type="dcterms:W3CDTF">2026-10-05T11:56:34Z</dcterms:created>
  <dcterms:modified xsi:type="dcterms:W3CDTF">2026-10-07T09:37:54Z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0x010100E3E9939A45E3D64DBCDF6D4E44947630</vt:lpwstr>
  </property>
  <property fmtid="{D5CDD505-2E9C-101B-9397-08002B2CF9AE}" pid="3" name="MediaServiceImageTags">
    <vt:lpwstr/>
  </property>
</Properties>
</file>