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7" r:id="rId3"/>
    <p:sldId id="316" r:id="rId4"/>
    <p:sldId id="317" r:id="rId5"/>
    <p:sldId id="319" r:id="rId6"/>
    <p:sldId id="318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44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45" r:id="rId27"/>
    <p:sldId id="338" r:id="rId28"/>
    <p:sldId id="346" r:id="rId29"/>
    <p:sldId id="347" r:id="rId30"/>
    <p:sldId id="339" r:id="rId31"/>
    <p:sldId id="340" r:id="rId32"/>
    <p:sldId id="286" r:id="rId33"/>
    <p:sldId id="315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74" autoAdjust="0"/>
  </p:normalViewPr>
  <p:slideViewPr>
    <p:cSldViewPr>
      <p:cViewPr varScale="1">
        <p:scale>
          <a:sx n="114" d="100"/>
          <a:sy n="114" d="100"/>
        </p:scale>
        <p:origin x="1524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065E3-F6A4-4752-A995-93A90F81F17D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D1800-AE61-436B-BD56-69B6230B0B2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484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Attackers use search engine to extract information about a target such as technology platforms, employee details, login pages, Internet portals, etc. which helps in performing social engineering and other types</a:t>
            </a:r>
            <a:r>
              <a:rPr lang="en-GB" baseline="0" dirty="0"/>
              <a:t> of attacks.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Search engine caches and Internet archives may also provide sensitive information that has been removed from the World Wide Web (WWW)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You can search for target company’s external URL in a search engine such as Google, Bing, etc.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/>
              <a:t>Restrictted</a:t>
            </a:r>
            <a:r>
              <a:rPr lang="en-GB" baseline="0" dirty="0"/>
              <a:t> URLs provide an insight into different departments and business units in an organization.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You may find a company’s restricted URLs by trial and error method or using a service such as http://www.netcraft.com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You can use the </a:t>
            </a:r>
            <a:r>
              <a:rPr lang="en-GB" baseline="0" dirty="0" err="1"/>
              <a:t>Netcraft</a:t>
            </a:r>
            <a:r>
              <a:rPr lang="en-GB" baseline="0" dirty="0"/>
              <a:t> tool to determine the Operating System (</a:t>
            </a:r>
            <a:r>
              <a:rPr lang="en-GB" baseline="0" dirty="0" err="1"/>
              <a:t>Oses</a:t>
            </a:r>
            <a:r>
              <a:rPr lang="en-GB" baseline="0" dirty="0"/>
              <a:t>) in use by the target organisation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Use SHODAN search engine that let you find specific computers (routers, servers, etc.) using a variety of filters.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Use Google Earth tool to get the physical location of the target.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Social networking sites are great source of personal and organisational information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Information about an individual can be found at various people search websites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people search can return residential addresses and email address, contact numbers, Dob, photos and social networking profiles, blog URLs, satellite pictures of private residencies, upcoming projects and operating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Financial services provide a useful information about target company such as market value of a company’s shares, company profile, competitor details, etc.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You can gather company’s infrastructure details from job postings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Alerts are the content monitoring services that provide up-to-date information based on your preference usually via email or SMS in an automated manner.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Groups forums and blogs provide sensitive information about a target such as public network information, system information, personal information etc.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12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44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Examining HTML source  for comments in the source, contact details of web developer or admin, file system structure, script type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Examining</a:t>
            </a:r>
            <a:r>
              <a:rPr lang="en-GB" baseline="0" dirty="0"/>
              <a:t> cookies may provide, software in use and its behaviour, scripting platforms used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Web Spiders may be used. It performs automated searches on the target website and collect specified information such as employees names, email addresses, etc.  Attackers use these to perform further </a:t>
            </a:r>
            <a:r>
              <a:rPr lang="en-GB" baseline="0" dirty="0" err="1"/>
              <a:t>footprinting</a:t>
            </a:r>
            <a:r>
              <a:rPr lang="en-GB" baseline="0" dirty="0"/>
              <a:t> and social engineering attackers.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Mirroring an entire website onto the local system enables attackers to browse website offline; it also assists in finding directory structure and other valuable information from the </a:t>
            </a:r>
            <a:r>
              <a:rPr lang="en-GB" baseline="0" dirty="0" err="1"/>
              <a:t>mirrowed</a:t>
            </a:r>
            <a:r>
              <a:rPr lang="en-GB" baseline="0" dirty="0"/>
              <a:t> copy without multiple requests to web server.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Internet Archive’s </a:t>
            </a:r>
            <a:r>
              <a:rPr lang="en-GB" baseline="0" dirty="0" err="1"/>
              <a:t>Wayback</a:t>
            </a:r>
            <a:r>
              <a:rPr lang="en-GB" baseline="0" dirty="0"/>
              <a:t> Machine allows you to visit archived versions of websites.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Website-Watchers automatically checks web pages for updates and changes.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942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It looks at when the company begins, where it is located, how</a:t>
            </a:r>
            <a:r>
              <a:rPr lang="en-GB" baseline="0" dirty="0"/>
              <a:t> did it develop, who leads it?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what are the company’s plans?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What experts opinions say about the company?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Monitor website traffic of target company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Track online reputation of the target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882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Whois</a:t>
            </a:r>
            <a:r>
              <a:rPr lang="en-GB" dirty="0"/>
              <a:t> databases</a:t>
            </a:r>
            <a:r>
              <a:rPr lang="en-GB" baseline="0" dirty="0"/>
              <a:t> are maintained by Regional Internet Registries and contain personal information of domain owners.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622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Whois</a:t>
            </a:r>
            <a:r>
              <a:rPr lang="en-GB" dirty="0"/>
              <a:t> databases</a:t>
            </a:r>
            <a:r>
              <a:rPr lang="en-GB" baseline="0" dirty="0"/>
              <a:t> are maintained by Regional Internet Registries and contain personal information of domain owners.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088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Traceroute: This program work on the concept of ICMP protocol and use the TTL field in the header of ICMP packets to discover the routers on the path to a target host.</a:t>
            </a:r>
          </a:p>
          <a:p>
            <a:r>
              <a:rPr lang="en-GB" dirty="0"/>
              <a:t>Attackers conduct traceroute to extract information about: networking topology, trusted routers and firewall locations.  By running</a:t>
            </a:r>
            <a:r>
              <a:rPr lang="en-GB" baseline="0" dirty="0"/>
              <a:t> several traceroutes an attacker might obtain information of each hop and put it together to draw the network diagram.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702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Other tools: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Path </a:t>
            </a:r>
            <a:r>
              <a:rPr lang="en-GB" dirty="0" err="1"/>
              <a:t>Analyzer</a:t>
            </a:r>
            <a:r>
              <a:rPr lang="en-GB" dirty="0"/>
              <a:t> Pro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VisualRoute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405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Maltego</a:t>
            </a:r>
            <a:r>
              <a:rPr lang="en-GB" dirty="0"/>
              <a:t> is a program that can be used to determine</a:t>
            </a:r>
            <a:r>
              <a:rPr lang="en-GB" baseline="0" dirty="0"/>
              <a:t> the relationships and real world links between people, groups of people (social networks), companies, organisations, websites, Internet infrastructure, Phases, documents and files.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Recon-ng is a web reconnaissance framework with independent modules, database interaction, built in convenience </a:t>
            </a:r>
            <a:r>
              <a:rPr lang="en-GB" baseline="0" dirty="0" err="1"/>
              <a:t>fuctions</a:t>
            </a:r>
            <a:r>
              <a:rPr lang="en-GB" baseline="0" dirty="0"/>
              <a:t>, interactive help and command completion, that provides and environment in which open source web-based reconnaissance can be conducted.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FOCA (Fingerprinting Organizations with Collected Archives) is a tool used mainly to fine metadata and hidden information in the documents its scans.  It is possible to undertake</a:t>
            </a:r>
            <a:r>
              <a:rPr lang="en-GB" baseline="0" dirty="0"/>
              <a:t> multiple attacks and analysis techniques such as metadata extraction, network analysis, DNS snooping proxies search, fingerprinting, open directories search,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D1800-AE61-436B-BD56-69B6230B0B23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82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4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3059832" y="63093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Dr. Carlene Campbell</a:t>
            </a:r>
          </a:p>
        </p:txBody>
      </p:sp>
    </p:spTree>
    <p:extLst>
      <p:ext uri="{BB962C8B-B14F-4D97-AF65-F5344CB8AC3E}">
        <p14:creationId xmlns:p14="http://schemas.microsoft.com/office/powerpoint/2010/main" val="3218587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63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54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29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51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271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40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6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69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57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6A9B7-0CCE-4F08-82E5-246E41A511DA}" type="datetimeFigureOut">
              <a:rPr lang="en-GB" smtClean="0"/>
              <a:pPr/>
              <a:t>06/10/2018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8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aspen.eccouncil.org/" TargetMode="External"/><Relationship Id="rId2" Type="http://schemas.openxmlformats.org/officeDocument/2006/relationships/hyperlink" Target="http://ceh.vn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ymantec.com/security_response/publications/threatreport.j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628800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err="1"/>
              <a:t>Footprinting</a:t>
            </a:r>
            <a:r>
              <a:rPr lang="en-GB" dirty="0"/>
              <a:t> and Reconnaissance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674709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Upon completion of this material, you should be able to: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zh-TW" sz="2400" dirty="0">
                <a:ea typeface="新細明體" pitchFamily="18" charset="-120"/>
              </a:rPr>
              <a:t>Understanding </a:t>
            </a:r>
            <a:r>
              <a:rPr lang="en-US" altLang="zh-TW" sz="2400" dirty="0" err="1">
                <a:ea typeface="新細明體" pitchFamily="18" charset="-120"/>
              </a:rPr>
              <a:t>Footprinting</a:t>
            </a:r>
            <a:r>
              <a:rPr lang="en-US" altLang="zh-TW" sz="2400" dirty="0">
                <a:ea typeface="新細明體" pitchFamily="18" charset="-120"/>
              </a:rPr>
              <a:t> concepts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zh-TW" sz="2400" dirty="0">
                <a:ea typeface="新細明體" pitchFamily="18" charset="-120"/>
              </a:rPr>
              <a:t>Understanding different techniques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zh-TW" sz="2400" dirty="0" err="1">
                <a:ea typeface="新細明體" pitchFamily="18" charset="-120"/>
              </a:rPr>
              <a:t>Footprinting</a:t>
            </a:r>
            <a:r>
              <a:rPr lang="en-US" altLang="zh-TW" sz="2400" dirty="0">
                <a:ea typeface="新細明體" pitchFamily="18" charset="-120"/>
              </a:rPr>
              <a:t> Tools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zh-TW" sz="2400" dirty="0" err="1">
                <a:ea typeface="新細明體" pitchFamily="18" charset="-120"/>
              </a:rPr>
              <a:t>Footpriniting</a:t>
            </a:r>
            <a:r>
              <a:rPr lang="en-US" altLang="zh-TW" sz="2400" dirty="0">
                <a:ea typeface="新細明體" pitchFamily="18" charset="-120"/>
              </a:rPr>
              <a:t> countermeasures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zh-TW" sz="2400" dirty="0">
                <a:ea typeface="新細明體" pitchFamily="18" charset="-120"/>
              </a:rPr>
              <a:t>Overview of </a:t>
            </a:r>
            <a:r>
              <a:rPr lang="en-US" altLang="zh-TW" sz="2400" dirty="0" err="1">
                <a:ea typeface="新細明體" pitchFamily="18" charset="-120"/>
              </a:rPr>
              <a:t>Footprinting</a:t>
            </a:r>
            <a:r>
              <a:rPr lang="en-US" altLang="zh-TW" sz="2400" dirty="0">
                <a:ea typeface="新細明體" pitchFamily="18" charset="-120"/>
              </a:rPr>
              <a:t> Pen Testing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</a:t>
            </a:r>
            <a:r>
              <a:rPr lang="en-GB" dirty="0" err="1"/>
              <a:t>Footprinting</a:t>
            </a:r>
            <a:r>
              <a:rPr lang="en-GB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2074"/>
            <a:ext cx="9144000" cy="50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3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703"/>
            <a:ext cx="8229600" cy="786009"/>
          </a:xfrm>
        </p:spPr>
        <p:txBody>
          <a:bodyPr/>
          <a:lstStyle/>
          <a:p>
            <a:r>
              <a:rPr lang="en-GB" dirty="0" err="1"/>
              <a:t>Footprinting</a:t>
            </a:r>
            <a:r>
              <a:rPr lang="en-GB" dirty="0"/>
              <a:t>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836712"/>
            <a:ext cx="8229600" cy="4669979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Foot printing can be collected through the following:</a:t>
            </a:r>
          </a:p>
          <a:p>
            <a:pPr lvl="1"/>
            <a:r>
              <a:rPr lang="en-GB" dirty="0"/>
              <a:t>Through search Engines</a:t>
            </a:r>
          </a:p>
          <a:p>
            <a:pPr lvl="1"/>
            <a:r>
              <a:rPr lang="en-GB" dirty="0"/>
              <a:t>Using advanced Google Hacking techniques</a:t>
            </a:r>
          </a:p>
          <a:p>
            <a:pPr lvl="1"/>
            <a:r>
              <a:rPr lang="en-GB" dirty="0"/>
              <a:t>Website </a:t>
            </a:r>
          </a:p>
          <a:p>
            <a:pPr lvl="1"/>
            <a:r>
              <a:rPr lang="en-GB" dirty="0"/>
              <a:t>Email </a:t>
            </a:r>
          </a:p>
          <a:p>
            <a:pPr lvl="1"/>
            <a:r>
              <a:rPr lang="en-GB" dirty="0"/>
              <a:t>Competitive Intelligence</a:t>
            </a:r>
          </a:p>
          <a:p>
            <a:pPr lvl="1"/>
            <a:r>
              <a:rPr lang="en-GB" dirty="0" err="1"/>
              <a:t>Whois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DNS</a:t>
            </a:r>
          </a:p>
          <a:p>
            <a:pPr lvl="1"/>
            <a:r>
              <a:rPr lang="en-GB" dirty="0"/>
              <a:t>Networking</a:t>
            </a:r>
          </a:p>
          <a:p>
            <a:pPr lvl="1"/>
            <a:r>
              <a:rPr lang="en-GB" dirty="0"/>
              <a:t>Social Engineering</a:t>
            </a:r>
          </a:p>
        </p:txBody>
      </p:sp>
    </p:spTree>
    <p:extLst>
      <p:ext uri="{BB962C8B-B14F-4D97-AF65-F5344CB8AC3E}">
        <p14:creationId xmlns:p14="http://schemas.microsoft.com/office/powerpoint/2010/main" val="2108704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32" y="7748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/>
              <a:t>People Search Online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2" y="620688"/>
            <a:ext cx="9144000" cy="573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8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3103"/>
            <a:ext cx="8229600" cy="815617"/>
          </a:xfrm>
        </p:spPr>
        <p:txBody>
          <a:bodyPr>
            <a:noAutofit/>
          </a:bodyPr>
          <a:lstStyle/>
          <a:p>
            <a:r>
              <a:rPr lang="en-GB" sz="3200" dirty="0"/>
              <a:t>Information Available on social networking 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1268760"/>
            <a:ext cx="8229600" cy="4525963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32" y="908720"/>
            <a:ext cx="9144000" cy="477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5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743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Website </a:t>
            </a:r>
            <a:r>
              <a:rPr lang="en-GB" dirty="0" err="1"/>
              <a:t>Footprinting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3" y="692696"/>
            <a:ext cx="9144000" cy="539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543"/>
            <a:ext cx="8229600" cy="522312"/>
          </a:xfrm>
        </p:spPr>
        <p:txBody>
          <a:bodyPr>
            <a:normAutofit fontScale="90000"/>
          </a:bodyPr>
          <a:lstStyle/>
          <a:p>
            <a:r>
              <a:rPr lang="en-GB" dirty="0"/>
              <a:t>Website Mirroring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3855"/>
            <a:ext cx="9144000" cy="574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2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9270"/>
            <a:ext cx="8229600" cy="639958"/>
          </a:xfrm>
        </p:spPr>
        <p:txBody>
          <a:bodyPr>
            <a:normAutofit fontScale="90000"/>
          </a:bodyPr>
          <a:lstStyle/>
          <a:p>
            <a:r>
              <a:rPr lang="en-GB" dirty="0"/>
              <a:t>Web Updates Monitoring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1" y="651519"/>
            <a:ext cx="9144000" cy="564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6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1971"/>
          </a:xfrm>
        </p:spPr>
        <p:txBody>
          <a:bodyPr>
            <a:noAutofit/>
          </a:bodyPr>
          <a:lstStyle/>
          <a:p>
            <a:r>
              <a:rPr lang="en-GB" sz="3200" dirty="0"/>
              <a:t>Collecting Information from Email Header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182"/>
          <a:stretch/>
        </p:blipFill>
        <p:spPr>
          <a:xfrm>
            <a:off x="503548" y="932864"/>
            <a:ext cx="8136904" cy="470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7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125" y="41373"/>
            <a:ext cx="8229600" cy="651323"/>
          </a:xfrm>
        </p:spPr>
        <p:txBody>
          <a:bodyPr>
            <a:normAutofit fontScale="90000"/>
          </a:bodyPr>
          <a:lstStyle/>
          <a:p>
            <a:r>
              <a:rPr lang="en-GB" dirty="0"/>
              <a:t>Email Tracking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4140"/>
            <a:ext cx="9144000" cy="564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3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Competitive Intelligence Gathering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127584"/>
            <a:ext cx="822960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3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074" y="0"/>
            <a:ext cx="8229600" cy="836712"/>
          </a:xfrm>
        </p:spPr>
        <p:txBody>
          <a:bodyPr>
            <a:noAutofit/>
          </a:bodyPr>
          <a:lstStyle/>
          <a:p>
            <a:r>
              <a:rPr lang="en-GB" sz="3200" dirty="0"/>
              <a:t>Tools for Tracking Online Reputation of the Target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600" y="908720"/>
            <a:ext cx="748405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7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11"/>
            <a:ext cx="8229600" cy="669985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Whois</a:t>
            </a:r>
            <a:r>
              <a:rPr lang="en-GB" dirty="0"/>
              <a:t> Lookup Tools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7564" y="620688"/>
            <a:ext cx="7848872" cy="473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35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11"/>
            <a:ext cx="8229600" cy="669985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Whois</a:t>
            </a:r>
            <a:r>
              <a:rPr lang="en-GB" dirty="0"/>
              <a:t> Lookup Tools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" y="692696"/>
            <a:ext cx="9144000" cy="569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291" y="22711"/>
            <a:ext cx="8229600" cy="669985"/>
          </a:xfrm>
        </p:spPr>
        <p:txBody>
          <a:bodyPr>
            <a:normAutofit fontScale="90000"/>
          </a:bodyPr>
          <a:lstStyle/>
          <a:p>
            <a:r>
              <a:rPr lang="en-GB" dirty="0"/>
              <a:t>WHOIS Lookup Tools for Mobile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715963"/>
            <a:ext cx="8424935" cy="476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16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Extracting DNS Information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9228" y="692696"/>
            <a:ext cx="8229600" cy="480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1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DNS Interrogation Tools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7007" y="692150"/>
            <a:ext cx="7849793" cy="483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7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Locate the Network Range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8987" y="692150"/>
            <a:ext cx="8035461" cy="469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3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Traceroute Tools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0283" y="620688"/>
            <a:ext cx="8208912" cy="4854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78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Foorprinting</a:t>
            </a:r>
            <a:r>
              <a:rPr lang="en-GB" dirty="0"/>
              <a:t> through Social Engineering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900" y="1417638"/>
            <a:ext cx="8352928" cy="49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26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66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2800" dirty="0"/>
              <a:t>Collecting Information Using Eavesdropping, Shoulder Surfing and Dumpster Driving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980728"/>
            <a:ext cx="8064896" cy="452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4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10" y="13381"/>
            <a:ext cx="8229600" cy="1143000"/>
          </a:xfrm>
        </p:spPr>
        <p:txBody>
          <a:bodyPr/>
          <a:lstStyle/>
          <a:p>
            <a:r>
              <a:rPr lang="en-GB" dirty="0" err="1"/>
              <a:t>Footprinting</a:t>
            </a:r>
            <a:r>
              <a:rPr lang="en-GB" dirty="0"/>
              <a:t>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5" y="1268761"/>
            <a:ext cx="7210737" cy="3312368"/>
          </a:xfrm>
        </p:spPr>
        <p:txBody>
          <a:bodyPr/>
          <a:lstStyle/>
          <a:p>
            <a:r>
              <a:rPr lang="en-GB" dirty="0" err="1"/>
              <a:t>Maltego</a:t>
            </a:r>
            <a:endParaRPr lang="en-GB" dirty="0"/>
          </a:p>
          <a:p>
            <a:r>
              <a:rPr lang="en-GB" dirty="0"/>
              <a:t>Recon-ng</a:t>
            </a:r>
          </a:p>
          <a:p>
            <a:r>
              <a:rPr lang="en-GB" dirty="0"/>
              <a:t>FOCA</a:t>
            </a:r>
          </a:p>
        </p:txBody>
      </p:sp>
    </p:spTree>
    <p:extLst>
      <p:ext uri="{BB962C8B-B14F-4D97-AF65-F5344CB8AC3E}">
        <p14:creationId xmlns:p14="http://schemas.microsoft.com/office/powerpoint/2010/main" val="208608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291" y="22711"/>
            <a:ext cx="8229600" cy="741993"/>
          </a:xfrm>
        </p:spPr>
        <p:txBody>
          <a:bodyPr>
            <a:normAutofit fontScale="90000"/>
          </a:bodyPr>
          <a:lstStyle/>
          <a:p>
            <a:r>
              <a:rPr lang="en-GB" dirty="0"/>
              <a:t>Additional </a:t>
            </a:r>
            <a:r>
              <a:rPr lang="en-GB" dirty="0" err="1"/>
              <a:t>Footprinting</a:t>
            </a:r>
            <a:r>
              <a:rPr lang="en-GB" dirty="0"/>
              <a:t> Tools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229" r="12076"/>
          <a:stretch/>
        </p:blipFill>
        <p:spPr>
          <a:xfrm>
            <a:off x="107504" y="784379"/>
            <a:ext cx="2880320" cy="45259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839" r="10122"/>
          <a:stretch/>
        </p:blipFill>
        <p:spPr>
          <a:xfrm>
            <a:off x="3131840" y="787421"/>
            <a:ext cx="2777480" cy="45444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415" r="11617"/>
          <a:stretch/>
        </p:blipFill>
        <p:spPr>
          <a:xfrm>
            <a:off x="6057393" y="764705"/>
            <a:ext cx="3086607" cy="456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2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721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Footprinting</a:t>
            </a:r>
            <a:r>
              <a:rPr lang="en-GB" dirty="0"/>
              <a:t> Countermeasures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184" y="626576"/>
            <a:ext cx="8180287" cy="492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87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721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Footprinting</a:t>
            </a:r>
            <a:r>
              <a:rPr lang="en-GB" dirty="0"/>
              <a:t> Countermeasures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9248" y="632457"/>
            <a:ext cx="8403232" cy="492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18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06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Footprinting</a:t>
            </a:r>
            <a:r>
              <a:rPr lang="en-GB" dirty="0"/>
              <a:t> Pen Testing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479" y="620687"/>
            <a:ext cx="8040961" cy="477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79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06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Footprinting</a:t>
            </a:r>
            <a:r>
              <a:rPr lang="en-GB" dirty="0"/>
              <a:t> Pen Testing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908720"/>
            <a:ext cx="5004047" cy="4525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908719"/>
            <a:ext cx="392392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1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06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Footprinting</a:t>
            </a:r>
            <a:r>
              <a:rPr lang="en-GB" dirty="0"/>
              <a:t> Pen Testing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400" y="765175"/>
            <a:ext cx="760449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3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1373"/>
            <a:ext cx="8229600" cy="723331"/>
          </a:xfrm>
        </p:spPr>
        <p:txBody>
          <a:bodyPr>
            <a:noAutofit/>
          </a:bodyPr>
          <a:lstStyle/>
          <a:p>
            <a:r>
              <a:rPr lang="en-GB" sz="3200" dirty="0" err="1"/>
              <a:t>Footprinting</a:t>
            </a:r>
            <a:r>
              <a:rPr lang="en-GB" sz="3200" dirty="0"/>
              <a:t> Pen Test Report Templates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98" y="836712"/>
            <a:ext cx="4615610" cy="45259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836712"/>
            <a:ext cx="435597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05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77" y="0"/>
            <a:ext cx="8229600" cy="764704"/>
          </a:xfrm>
        </p:spPr>
        <p:txBody>
          <a:bodyPr/>
          <a:lstStyle/>
          <a:p>
            <a:r>
              <a:rPr lang="en-GB" dirty="0"/>
              <a:t>Summary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0538" y="764704"/>
            <a:ext cx="82296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42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5776" y="2732168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Questions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755566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908720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M. T Simpson, K. </a:t>
            </a:r>
            <a:r>
              <a:rPr lang="en-GB" dirty="0" err="1"/>
              <a:t>Backman</a:t>
            </a:r>
            <a:r>
              <a:rPr lang="en-GB" dirty="0"/>
              <a:t>, J. Corley, Hands-On </a:t>
            </a:r>
            <a:r>
              <a:rPr lang="en-GB" dirty="0" err="1"/>
              <a:t>Wthical</a:t>
            </a:r>
            <a:r>
              <a:rPr lang="en-GB" dirty="0"/>
              <a:t> Hacking and Network Defence, </a:t>
            </a:r>
            <a:r>
              <a:rPr lang="en-GB" dirty="0" err="1"/>
              <a:t>Cengage</a:t>
            </a:r>
            <a:r>
              <a:rPr lang="en-GB" dirty="0"/>
              <a:t> Learning, 2</a:t>
            </a:r>
            <a:r>
              <a:rPr lang="en-GB" baseline="30000" dirty="0"/>
              <a:t>nd</a:t>
            </a:r>
            <a:r>
              <a:rPr lang="en-GB" dirty="0"/>
              <a:t> </a:t>
            </a:r>
            <a:r>
              <a:rPr lang="en-GB" dirty="0" err="1"/>
              <a:t>ed</a:t>
            </a:r>
            <a:r>
              <a:rPr lang="en-GB" dirty="0"/>
              <a:t> 2011.</a:t>
            </a:r>
          </a:p>
          <a:p>
            <a:r>
              <a:rPr lang="en-GB" dirty="0">
                <a:hlinkClick r:id="rId2"/>
              </a:rPr>
              <a:t>http://ceh.vn/</a:t>
            </a:r>
            <a:endParaRPr lang="en-GB" dirty="0"/>
          </a:p>
          <a:p>
            <a:r>
              <a:rPr lang="en-GB" dirty="0">
                <a:hlinkClick r:id="rId3"/>
              </a:rPr>
              <a:t>https://aspen.eccouncil.org/</a:t>
            </a:r>
            <a:endParaRPr lang="en-GB" dirty="0"/>
          </a:p>
          <a:p>
            <a:r>
              <a:rPr lang="en-GB" dirty="0">
                <a:hlinkClick r:id="rId4"/>
              </a:rPr>
              <a:t>http://www.symantec.com/security_response/publications/threatreport.jsp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987</TotalTime>
  <Words>989</Words>
  <Application>Microsoft Office PowerPoint</Application>
  <PresentationFormat>On-screen Show (4:3)</PresentationFormat>
  <Paragraphs>104</Paragraphs>
  <Slides>33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新細明體</vt:lpstr>
      <vt:lpstr>Arial</vt:lpstr>
      <vt:lpstr>Calibri</vt:lpstr>
      <vt:lpstr>Lucida Sans Unicode</vt:lpstr>
      <vt:lpstr>Wingdings</vt:lpstr>
      <vt:lpstr>Office Theme</vt:lpstr>
      <vt:lpstr>Footprinting and Reconnaissance</vt:lpstr>
      <vt:lpstr>Learning outcome</vt:lpstr>
      <vt:lpstr>What is Footprinting?</vt:lpstr>
      <vt:lpstr>Footprinting Methodology</vt:lpstr>
      <vt:lpstr>People Search Online Services</vt:lpstr>
      <vt:lpstr>Information Available on social networking Sites</vt:lpstr>
      <vt:lpstr>Website Footprinting</vt:lpstr>
      <vt:lpstr>Website Mirroring Tools</vt:lpstr>
      <vt:lpstr>Web Updates Monitoring Tools</vt:lpstr>
      <vt:lpstr>Collecting Information from Email Header</vt:lpstr>
      <vt:lpstr>Email Tracking Tools</vt:lpstr>
      <vt:lpstr>Competitive Intelligence Gathering</vt:lpstr>
      <vt:lpstr>Tools for Tracking Online Reputation of the Target</vt:lpstr>
      <vt:lpstr>Whois Lookup Tools</vt:lpstr>
      <vt:lpstr>Whois Lookup Tools</vt:lpstr>
      <vt:lpstr>WHOIS Lookup Tools for Mobile</vt:lpstr>
      <vt:lpstr>Extracting DNS Information</vt:lpstr>
      <vt:lpstr>DNS Interrogation Tools</vt:lpstr>
      <vt:lpstr>Locate the Network Range</vt:lpstr>
      <vt:lpstr>Traceroute Tools</vt:lpstr>
      <vt:lpstr>Foorprinting through Social Engineering</vt:lpstr>
      <vt:lpstr>Collecting Information Using Eavesdropping, Shoulder Surfing and Dumpster Driving</vt:lpstr>
      <vt:lpstr>Footprinting tools</vt:lpstr>
      <vt:lpstr>Additional Footprinting Tools</vt:lpstr>
      <vt:lpstr>Footprinting Countermeasures</vt:lpstr>
      <vt:lpstr>Footprinting Countermeasures</vt:lpstr>
      <vt:lpstr>Footprinting Pen Testing</vt:lpstr>
      <vt:lpstr>Footprinting Pen Testing</vt:lpstr>
      <vt:lpstr>Footprinting Pen Testing</vt:lpstr>
      <vt:lpstr>Footprinting Pen Test Report Templates</vt:lpstr>
      <vt:lpstr>Summary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Network</dc:title>
  <dc:creator>arya</dc:creator>
  <cp:lastModifiedBy>Carlene Campbell</cp:lastModifiedBy>
  <cp:revision>72</cp:revision>
  <dcterms:created xsi:type="dcterms:W3CDTF">2013-10-01T08:59:03Z</dcterms:created>
  <dcterms:modified xsi:type="dcterms:W3CDTF">2018-10-06T17:21:34Z</dcterms:modified>
</cp:coreProperties>
</file>