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406" r:id="rId6"/>
    <p:sldId id="403" r:id="rId7"/>
    <p:sldId id="405" r:id="rId8"/>
    <p:sldId id="407" r:id="rId9"/>
    <p:sldId id="402" r:id="rId10"/>
    <p:sldId id="398" r:id="rId11"/>
    <p:sldId id="399" r:id="rId12"/>
    <p:sldId id="40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4BD97"/>
    <a:srgbClr val="087395"/>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0CBBE-8C1F-419D-AE12-C076565484F3}" v="5925" dt="2026-07-18T18:51:48.0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92" autoAdjust="0"/>
    <p:restoredTop sz="94689"/>
  </p:normalViewPr>
  <p:slideViewPr>
    <p:cSldViewPr snapToGrid="0" showGuides="1">
      <p:cViewPr varScale="1">
        <p:scale>
          <a:sx n="103" d="100"/>
          <a:sy n="103" d="100"/>
        </p:scale>
        <p:origin x="114" y="2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51990E-9650-4C69-A5C8-2E745810BF51}"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F732A075-0F4C-445F-8ED9-2FEB1890E9D2}">
      <dgm:prSet custT="1"/>
      <dgm:spPr>
        <a:solidFill>
          <a:schemeClr val="bg2">
            <a:lumMod val="75000"/>
          </a:schemeClr>
        </a:solidFill>
        <a:ln>
          <a:solidFill>
            <a:schemeClr val="tx1"/>
          </a:solidFill>
        </a:ln>
      </dgm:spPr>
      <dgm:t>
        <a:bodyPr/>
        <a:lstStyle/>
        <a:p>
          <a:pPr>
            <a:buNone/>
          </a:pPr>
          <a:r>
            <a:rPr lang="en-GB" sz="1800" b="1" i="0" dirty="0">
              <a:solidFill>
                <a:schemeClr val="tx1"/>
              </a:solidFill>
              <a:effectLst/>
              <a:latin typeface="Arial" panose="020B0604020202020204" pitchFamily="34" charset="0"/>
              <a:cs typeface="Arial" panose="020B0604020202020204" pitchFamily="34" charset="0"/>
            </a:rPr>
            <a:t>Communication</a:t>
          </a:r>
          <a:r>
            <a:rPr lang="en-GB" sz="1400" b="0" i="0" dirty="0">
              <a:solidFill>
                <a:schemeClr val="tx1"/>
              </a:solidFill>
              <a:effectLst/>
              <a:latin typeface="Arial" panose="020B0604020202020204" pitchFamily="34" charset="0"/>
              <a:cs typeface="Arial" panose="020B0604020202020204" pitchFamily="34" charset="0"/>
            </a:rPr>
            <a:t> is the process of exchanging information, ideas, thoughts,</a:t>
          </a:r>
        </a:p>
        <a:p>
          <a:pPr>
            <a:buNone/>
          </a:pPr>
          <a:r>
            <a:rPr lang="en-GB" sz="1400" b="0" i="0" dirty="0">
              <a:solidFill>
                <a:schemeClr val="tx1"/>
              </a:solidFill>
              <a:effectLst/>
              <a:latin typeface="Arial" panose="020B0604020202020204" pitchFamily="34" charset="0"/>
              <a:cs typeface="Arial" panose="020B0604020202020204" pitchFamily="34" charset="0"/>
            </a:rPr>
            <a:t> and feelings through verbal and non-verbal methods, including spoken language,</a:t>
          </a:r>
        </a:p>
        <a:p>
          <a:pPr>
            <a:buNone/>
          </a:pPr>
          <a:r>
            <a:rPr lang="en-GB" sz="1400" b="0" i="0" dirty="0">
              <a:solidFill>
                <a:schemeClr val="tx1"/>
              </a:solidFill>
              <a:effectLst/>
              <a:latin typeface="Arial" panose="020B0604020202020204" pitchFamily="34" charset="0"/>
              <a:cs typeface="Arial" panose="020B0604020202020204" pitchFamily="34" charset="0"/>
            </a:rPr>
            <a:t> written text, body language, and tone</a:t>
          </a:r>
          <a:r>
            <a:rPr lang="en-GB" sz="1800" b="0" i="0" dirty="0">
              <a:solidFill>
                <a:schemeClr val="tx1"/>
              </a:solidFill>
              <a:effectLst/>
              <a:latin typeface="Arial" panose="020B0604020202020204" pitchFamily="34" charset="0"/>
              <a:cs typeface="Arial" panose="020B0604020202020204" pitchFamily="34" charset="0"/>
            </a:rPr>
            <a:t>.</a:t>
          </a:r>
          <a:endParaRPr lang="en-GB" sz="1800" dirty="0">
            <a:solidFill>
              <a:schemeClr val="tx1"/>
            </a:solidFill>
            <a:latin typeface="Arial" panose="020B0604020202020204" pitchFamily="34" charset="0"/>
            <a:cs typeface="Arial" panose="020B0604020202020204" pitchFamily="34" charset="0"/>
          </a:endParaRPr>
        </a:p>
      </dgm:t>
    </dgm:pt>
    <dgm:pt modelId="{02D5AF3F-1522-4A8B-A704-8BA1FFF1E4C3}" type="sibTrans" cxnId="{0C02A780-CC1D-4637-9272-4A8BCF6C5A02}">
      <dgm:prSet/>
      <dgm:spPr/>
      <dgm:t>
        <a:bodyPr/>
        <a:lstStyle/>
        <a:p>
          <a:endParaRPr lang="en-GB"/>
        </a:p>
      </dgm:t>
    </dgm:pt>
    <dgm:pt modelId="{4CCA4AA3-9304-419C-9A4A-9258EEC7A7C8}" type="parTrans" cxnId="{0C02A780-CC1D-4637-9272-4A8BCF6C5A02}">
      <dgm:prSet/>
      <dgm:spPr/>
      <dgm:t>
        <a:bodyPr/>
        <a:lstStyle/>
        <a:p>
          <a:endParaRPr lang="en-GB"/>
        </a:p>
      </dgm:t>
    </dgm:pt>
    <dgm:pt modelId="{9D6C0112-A3B6-4A67-B18F-B05DDA9DCE36}" type="pres">
      <dgm:prSet presAssocID="{1551990E-9650-4C69-A5C8-2E745810BF51}" presName="linear" presStyleCnt="0">
        <dgm:presLayoutVars>
          <dgm:animLvl val="lvl"/>
          <dgm:resizeHandles val="exact"/>
        </dgm:presLayoutVars>
      </dgm:prSet>
      <dgm:spPr/>
    </dgm:pt>
    <dgm:pt modelId="{906C3B50-4D8D-4011-A650-795E753624D4}" type="pres">
      <dgm:prSet presAssocID="{F732A075-0F4C-445F-8ED9-2FEB1890E9D2}" presName="parentText" presStyleLbl="node1" presStyleIdx="0" presStyleCnt="1" custLinFactNeighborX="0" custLinFactNeighborY="-47394">
        <dgm:presLayoutVars>
          <dgm:chMax val="0"/>
          <dgm:bulletEnabled val="1"/>
        </dgm:presLayoutVars>
      </dgm:prSet>
      <dgm:spPr/>
    </dgm:pt>
  </dgm:ptLst>
  <dgm:cxnLst>
    <dgm:cxn modelId="{5892E312-55FC-4435-B5C9-8642A6D9BE55}" type="presOf" srcId="{1551990E-9650-4C69-A5C8-2E745810BF51}" destId="{9D6C0112-A3B6-4A67-B18F-B05DDA9DCE36}" srcOrd="0" destOrd="0" presId="urn:microsoft.com/office/officeart/2005/8/layout/vList2"/>
    <dgm:cxn modelId="{96E3C069-D089-4F08-B0C9-A2C5A88A6BF5}" type="presOf" srcId="{F732A075-0F4C-445F-8ED9-2FEB1890E9D2}" destId="{906C3B50-4D8D-4011-A650-795E753624D4}" srcOrd="0" destOrd="0" presId="urn:microsoft.com/office/officeart/2005/8/layout/vList2"/>
    <dgm:cxn modelId="{0C02A780-CC1D-4637-9272-4A8BCF6C5A02}" srcId="{1551990E-9650-4C69-A5C8-2E745810BF51}" destId="{F732A075-0F4C-445F-8ED9-2FEB1890E9D2}" srcOrd="0" destOrd="0" parTransId="{4CCA4AA3-9304-419C-9A4A-9258EEC7A7C8}" sibTransId="{02D5AF3F-1522-4A8B-A704-8BA1FFF1E4C3}"/>
    <dgm:cxn modelId="{60CA233C-814E-468F-B72E-76D458C99B14}" type="presParOf" srcId="{9D6C0112-A3B6-4A67-B18F-B05DDA9DCE36}" destId="{906C3B50-4D8D-4011-A650-795E753624D4}"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C3B50-4D8D-4011-A650-795E753624D4}">
      <dsp:nvSpPr>
        <dsp:cNvPr id="0" name=""/>
        <dsp:cNvSpPr/>
      </dsp:nvSpPr>
      <dsp:spPr>
        <a:xfrm>
          <a:off x="0" y="0"/>
          <a:ext cx="8046719" cy="1216800"/>
        </a:xfrm>
        <a:prstGeom prst="roundRect">
          <a:avLst/>
        </a:prstGeom>
        <a:solidFill>
          <a:schemeClr val="bg2">
            <a:lumMod val="75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effectLst/>
              <a:latin typeface="Arial" panose="020B0604020202020204" pitchFamily="34" charset="0"/>
              <a:cs typeface="Arial" panose="020B0604020202020204" pitchFamily="34" charset="0"/>
            </a:rPr>
            <a:t>Communication</a:t>
          </a:r>
          <a:r>
            <a:rPr lang="en-GB" sz="1400" b="0" i="0" kern="1200" dirty="0">
              <a:solidFill>
                <a:schemeClr val="tx1"/>
              </a:solidFill>
              <a:effectLst/>
              <a:latin typeface="Arial" panose="020B0604020202020204" pitchFamily="34" charset="0"/>
              <a:cs typeface="Arial" panose="020B0604020202020204" pitchFamily="34" charset="0"/>
            </a:rPr>
            <a:t> is the process of exchanging information, ideas, thoughts,</a:t>
          </a:r>
        </a:p>
        <a:p>
          <a:pPr marL="0" lvl="0" indent="0" algn="l" defTabSz="800100">
            <a:lnSpc>
              <a:spcPct val="90000"/>
            </a:lnSpc>
            <a:spcBef>
              <a:spcPct val="0"/>
            </a:spcBef>
            <a:spcAft>
              <a:spcPct val="35000"/>
            </a:spcAft>
            <a:buNone/>
          </a:pPr>
          <a:r>
            <a:rPr lang="en-GB" sz="1400" b="0" i="0" kern="1200" dirty="0">
              <a:solidFill>
                <a:schemeClr val="tx1"/>
              </a:solidFill>
              <a:effectLst/>
              <a:latin typeface="Arial" panose="020B0604020202020204" pitchFamily="34" charset="0"/>
              <a:cs typeface="Arial" panose="020B0604020202020204" pitchFamily="34" charset="0"/>
            </a:rPr>
            <a:t> and feelings through verbal and non-verbal methods, including spoken language,</a:t>
          </a:r>
        </a:p>
        <a:p>
          <a:pPr marL="0" lvl="0" indent="0" algn="l" defTabSz="800100">
            <a:lnSpc>
              <a:spcPct val="90000"/>
            </a:lnSpc>
            <a:spcBef>
              <a:spcPct val="0"/>
            </a:spcBef>
            <a:spcAft>
              <a:spcPct val="35000"/>
            </a:spcAft>
            <a:buNone/>
          </a:pPr>
          <a:r>
            <a:rPr lang="en-GB" sz="1400" b="0" i="0" kern="1200" dirty="0">
              <a:solidFill>
                <a:schemeClr val="tx1"/>
              </a:solidFill>
              <a:effectLst/>
              <a:latin typeface="Arial" panose="020B0604020202020204" pitchFamily="34" charset="0"/>
              <a:cs typeface="Arial" panose="020B0604020202020204" pitchFamily="34" charset="0"/>
            </a:rPr>
            <a:t> written text, body language, and tone</a:t>
          </a:r>
          <a:r>
            <a:rPr lang="en-GB" sz="1800" b="0" i="0" kern="1200" dirty="0">
              <a:solidFill>
                <a:schemeClr val="tx1"/>
              </a:solidFill>
              <a:effectLst/>
              <a:latin typeface="Arial" panose="020B0604020202020204" pitchFamily="34" charset="0"/>
              <a:cs typeface="Arial" panose="020B0604020202020204" pitchFamily="34" charset="0"/>
            </a:rPr>
            <a:t>.</a:t>
          </a:r>
          <a:endParaRPr lang="en-GB" sz="1800" kern="1200" dirty="0">
            <a:solidFill>
              <a:schemeClr val="tx1"/>
            </a:solidFill>
            <a:latin typeface="Arial" panose="020B0604020202020204" pitchFamily="34" charset="0"/>
            <a:cs typeface="Arial" panose="020B0604020202020204" pitchFamily="34" charset="0"/>
          </a:endParaRPr>
        </a:p>
      </dsp:txBody>
      <dsp:txXfrm>
        <a:off x="59399" y="59399"/>
        <a:ext cx="7927921"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hyperlink" Target="https://atividadesdeapoiocurricular.blogspot.com/" TargetMode="External"/><Relationship Id="rId13" Type="http://schemas.openxmlformats.org/officeDocument/2006/relationships/image" Target="../media/image7.png"/><Relationship Id="rId3" Type="http://schemas.openxmlformats.org/officeDocument/2006/relationships/diagramLayout" Target="../diagrams/layout1.xml"/><Relationship Id="rId7" Type="http://schemas.openxmlformats.org/officeDocument/2006/relationships/image" Target="../media/image4.png"/><Relationship Id="rId12" Type="http://schemas.openxmlformats.org/officeDocument/2006/relationships/hyperlink" Target="https://cdnlogo.com/icon/communication_114560.html" TargetMode="External"/><Relationship Id="rId2" Type="http://schemas.openxmlformats.org/officeDocument/2006/relationships/diagramData" Target="../diagrams/data1.xml"/><Relationship Id="rId16" Type="http://schemas.openxmlformats.org/officeDocument/2006/relationships/hyperlink" Target="https://svgsilh.com/image/2164343.html" TargetMode="Externa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6.png"/><Relationship Id="rId5" Type="http://schemas.openxmlformats.org/officeDocument/2006/relationships/diagramColors" Target="../diagrams/colors1.xml"/><Relationship Id="rId15" Type="http://schemas.openxmlformats.org/officeDocument/2006/relationships/image" Target="../media/image8.svg"/><Relationship Id="rId10" Type="http://schemas.openxmlformats.org/officeDocument/2006/relationships/hyperlink" Target="https://svgsilh.com/image/309417.html" TargetMode="External"/><Relationship Id="rId4" Type="http://schemas.openxmlformats.org/officeDocument/2006/relationships/diagramQuickStyle" Target="../diagrams/quickStyle1.xml"/><Relationship Id="rId9" Type="http://schemas.openxmlformats.org/officeDocument/2006/relationships/image" Target="../media/image5.svg"/><Relationship Id="rId14" Type="http://schemas.openxmlformats.org/officeDocument/2006/relationships/hyperlink" Target="http://graphicdesign.stackexchange.com/questions/73877/how-to-convey-the-concept-of-clear-communication-with-an-icon-or-simple-illust"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ublicdomainpictures.net/en/view-image.php?image=20891&amp;picture=tree-branches"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flatworldknowledge.lardbucket.org/books/a-primer-on-communication-studies/s01-03-communication-principles.html" TargetMode="External"/><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laventanaciudadana.cl/vida-comunitaria-y-salud-mental/" TargetMode="External"/><Relationship Id="rId2" Type="http://schemas.openxmlformats.org/officeDocument/2006/relationships/image" Target="../media/image12.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ar.inspiredpencil.com/pictures-2023/animated-reading-gifs" TargetMode="External"/><Relationship Id="rId7" Type="http://schemas.openxmlformats.org/officeDocument/2006/relationships/hyperlink" Target="https://sergiomansilha.blogspot.com/2021/03/a-cultura-da-bondade-e-gentileza-na.html" TargetMode="External"/><Relationship Id="rId2" Type="http://schemas.openxmlformats.org/officeDocument/2006/relationships/image" Target="../media/image13.gif"/><Relationship Id="rId1" Type="http://schemas.openxmlformats.org/officeDocument/2006/relationships/slideLayout" Target="../slideLayouts/slideLayout2.xml"/><Relationship Id="rId6" Type="http://schemas.openxmlformats.org/officeDocument/2006/relationships/image" Target="../media/image15.gif"/><Relationship Id="rId11" Type="http://schemas.openxmlformats.org/officeDocument/2006/relationships/hyperlink" Target="https://creativecommons.org/licenses/by-sa/3.0/" TargetMode="External"/><Relationship Id="rId5" Type="http://schemas.openxmlformats.org/officeDocument/2006/relationships/hyperlink" Target="https://stock.adobe.com/images/personal-growth-and-improvement-concept-woman-stands-on-ladder-and-waters-plants-in-head-silhouette-self-development-career-progress-intellectual-activity-cartoon-flat-vector-illustration/517287958" TargetMode="External"/><Relationship Id="rId10" Type="http://schemas.openxmlformats.org/officeDocument/2006/relationships/hyperlink" Target="https://www.picpedia.org/chalkboard/t/therapist.html" TargetMode="External"/><Relationship Id="rId4" Type="http://schemas.openxmlformats.org/officeDocument/2006/relationships/image" Target="../media/image14.jpg"/><Relationship Id="rId9"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hyperlink" Target="https://www.shutterstock.com/search/improve-communications" TargetMode="External"/><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A50A-C039-5DB5-CA90-41A52ED36918}"/>
              </a:ext>
            </a:extLst>
          </p:cNvPr>
          <p:cNvSpPr>
            <a:spLocks noGrp="1"/>
          </p:cNvSpPr>
          <p:nvPr>
            <p:ph type="ctrTitle"/>
          </p:nvPr>
        </p:nvSpPr>
        <p:spPr>
          <a:xfrm>
            <a:off x="1742536" y="1078302"/>
            <a:ext cx="9839864" cy="1621766"/>
          </a:xfrm>
        </p:spPr>
        <p:txBody>
          <a:bodyPr/>
          <a:lstStyle/>
          <a:p>
            <a:r>
              <a:rPr lang="en-GB" altLang="en-US" sz="2800" dirty="0">
                <a:latin typeface="Arial" panose="020B0604020202020204" pitchFamily="34" charset="0"/>
                <a:cs typeface="Arial" panose="020B0604020202020204" pitchFamily="34" charset="0"/>
              </a:rPr>
              <a:t>Module Title</a:t>
            </a:r>
            <a:r>
              <a:rPr lang="en-GB" altLang="en-US" sz="3600" dirty="0">
                <a:latin typeface="Arial" panose="020B0604020202020204" pitchFamily="34" charset="0"/>
                <a:cs typeface="Arial" panose="020B0604020202020204" pitchFamily="34" charset="0"/>
              </a:rPr>
              <a:t>:  </a:t>
            </a:r>
            <a:r>
              <a:rPr lang="en-GB" altLang="en-US" sz="3600" b="1" dirty="0">
                <a:latin typeface="Arial" panose="020B0604020202020204" pitchFamily="34" charset="0"/>
                <a:cs typeface="Arial" panose="020B0604020202020204" pitchFamily="34" charset="0"/>
              </a:rPr>
              <a:t>Professional Career Development within H&amp;SC</a:t>
            </a:r>
            <a:br>
              <a:rPr lang="en-GB" altLang="en-US" b="1" dirty="0">
                <a:latin typeface="Arial" panose="020B0604020202020204" pitchFamily="34" charset="0"/>
                <a:cs typeface="Arial" panose="020B0604020202020204" pitchFamily="34" charset="0"/>
              </a:rPr>
            </a:br>
            <a:endParaRPr lang="en-GB" dirty="0"/>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type="subTitle" idx="1"/>
          </p:nvPr>
        </p:nvSpPr>
        <p:spPr>
          <a:xfrm>
            <a:off x="2954956" y="2978629"/>
            <a:ext cx="8971433" cy="2533898"/>
          </a:xfrm>
        </p:spPr>
        <p:txBody>
          <a:bodyPr/>
          <a:lstStyle/>
          <a:p>
            <a:pPr marL="514350" indent="-514350" algn="just">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Module Number</a:t>
            </a:r>
            <a:r>
              <a:rPr lang="en-GB" altLang="en-US" sz="2800" dirty="0">
                <a:solidFill>
                  <a:schemeClr val="tx1"/>
                </a:solidFill>
              </a:rPr>
              <a:t>: </a:t>
            </a:r>
            <a:r>
              <a:rPr lang="en-GB" altLang="en-US" sz="2800" b="1" dirty="0">
                <a:solidFill>
                  <a:schemeClr val="tx1"/>
                </a:solidFill>
                <a:latin typeface="Arial" panose="020B0604020202020204" pitchFamily="34" charset="0"/>
                <a:cs typeface="Arial" panose="020B0604020202020204" pitchFamily="34" charset="0"/>
              </a:rPr>
              <a:t>LCHS 4009 (LON)</a:t>
            </a:r>
          </a:p>
          <a:p>
            <a:pPr marL="514350" indent="-514350" algn="just">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Assignment No</a:t>
            </a:r>
            <a:r>
              <a:rPr lang="en-GB" altLang="en-US" sz="2800" b="1" dirty="0">
                <a:solidFill>
                  <a:schemeClr val="tx1"/>
                </a:solidFill>
                <a:latin typeface="Arial" panose="020B0604020202020204" pitchFamily="34" charset="0"/>
                <a:cs typeface="Arial" panose="020B0604020202020204" pitchFamily="34" charset="0"/>
              </a:rPr>
              <a:t>:</a:t>
            </a:r>
            <a:r>
              <a:rPr lang="en-GB" altLang="en-US" sz="2800" b="1" i="1" dirty="0">
                <a:solidFill>
                  <a:schemeClr val="tx1"/>
                </a:solidFill>
              </a:rPr>
              <a:t>  </a:t>
            </a:r>
            <a:r>
              <a:rPr lang="en-GB" altLang="en-US" sz="2800" b="1" dirty="0">
                <a:solidFill>
                  <a:schemeClr val="tx1"/>
                </a:solidFill>
                <a:latin typeface="Arial" panose="020B0604020202020204" pitchFamily="34" charset="0"/>
                <a:cs typeface="Arial" panose="020B0604020202020204" pitchFamily="34" charset="0"/>
              </a:rPr>
              <a:t>ASSIGNMENT 1</a:t>
            </a:r>
          </a:p>
          <a:p>
            <a:pPr marL="514350" indent="-514350" algn="just">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Student Name</a:t>
            </a:r>
            <a:r>
              <a:rPr lang="en-GB" altLang="en-US" sz="2800" b="1" dirty="0">
                <a:solidFill>
                  <a:schemeClr val="tx1"/>
                </a:solidFill>
                <a:latin typeface="Arial" panose="020B0604020202020204" pitchFamily="34" charset="0"/>
                <a:cs typeface="Arial" panose="020B0604020202020204" pitchFamily="34" charset="0"/>
              </a:rPr>
              <a:t>:   Alketa Lata</a:t>
            </a:r>
          </a:p>
          <a:p>
            <a:pPr marL="514350" indent="-514350" algn="just">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Student ID:         </a:t>
            </a:r>
            <a:r>
              <a:rPr lang="en-GB" altLang="en-US" sz="2800" b="1" dirty="0">
                <a:solidFill>
                  <a:schemeClr val="tx1"/>
                </a:solidFill>
                <a:latin typeface="Arial" panose="020B0604020202020204" pitchFamily="34" charset="0"/>
                <a:cs typeface="Arial" panose="020B0604020202020204" pitchFamily="34" charset="0"/>
              </a:rPr>
              <a:t>2510172</a:t>
            </a:r>
          </a:p>
          <a:p>
            <a:pPr marL="514350" indent="-514350" algn="just">
              <a:buFont typeface="Arial" panose="020B0604020202020204" pitchFamily="34" charset="0"/>
              <a:buChar char="•"/>
            </a:pPr>
            <a:r>
              <a:rPr lang="en-GB" altLang="en-US" sz="2800" dirty="0">
                <a:solidFill>
                  <a:schemeClr val="tx1"/>
                </a:solidFill>
                <a:latin typeface="Arial" panose="020B0604020202020204" pitchFamily="34" charset="0"/>
                <a:cs typeface="Arial" panose="020B0604020202020204" pitchFamily="34" charset="0"/>
              </a:rPr>
              <a:t>Lecturer’s Name</a:t>
            </a:r>
            <a:r>
              <a:rPr lang="en-GB" altLang="en-US" sz="2800" b="1" dirty="0">
                <a:solidFill>
                  <a:schemeClr val="tx1"/>
                </a:solidFill>
                <a:latin typeface="Arial" panose="020B0604020202020204" pitchFamily="34" charset="0"/>
                <a:cs typeface="Arial" panose="020B0604020202020204" pitchFamily="34" charset="0"/>
              </a:rPr>
              <a:t>: </a:t>
            </a:r>
            <a:r>
              <a:rPr lang="en-GB" altLang="en-US" sz="2800" b="1" dirty="0" err="1">
                <a:solidFill>
                  <a:schemeClr val="tx1"/>
                </a:solidFill>
                <a:latin typeface="Arial" panose="020B0604020202020204" pitchFamily="34" charset="0"/>
                <a:cs typeface="Arial" panose="020B0604020202020204" pitchFamily="34" charset="0"/>
              </a:rPr>
              <a:t>Dilhara</a:t>
            </a:r>
            <a:r>
              <a:rPr lang="en-GB" altLang="en-US" sz="2800" b="1" dirty="0">
                <a:solidFill>
                  <a:schemeClr val="tx1"/>
                </a:solidFill>
                <a:latin typeface="Arial" panose="020B0604020202020204" pitchFamily="34" charset="0"/>
                <a:cs typeface="Arial" panose="020B0604020202020204" pitchFamily="34" charset="0"/>
              </a:rPr>
              <a:t> </a:t>
            </a:r>
            <a:r>
              <a:rPr lang="en-GB" altLang="en-US" sz="2800" b="1" dirty="0" err="1">
                <a:solidFill>
                  <a:schemeClr val="tx1"/>
                </a:solidFill>
                <a:latin typeface="Arial" panose="020B0604020202020204" pitchFamily="34" charset="0"/>
                <a:cs typeface="Arial" panose="020B0604020202020204" pitchFamily="34" charset="0"/>
              </a:rPr>
              <a:t>Nadeeshani</a:t>
            </a:r>
            <a:r>
              <a:rPr lang="en-GB" altLang="en-US" sz="2800" b="1" dirty="0">
                <a:solidFill>
                  <a:schemeClr val="tx1"/>
                </a:solidFill>
                <a:latin typeface="Arial" panose="020B0604020202020204" pitchFamily="34" charset="0"/>
                <a:cs typeface="Arial" panose="020B0604020202020204" pitchFamily="34" charset="0"/>
              </a:rPr>
              <a:t> </a:t>
            </a:r>
            <a:r>
              <a:rPr lang="en-GB" altLang="en-US" sz="2800" b="1" dirty="0" err="1">
                <a:solidFill>
                  <a:schemeClr val="tx1"/>
                </a:solidFill>
                <a:latin typeface="Arial" panose="020B0604020202020204" pitchFamily="34" charset="0"/>
                <a:cs typeface="Arial" panose="020B0604020202020204" pitchFamily="34" charset="0"/>
              </a:rPr>
              <a:t>Mampitiya</a:t>
            </a:r>
            <a:endParaRPr lang="en-GB" altLang="en-US" sz="2800" b="1" i="1" dirty="0">
              <a:solidFill>
                <a:schemeClr val="tx1"/>
              </a:solidFill>
            </a:endParaRP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altLang="en-US" smtClean="0">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smtClean="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confirm that I have not used any form of AI in my assignment. I confirm that I have copies of my drafts, notes and any other resources I have used to prepare my assignment.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0" y="0"/>
            <a:ext cx="12192000" cy="940710"/>
          </a:xfrm>
          <a:solidFill>
            <a:schemeClr val="tx1">
              <a:lumMod val="50000"/>
              <a:lumOff val="50000"/>
            </a:schemeClr>
          </a:solidFill>
        </p:spPr>
        <p:txBody>
          <a:bodyPr wrap="square" anchor="ctr">
            <a:normAutofit fontScale="90000"/>
          </a:bodyPr>
          <a:lstStyle/>
          <a:p>
            <a:pPr>
              <a:lnSpc>
                <a:spcPct val="90000"/>
              </a:lnSpc>
            </a:pPr>
            <a:r>
              <a:rPr lang="en-GB" altLang="en-US" sz="3700" b="1" dirty="0"/>
              <a:t>The Importance of  Communication                                                                    in Health and Social Care</a:t>
            </a:r>
            <a:endParaRPr lang="en-US" altLang="en-US" sz="3700" b="1" dirty="0"/>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sz="half" idx="1"/>
          </p:nvPr>
        </p:nvSpPr>
        <p:spPr>
          <a:xfrm>
            <a:off x="0" y="940710"/>
            <a:ext cx="7016881" cy="4776508"/>
          </a:xfrm>
        </p:spPr>
        <p:txBody>
          <a:bodyPr wrap="square" anchor="t">
            <a:normAutofit fontScale="25000" lnSpcReduction="20000"/>
          </a:bodyPr>
          <a:lstStyle/>
          <a:p>
            <a:pPr marL="0" indent="0">
              <a:buNone/>
              <a:defRPr/>
            </a:pPr>
            <a:endParaRPr lang="en-GB" sz="7200" b="1" dirty="0">
              <a:latin typeface="Arial" panose="020B0604020202020204" pitchFamily="34" charset="0"/>
              <a:cs typeface="Arial" panose="020B0604020202020204" pitchFamily="34" charset="0"/>
            </a:endParaRPr>
          </a:p>
          <a:p>
            <a:pPr marL="0" indent="0">
              <a:buNone/>
              <a:defRPr/>
            </a:pPr>
            <a:r>
              <a:rPr lang="en-GB" sz="7200" b="1" dirty="0">
                <a:latin typeface="Arial" panose="020B0604020202020204" pitchFamily="34" charset="0"/>
                <a:cs typeface="Arial" panose="020B0604020202020204" pitchFamily="34" charset="0"/>
              </a:rPr>
              <a:t>Table of contents:</a:t>
            </a:r>
          </a:p>
          <a:p>
            <a:pPr marL="0" indent="0">
              <a:buNone/>
              <a:defRPr/>
            </a:pPr>
            <a:endParaRPr lang="en-GB" b="1" dirty="0">
              <a:latin typeface="Arial" panose="020B0604020202020204" pitchFamily="34" charset="0"/>
              <a:cs typeface="Arial" panose="020B0604020202020204" pitchFamily="34" charset="0"/>
            </a:endParaRPr>
          </a:p>
          <a:p>
            <a:pPr marL="0" indent="0">
              <a:buNone/>
              <a:defRPr/>
            </a:pPr>
            <a:endParaRPr lang="en-GB" b="1" dirty="0">
              <a:latin typeface="Arial" panose="020B0604020202020204" pitchFamily="34" charset="0"/>
              <a:cs typeface="Arial" panose="020B0604020202020204" pitchFamily="34" charset="0"/>
            </a:endParaRPr>
          </a:p>
          <a:p>
            <a:pPr marL="0" indent="0">
              <a:buNone/>
              <a:defRPr/>
            </a:pPr>
            <a:r>
              <a:rPr lang="en-GB" sz="4800" dirty="0">
                <a:solidFill>
                  <a:srgbClr val="1C1C1C"/>
                </a:solidFill>
                <a:latin typeface="Arial" panose="020B0604020202020204" pitchFamily="34" charset="0"/>
                <a:cs typeface="Arial" panose="020B0604020202020204" pitchFamily="34" charset="0"/>
              </a:rPr>
              <a:t>1.Introduction</a:t>
            </a:r>
          </a:p>
          <a:p>
            <a:pPr marL="0" indent="0">
              <a:buNone/>
              <a:defRPr/>
            </a:pPr>
            <a:endParaRPr lang="en-GB" sz="4800" dirty="0">
              <a:solidFill>
                <a:srgbClr val="1C1C1C"/>
              </a:solidFill>
              <a:latin typeface="Arial" panose="020B0604020202020204" pitchFamily="34" charset="0"/>
              <a:cs typeface="Arial" panose="020B0604020202020204" pitchFamily="34" charset="0"/>
            </a:endParaRPr>
          </a:p>
          <a:p>
            <a:pPr marL="0" indent="0">
              <a:buNone/>
              <a:defRPr/>
            </a:pPr>
            <a:r>
              <a:rPr lang="en-GB" sz="4800" dirty="0">
                <a:solidFill>
                  <a:srgbClr val="1C1C1C"/>
                </a:solidFill>
                <a:latin typeface="Arial" panose="020B0604020202020204" pitchFamily="34" charset="0"/>
                <a:cs typeface="Arial" panose="020B0604020202020204" pitchFamily="34" charset="0"/>
              </a:rPr>
              <a:t>2. </a:t>
            </a:r>
            <a:r>
              <a:rPr lang="en-GB" sz="4800" dirty="0">
                <a:latin typeface="Arial" panose="020B0604020202020204" pitchFamily="34" charset="0"/>
                <a:cs typeface="Arial" panose="020B0604020202020204" pitchFamily="34" charset="0"/>
              </a:rPr>
              <a:t>Acknowledge use of AI</a:t>
            </a:r>
          </a:p>
          <a:p>
            <a:pPr marL="0" indent="0">
              <a:buNone/>
              <a:defRPr/>
            </a:pPr>
            <a:endParaRPr lang="en-GB" sz="4800" dirty="0">
              <a:latin typeface="Arial" panose="020B0604020202020204" pitchFamily="34" charset="0"/>
              <a:cs typeface="Arial" panose="020B0604020202020204" pitchFamily="34" charset="0"/>
            </a:endParaRPr>
          </a:p>
          <a:p>
            <a:pPr marL="0" indent="0">
              <a:buNone/>
              <a:defRPr/>
            </a:pPr>
            <a:r>
              <a:rPr lang="en-GB" sz="4800" dirty="0">
                <a:latin typeface="Arial" panose="020B0604020202020204" pitchFamily="34" charset="0"/>
                <a:cs typeface="Arial" panose="020B0604020202020204" pitchFamily="34" charset="0"/>
              </a:rPr>
              <a:t>3. The definition of communication</a:t>
            </a:r>
          </a:p>
          <a:p>
            <a:pPr marL="0" indent="0">
              <a:buNone/>
              <a:defRPr/>
            </a:pPr>
            <a:endParaRPr lang="en-GB" sz="4800" b="1" dirty="0">
              <a:solidFill>
                <a:srgbClr val="1C1C1C"/>
              </a:solidFill>
              <a:latin typeface="Arial" panose="020B0604020202020204" pitchFamily="34" charset="0"/>
              <a:cs typeface="Arial" panose="020B0604020202020204" pitchFamily="34" charset="0"/>
            </a:endParaRPr>
          </a:p>
          <a:p>
            <a:pPr marL="0" indent="0">
              <a:buNone/>
              <a:defRPr/>
            </a:pPr>
            <a:r>
              <a:rPr lang="en-GB" sz="4800" dirty="0">
                <a:solidFill>
                  <a:srgbClr val="1C1C1C"/>
                </a:solidFill>
                <a:latin typeface="Arial" panose="020B0604020202020204" pitchFamily="34" charset="0"/>
                <a:cs typeface="Arial" panose="020B0604020202020204" pitchFamily="34" charset="0"/>
              </a:rPr>
              <a:t>4. Applying communication skills in theory</a:t>
            </a:r>
          </a:p>
          <a:p>
            <a:pPr marL="0" indent="0">
              <a:buNone/>
              <a:defRPr/>
            </a:pPr>
            <a:endParaRPr lang="en-GB" sz="4800" dirty="0">
              <a:solidFill>
                <a:srgbClr val="1C1C1C"/>
              </a:solidFill>
              <a:latin typeface="Arial" panose="020B0604020202020204" pitchFamily="34" charset="0"/>
              <a:cs typeface="Arial" panose="020B0604020202020204" pitchFamily="34" charset="0"/>
            </a:endParaRPr>
          </a:p>
          <a:p>
            <a:pPr marL="0" indent="0">
              <a:buNone/>
              <a:defRPr/>
            </a:pPr>
            <a:r>
              <a:rPr lang="en-GB" sz="4800" dirty="0">
                <a:latin typeface="Arial" panose="020B0604020202020204" pitchFamily="34" charset="0"/>
                <a:cs typeface="Arial" panose="020B0604020202020204" pitchFamily="34" charset="0"/>
              </a:rPr>
              <a:t>5. Importance of communication in professional practice</a:t>
            </a:r>
          </a:p>
          <a:p>
            <a:pPr marL="0" indent="0">
              <a:buNone/>
              <a:defRPr/>
            </a:pPr>
            <a:endParaRPr lang="en-GB" sz="4800" dirty="0">
              <a:solidFill>
                <a:srgbClr val="1C1C1C"/>
              </a:solidFill>
              <a:latin typeface="Arial" panose="020B0604020202020204" pitchFamily="34" charset="0"/>
              <a:cs typeface="Arial" panose="020B0604020202020204" pitchFamily="34" charset="0"/>
            </a:endParaRPr>
          </a:p>
          <a:p>
            <a:pPr marL="0" indent="0">
              <a:buNone/>
              <a:defRPr/>
            </a:pPr>
            <a:r>
              <a:rPr lang="en-GB" sz="4800" dirty="0">
                <a:solidFill>
                  <a:srgbClr val="1C1C1C"/>
                </a:solidFill>
                <a:latin typeface="Arial" panose="020B0604020202020204" pitchFamily="34" charset="0"/>
                <a:cs typeface="Arial" panose="020B0604020202020204" pitchFamily="34" charset="0"/>
              </a:rPr>
              <a:t>6. Model or framework linked to Fishbone Diagram</a:t>
            </a:r>
          </a:p>
          <a:p>
            <a:pPr marL="0" indent="0">
              <a:buNone/>
              <a:defRPr/>
            </a:pPr>
            <a:endParaRPr lang="en-GB" sz="4800" dirty="0">
              <a:solidFill>
                <a:srgbClr val="1C1C1C"/>
              </a:solidFill>
              <a:latin typeface="Arial" panose="020B0604020202020204" pitchFamily="34" charset="0"/>
              <a:cs typeface="Arial" panose="020B0604020202020204" pitchFamily="34" charset="0"/>
            </a:endParaRPr>
          </a:p>
          <a:p>
            <a:pPr marL="0" indent="0">
              <a:buNone/>
              <a:defRPr/>
            </a:pPr>
            <a:r>
              <a:rPr lang="en-GB" sz="4800" dirty="0">
                <a:solidFill>
                  <a:srgbClr val="1C1C1C"/>
                </a:solidFill>
                <a:latin typeface="Arial" panose="020B0604020202020204" pitchFamily="34" charset="0"/>
                <a:cs typeface="Arial" panose="020B0604020202020204" pitchFamily="34" charset="0"/>
              </a:rPr>
              <a:t>7.</a:t>
            </a:r>
            <a:r>
              <a:rPr lang="en-GB" sz="4800" b="1" dirty="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rPr>
              <a:t>Key components of a Fishbone diagram</a:t>
            </a:r>
          </a:p>
          <a:p>
            <a:pPr marL="0" indent="0">
              <a:buNone/>
              <a:defRPr/>
            </a:pPr>
            <a:endParaRPr lang="en-GB" sz="4800" dirty="0">
              <a:solidFill>
                <a:srgbClr val="1C1C1C"/>
              </a:solidFill>
              <a:latin typeface="Arial" panose="020B0604020202020204" pitchFamily="34" charset="0"/>
              <a:cs typeface="Arial" panose="020B0604020202020204" pitchFamily="34" charset="0"/>
            </a:endParaRPr>
          </a:p>
          <a:p>
            <a:pPr marL="0" indent="0">
              <a:buNone/>
              <a:defRPr/>
            </a:pPr>
            <a:r>
              <a:rPr lang="en-GB" sz="4800" dirty="0">
                <a:solidFill>
                  <a:srgbClr val="1C1C1C"/>
                </a:solidFill>
                <a:latin typeface="Arial" panose="020B0604020202020204" pitchFamily="34" charset="0"/>
                <a:cs typeface="Arial" panose="020B0604020202020204" pitchFamily="34" charset="0"/>
              </a:rPr>
              <a:t>8. </a:t>
            </a:r>
            <a:r>
              <a:rPr lang="en-GB" sz="4800" dirty="0">
                <a:latin typeface="Arial" panose="020B0604020202020204" pitchFamily="34" charset="0"/>
                <a:cs typeface="Arial" panose="020B0604020202020204" pitchFamily="34" charset="0"/>
              </a:rPr>
              <a:t>Use of Communication Skills in a Hospital Ward Setting as a Therapist</a:t>
            </a:r>
          </a:p>
          <a:p>
            <a:pPr marL="0" indent="0">
              <a:buNone/>
              <a:defRPr/>
            </a:pPr>
            <a:endParaRPr lang="en-GB" sz="4800" dirty="0">
              <a:solidFill>
                <a:srgbClr val="1C1C1C"/>
              </a:solidFill>
              <a:latin typeface="Arial" panose="020B0604020202020204" pitchFamily="34" charset="0"/>
              <a:cs typeface="Arial" panose="020B0604020202020204" pitchFamily="34" charset="0"/>
            </a:endParaRPr>
          </a:p>
          <a:p>
            <a:pPr marL="0" indent="0">
              <a:buNone/>
              <a:defRPr/>
            </a:pPr>
            <a:r>
              <a:rPr lang="en-GB" sz="4800" dirty="0">
                <a:solidFill>
                  <a:srgbClr val="1C1C1C"/>
                </a:solidFill>
                <a:latin typeface="Arial" panose="020B0604020202020204" pitchFamily="34" charset="0"/>
                <a:cs typeface="Arial" panose="020B0604020202020204" pitchFamily="34" charset="0"/>
              </a:rPr>
              <a:t>9. </a:t>
            </a:r>
            <a:r>
              <a:rPr lang="en-GB" sz="4800" dirty="0">
                <a:latin typeface="Arial" panose="020B0604020202020204" pitchFamily="34" charset="0"/>
                <a:cs typeface="Arial" panose="020B0604020202020204" pitchFamily="34" charset="0"/>
              </a:rPr>
              <a:t>How does good communication support my future career?</a:t>
            </a:r>
            <a:br>
              <a:rPr lang="en-GB" sz="4800" dirty="0"/>
            </a:br>
            <a:endParaRPr lang="en-GB" sz="4800" dirty="0">
              <a:solidFill>
                <a:srgbClr val="1C1C1C"/>
              </a:solidFill>
              <a:latin typeface="Arial" panose="020B0604020202020204" pitchFamily="34" charset="0"/>
              <a:cs typeface="Arial" panose="020B0604020202020204" pitchFamily="34" charset="0"/>
            </a:endParaRPr>
          </a:p>
          <a:p>
            <a:pPr marL="0" indent="0">
              <a:buNone/>
              <a:defRPr/>
            </a:pPr>
            <a:r>
              <a:rPr lang="en-GB" sz="4800" dirty="0">
                <a:solidFill>
                  <a:srgbClr val="1C1C1C"/>
                </a:solidFill>
                <a:latin typeface="Arial" panose="020B0604020202020204" pitchFamily="34" charset="0"/>
                <a:cs typeface="Arial" panose="020B0604020202020204" pitchFamily="34" charset="0"/>
              </a:rPr>
              <a:t>10. Conclusion</a:t>
            </a:r>
          </a:p>
          <a:p>
            <a:pPr marL="0" indent="0">
              <a:buNone/>
              <a:defRPr/>
            </a:pPr>
            <a:endParaRPr lang="en-GB" sz="4800" dirty="0">
              <a:solidFill>
                <a:srgbClr val="1C1C1C"/>
              </a:solidFill>
              <a:latin typeface="Arial" panose="020B0604020202020204" pitchFamily="34" charset="0"/>
              <a:cs typeface="Arial" panose="020B0604020202020204" pitchFamily="34" charset="0"/>
            </a:endParaRPr>
          </a:p>
          <a:p>
            <a:pPr marL="0" indent="0">
              <a:buNone/>
              <a:defRPr/>
            </a:pPr>
            <a:r>
              <a:rPr lang="en-GB" sz="4800" dirty="0">
                <a:solidFill>
                  <a:srgbClr val="1C1C1C"/>
                </a:solidFill>
                <a:latin typeface="Arial" panose="020B0604020202020204" pitchFamily="34" charset="0"/>
                <a:cs typeface="Arial" panose="020B0604020202020204" pitchFamily="34" charset="0"/>
              </a:rPr>
              <a:t>11. References</a:t>
            </a:r>
            <a:endParaRPr lang="en-GB" sz="4800" dirty="0">
              <a:latin typeface="Arial" panose="020B0604020202020204" pitchFamily="34" charset="0"/>
              <a:cs typeface="Arial" panose="020B0604020202020204" pitchFamily="34" charset="0"/>
            </a:endParaRPr>
          </a:p>
          <a:p>
            <a:pPr marL="0" indent="0">
              <a:buNone/>
              <a:defRPr/>
            </a:pPr>
            <a:endParaRPr lang="en-GB" sz="5600" b="1" dirty="0">
              <a:latin typeface="Arial" panose="020B0604020202020204" pitchFamily="34" charset="0"/>
              <a:cs typeface="Arial" panose="020B0604020202020204" pitchFamily="34" charset="0"/>
            </a:endParaRPr>
          </a:p>
          <a:p>
            <a:pPr marL="0" indent="0">
              <a:buNone/>
              <a:defRPr/>
            </a:pPr>
            <a:endParaRPr lang="en-GB" b="1" dirty="0"/>
          </a:p>
          <a:p>
            <a:pPr marL="0" lvl="0" indent="0" eaLnBrk="1" fontAlgn="auto" hangingPunct="1">
              <a:spcBef>
                <a:spcPts val="0"/>
              </a:spcBef>
              <a:spcAft>
                <a:spcPts val="0"/>
              </a:spcAft>
              <a:buNone/>
            </a:pPr>
            <a:br>
              <a:rPr lang="en-GB" dirty="0"/>
            </a:br>
            <a:endParaRPr lang="en-GB"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p:txBody>
          <a:bodyPr anchor="ctr">
            <a:normAutofit/>
          </a:bodyPr>
          <a:lstStyle/>
          <a:p>
            <a:pPr>
              <a:lnSpc>
                <a:spcPct val="90000"/>
              </a:lnSpc>
              <a:spcAft>
                <a:spcPts val="600"/>
              </a:spcAft>
              <a:defRPr/>
            </a:pPr>
            <a:fld id="{9C9D1F96-3DE6-40B6-9DCF-E50C656CAE8D}" type="datetime1">
              <a:rPr lang="en-GB" altLang="en-US" sz="900" smtClean="0"/>
              <a:pPr>
                <a:lnSpc>
                  <a:spcPct val="90000"/>
                </a:lnSpc>
                <a:spcAft>
                  <a:spcPts val="600"/>
                </a:spcAft>
                <a:defRPr/>
              </a:pPr>
              <a:t>18/07/2026</a:t>
            </a:fld>
            <a:endParaRPr lang="en-GB" alt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a:solidFill>
                  <a:srgbClr val="898989"/>
                </a:solidFill>
              </a:rPr>
              <a:pPr>
                <a:spcBef>
                  <a:spcPct val="0"/>
                </a:spcBef>
                <a:spcAft>
                  <a:spcPts val="600"/>
                </a:spcAft>
                <a:buFontTx/>
                <a:buNone/>
              </a:pPr>
              <a:t>3</a:t>
            </a:fld>
            <a:endParaRPr lang="en-GB" altLang="en-US" sz="1200">
              <a:solidFill>
                <a:srgbClr val="898989"/>
              </a:solidFill>
            </a:endParaRPr>
          </a:p>
        </p:txBody>
      </p:sp>
      <p:pic>
        <p:nvPicPr>
          <p:cNvPr id="26" name="Picture 25">
            <a:extLst>
              <a:ext uri="{FF2B5EF4-FFF2-40B4-BE49-F238E27FC236}">
                <a16:creationId xmlns:a16="http://schemas.microsoft.com/office/drawing/2014/main" id="{B64700EF-D02D-F518-4DD7-DE1F8B602F8D}"/>
              </a:ext>
            </a:extLst>
          </p:cNvPr>
          <p:cNvPicPr>
            <a:picLocks noChangeAspect="1"/>
          </p:cNvPicPr>
          <p:nvPr/>
        </p:nvPicPr>
        <p:blipFill>
          <a:blip r:embed="rId2"/>
          <a:stretch>
            <a:fillRect/>
          </a:stretch>
        </p:blipFill>
        <p:spPr>
          <a:xfrm>
            <a:off x="7016881" y="1748118"/>
            <a:ext cx="4881196" cy="330797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p:txBody>
          <a:bodyPr/>
          <a:lstStyle/>
          <a:p>
            <a:r>
              <a:rPr lang="en-GB" sz="2800" b="1" dirty="0"/>
              <a:t>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p:txBody>
          <a:bodyPr/>
          <a:lstStyle/>
          <a:p>
            <a:pPr marL="0" indent="0" algn="ctr">
              <a:buNone/>
              <a:defRPr/>
            </a:pPr>
            <a:endParaRPr lang="en-GB" altLang="en-US" b="1" dirty="0">
              <a:solidFill>
                <a:srgbClr val="000000"/>
              </a:solidFill>
            </a:endParaRPr>
          </a:p>
          <a:p>
            <a:pPr>
              <a:defRPr/>
            </a:pPr>
            <a:endParaRPr lang="en-GB" altLang="en-US" b="1"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graphicFrame>
        <p:nvGraphicFramePr>
          <p:cNvPr id="3" name="Diagram 2">
            <a:extLst>
              <a:ext uri="{FF2B5EF4-FFF2-40B4-BE49-F238E27FC236}">
                <a16:creationId xmlns:a16="http://schemas.microsoft.com/office/drawing/2014/main" id="{B1FF9244-D570-97A9-1097-D12A6D2ED6A9}"/>
              </a:ext>
            </a:extLst>
          </p:cNvPr>
          <p:cNvGraphicFramePr/>
          <p:nvPr>
            <p:extLst>
              <p:ext uri="{D42A27DB-BD31-4B8C-83A1-F6EECF244321}">
                <p14:modId xmlns:p14="http://schemas.microsoft.com/office/powerpoint/2010/main" val="3000904548"/>
              </p:ext>
            </p:extLst>
          </p:nvPr>
        </p:nvGraphicFramePr>
        <p:xfrm>
          <a:off x="96254" y="870332"/>
          <a:ext cx="8046719" cy="14349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ectangle 11">
            <a:extLst>
              <a:ext uri="{FF2B5EF4-FFF2-40B4-BE49-F238E27FC236}">
                <a16:creationId xmlns:a16="http://schemas.microsoft.com/office/drawing/2014/main" id="{2495556A-10F1-7718-2FBD-87E08291F110}"/>
              </a:ext>
            </a:extLst>
          </p:cNvPr>
          <p:cNvSpPr/>
          <p:nvPr/>
        </p:nvSpPr>
        <p:spPr>
          <a:xfrm>
            <a:off x="1" y="2983832"/>
            <a:ext cx="5182478" cy="2596965"/>
          </a:xfrm>
          <a:prstGeom prst="rect">
            <a:avLst/>
          </a:prstGeom>
          <a:solidFill>
            <a:schemeClr val="bg2">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i="0" dirty="0">
                <a:solidFill>
                  <a:srgbClr val="1C1C1C"/>
                </a:solidFill>
                <a:effectLst/>
                <a:latin typeface="Arial" panose="020B0604020202020204" pitchFamily="34" charset="0"/>
                <a:cs typeface="Arial" panose="020B0604020202020204" pitchFamily="34" charset="0"/>
              </a:rPr>
              <a:t>Why is Communication Essential? </a:t>
            </a:r>
          </a:p>
          <a:p>
            <a:pPr algn="ctr"/>
            <a:endParaRPr lang="en-GB" sz="1400" b="1" i="0" dirty="0">
              <a:solidFill>
                <a:srgbClr val="1C1C1C"/>
              </a:solidFill>
              <a:effectLst/>
              <a:latin typeface="Arial" panose="020B0604020202020204" pitchFamily="34" charset="0"/>
              <a:cs typeface="Arial" panose="020B0604020202020204" pitchFamily="34" charset="0"/>
            </a:endParaRPr>
          </a:p>
          <a:p>
            <a:pPr algn="ctr"/>
            <a:r>
              <a:rPr lang="en-GB" sz="1400" b="1" i="0" dirty="0">
                <a:solidFill>
                  <a:srgbClr val="1C1C1C"/>
                </a:solidFill>
                <a:effectLst/>
                <a:latin typeface="Arial" panose="020B0604020202020204" pitchFamily="34" charset="0"/>
                <a:cs typeface="Arial" panose="020B0604020202020204" pitchFamily="34" charset="0"/>
              </a:rPr>
              <a:t>Effective communication </a:t>
            </a:r>
            <a:r>
              <a:rPr lang="en-GB" sz="1400" b="0" i="0" dirty="0">
                <a:solidFill>
                  <a:srgbClr val="1C1C1C"/>
                </a:solidFill>
                <a:effectLst/>
                <a:latin typeface="Arial" panose="020B0604020202020204" pitchFamily="34" charset="0"/>
                <a:cs typeface="Arial" panose="020B0604020202020204" pitchFamily="34" charset="0"/>
              </a:rPr>
              <a:t>is critical in health and social care and involves clear expression, active listening, and understanding, which are essential for building relationships and facilitating teamwork, particularly in health and social care settings </a:t>
            </a:r>
            <a:r>
              <a:rPr lang="en-GB" sz="1050" b="1" i="0" dirty="0">
                <a:solidFill>
                  <a:srgbClr val="1C1C1C"/>
                </a:solidFill>
                <a:effectLst/>
                <a:latin typeface="Arial" panose="020B0604020202020204" pitchFamily="34" charset="0"/>
                <a:cs typeface="Arial" panose="020B0604020202020204" pitchFamily="34" charset="0"/>
              </a:rPr>
              <a:t>(McCabe, 2016)</a:t>
            </a:r>
          </a:p>
          <a:p>
            <a:pPr algn="ctr"/>
            <a:endParaRPr lang="en-GB" sz="1400" b="1" i="0" dirty="0">
              <a:solidFill>
                <a:srgbClr val="1C1C1C"/>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170D4F6-1A93-92D4-9519-F1424450B4AF}"/>
              </a:ext>
            </a:extLst>
          </p:cNvPr>
          <p:cNvSpPr txBox="1"/>
          <p:nvPr/>
        </p:nvSpPr>
        <p:spPr>
          <a:xfrm>
            <a:off x="0" y="-20117"/>
            <a:ext cx="12191999" cy="707886"/>
          </a:xfrm>
          <a:prstGeom prst="rect">
            <a:avLst/>
          </a:prstGeom>
          <a:solidFill>
            <a:schemeClr val="bg1">
              <a:lumMod val="50000"/>
            </a:schemeClr>
          </a:solidFill>
        </p:spPr>
        <p:txBody>
          <a:bodyPr wrap="square" rtlCol="0">
            <a:spAutoFit/>
          </a:bodyPr>
          <a:lstStyle/>
          <a:p>
            <a:pPr algn="ctr"/>
            <a:r>
              <a:rPr lang="en-GB" sz="4000" i="1" dirty="0">
                <a:latin typeface="Arial Black" panose="020B0A04020102020204" pitchFamily="34" charset="0"/>
              </a:rPr>
              <a:t>What is Communication?</a:t>
            </a:r>
          </a:p>
        </p:txBody>
      </p:sp>
      <p:pic>
        <p:nvPicPr>
          <p:cNvPr id="21" name="Picture 20">
            <a:extLst>
              <a:ext uri="{FF2B5EF4-FFF2-40B4-BE49-F238E27FC236}">
                <a16:creationId xmlns:a16="http://schemas.microsoft.com/office/drawing/2014/main" id="{217FA8FC-7450-87C5-6667-C3AA4B8E017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383275" y="846138"/>
            <a:ext cx="674378" cy="715249"/>
          </a:xfrm>
          <a:prstGeom prst="rect">
            <a:avLst/>
          </a:prstGeom>
        </p:spPr>
      </p:pic>
      <p:pic>
        <p:nvPicPr>
          <p:cNvPr id="24" name="Graphic 23">
            <a:extLst>
              <a:ext uri="{FF2B5EF4-FFF2-40B4-BE49-F238E27FC236}">
                <a16:creationId xmlns:a16="http://schemas.microsoft.com/office/drawing/2014/main" id="{3067F8B7-659F-C184-ABE2-B763127108C8}"/>
              </a:ext>
            </a:extLst>
          </p:cNvPr>
          <p:cNvPicPr>
            <a:picLocks noChangeAspect="1"/>
          </p:cNvPicPr>
          <p:nvPr/>
        </p:nvPicPr>
        <p:blipFill>
          <a:blip>
            <a:extLst>
              <a:ext uri="{96DAC541-7B7A-43D3-8B79-37D633B846F1}">
                <asvg:svgBlip xmlns:asvg="http://schemas.microsoft.com/office/drawing/2016/SVG/main" r:embed="rId9"/>
              </a:ext>
              <a:ext uri="{837473B0-CC2E-450A-ABE3-18F120FF3D39}">
                <a1611:picAttrSrcUrl xmlns:a1611="http://schemas.microsoft.com/office/drawing/2016/11/main" r:id="rId10"/>
              </a:ext>
            </a:extLst>
          </a:blip>
          <a:stretch>
            <a:fillRect/>
          </a:stretch>
        </p:blipFill>
        <p:spPr>
          <a:xfrm>
            <a:off x="9347314" y="793672"/>
            <a:ext cx="674378" cy="715248"/>
          </a:xfrm>
          <a:prstGeom prst="rect">
            <a:avLst/>
          </a:prstGeom>
        </p:spPr>
      </p:pic>
      <p:pic>
        <p:nvPicPr>
          <p:cNvPr id="26" name="Picture 25">
            <a:extLst>
              <a:ext uri="{FF2B5EF4-FFF2-40B4-BE49-F238E27FC236}">
                <a16:creationId xmlns:a16="http://schemas.microsoft.com/office/drawing/2014/main" id="{A6AA6875-AA53-4E2C-5382-F712797B9E41}"/>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10336353" y="793672"/>
            <a:ext cx="674377" cy="715248"/>
          </a:xfrm>
          <a:prstGeom prst="rect">
            <a:avLst/>
          </a:prstGeom>
        </p:spPr>
      </p:pic>
      <p:pic>
        <p:nvPicPr>
          <p:cNvPr id="28" name="Picture 27">
            <a:extLst>
              <a:ext uri="{FF2B5EF4-FFF2-40B4-BE49-F238E27FC236}">
                <a16:creationId xmlns:a16="http://schemas.microsoft.com/office/drawing/2014/main" id="{A64F4A3E-9D0E-17E1-856F-ED66FEC53155}"/>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11245211" y="762924"/>
            <a:ext cx="674377" cy="715251"/>
          </a:xfrm>
          <a:prstGeom prst="rect">
            <a:avLst/>
          </a:prstGeom>
        </p:spPr>
      </p:pic>
      <p:sp>
        <p:nvSpPr>
          <p:cNvPr id="31" name="TextBox 30">
            <a:extLst>
              <a:ext uri="{FF2B5EF4-FFF2-40B4-BE49-F238E27FC236}">
                <a16:creationId xmlns:a16="http://schemas.microsoft.com/office/drawing/2014/main" id="{AE10F5C1-7BEB-64FE-0061-AA6505C8D58D}"/>
              </a:ext>
            </a:extLst>
          </p:cNvPr>
          <p:cNvSpPr txBox="1"/>
          <p:nvPr/>
        </p:nvSpPr>
        <p:spPr>
          <a:xfrm>
            <a:off x="5794408" y="3118585"/>
            <a:ext cx="4212194" cy="2462213"/>
          </a:xfrm>
          <a:prstGeom prst="rect">
            <a:avLst/>
          </a:prstGeom>
          <a:solidFill>
            <a:schemeClr val="bg2">
              <a:lumMod val="75000"/>
            </a:schemeClr>
          </a:solidFill>
          <a:ln>
            <a:solidFill>
              <a:schemeClr val="tx1">
                <a:lumMod val="95000"/>
                <a:lumOff val="5000"/>
              </a:schemeClr>
            </a:solidFill>
          </a:ln>
        </p:spPr>
        <p:txBody>
          <a:bodyPr wrap="square" rtlCol="0">
            <a:spAutoFit/>
          </a:bodyPr>
          <a:lstStyle/>
          <a:p>
            <a:pPr lvl="0" algn="ctr">
              <a:defRPr/>
            </a:pPr>
            <a:r>
              <a:rPr lang="en-GB" sz="1400" b="1" i="0" dirty="0">
                <a:solidFill>
                  <a:srgbClr val="1C1C1C"/>
                </a:solidFill>
                <a:effectLst/>
                <a:latin typeface="Arial" panose="020B0604020202020204" pitchFamily="34" charset="0"/>
                <a:cs typeface="Arial" panose="020B0604020202020204" pitchFamily="34" charset="0"/>
              </a:rPr>
              <a:t>Poor communication </a:t>
            </a:r>
            <a:r>
              <a:rPr lang="en-GB" sz="1400" b="0" i="0" dirty="0">
                <a:solidFill>
                  <a:srgbClr val="1C1C1C"/>
                </a:solidFill>
                <a:effectLst/>
                <a:latin typeface="Arial" panose="020B0604020202020204" pitchFamily="34" charset="0"/>
                <a:cs typeface="Arial" panose="020B0604020202020204" pitchFamily="34" charset="0"/>
              </a:rPr>
              <a:t>in health and social care </a:t>
            </a:r>
          </a:p>
          <a:p>
            <a:pPr lvl="0" algn="ctr">
              <a:defRPr/>
            </a:pPr>
            <a:r>
              <a:rPr lang="en-GB" sz="1400" b="0" i="0" dirty="0">
                <a:solidFill>
                  <a:srgbClr val="1C1C1C"/>
                </a:solidFill>
                <a:effectLst/>
                <a:latin typeface="Arial" panose="020B0604020202020204" pitchFamily="34" charset="0"/>
                <a:cs typeface="Arial" panose="020B0604020202020204" pitchFamily="34" charset="0"/>
              </a:rPr>
              <a:t>refers to ineffective information </a:t>
            </a:r>
            <a:r>
              <a:rPr lang="en-GB" sz="1400" dirty="0">
                <a:solidFill>
                  <a:srgbClr val="1C1C1C"/>
                </a:solidFill>
                <a:latin typeface="Arial" panose="020B0604020202020204" pitchFamily="34" charset="0"/>
                <a:cs typeface="Arial" panose="020B0604020202020204" pitchFamily="34" charset="0"/>
              </a:rPr>
              <a:t>exchange among </a:t>
            </a:r>
            <a:r>
              <a:rPr lang="en-GB" sz="1400" b="0" i="0" dirty="0">
                <a:solidFill>
                  <a:srgbClr val="1C1C1C"/>
                </a:solidFill>
                <a:effectLst/>
                <a:latin typeface="Arial" panose="020B0604020202020204" pitchFamily="34" charset="0"/>
                <a:cs typeface="Arial" panose="020B0604020202020204" pitchFamily="34" charset="0"/>
              </a:rPr>
              <a:t>healthcare providers, patients, and their families. This can lead to misunderstandings, errors, compromised patient safety, and decreased quality of care. Factors contributing to poor communication include language barriers, cultural differences, and inadequate training. </a:t>
            </a:r>
            <a:endParaRPr lang="en-GB" sz="1400" dirty="0">
              <a:solidFill>
                <a:srgbClr val="1C1C1C"/>
              </a:solidFill>
              <a:latin typeface="Arial" panose="020B0604020202020204" pitchFamily="34" charset="0"/>
              <a:cs typeface="Arial" panose="020B0604020202020204" pitchFamily="34" charset="0"/>
            </a:endParaRPr>
          </a:p>
          <a:p>
            <a:pPr lvl="0" algn="ctr">
              <a:defRPr/>
            </a:pPr>
            <a:endParaRPr lang="en-GB" sz="1400" b="0" i="0" dirty="0">
              <a:solidFill>
                <a:srgbClr val="1C1C1C"/>
              </a:solidFill>
              <a:effectLst/>
              <a:latin typeface="Arial" panose="020B0604020202020204" pitchFamily="34" charset="0"/>
              <a:cs typeface="Arial" panose="020B0604020202020204" pitchFamily="34" charset="0"/>
            </a:endParaRPr>
          </a:p>
          <a:p>
            <a:pPr lvl="0" algn="ctr">
              <a:defRPr/>
            </a:pPr>
            <a:endParaRPr lang="en-GB" sz="1400" b="0" i="0" dirty="0">
              <a:solidFill>
                <a:srgbClr val="1C1C1C"/>
              </a:solidFill>
              <a:effectLst/>
              <a:latin typeface="Inter"/>
            </a:endParaRPr>
          </a:p>
          <a:p>
            <a:pPr lvl="0" algn="ctr">
              <a:defRPr/>
            </a:pPr>
            <a:endParaRPr kumimoji="0" lang="en-GB" sz="1400" i="0" u="none" strike="noStrike" kern="1200" cap="none" spc="0" normalizeH="0" baseline="0" noProof="0" dirty="0">
              <a:ln>
                <a:noFill/>
              </a:ln>
              <a:solidFill>
                <a:prstClr val="white"/>
              </a:solidFill>
              <a:effectLst/>
              <a:uLnTx/>
              <a:uFillTx/>
              <a:latin typeface="Myriad Pro"/>
              <a:ea typeface="+mn-ea"/>
              <a:cs typeface="+mn-cs"/>
            </a:endParaRPr>
          </a:p>
        </p:txBody>
      </p:sp>
      <p:pic>
        <p:nvPicPr>
          <p:cNvPr id="33" name="Graphic 32">
            <a:extLst>
              <a:ext uri="{FF2B5EF4-FFF2-40B4-BE49-F238E27FC236}">
                <a16:creationId xmlns:a16="http://schemas.microsoft.com/office/drawing/2014/main" id="{2A1557DA-FC40-230C-7D8C-3EEC8C41262E}"/>
              </a:ext>
            </a:extLst>
          </p:cNvPr>
          <p:cNvPicPr>
            <a:picLocks noChangeAspect="1"/>
          </p:cNvPicPr>
          <p:nvPr/>
        </p:nvPicPr>
        <p:blipFill>
          <a:blip>
            <a:extLst>
              <a:ext uri="{96DAC541-7B7A-43D3-8B79-37D633B846F1}">
                <asvg:svgBlip xmlns:asvg="http://schemas.microsoft.com/office/drawing/2016/SVG/main" r:embed="rId15"/>
              </a:ext>
              <a:ext uri="{837473B0-CC2E-450A-ABE3-18F120FF3D39}">
                <a1611:picAttrSrcUrl xmlns:a1611="http://schemas.microsoft.com/office/drawing/2016/11/main" r:id="rId16"/>
              </a:ext>
            </a:extLst>
          </a:blip>
          <a:stretch>
            <a:fillRect/>
          </a:stretch>
        </p:blipFill>
        <p:spPr>
          <a:xfrm>
            <a:off x="9060281" y="1712393"/>
            <a:ext cx="1734220" cy="156963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5D587-2FEA-D265-F162-8CDE5F209539}"/>
              </a:ext>
            </a:extLst>
          </p:cNvPr>
          <p:cNvSpPr>
            <a:spLocks noGrp="1"/>
          </p:cNvSpPr>
          <p:nvPr>
            <p:ph type="title"/>
          </p:nvPr>
        </p:nvSpPr>
        <p:spPr>
          <a:xfrm>
            <a:off x="609600" y="136524"/>
            <a:ext cx="10972800" cy="915899"/>
          </a:xfrm>
          <a:solidFill>
            <a:schemeClr val="tx1">
              <a:lumMod val="50000"/>
              <a:lumOff val="50000"/>
            </a:schemeClr>
          </a:solidFill>
        </p:spPr>
        <p:txBody>
          <a:bodyPr/>
          <a:lstStyle/>
          <a:p>
            <a:r>
              <a:rPr lang="en-GB" sz="4000" b="1" dirty="0">
                <a:latin typeface="Arial" panose="020B0604020202020204" pitchFamily="34" charset="0"/>
                <a:cs typeface="Arial" panose="020B0604020202020204" pitchFamily="34" charset="0"/>
              </a:rPr>
              <a:t>Applying communication skills in theory</a:t>
            </a:r>
          </a:p>
        </p:txBody>
      </p:sp>
      <p:sp>
        <p:nvSpPr>
          <p:cNvPr id="4" name="Date Placeholder 3">
            <a:extLst>
              <a:ext uri="{FF2B5EF4-FFF2-40B4-BE49-F238E27FC236}">
                <a16:creationId xmlns:a16="http://schemas.microsoft.com/office/drawing/2014/main" id="{74CA5BDA-78E2-C736-8D3B-5DDCF53F2AD7}"/>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510505BF-9931-E273-C27C-56E6780C69B7}"/>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graphicFrame>
        <p:nvGraphicFramePr>
          <p:cNvPr id="19" name="Table 18">
            <a:extLst>
              <a:ext uri="{FF2B5EF4-FFF2-40B4-BE49-F238E27FC236}">
                <a16:creationId xmlns:a16="http://schemas.microsoft.com/office/drawing/2014/main" id="{2C7B6A0E-7C7D-14AC-575E-24CAFABE76AA}"/>
              </a:ext>
            </a:extLst>
          </p:cNvPr>
          <p:cNvGraphicFramePr>
            <a:graphicFrameLocks noGrp="1"/>
          </p:cNvGraphicFramePr>
          <p:nvPr>
            <p:extLst>
              <p:ext uri="{D42A27DB-BD31-4B8C-83A1-F6EECF244321}">
                <p14:modId xmlns:p14="http://schemas.microsoft.com/office/powerpoint/2010/main" val="2411879412"/>
              </p:ext>
            </p:extLst>
          </p:nvPr>
        </p:nvGraphicFramePr>
        <p:xfrm>
          <a:off x="0" y="1052423"/>
          <a:ext cx="3331029" cy="4490344"/>
        </p:xfrm>
        <a:graphic>
          <a:graphicData uri="http://schemas.openxmlformats.org/drawingml/2006/table">
            <a:tbl>
              <a:tblPr firstRow="1" bandRow="1">
                <a:tableStyleId>{93296810-A885-4BE3-A3E7-6D5BEEA58F35}</a:tableStyleId>
              </a:tblPr>
              <a:tblGrid>
                <a:gridCol w="3331029">
                  <a:extLst>
                    <a:ext uri="{9D8B030D-6E8A-4147-A177-3AD203B41FA5}">
                      <a16:colId xmlns:a16="http://schemas.microsoft.com/office/drawing/2014/main" val="877036497"/>
                    </a:ext>
                  </a:extLst>
                </a:gridCol>
              </a:tblGrid>
              <a:tr h="4684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tx1"/>
                          </a:solidFill>
                          <a:latin typeface="Arial" panose="020B0604020202020204" pitchFamily="34" charset="0"/>
                          <a:cs typeface="Arial" panose="020B0604020202020204" pitchFamily="34" charset="0"/>
                        </a:rPr>
                        <a:t>Support for Safe and Effective Care</a:t>
                      </a:r>
                    </a:p>
                  </a:txBody>
                  <a:tcPr/>
                </a:tc>
                <a:extLst>
                  <a:ext uri="{0D108BD9-81ED-4DB2-BD59-A6C34878D82A}">
                    <a16:rowId xmlns:a16="http://schemas.microsoft.com/office/drawing/2014/main" val="2263813081"/>
                  </a:ext>
                </a:extLst>
              </a:tr>
              <a:tr h="2382291">
                <a:tc>
                  <a:txBody>
                    <a:bodyPr/>
                    <a:lstStyle/>
                    <a:p>
                      <a:pPr marL="228600" lvl="0" indent="-228600">
                        <a:buAutoNum type="arabicPeriod"/>
                      </a:pPr>
                      <a:r>
                        <a:rPr lang="en-GB" sz="1400" b="1" dirty="0">
                          <a:latin typeface="Arial" panose="020B0604020202020204" pitchFamily="34" charset="0"/>
                          <a:cs typeface="Arial" panose="020B0604020202020204" pitchFamily="34" charset="0"/>
                        </a:rPr>
                        <a:t>Clarity: </a:t>
                      </a:r>
                      <a:r>
                        <a:rPr lang="en-GB" sz="1400" dirty="0">
                          <a:latin typeface="Arial" panose="020B0604020202020204" pitchFamily="34" charset="0"/>
                          <a:cs typeface="Arial" panose="020B0604020202020204" pitchFamily="34" charset="0"/>
                        </a:rPr>
                        <a:t>Clear communication helps convey crucial information about treatments and care plans, reducing the risk of errors. </a:t>
                      </a:r>
                    </a:p>
                    <a:p>
                      <a:pPr marL="0" lvl="0" indent="0">
                        <a:buNone/>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Example: </a:t>
                      </a:r>
                      <a:r>
                        <a:rPr lang="en-GB" sz="1400" dirty="0">
                          <a:latin typeface="Arial" panose="020B0604020202020204" pitchFamily="34" charset="0"/>
                          <a:cs typeface="Arial" panose="020B0604020202020204" pitchFamily="34" charset="0"/>
                        </a:rPr>
                        <a:t>When therapists explain what therapy is effective, patients are better prepared to decide and set goals.</a:t>
                      </a:r>
                    </a:p>
                  </a:txBody>
                  <a:tcPr/>
                </a:tc>
                <a:extLst>
                  <a:ext uri="{0D108BD9-81ED-4DB2-BD59-A6C34878D82A}">
                    <a16:rowId xmlns:a16="http://schemas.microsoft.com/office/drawing/2014/main" val="1748917630"/>
                  </a:ext>
                </a:extLst>
              </a:tr>
              <a:tr h="1528933">
                <a:tc>
                  <a:txBody>
                    <a:bodyPr/>
                    <a:lstStyle/>
                    <a:p>
                      <a:pPr marL="0" lvl="0" indent="0">
                        <a:buNone/>
                      </a:pPr>
                      <a:r>
                        <a:rPr lang="en-GB" sz="1400" b="1" dirty="0">
                          <a:latin typeface="Arial" panose="020B0604020202020204" pitchFamily="34" charset="0"/>
                          <a:cs typeface="Arial" panose="020B0604020202020204" pitchFamily="34" charset="0"/>
                        </a:rPr>
                        <a:t>2. Trust</a:t>
                      </a:r>
                      <a:r>
                        <a:rPr lang="en-GB" sz="1400" dirty="0">
                          <a:latin typeface="Arial" panose="020B0604020202020204" pitchFamily="34" charset="0"/>
                          <a:cs typeface="Arial" panose="020B0604020202020204" pitchFamily="34" charset="0"/>
                        </a:rPr>
                        <a:t>: Effective communication builds trust, leading to better patient adherence to treatment and satisfaction. Trust is very important in therapy </a:t>
                      </a:r>
                      <a:r>
                        <a:rPr lang="en-GB" sz="1400" b="1" dirty="0">
                          <a:latin typeface="Arial" panose="020B0604020202020204" pitchFamily="34" charset="0"/>
                          <a:cs typeface="Arial" panose="020B0604020202020204" pitchFamily="34" charset="0"/>
                        </a:rPr>
                        <a:t>(McCabe, 2011). </a:t>
                      </a:r>
                    </a:p>
                  </a:txBody>
                  <a:tcPr/>
                </a:tc>
                <a:extLst>
                  <a:ext uri="{0D108BD9-81ED-4DB2-BD59-A6C34878D82A}">
                    <a16:rowId xmlns:a16="http://schemas.microsoft.com/office/drawing/2014/main" val="1655247379"/>
                  </a:ext>
                </a:extLst>
              </a:tr>
            </a:tbl>
          </a:graphicData>
        </a:graphic>
      </p:graphicFrame>
      <p:graphicFrame>
        <p:nvGraphicFramePr>
          <p:cNvPr id="30" name="Table 29">
            <a:extLst>
              <a:ext uri="{FF2B5EF4-FFF2-40B4-BE49-F238E27FC236}">
                <a16:creationId xmlns:a16="http://schemas.microsoft.com/office/drawing/2014/main" id="{4BD333F0-DBAB-2499-01F3-A704B5627E5C}"/>
              </a:ext>
            </a:extLst>
          </p:cNvPr>
          <p:cNvGraphicFramePr>
            <a:graphicFrameLocks noGrp="1"/>
          </p:cNvGraphicFramePr>
          <p:nvPr>
            <p:extLst>
              <p:ext uri="{D42A27DB-BD31-4B8C-83A1-F6EECF244321}">
                <p14:modId xmlns:p14="http://schemas.microsoft.com/office/powerpoint/2010/main" val="2038735989"/>
              </p:ext>
            </p:extLst>
          </p:nvPr>
        </p:nvGraphicFramePr>
        <p:xfrm>
          <a:off x="3331030" y="1052423"/>
          <a:ext cx="3853541" cy="4724221"/>
        </p:xfrm>
        <a:graphic>
          <a:graphicData uri="http://schemas.openxmlformats.org/drawingml/2006/table">
            <a:tbl>
              <a:tblPr firstRow="1" bandRow="1">
                <a:tableStyleId>{F5AB1C69-6EDB-4FF4-983F-18BD219EF322}</a:tableStyleId>
              </a:tblPr>
              <a:tblGrid>
                <a:gridCol w="3853541">
                  <a:extLst>
                    <a:ext uri="{9D8B030D-6E8A-4147-A177-3AD203B41FA5}">
                      <a16:colId xmlns:a16="http://schemas.microsoft.com/office/drawing/2014/main" val="100441012"/>
                    </a:ext>
                  </a:extLst>
                </a:gridCol>
              </a:tblGrid>
              <a:tr h="562464">
                <a:tc>
                  <a:txBody>
                    <a:bodyPr/>
                    <a:lstStyle/>
                    <a:p>
                      <a:pPr lvl="0">
                        <a:buNone/>
                      </a:pPr>
                      <a:r>
                        <a:rPr lang="en-GB" sz="1400" b="1" dirty="0">
                          <a:solidFill>
                            <a:schemeClr val="tx1"/>
                          </a:solidFill>
                        </a:rPr>
                        <a:t>Good Quality Outcomes for Service Users</a:t>
                      </a: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79452923"/>
                  </a:ext>
                </a:extLst>
              </a:tr>
              <a:tr h="2150077">
                <a:tc>
                  <a:txBody>
                    <a:bodyPr/>
                    <a:lstStyle/>
                    <a:p>
                      <a:pPr marL="228600" lvl="0" indent="-228600">
                        <a:buAutoNum type="arabicPeriod"/>
                      </a:pPr>
                      <a:r>
                        <a:rPr lang="en-GB" sz="1400" b="1" dirty="0">
                          <a:solidFill>
                            <a:schemeClr val="tx1"/>
                          </a:solidFill>
                        </a:rPr>
                        <a:t>Personalised Care</a:t>
                      </a:r>
                      <a:r>
                        <a:rPr lang="en-GB" sz="1400" b="0" dirty="0">
                          <a:solidFill>
                            <a:schemeClr val="tx1"/>
                          </a:solidFill>
                        </a:rPr>
                        <a:t>: Good communication allows healthcare providers to gather essential information about a patient's preferences, concerns, and medical history, enabling tailored care. </a:t>
                      </a:r>
                    </a:p>
                    <a:p>
                      <a:pPr marL="0" lvl="0" indent="0">
                        <a:buNone/>
                      </a:pPr>
                      <a:r>
                        <a:rPr lang="en-GB" sz="1400" b="1" dirty="0">
                          <a:solidFill>
                            <a:schemeClr val="tx1"/>
                          </a:solidFill>
                        </a:rPr>
                        <a:t>2. Example:</a:t>
                      </a:r>
                      <a:r>
                        <a:rPr lang="en-GB" sz="1400" b="0" dirty="0">
                          <a:solidFill>
                            <a:schemeClr val="tx1"/>
                          </a:solidFill>
                        </a:rPr>
                        <a:t> A therapist using active listening     skills can better understand the unique needs</a:t>
                      </a:r>
                    </a:p>
                    <a:p>
                      <a:pPr marL="0" lvl="0" indent="0">
                        <a:buNone/>
                      </a:pPr>
                      <a:r>
                        <a:rPr lang="en-GB" sz="1400" b="0" dirty="0">
                          <a:solidFill>
                            <a:schemeClr val="tx1"/>
                          </a:solidFill>
                        </a:rPr>
                        <a:t>of a client, leading to improved care plans.</a:t>
                      </a:r>
                      <a:endParaRPr lang="en-GB" sz="1400" dirty="0"/>
                    </a:p>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82610470"/>
                  </a:ext>
                </a:extLst>
              </a:tr>
              <a:tr h="19220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solidFill>
                        </a:rPr>
                        <a:t>2. Error Reduction:- </a:t>
                      </a:r>
                      <a:r>
                        <a:rPr lang="en-GB" sz="1400" b="0" dirty="0">
                          <a:solidFill>
                            <a:schemeClr val="tx1"/>
                          </a:solidFill>
                        </a:rPr>
                        <a:t>Clear communication helps prevent mistakes such as medication errors or misdiagnoses that can occur due to misinterpretation of information. - Reference: The World Health Organisation (2016) highlights that effective communication reduces the risk of errors and contributes to patient safety</a:t>
                      </a:r>
                      <a:endParaRPr lang="en-GB" sz="1400" dirty="0"/>
                    </a:p>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43549932"/>
                  </a:ext>
                </a:extLst>
              </a:tr>
            </a:tbl>
          </a:graphicData>
        </a:graphic>
      </p:graphicFrame>
      <p:graphicFrame>
        <p:nvGraphicFramePr>
          <p:cNvPr id="31" name="Table 30">
            <a:extLst>
              <a:ext uri="{FF2B5EF4-FFF2-40B4-BE49-F238E27FC236}">
                <a16:creationId xmlns:a16="http://schemas.microsoft.com/office/drawing/2014/main" id="{AE11C802-7B5C-5AB4-B228-6A75F4E292B1}"/>
              </a:ext>
            </a:extLst>
          </p:cNvPr>
          <p:cNvGraphicFramePr>
            <a:graphicFrameLocks noGrp="1"/>
          </p:cNvGraphicFramePr>
          <p:nvPr>
            <p:extLst>
              <p:ext uri="{D42A27DB-BD31-4B8C-83A1-F6EECF244321}">
                <p14:modId xmlns:p14="http://schemas.microsoft.com/office/powerpoint/2010/main" val="3078070063"/>
              </p:ext>
            </p:extLst>
          </p:nvPr>
        </p:nvGraphicFramePr>
        <p:xfrm>
          <a:off x="7184571" y="1052423"/>
          <a:ext cx="5007430" cy="4754880"/>
        </p:xfrm>
        <a:graphic>
          <a:graphicData uri="http://schemas.openxmlformats.org/drawingml/2006/table">
            <a:tbl>
              <a:tblPr firstRow="1" bandRow="1">
                <a:tableStyleId>{7DF18680-E054-41AD-8BC1-D1AEF772440D}</a:tableStyleId>
              </a:tblPr>
              <a:tblGrid>
                <a:gridCol w="5007430">
                  <a:extLst>
                    <a:ext uri="{9D8B030D-6E8A-4147-A177-3AD203B41FA5}">
                      <a16:colId xmlns:a16="http://schemas.microsoft.com/office/drawing/2014/main" val="4180362151"/>
                    </a:ext>
                  </a:extLst>
                </a:gridCol>
              </a:tblGrid>
              <a:tr h="51481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solidFill>
                        </a:rPr>
                        <a:t>Benefits of Communication</a:t>
                      </a:r>
                      <a:endParaRPr lang="en-GB" sz="1400" b="1" dirty="0"/>
                    </a:p>
                    <a:p>
                      <a:endParaRPr lang="en-GB" sz="14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75122625"/>
                  </a:ext>
                </a:extLst>
              </a:tr>
              <a:tr h="1362756">
                <a:tc>
                  <a:txBody>
                    <a:bodyPr/>
                    <a:lstStyle/>
                    <a:p>
                      <a:pPr lvl="0">
                        <a:buNone/>
                      </a:pPr>
                      <a:r>
                        <a:rPr lang="en-GB" sz="1400" b="1" dirty="0">
                          <a:solidFill>
                            <a:schemeClr val="tx1"/>
                          </a:solidFill>
                        </a:rPr>
                        <a:t>1. For Service Users / Patients: </a:t>
                      </a:r>
                      <a:r>
                        <a:rPr lang="en-GB" sz="1400" b="0" dirty="0">
                          <a:solidFill>
                            <a:schemeClr val="tx1"/>
                          </a:solidFill>
                        </a:rPr>
                        <a:t>Informed decision-making: Patients who receive clear information can participate actively in their care and make informed decisions.</a:t>
                      </a:r>
                    </a:p>
                    <a:p>
                      <a:pPr lvl="0">
                        <a:buNone/>
                      </a:pPr>
                      <a:r>
                        <a:rPr lang="en-GB" sz="1400" b="0" dirty="0">
                          <a:solidFill>
                            <a:schemeClr val="tx1"/>
                          </a:solidFill>
                        </a:rPr>
                        <a:t> </a:t>
                      </a:r>
                      <a:r>
                        <a:rPr lang="en-GB" sz="1400" b="1" dirty="0">
                          <a:solidFill>
                            <a:schemeClr val="tx1"/>
                          </a:solidFill>
                        </a:rPr>
                        <a:t>2. Enhanced satisfaction: </a:t>
                      </a:r>
                      <a:r>
                        <a:rPr lang="en-GB" sz="1400" b="0" dirty="0">
                          <a:solidFill>
                            <a:schemeClr val="tx1"/>
                          </a:solidFill>
                        </a:rPr>
                        <a:t>Communication creates a sense of involvement and respect, increasing overall satisfaction with care.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90906614"/>
                  </a:ext>
                </a:extLst>
              </a:tr>
              <a:tr h="2846646">
                <a:tc>
                  <a: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400" b="1" u="none" strike="noStrike" kern="1200" cap="none" spc="0" normalizeH="0" baseline="0" noProof="0" dirty="0">
                          <a:ln>
                            <a:noFill/>
                          </a:ln>
                          <a:solidFill>
                            <a:prstClr val="black"/>
                          </a:solidFill>
                          <a:effectLst/>
                          <a:uLnTx/>
                          <a:uFillTx/>
                        </a:rPr>
                        <a:t>Improved</a:t>
                      </a:r>
                      <a:r>
                        <a:rPr kumimoji="0" lang="en-GB" sz="1400" b="0" u="none" strike="noStrike" kern="1200" cap="none" spc="0" normalizeH="0" baseline="0" noProof="0" dirty="0">
                          <a:ln>
                            <a:noFill/>
                          </a:ln>
                          <a:solidFill>
                            <a:prstClr val="black"/>
                          </a:solidFill>
                          <a:effectLst/>
                          <a:uLnTx/>
                          <a:uFillTx/>
                        </a:rPr>
                        <a:t> </a:t>
                      </a:r>
                      <a:r>
                        <a:rPr kumimoji="0" lang="en-GB" sz="1400" b="1" u="none" strike="noStrike" kern="1200" cap="none" spc="0" normalizeH="0" baseline="0" noProof="0" dirty="0">
                          <a:ln>
                            <a:noFill/>
                          </a:ln>
                          <a:solidFill>
                            <a:prstClr val="black"/>
                          </a:solidFill>
                          <a:effectLst/>
                          <a:uLnTx/>
                          <a:uFillTx/>
                        </a:rPr>
                        <a:t>teamwork for staff and colleagues: </a:t>
                      </a:r>
                      <a:r>
                        <a:rPr kumimoji="0" lang="en-GB" sz="1400" b="0" u="none" strike="noStrike" kern="1200" cap="none" spc="0" normalizeH="0" baseline="0" noProof="0" dirty="0">
                          <a:ln>
                            <a:noFill/>
                          </a:ln>
                          <a:solidFill>
                            <a:prstClr val="black"/>
                          </a:solidFill>
                          <a:effectLst/>
                          <a:uLnTx/>
                          <a:uFillTx/>
                        </a:rPr>
                        <a:t>Open communication fosters collaboration among healthcare teams, leading to coordinated and efficient care.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kumimoji="0" lang="en-GB" sz="1400" b="1" u="none" strike="noStrike" kern="1200" cap="none" spc="0" normalizeH="0" baseline="0" noProof="0" dirty="0">
                          <a:ln>
                            <a:noFill/>
                          </a:ln>
                          <a:solidFill>
                            <a:prstClr val="black"/>
                          </a:solidFill>
                          <a:effectLst/>
                          <a:uLnTx/>
                          <a:uFillTx/>
                        </a:rPr>
                        <a:t>Reduced stress: </a:t>
                      </a:r>
                      <a:r>
                        <a:rPr kumimoji="0" lang="en-GB" sz="1400" b="0" u="none" strike="noStrike" kern="1200" cap="none" spc="0" normalizeH="0" baseline="0" noProof="0" dirty="0">
                          <a:ln>
                            <a:noFill/>
                          </a:ln>
                          <a:solidFill>
                            <a:prstClr val="black"/>
                          </a:solidFill>
                          <a:effectLst/>
                          <a:uLnTx/>
                          <a:uFillTx/>
                        </a:rPr>
                        <a:t>Clear expectations and information sharing can reduce workplace stress and enhance job satisfaction.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u="none" strike="noStrike" kern="1200" cap="none" spc="0" normalizeH="0" baseline="0" noProof="0" dirty="0">
                          <a:ln>
                            <a:noFill/>
                          </a:ln>
                          <a:solidFill>
                            <a:prstClr val="black"/>
                          </a:solidFill>
                          <a:effectLst/>
                          <a:uLnTx/>
                          <a:uFillTx/>
                        </a:rPr>
                        <a:t>Better outcomes for the organisation: </a:t>
                      </a:r>
                      <a:r>
                        <a:rPr kumimoji="0" lang="en-GB" sz="1400" b="0" u="none" strike="noStrike" kern="1200" cap="none" spc="0" normalizeH="0" baseline="0" noProof="0" dirty="0">
                          <a:ln>
                            <a:noFill/>
                          </a:ln>
                          <a:solidFill>
                            <a:prstClr val="black"/>
                          </a:solidFill>
                          <a:effectLst/>
                          <a:uLnTx/>
                          <a:uFillTx/>
                        </a:rPr>
                        <a:t>Organisations with strong communication practices have better patient outcomes, increased safety, and reduced liability. </a:t>
                      </a:r>
                      <a:r>
                        <a:rPr kumimoji="0" lang="en-GB" sz="1400" b="1" u="none" strike="noStrike" kern="1200" cap="none" spc="0" normalizeH="0" baseline="0" noProof="0" dirty="0">
                          <a:ln>
                            <a:noFill/>
                          </a:ln>
                          <a:solidFill>
                            <a:prstClr val="black"/>
                          </a:solidFill>
                          <a:effectLst/>
                          <a:uLnTx/>
                          <a:uFillTx/>
                        </a:rPr>
                        <a:t>Reputation</a:t>
                      </a:r>
                      <a:r>
                        <a:rPr kumimoji="0" lang="en-GB" sz="1400" b="0" u="none" strike="noStrike" kern="1200" cap="none" spc="0" normalizeH="0" baseline="0" noProof="0" dirty="0">
                          <a:ln>
                            <a:noFill/>
                          </a:ln>
                          <a:solidFill>
                            <a:prstClr val="black"/>
                          </a:solidFill>
                          <a:effectLst/>
                          <a:uLnTx/>
                          <a:uFillTx/>
                        </a:rPr>
                        <a:t>: A culture of effective communication can enhance the organisation’s reputation, attracting more patients and skilled staff. </a:t>
                      </a:r>
                    </a:p>
                    <a:p>
                      <a:endParaRPr lang="en-GB" sz="1400" dirty="0"/>
                    </a:p>
                  </a:txBody>
                  <a:tcPr/>
                </a:tc>
                <a:extLst>
                  <a:ext uri="{0D108BD9-81ED-4DB2-BD59-A6C34878D82A}">
                    <a16:rowId xmlns:a16="http://schemas.microsoft.com/office/drawing/2014/main" val="673823097"/>
                  </a:ext>
                </a:extLst>
              </a:tr>
            </a:tbl>
          </a:graphicData>
        </a:graphic>
      </p:graphicFrame>
    </p:spTree>
    <p:extLst>
      <p:ext uri="{BB962C8B-B14F-4D97-AF65-F5344CB8AC3E}">
        <p14:creationId xmlns:p14="http://schemas.microsoft.com/office/powerpoint/2010/main" val="84338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CC258-BED5-E513-8496-9F96950C04BC}"/>
              </a:ext>
            </a:extLst>
          </p:cNvPr>
          <p:cNvSpPr>
            <a:spLocks noGrp="1"/>
          </p:cNvSpPr>
          <p:nvPr>
            <p:ph type="title"/>
          </p:nvPr>
        </p:nvSpPr>
        <p:spPr>
          <a:xfrm>
            <a:off x="1297858" y="-44669"/>
            <a:ext cx="10123516" cy="1151326"/>
          </a:xfrm>
          <a:solidFill>
            <a:schemeClr val="bg2"/>
          </a:solidFill>
        </p:spPr>
        <p:txBody>
          <a:bodyPr/>
          <a:lstStyle/>
          <a:p>
            <a:pPr marL="342900" lvl="0" indent="-342900">
              <a:spcBef>
                <a:spcPct val="20000"/>
              </a:spcBef>
              <a:defRPr/>
            </a:pPr>
            <a:r>
              <a:rPr lang="en-GB" sz="2800" b="1" dirty="0">
                <a:latin typeface="Arial" panose="020B0604020202020204" pitchFamily="34" charset="0"/>
                <a:cs typeface="Arial" panose="020B0604020202020204" pitchFamily="34" charset="0"/>
              </a:rPr>
              <a:t>Importance of communication in professional practice</a:t>
            </a:r>
            <a:b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b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8CA7A1-3EB7-578F-C019-4766E33954EE}"/>
              </a:ext>
            </a:extLst>
          </p:cNvPr>
          <p:cNvSpPr>
            <a:spLocks noGrp="1"/>
          </p:cNvSpPr>
          <p:nvPr>
            <p:ph idx="1"/>
          </p:nvPr>
        </p:nvSpPr>
        <p:spPr>
          <a:xfrm>
            <a:off x="567891" y="1106657"/>
            <a:ext cx="11603981" cy="4559058"/>
          </a:xfrm>
        </p:spPr>
        <p:txBody>
          <a:bodyPr/>
          <a:lstStyle/>
          <a:p>
            <a:pPr marL="0" indent="0">
              <a:buNone/>
            </a:pP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Courses in communication, psychology, or specific training in health and social care help you understand effective communication techniques.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                       Workshops, seminars, and certification programs focused on communication skills, particularly in healthcare settings, enhance practical abilities.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Engaging in roles that require direct interaction with patients and colleagues helps gain communication skills through real-world practice and feedback.</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Everyday interactions, whether in personal or professional contexts, help develop communication skills by </a:t>
            </a:r>
          </a:p>
          <a:p>
            <a:pPr marL="0" indent="0">
              <a:buNone/>
            </a:pPr>
            <a:r>
              <a:rPr lang="en-GB" sz="1200" dirty="0">
                <a:latin typeface="Arial" panose="020B0604020202020204" pitchFamily="34" charset="0"/>
                <a:cs typeface="Arial" panose="020B0604020202020204" pitchFamily="34" charset="0"/>
              </a:rPr>
              <a:t>	    exposing individuals to diverse perspectives and communication styles.</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Regularly reflecting and thinking  about past communication experiences, asking for feedback, and looking</a:t>
            </a:r>
          </a:p>
          <a:p>
            <a:pPr marL="0" indent="0">
              <a:buNone/>
            </a:pPr>
            <a:r>
              <a:rPr lang="en-GB" sz="1200" dirty="0">
                <a:latin typeface="Arial" panose="020B0604020202020204" pitchFamily="34" charset="0"/>
                <a:cs typeface="Arial" panose="020B0604020202020204" pitchFamily="34" charset="0"/>
              </a:rPr>
              <a:t>	     for ways to improve can make you a better communicator.</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Reference......</a:t>
            </a:r>
          </a:p>
          <a:p>
            <a:pPr marL="0" indent="0">
              <a:buNone/>
            </a:pPr>
            <a:endParaRPr lang="en-GB"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66D0624-D61F-1E3D-990E-ED080DE7C486}"/>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3CF72698-210C-FCEA-9F89-DFE019878ABA}"/>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12" name="Oval 11">
            <a:extLst>
              <a:ext uri="{FF2B5EF4-FFF2-40B4-BE49-F238E27FC236}">
                <a16:creationId xmlns:a16="http://schemas.microsoft.com/office/drawing/2014/main" id="{A99B9C93-C833-3901-FE9E-BDCB13151192}"/>
              </a:ext>
            </a:extLst>
          </p:cNvPr>
          <p:cNvSpPr/>
          <p:nvPr/>
        </p:nvSpPr>
        <p:spPr>
          <a:xfrm>
            <a:off x="265421" y="1106657"/>
            <a:ext cx="1597884" cy="743240"/>
          </a:xfrm>
          <a:prstGeom prst="ellipse">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Formal Education</a:t>
            </a:r>
            <a:endParaRPr lang="en-GB" dirty="0"/>
          </a:p>
        </p:txBody>
      </p:sp>
      <p:sp>
        <p:nvSpPr>
          <p:cNvPr id="13" name="Oval 12">
            <a:extLst>
              <a:ext uri="{FF2B5EF4-FFF2-40B4-BE49-F238E27FC236}">
                <a16:creationId xmlns:a16="http://schemas.microsoft.com/office/drawing/2014/main" id="{A4D6CD56-808D-3715-AFEB-80CF3EF39247}"/>
              </a:ext>
            </a:extLst>
          </p:cNvPr>
          <p:cNvSpPr/>
          <p:nvPr/>
        </p:nvSpPr>
        <p:spPr>
          <a:xfrm>
            <a:off x="334433" y="1923691"/>
            <a:ext cx="1563378" cy="688278"/>
          </a:xfrm>
          <a:prstGeom prst="ellipse">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Professional Training</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endParaRPr lang="en-GB" dirty="0"/>
          </a:p>
        </p:txBody>
      </p:sp>
      <p:sp>
        <p:nvSpPr>
          <p:cNvPr id="14" name="Oval 13">
            <a:extLst>
              <a:ext uri="{FF2B5EF4-FFF2-40B4-BE49-F238E27FC236}">
                <a16:creationId xmlns:a16="http://schemas.microsoft.com/office/drawing/2014/main" id="{72237C89-5128-FAAC-D184-624D2CA2578B}"/>
              </a:ext>
            </a:extLst>
          </p:cNvPr>
          <p:cNvSpPr/>
          <p:nvPr/>
        </p:nvSpPr>
        <p:spPr>
          <a:xfrm>
            <a:off x="265423" y="2782025"/>
            <a:ext cx="1528872" cy="740795"/>
          </a:xfrm>
          <a:prstGeom prst="ellipse">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gn="ct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Work Experience</a:t>
            </a:r>
            <a:endParaRPr lang="en-GB" dirty="0"/>
          </a:p>
        </p:txBody>
      </p:sp>
      <p:sp>
        <p:nvSpPr>
          <p:cNvPr id="15" name="Oval 14">
            <a:extLst>
              <a:ext uri="{FF2B5EF4-FFF2-40B4-BE49-F238E27FC236}">
                <a16:creationId xmlns:a16="http://schemas.microsoft.com/office/drawing/2014/main" id="{7EFA5C6E-4692-0759-E373-22B93B7FB843}"/>
              </a:ext>
            </a:extLst>
          </p:cNvPr>
          <p:cNvSpPr/>
          <p:nvPr/>
        </p:nvSpPr>
        <p:spPr>
          <a:xfrm>
            <a:off x="187784" y="3634778"/>
            <a:ext cx="1528872" cy="833213"/>
          </a:xfrm>
          <a:prstGeom prst="ellipse">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 </a:t>
            </a: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Experiences</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lang="en-GB" dirty="0"/>
          </a:p>
        </p:txBody>
      </p:sp>
      <p:sp>
        <p:nvSpPr>
          <p:cNvPr id="16" name="Oval 15">
            <a:extLst>
              <a:ext uri="{FF2B5EF4-FFF2-40B4-BE49-F238E27FC236}">
                <a16:creationId xmlns:a16="http://schemas.microsoft.com/office/drawing/2014/main" id="{F32C76CF-85EA-4FAF-FCD8-A71A64572906}"/>
              </a:ext>
            </a:extLst>
          </p:cNvPr>
          <p:cNvSpPr/>
          <p:nvPr/>
        </p:nvSpPr>
        <p:spPr>
          <a:xfrm>
            <a:off x="187785" y="4638048"/>
            <a:ext cx="1528872" cy="856977"/>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Reflective Practice</a:t>
            </a:r>
            <a:endParaRPr lang="en-GB" dirty="0"/>
          </a:p>
        </p:txBody>
      </p:sp>
      <p:pic>
        <p:nvPicPr>
          <p:cNvPr id="7" name="Picture 6">
            <a:extLst>
              <a:ext uri="{FF2B5EF4-FFF2-40B4-BE49-F238E27FC236}">
                <a16:creationId xmlns:a16="http://schemas.microsoft.com/office/drawing/2014/main" id="{CE40F9E2-4EDB-DE75-36C6-08F722494C7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V="1">
            <a:off x="9042961" y="3522818"/>
            <a:ext cx="3149040" cy="2142897"/>
          </a:xfrm>
          <a:prstGeom prst="rect">
            <a:avLst/>
          </a:prstGeom>
          <a:ln>
            <a:noFill/>
          </a:ln>
          <a:effectLst>
            <a:softEdge rad="112500"/>
          </a:effectLst>
        </p:spPr>
      </p:pic>
    </p:spTree>
    <p:extLst>
      <p:ext uri="{BB962C8B-B14F-4D97-AF65-F5344CB8AC3E}">
        <p14:creationId xmlns:p14="http://schemas.microsoft.com/office/powerpoint/2010/main" val="313920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wipe(down)">
                                      <p:cBhvr>
                                        <p:cTn id="25" dur="580">
                                          <p:stCondLst>
                                            <p:cond delay="0"/>
                                          </p:stCondLst>
                                        </p:cTn>
                                        <p:tgtEl>
                                          <p:spTgt spid="12"/>
                                        </p:tgtEl>
                                      </p:cBhvr>
                                    </p:animEffect>
                                    <p:anim calcmode="lin" valueType="num">
                                      <p:cBhvr>
                                        <p:cTn id="26"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31" dur="26">
                                          <p:stCondLst>
                                            <p:cond delay="650"/>
                                          </p:stCondLst>
                                        </p:cTn>
                                        <p:tgtEl>
                                          <p:spTgt spid="12"/>
                                        </p:tgtEl>
                                      </p:cBhvr>
                                      <p:to x="100000" y="60000"/>
                                    </p:animScale>
                                    <p:animScale>
                                      <p:cBhvr>
                                        <p:cTn id="32" dur="166" decel="50000">
                                          <p:stCondLst>
                                            <p:cond delay="676"/>
                                          </p:stCondLst>
                                        </p:cTn>
                                        <p:tgtEl>
                                          <p:spTgt spid="12"/>
                                        </p:tgtEl>
                                      </p:cBhvr>
                                      <p:to x="100000" y="100000"/>
                                    </p:animScale>
                                    <p:animScale>
                                      <p:cBhvr>
                                        <p:cTn id="33" dur="26">
                                          <p:stCondLst>
                                            <p:cond delay="1312"/>
                                          </p:stCondLst>
                                        </p:cTn>
                                        <p:tgtEl>
                                          <p:spTgt spid="12"/>
                                        </p:tgtEl>
                                      </p:cBhvr>
                                      <p:to x="100000" y="80000"/>
                                    </p:animScale>
                                    <p:animScale>
                                      <p:cBhvr>
                                        <p:cTn id="34" dur="166" decel="50000">
                                          <p:stCondLst>
                                            <p:cond delay="1338"/>
                                          </p:stCondLst>
                                        </p:cTn>
                                        <p:tgtEl>
                                          <p:spTgt spid="12"/>
                                        </p:tgtEl>
                                      </p:cBhvr>
                                      <p:to x="100000" y="100000"/>
                                    </p:animScale>
                                    <p:animScale>
                                      <p:cBhvr>
                                        <p:cTn id="35" dur="26">
                                          <p:stCondLst>
                                            <p:cond delay="1642"/>
                                          </p:stCondLst>
                                        </p:cTn>
                                        <p:tgtEl>
                                          <p:spTgt spid="12"/>
                                        </p:tgtEl>
                                      </p:cBhvr>
                                      <p:to x="100000" y="90000"/>
                                    </p:animScale>
                                    <p:animScale>
                                      <p:cBhvr>
                                        <p:cTn id="36" dur="166" decel="50000">
                                          <p:stCondLst>
                                            <p:cond delay="1668"/>
                                          </p:stCondLst>
                                        </p:cTn>
                                        <p:tgtEl>
                                          <p:spTgt spid="12"/>
                                        </p:tgtEl>
                                      </p:cBhvr>
                                      <p:to x="100000" y="100000"/>
                                    </p:animScale>
                                    <p:animScale>
                                      <p:cBhvr>
                                        <p:cTn id="37" dur="26">
                                          <p:stCondLst>
                                            <p:cond delay="1808"/>
                                          </p:stCondLst>
                                        </p:cTn>
                                        <p:tgtEl>
                                          <p:spTgt spid="12"/>
                                        </p:tgtEl>
                                      </p:cBhvr>
                                      <p:to x="100000" y="95000"/>
                                    </p:animScale>
                                    <p:animScale>
                                      <p:cBhvr>
                                        <p:cTn id="38" dur="166" decel="50000">
                                          <p:stCondLst>
                                            <p:cond delay="1834"/>
                                          </p:stCondLst>
                                        </p:cTn>
                                        <p:tgtEl>
                                          <p:spTgt spid="12"/>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Effect transition="in" filter="wipe(down)">
                                      <p:cBhvr>
                                        <p:cTn id="43" dur="580">
                                          <p:stCondLst>
                                            <p:cond delay="0"/>
                                          </p:stCondLst>
                                        </p:cTn>
                                        <p:tgtEl>
                                          <p:spTgt spid="3">
                                            <p:txEl>
                                              <p:pRg st="1" end="1"/>
                                            </p:txEl>
                                          </p:spTgt>
                                        </p:tgtEl>
                                      </p:cBhvr>
                                    </p:animEffect>
                                    <p:anim calcmode="lin" valueType="num">
                                      <p:cBhvr>
                                        <p:cTn id="4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1" end="1"/>
                                            </p:txEl>
                                          </p:spTgt>
                                        </p:tgtEl>
                                      </p:cBhvr>
                                      <p:to x="100000" y="60000"/>
                                    </p:animScale>
                                    <p:animScale>
                                      <p:cBhvr>
                                        <p:cTn id="50" dur="166" decel="50000">
                                          <p:stCondLst>
                                            <p:cond delay="676"/>
                                          </p:stCondLst>
                                        </p:cTn>
                                        <p:tgtEl>
                                          <p:spTgt spid="3">
                                            <p:txEl>
                                              <p:pRg st="1" end="1"/>
                                            </p:txEl>
                                          </p:spTgt>
                                        </p:tgtEl>
                                      </p:cBhvr>
                                      <p:to x="100000" y="100000"/>
                                    </p:animScale>
                                    <p:animScale>
                                      <p:cBhvr>
                                        <p:cTn id="51" dur="26">
                                          <p:stCondLst>
                                            <p:cond delay="1312"/>
                                          </p:stCondLst>
                                        </p:cTn>
                                        <p:tgtEl>
                                          <p:spTgt spid="3">
                                            <p:txEl>
                                              <p:pRg st="1" end="1"/>
                                            </p:txEl>
                                          </p:spTgt>
                                        </p:tgtEl>
                                      </p:cBhvr>
                                      <p:to x="100000" y="80000"/>
                                    </p:animScale>
                                    <p:animScale>
                                      <p:cBhvr>
                                        <p:cTn id="52" dur="166" decel="50000">
                                          <p:stCondLst>
                                            <p:cond delay="1338"/>
                                          </p:stCondLst>
                                        </p:cTn>
                                        <p:tgtEl>
                                          <p:spTgt spid="3">
                                            <p:txEl>
                                              <p:pRg st="1" end="1"/>
                                            </p:txEl>
                                          </p:spTgt>
                                        </p:tgtEl>
                                      </p:cBhvr>
                                      <p:to x="100000" y="100000"/>
                                    </p:animScale>
                                    <p:animScale>
                                      <p:cBhvr>
                                        <p:cTn id="53" dur="26">
                                          <p:stCondLst>
                                            <p:cond delay="1642"/>
                                          </p:stCondLst>
                                        </p:cTn>
                                        <p:tgtEl>
                                          <p:spTgt spid="3">
                                            <p:txEl>
                                              <p:pRg st="1" end="1"/>
                                            </p:txEl>
                                          </p:spTgt>
                                        </p:tgtEl>
                                      </p:cBhvr>
                                      <p:to x="100000" y="90000"/>
                                    </p:animScale>
                                    <p:animScale>
                                      <p:cBhvr>
                                        <p:cTn id="54" dur="166" decel="50000">
                                          <p:stCondLst>
                                            <p:cond delay="1668"/>
                                          </p:stCondLst>
                                        </p:cTn>
                                        <p:tgtEl>
                                          <p:spTgt spid="3">
                                            <p:txEl>
                                              <p:pRg st="1" end="1"/>
                                            </p:txEl>
                                          </p:spTgt>
                                        </p:tgtEl>
                                      </p:cBhvr>
                                      <p:to x="100000" y="100000"/>
                                    </p:animScale>
                                    <p:animScale>
                                      <p:cBhvr>
                                        <p:cTn id="55" dur="26">
                                          <p:stCondLst>
                                            <p:cond delay="1808"/>
                                          </p:stCondLst>
                                        </p:cTn>
                                        <p:tgtEl>
                                          <p:spTgt spid="3">
                                            <p:txEl>
                                              <p:pRg st="1" end="1"/>
                                            </p:txEl>
                                          </p:spTgt>
                                        </p:tgtEl>
                                      </p:cBhvr>
                                      <p:to x="100000" y="95000"/>
                                    </p:animScale>
                                    <p:animScale>
                                      <p:cBhvr>
                                        <p:cTn id="56" dur="166" decel="50000">
                                          <p:stCondLst>
                                            <p:cond delay="1834"/>
                                          </p:stCondLst>
                                        </p:cTn>
                                        <p:tgtEl>
                                          <p:spTgt spid="3">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13"/>
                                        </p:tgtEl>
                                        <p:attrNameLst>
                                          <p:attrName>style.visibility</p:attrName>
                                        </p:attrNameLst>
                                      </p:cBhvr>
                                      <p:to>
                                        <p:strVal val="visible"/>
                                      </p:to>
                                    </p:set>
                                    <p:animEffect transition="in" filter="wipe(down)">
                                      <p:cBhvr>
                                        <p:cTn id="61" dur="580">
                                          <p:stCondLst>
                                            <p:cond delay="0"/>
                                          </p:stCondLst>
                                        </p:cTn>
                                        <p:tgtEl>
                                          <p:spTgt spid="13"/>
                                        </p:tgtEl>
                                      </p:cBhvr>
                                    </p:animEffect>
                                    <p:anim calcmode="lin" valueType="num">
                                      <p:cBhvr>
                                        <p:cTn id="62"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67" dur="26">
                                          <p:stCondLst>
                                            <p:cond delay="650"/>
                                          </p:stCondLst>
                                        </p:cTn>
                                        <p:tgtEl>
                                          <p:spTgt spid="13"/>
                                        </p:tgtEl>
                                      </p:cBhvr>
                                      <p:to x="100000" y="60000"/>
                                    </p:animScale>
                                    <p:animScale>
                                      <p:cBhvr>
                                        <p:cTn id="68" dur="166" decel="50000">
                                          <p:stCondLst>
                                            <p:cond delay="676"/>
                                          </p:stCondLst>
                                        </p:cTn>
                                        <p:tgtEl>
                                          <p:spTgt spid="13"/>
                                        </p:tgtEl>
                                      </p:cBhvr>
                                      <p:to x="100000" y="100000"/>
                                    </p:animScale>
                                    <p:animScale>
                                      <p:cBhvr>
                                        <p:cTn id="69" dur="26">
                                          <p:stCondLst>
                                            <p:cond delay="1312"/>
                                          </p:stCondLst>
                                        </p:cTn>
                                        <p:tgtEl>
                                          <p:spTgt spid="13"/>
                                        </p:tgtEl>
                                      </p:cBhvr>
                                      <p:to x="100000" y="80000"/>
                                    </p:animScale>
                                    <p:animScale>
                                      <p:cBhvr>
                                        <p:cTn id="70" dur="166" decel="50000">
                                          <p:stCondLst>
                                            <p:cond delay="1338"/>
                                          </p:stCondLst>
                                        </p:cTn>
                                        <p:tgtEl>
                                          <p:spTgt spid="13"/>
                                        </p:tgtEl>
                                      </p:cBhvr>
                                      <p:to x="100000" y="100000"/>
                                    </p:animScale>
                                    <p:animScale>
                                      <p:cBhvr>
                                        <p:cTn id="71" dur="26">
                                          <p:stCondLst>
                                            <p:cond delay="1642"/>
                                          </p:stCondLst>
                                        </p:cTn>
                                        <p:tgtEl>
                                          <p:spTgt spid="13"/>
                                        </p:tgtEl>
                                      </p:cBhvr>
                                      <p:to x="100000" y="90000"/>
                                    </p:animScale>
                                    <p:animScale>
                                      <p:cBhvr>
                                        <p:cTn id="72" dur="166" decel="50000">
                                          <p:stCondLst>
                                            <p:cond delay="1668"/>
                                          </p:stCondLst>
                                        </p:cTn>
                                        <p:tgtEl>
                                          <p:spTgt spid="13"/>
                                        </p:tgtEl>
                                      </p:cBhvr>
                                      <p:to x="100000" y="100000"/>
                                    </p:animScale>
                                    <p:animScale>
                                      <p:cBhvr>
                                        <p:cTn id="73" dur="26">
                                          <p:stCondLst>
                                            <p:cond delay="1808"/>
                                          </p:stCondLst>
                                        </p:cTn>
                                        <p:tgtEl>
                                          <p:spTgt spid="13"/>
                                        </p:tgtEl>
                                      </p:cBhvr>
                                      <p:to x="100000" y="95000"/>
                                    </p:animScale>
                                    <p:animScale>
                                      <p:cBhvr>
                                        <p:cTn id="74" dur="166" decel="50000">
                                          <p:stCondLst>
                                            <p:cond delay="1834"/>
                                          </p:stCondLst>
                                        </p:cTn>
                                        <p:tgtEl>
                                          <p:spTgt spid="13"/>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14"/>
                                        </p:tgtEl>
                                        <p:attrNameLst>
                                          <p:attrName>style.visibility</p:attrName>
                                        </p:attrNameLst>
                                      </p:cBhvr>
                                      <p:to>
                                        <p:strVal val="visible"/>
                                      </p:to>
                                    </p:set>
                                    <p:animEffect transition="in" filter="wipe(down)">
                                      <p:cBhvr>
                                        <p:cTn id="97" dur="580">
                                          <p:stCondLst>
                                            <p:cond delay="0"/>
                                          </p:stCondLst>
                                        </p:cTn>
                                        <p:tgtEl>
                                          <p:spTgt spid="14"/>
                                        </p:tgtEl>
                                      </p:cBhvr>
                                    </p:animEffect>
                                    <p:anim calcmode="lin" valueType="num">
                                      <p:cBhvr>
                                        <p:cTn id="9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03" dur="26">
                                          <p:stCondLst>
                                            <p:cond delay="650"/>
                                          </p:stCondLst>
                                        </p:cTn>
                                        <p:tgtEl>
                                          <p:spTgt spid="14"/>
                                        </p:tgtEl>
                                      </p:cBhvr>
                                      <p:to x="100000" y="60000"/>
                                    </p:animScale>
                                    <p:animScale>
                                      <p:cBhvr>
                                        <p:cTn id="104" dur="166" decel="50000">
                                          <p:stCondLst>
                                            <p:cond delay="676"/>
                                          </p:stCondLst>
                                        </p:cTn>
                                        <p:tgtEl>
                                          <p:spTgt spid="14"/>
                                        </p:tgtEl>
                                      </p:cBhvr>
                                      <p:to x="100000" y="100000"/>
                                    </p:animScale>
                                    <p:animScale>
                                      <p:cBhvr>
                                        <p:cTn id="105" dur="26">
                                          <p:stCondLst>
                                            <p:cond delay="1312"/>
                                          </p:stCondLst>
                                        </p:cTn>
                                        <p:tgtEl>
                                          <p:spTgt spid="14"/>
                                        </p:tgtEl>
                                      </p:cBhvr>
                                      <p:to x="100000" y="80000"/>
                                    </p:animScale>
                                    <p:animScale>
                                      <p:cBhvr>
                                        <p:cTn id="106" dur="166" decel="50000">
                                          <p:stCondLst>
                                            <p:cond delay="1338"/>
                                          </p:stCondLst>
                                        </p:cTn>
                                        <p:tgtEl>
                                          <p:spTgt spid="14"/>
                                        </p:tgtEl>
                                      </p:cBhvr>
                                      <p:to x="100000" y="100000"/>
                                    </p:animScale>
                                    <p:animScale>
                                      <p:cBhvr>
                                        <p:cTn id="107" dur="26">
                                          <p:stCondLst>
                                            <p:cond delay="1642"/>
                                          </p:stCondLst>
                                        </p:cTn>
                                        <p:tgtEl>
                                          <p:spTgt spid="14"/>
                                        </p:tgtEl>
                                      </p:cBhvr>
                                      <p:to x="100000" y="90000"/>
                                    </p:animScale>
                                    <p:animScale>
                                      <p:cBhvr>
                                        <p:cTn id="108" dur="166" decel="50000">
                                          <p:stCondLst>
                                            <p:cond delay="1668"/>
                                          </p:stCondLst>
                                        </p:cTn>
                                        <p:tgtEl>
                                          <p:spTgt spid="14"/>
                                        </p:tgtEl>
                                      </p:cBhvr>
                                      <p:to x="100000" y="100000"/>
                                    </p:animScale>
                                    <p:animScale>
                                      <p:cBhvr>
                                        <p:cTn id="109" dur="26">
                                          <p:stCondLst>
                                            <p:cond delay="1808"/>
                                          </p:stCondLst>
                                        </p:cTn>
                                        <p:tgtEl>
                                          <p:spTgt spid="14"/>
                                        </p:tgtEl>
                                      </p:cBhvr>
                                      <p:to x="100000" y="95000"/>
                                    </p:animScale>
                                    <p:animScale>
                                      <p:cBhvr>
                                        <p:cTn id="110" dur="166" decel="50000">
                                          <p:stCondLst>
                                            <p:cond delay="1834"/>
                                          </p:stCondLst>
                                        </p:cTn>
                                        <p:tgtEl>
                                          <p:spTgt spid="14"/>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nodeType="clickEffect">
                                  <p:stCondLst>
                                    <p:cond delay="0"/>
                                  </p:stCondLst>
                                  <p:childTnLst>
                                    <p:set>
                                      <p:cBhvr>
                                        <p:cTn id="114" dur="1" fill="hold">
                                          <p:stCondLst>
                                            <p:cond delay="0"/>
                                          </p:stCondLst>
                                        </p:cTn>
                                        <p:tgtEl>
                                          <p:spTgt spid="3">
                                            <p:txEl>
                                              <p:pRg st="9" end="9"/>
                                            </p:txEl>
                                          </p:spTgt>
                                        </p:tgtEl>
                                        <p:attrNameLst>
                                          <p:attrName>style.visibility</p:attrName>
                                        </p:attrNameLst>
                                      </p:cBhvr>
                                      <p:to>
                                        <p:strVal val="visible"/>
                                      </p:to>
                                    </p:set>
                                    <p:animEffect transition="in" filter="wipe(down)">
                                      <p:cBhvr>
                                        <p:cTn id="115" dur="580">
                                          <p:stCondLst>
                                            <p:cond delay="0"/>
                                          </p:stCondLst>
                                        </p:cTn>
                                        <p:tgtEl>
                                          <p:spTgt spid="3">
                                            <p:txEl>
                                              <p:pRg st="9" end="9"/>
                                            </p:txEl>
                                          </p:spTgt>
                                        </p:tgtEl>
                                      </p:cBhvr>
                                    </p:animEffect>
                                    <p:anim calcmode="lin" valueType="num">
                                      <p:cBhvr>
                                        <p:cTn id="116" dur="1822" tmFilter="0,0; 0.14,0.36; 0.43,0.73; 0.71,0.91; 1.0,1.0">
                                          <p:stCondLst>
                                            <p:cond delay="0"/>
                                          </p:stCondLst>
                                        </p:cTn>
                                        <p:tgtEl>
                                          <p:spTgt spid="3">
                                            <p:txEl>
                                              <p:pRg st="9" end="9"/>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9" end="9"/>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9" end="9"/>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9" end="9"/>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9" end="9"/>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9" end="9"/>
                                            </p:txEl>
                                          </p:spTgt>
                                        </p:tgtEl>
                                      </p:cBhvr>
                                      <p:to x="100000" y="60000"/>
                                    </p:animScale>
                                    <p:animScale>
                                      <p:cBhvr>
                                        <p:cTn id="122" dur="166" decel="50000">
                                          <p:stCondLst>
                                            <p:cond delay="676"/>
                                          </p:stCondLst>
                                        </p:cTn>
                                        <p:tgtEl>
                                          <p:spTgt spid="3">
                                            <p:txEl>
                                              <p:pRg st="9" end="9"/>
                                            </p:txEl>
                                          </p:spTgt>
                                        </p:tgtEl>
                                      </p:cBhvr>
                                      <p:to x="100000" y="100000"/>
                                    </p:animScale>
                                    <p:animScale>
                                      <p:cBhvr>
                                        <p:cTn id="123" dur="26">
                                          <p:stCondLst>
                                            <p:cond delay="1312"/>
                                          </p:stCondLst>
                                        </p:cTn>
                                        <p:tgtEl>
                                          <p:spTgt spid="3">
                                            <p:txEl>
                                              <p:pRg st="9" end="9"/>
                                            </p:txEl>
                                          </p:spTgt>
                                        </p:tgtEl>
                                      </p:cBhvr>
                                      <p:to x="100000" y="80000"/>
                                    </p:animScale>
                                    <p:animScale>
                                      <p:cBhvr>
                                        <p:cTn id="124" dur="166" decel="50000">
                                          <p:stCondLst>
                                            <p:cond delay="1338"/>
                                          </p:stCondLst>
                                        </p:cTn>
                                        <p:tgtEl>
                                          <p:spTgt spid="3">
                                            <p:txEl>
                                              <p:pRg st="9" end="9"/>
                                            </p:txEl>
                                          </p:spTgt>
                                        </p:tgtEl>
                                      </p:cBhvr>
                                      <p:to x="100000" y="100000"/>
                                    </p:animScale>
                                    <p:animScale>
                                      <p:cBhvr>
                                        <p:cTn id="125" dur="26">
                                          <p:stCondLst>
                                            <p:cond delay="1642"/>
                                          </p:stCondLst>
                                        </p:cTn>
                                        <p:tgtEl>
                                          <p:spTgt spid="3">
                                            <p:txEl>
                                              <p:pRg st="9" end="9"/>
                                            </p:txEl>
                                          </p:spTgt>
                                        </p:tgtEl>
                                      </p:cBhvr>
                                      <p:to x="100000" y="90000"/>
                                    </p:animScale>
                                    <p:animScale>
                                      <p:cBhvr>
                                        <p:cTn id="126" dur="166" decel="50000">
                                          <p:stCondLst>
                                            <p:cond delay="1668"/>
                                          </p:stCondLst>
                                        </p:cTn>
                                        <p:tgtEl>
                                          <p:spTgt spid="3">
                                            <p:txEl>
                                              <p:pRg st="9" end="9"/>
                                            </p:txEl>
                                          </p:spTgt>
                                        </p:tgtEl>
                                      </p:cBhvr>
                                      <p:to x="100000" y="100000"/>
                                    </p:animScale>
                                    <p:animScale>
                                      <p:cBhvr>
                                        <p:cTn id="127" dur="26">
                                          <p:stCondLst>
                                            <p:cond delay="1808"/>
                                          </p:stCondLst>
                                        </p:cTn>
                                        <p:tgtEl>
                                          <p:spTgt spid="3">
                                            <p:txEl>
                                              <p:pRg st="9" end="9"/>
                                            </p:txEl>
                                          </p:spTgt>
                                        </p:tgtEl>
                                      </p:cBhvr>
                                      <p:to x="100000" y="95000"/>
                                    </p:animScale>
                                    <p:animScale>
                                      <p:cBhvr>
                                        <p:cTn id="128" dur="166" decel="50000">
                                          <p:stCondLst>
                                            <p:cond delay="1834"/>
                                          </p:stCondLst>
                                        </p:cTn>
                                        <p:tgtEl>
                                          <p:spTgt spid="3">
                                            <p:txEl>
                                              <p:pRg st="9" end="9"/>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15"/>
                                        </p:tgtEl>
                                        <p:attrNameLst>
                                          <p:attrName>style.visibility</p:attrName>
                                        </p:attrNameLst>
                                      </p:cBhvr>
                                      <p:to>
                                        <p:strVal val="visible"/>
                                      </p:to>
                                    </p:set>
                                    <p:animEffect transition="in" filter="wipe(down)">
                                      <p:cBhvr>
                                        <p:cTn id="133" dur="580">
                                          <p:stCondLst>
                                            <p:cond delay="0"/>
                                          </p:stCondLst>
                                        </p:cTn>
                                        <p:tgtEl>
                                          <p:spTgt spid="15"/>
                                        </p:tgtEl>
                                      </p:cBhvr>
                                    </p:animEffect>
                                    <p:anim calcmode="lin" valueType="num">
                                      <p:cBhvr>
                                        <p:cTn id="134"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39" dur="26">
                                          <p:stCondLst>
                                            <p:cond delay="650"/>
                                          </p:stCondLst>
                                        </p:cTn>
                                        <p:tgtEl>
                                          <p:spTgt spid="15"/>
                                        </p:tgtEl>
                                      </p:cBhvr>
                                      <p:to x="100000" y="60000"/>
                                    </p:animScale>
                                    <p:animScale>
                                      <p:cBhvr>
                                        <p:cTn id="140" dur="166" decel="50000">
                                          <p:stCondLst>
                                            <p:cond delay="676"/>
                                          </p:stCondLst>
                                        </p:cTn>
                                        <p:tgtEl>
                                          <p:spTgt spid="15"/>
                                        </p:tgtEl>
                                      </p:cBhvr>
                                      <p:to x="100000" y="100000"/>
                                    </p:animScale>
                                    <p:animScale>
                                      <p:cBhvr>
                                        <p:cTn id="141" dur="26">
                                          <p:stCondLst>
                                            <p:cond delay="1312"/>
                                          </p:stCondLst>
                                        </p:cTn>
                                        <p:tgtEl>
                                          <p:spTgt spid="15"/>
                                        </p:tgtEl>
                                      </p:cBhvr>
                                      <p:to x="100000" y="80000"/>
                                    </p:animScale>
                                    <p:animScale>
                                      <p:cBhvr>
                                        <p:cTn id="142" dur="166" decel="50000">
                                          <p:stCondLst>
                                            <p:cond delay="1338"/>
                                          </p:stCondLst>
                                        </p:cTn>
                                        <p:tgtEl>
                                          <p:spTgt spid="15"/>
                                        </p:tgtEl>
                                      </p:cBhvr>
                                      <p:to x="100000" y="100000"/>
                                    </p:animScale>
                                    <p:animScale>
                                      <p:cBhvr>
                                        <p:cTn id="143" dur="26">
                                          <p:stCondLst>
                                            <p:cond delay="1642"/>
                                          </p:stCondLst>
                                        </p:cTn>
                                        <p:tgtEl>
                                          <p:spTgt spid="15"/>
                                        </p:tgtEl>
                                      </p:cBhvr>
                                      <p:to x="100000" y="90000"/>
                                    </p:animScale>
                                    <p:animScale>
                                      <p:cBhvr>
                                        <p:cTn id="144" dur="166" decel="50000">
                                          <p:stCondLst>
                                            <p:cond delay="1668"/>
                                          </p:stCondLst>
                                        </p:cTn>
                                        <p:tgtEl>
                                          <p:spTgt spid="15"/>
                                        </p:tgtEl>
                                      </p:cBhvr>
                                      <p:to x="100000" y="100000"/>
                                    </p:animScale>
                                    <p:animScale>
                                      <p:cBhvr>
                                        <p:cTn id="145" dur="26">
                                          <p:stCondLst>
                                            <p:cond delay="1808"/>
                                          </p:stCondLst>
                                        </p:cTn>
                                        <p:tgtEl>
                                          <p:spTgt spid="15"/>
                                        </p:tgtEl>
                                      </p:cBhvr>
                                      <p:to x="100000" y="95000"/>
                                    </p:animScale>
                                    <p:animScale>
                                      <p:cBhvr>
                                        <p:cTn id="146" dur="166" decel="50000">
                                          <p:stCondLst>
                                            <p:cond delay="1834"/>
                                          </p:stCondLst>
                                        </p:cTn>
                                        <p:tgtEl>
                                          <p:spTgt spid="15"/>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nodeType="clickEffect">
                                  <p:stCondLst>
                                    <p:cond delay="0"/>
                                  </p:stCondLst>
                                  <p:childTnLst>
                                    <p:set>
                                      <p:cBhvr>
                                        <p:cTn id="150" dur="1" fill="hold">
                                          <p:stCondLst>
                                            <p:cond delay="0"/>
                                          </p:stCondLst>
                                        </p:cTn>
                                        <p:tgtEl>
                                          <p:spTgt spid="3">
                                            <p:txEl>
                                              <p:pRg st="12" end="12"/>
                                            </p:txEl>
                                          </p:spTgt>
                                        </p:tgtEl>
                                        <p:attrNameLst>
                                          <p:attrName>style.visibility</p:attrName>
                                        </p:attrNameLst>
                                      </p:cBhvr>
                                      <p:to>
                                        <p:strVal val="visible"/>
                                      </p:to>
                                    </p:set>
                                    <p:animEffect transition="in" filter="wipe(down)">
                                      <p:cBhvr>
                                        <p:cTn id="151" dur="580">
                                          <p:stCondLst>
                                            <p:cond delay="0"/>
                                          </p:stCondLst>
                                        </p:cTn>
                                        <p:tgtEl>
                                          <p:spTgt spid="3">
                                            <p:txEl>
                                              <p:pRg st="12" end="12"/>
                                            </p:txEl>
                                          </p:spTgt>
                                        </p:tgtEl>
                                      </p:cBhvr>
                                    </p:animEffect>
                                    <p:anim calcmode="lin" valueType="num">
                                      <p:cBhvr>
                                        <p:cTn id="152" dur="1822" tmFilter="0,0; 0.14,0.36; 0.43,0.73; 0.71,0.91; 1.0,1.0">
                                          <p:stCondLst>
                                            <p:cond delay="0"/>
                                          </p:stCondLst>
                                        </p:cTn>
                                        <p:tgtEl>
                                          <p:spTgt spid="3">
                                            <p:txEl>
                                              <p:pRg st="12" end="12"/>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3">
                                            <p:txEl>
                                              <p:pRg st="12" end="12"/>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3">
                                            <p:txEl>
                                              <p:pRg st="12" end="12"/>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3">
                                            <p:txEl>
                                              <p:pRg st="12" end="12"/>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3">
                                            <p:txEl>
                                              <p:pRg st="12" end="12"/>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3">
                                            <p:txEl>
                                              <p:pRg st="12" end="12"/>
                                            </p:txEl>
                                          </p:spTgt>
                                        </p:tgtEl>
                                      </p:cBhvr>
                                      <p:to x="100000" y="60000"/>
                                    </p:animScale>
                                    <p:animScale>
                                      <p:cBhvr>
                                        <p:cTn id="158" dur="166" decel="50000">
                                          <p:stCondLst>
                                            <p:cond delay="676"/>
                                          </p:stCondLst>
                                        </p:cTn>
                                        <p:tgtEl>
                                          <p:spTgt spid="3">
                                            <p:txEl>
                                              <p:pRg st="12" end="12"/>
                                            </p:txEl>
                                          </p:spTgt>
                                        </p:tgtEl>
                                      </p:cBhvr>
                                      <p:to x="100000" y="100000"/>
                                    </p:animScale>
                                    <p:animScale>
                                      <p:cBhvr>
                                        <p:cTn id="159" dur="26">
                                          <p:stCondLst>
                                            <p:cond delay="1312"/>
                                          </p:stCondLst>
                                        </p:cTn>
                                        <p:tgtEl>
                                          <p:spTgt spid="3">
                                            <p:txEl>
                                              <p:pRg st="12" end="12"/>
                                            </p:txEl>
                                          </p:spTgt>
                                        </p:tgtEl>
                                      </p:cBhvr>
                                      <p:to x="100000" y="80000"/>
                                    </p:animScale>
                                    <p:animScale>
                                      <p:cBhvr>
                                        <p:cTn id="160" dur="166" decel="50000">
                                          <p:stCondLst>
                                            <p:cond delay="1338"/>
                                          </p:stCondLst>
                                        </p:cTn>
                                        <p:tgtEl>
                                          <p:spTgt spid="3">
                                            <p:txEl>
                                              <p:pRg st="12" end="12"/>
                                            </p:txEl>
                                          </p:spTgt>
                                        </p:tgtEl>
                                      </p:cBhvr>
                                      <p:to x="100000" y="100000"/>
                                    </p:animScale>
                                    <p:animScale>
                                      <p:cBhvr>
                                        <p:cTn id="161" dur="26">
                                          <p:stCondLst>
                                            <p:cond delay="1642"/>
                                          </p:stCondLst>
                                        </p:cTn>
                                        <p:tgtEl>
                                          <p:spTgt spid="3">
                                            <p:txEl>
                                              <p:pRg st="12" end="12"/>
                                            </p:txEl>
                                          </p:spTgt>
                                        </p:tgtEl>
                                      </p:cBhvr>
                                      <p:to x="100000" y="90000"/>
                                    </p:animScale>
                                    <p:animScale>
                                      <p:cBhvr>
                                        <p:cTn id="162" dur="166" decel="50000">
                                          <p:stCondLst>
                                            <p:cond delay="1668"/>
                                          </p:stCondLst>
                                        </p:cTn>
                                        <p:tgtEl>
                                          <p:spTgt spid="3">
                                            <p:txEl>
                                              <p:pRg st="12" end="12"/>
                                            </p:txEl>
                                          </p:spTgt>
                                        </p:tgtEl>
                                      </p:cBhvr>
                                      <p:to x="100000" y="100000"/>
                                    </p:animScale>
                                    <p:animScale>
                                      <p:cBhvr>
                                        <p:cTn id="163" dur="26">
                                          <p:stCondLst>
                                            <p:cond delay="1808"/>
                                          </p:stCondLst>
                                        </p:cTn>
                                        <p:tgtEl>
                                          <p:spTgt spid="3">
                                            <p:txEl>
                                              <p:pRg st="12" end="12"/>
                                            </p:txEl>
                                          </p:spTgt>
                                        </p:tgtEl>
                                      </p:cBhvr>
                                      <p:to x="100000" y="95000"/>
                                    </p:animScale>
                                    <p:animScale>
                                      <p:cBhvr>
                                        <p:cTn id="164" dur="166" decel="50000">
                                          <p:stCondLst>
                                            <p:cond delay="1834"/>
                                          </p:stCondLst>
                                        </p:cTn>
                                        <p:tgtEl>
                                          <p:spTgt spid="3">
                                            <p:txEl>
                                              <p:pRg st="12" end="12"/>
                                            </p:txEl>
                                          </p:spTgt>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6" presetClass="entr" presetSubtype="0" fill="hold" nodeType="clickEffect">
                                  <p:stCondLst>
                                    <p:cond delay="0"/>
                                  </p:stCondLst>
                                  <p:childTnLst>
                                    <p:set>
                                      <p:cBhvr>
                                        <p:cTn id="168" dur="1" fill="hold">
                                          <p:stCondLst>
                                            <p:cond delay="0"/>
                                          </p:stCondLst>
                                        </p:cTn>
                                        <p:tgtEl>
                                          <p:spTgt spid="3">
                                            <p:txEl>
                                              <p:pRg st="13" end="13"/>
                                            </p:txEl>
                                          </p:spTgt>
                                        </p:tgtEl>
                                        <p:attrNameLst>
                                          <p:attrName>style.visibility</p:attrName>
                                        </p:attrNameLst>
                                      </p:cBhvr>
                                      <p:to>
                                        <p:strVal val="visible"/>
                                      </p:to>
                                    </p:set>
                                    <p:animEffect transition="in" filter="wipe(down)">
                                      <p:cBhvr>
                                        <p:cTn id="169" dur="580">
                                          <p:stCondLst>
                                            <p:cond delay="0"/>
                                          </p:stCondLst>
                                        </p:cTn>
                                        <p:tgtEl>
                                          <p:spTgt spid="3">
                                            <p:txEl>
                                              <p:pRg st="13" end="13"/>
                                            </p:txEl>
                                          </p:spTgt>
                                        </p:tgtEl>
                                      </p:cBhvr>
                                    </p:animEffect>
                                    <p:anim calcmode="lin" valueType="num">
                                      <p:cBhvr>
                                        <p:cTn id="170" dur="1822" tmFilter="0,0; 0.14,0.36; 0.43,0.73; 0.71,0.91; 1.0,1.0">
                                          <p:stCondLst>
                                            <p:cond delay="0"/>
                                          </p:stCondLst>
                                        </p:cTn>
                                        <p:tgtEl>
                                          <p:spTgt spid="3">
                                            <p:txEl>
                                              <p:pRg st="13" end="13"/>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3">
                                            <p:txEl>
                                              <p:pRg st="13" end="13"/>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3">
                                            <p:txEl>
                                              <p:pRg st="13" end="13"/>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3">
                                            <p:txEl>
                                              <p:pRg st="13" end="13"/>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3">
                                            <p:txEl>
                                              <p:pRg st="13" end="13"/>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3">
                                            <p:txEl>
                                              <p:pRg st="13" end="13"/>
                                            </p:txEl>
                                          </p:spTgt>
                                        </p:tgtEl>
                                      </p:cBhvr>
                                      <p:to x="100000" y="60000"/>
                                    </p:animScale>
                                    <p:animScale>
                                      <p:cBhvr>
                                        <p:cTn id="176" dur="166" decel="50000">
                                          <p:stCondLst>
                                            <p:cond delay="676"/>
                                          </p:stCondLst>
                                        </p:cTn>
                                        <p:tgtEl>
                                          <p:spTgt spid="3">
                                            <p:txEl>
                                              <p:pRg st="13" end="13"/>
                                            </p:txEl>
                                          </p:spTgt>
                                        </p:tgtEl>
                                      </p:cBhvr>
                                      <p:to x="100000" y="100000"/>
                                    </p:animScale>
                                    <p:animScale>
                                      <p:cBhvr>
                                        <p:cTn id="177" dur="26">
                                          <p:stCondLst>
                                            <p:cond delay="1312"/>
                                          </p:stCondLst>
                                        </p:cTn>
                                        <p:tgtEl>
                                          <p:spTgt spid="3">
                                            <p:txEl>
                                              <p:pRg st="13" end="13"/>
                                            </p:txEl>
                                          </p:spTgt>
                                        </p:tgtEl>
                                      </p:cBhvr>
                                      <p:to x="100000" y="80000"/>
                                    </p:animScale>
                                    <p:animScale>
                                      <p:cBhvr>
                                        <p:cTn id="178" dur="166" decel="50000">
                                          <p:stCondLst>
                                            <p:cond delay="1338"/>
                                          </p:stCondLst>
                                        </p:cTn>
                                        <p:tgtEl>
                                          <p:spTgt spid="3">
                                            <p:txEl>
                                              <p:pRg st="13" end="13"/>
                                            </p:txEl>
                                          </p:spTgt>
                                        </p:tgtEl>
                                      </p:cBhvr>
                                      <p:to x="100000" y="100000"/>
                                    </p:animScale>
                                    <p:animScale>
                                      <p:cBhvr>
                                        <p:cTn id="179" dur="26">
                                          <p:stCondLst>
                                            <p:cond delay="1642"/>
                                          </p:stCondLst>
                                        </p:cTn>
                                        <p:tgtEl>
                                          <p:spTgt spid="3">
                                            <p:txEl>
                                              <p:pRg st="13" end="13"/>
                                            </p:txEl>
                                          </p:spTgt>
                                        </p:tgtEl>
                                      </p:cBhvr>
                                      <p:to x="100000" y="90000"/>
                                    </p:animScale>
                                    <p:animScale>
                                      <p:cBhvr>
                                        <p:cTn id="180" dur="166" decel="50000">
                                          <p:stCondLst>
                                            <p:cond delay="1668"/>
                                          </p:stCondLst>
                                        </p:cTn>
                                        <p:tgtEl>
                                          <p:spTgt spid="3">
                                            <p:txEl>
                                              <p:pRg st="13" end="13"/>
                                            </p:txEl>
                                          </p:spTgt>
                                        </p:tgtEl>
                                      </p:cBhvr>
                                      <p:to x="100000" y="100000"/>
                                    </p:animScale>
                                    <p:animScale>
                                      <p:cBhvr>
                                        <p:cTn id="181" dur="26">
                                          <p:stCondLst>
                                            <p:cond delay="1808"/>
                                          </p:stCondLst>
                                        </p:cTn>
                                        <p:tgtEl>
                                          <p:spTgt spid="3">
                                            <p:txEl>
                                              <p:pRg st="13" end="13"/>
                                            </p:txEl>
                                          </p:spTgt>
                                        </p:tgtEl>
                                      </p:cBhvr>
                                      <p:to x="100000" y="95000"/>
                                    </p:animScale>
                                    <p:animScale>
                                      <p:cBhvr>
                                        <p:cTn id="182" dur="166" decel="50000">
                                          <p:stCondLst>
                                            <p:cond delay="1834"/>
                                          </p:stCondLst>
                                        </p:cTn>
                                        <p:tgtEl>
                                          <p:spTgt spid="3">
                                            <p:txEl>
                                              <p:pRg st="13" end="13"/>
                                            </p:txEl>
                                          </p:spTgt>
                                        </p:tgtEl>
                                      </p:cBhvr>
                                      <p:to x="100000" y="100000"/>
                                    </p:animScale>
                                  </p:childTnLst>
                                </p:cTn>
                              </p:par>
                            </p:childTnLst>
                          </p:cTn>
                        </p:par>
                      </p:childTnLst>
                    </p:cTn>
                  </p:par>
                  <p:par>
                    <p:cTn id="183" fill="hold">
                      <p:stCondLst>
                        <p:cond delay="indefinite"/>
                      </p:stCondLst>
                      <p:childTnLst>
                        <p:par>
                          <p:cTn id="184" fill="hold">
                            <p:stCondLst>
                              <p:cond delay="0"/>
                            </p:stCondLst>
                            <p:childTnLst>
                              <p:par>
                                <p:cTn id="185" presetID="26" presetClass="entr" presetSubtype="0" fill="hold" grpId="0" nodeType="clickEffect">
                                  <p:stCondLst>
                                    <p:cond delay="0"/>
                                  </p:stCondLst>
                                  <p:childTnLst>
                                    <p:set>
                                      <p:cBhvr>
                                        <p:cTn id="186" dur="1" fill="hold">
                                          <p:stCondLst>
                                            <p:cond delay="0"/>
                                          </p:stCondLst>
                                        </p:cTn>
                                        <p:tgtEl>
                                          <p:spTgt spid="16"/>
                                        </p:tgtEl>
                                        <p:attrNameLst>
                                          <p:attrName>style.visibility</p:attrName>
                                        </p:attrNameLst>
                                      </p:cBhvr>
                                      <p:to>
                                        <p:strVal val="visible"/>
                                      </p:to>
                                    </p:set>
                                    <p:animEffect transition="in" filter="wipe(down)">
                                      <p:cBhvr>
                                        <p:cTn id="187" dur="580">
                                          <p:stCondLst>
                                            <p:cond delay="0"/>
                                          </p:stCondLst>
                                        </p:cTn>
                                        <p:tgtEl>
                                          <p:spTgt spid="16"/>
                                        </p:tgtEl>
                                      </p:cBhvr>
                                    </p:animEffect>
                                    <p:anim calcmode="lin" valueType="num">
                                      <p:cBhvr>
                                        <p:cTn id="18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8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9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9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9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93" dur="26">
                                          <p:stCondLst>
                                            <p:cond delay="650"/>
                                          </p:stCondLst>
                                        </p:cTn>
                                        <p:tgtEl>
                                          <p:spTgt spid="16"/>
                                        </p:tgtEl>
                                      </p:cBhvr>
                                      <p:to x="100000" y="60000"/>
                                    </p:animScale>
                                    <p:animScale>
                                      <p:cBhvr>
                                        <p:cTn id="194" dur="166" decel="50000">
                                          <p:stCondLst>
                                            <p:cond delay="676"/>
                                          </p:stCondLst>
                                        </p:cTn>
                                        <p:tgtEl>
                                          <p:spTgt spid="16"/>
                                        </p:tgtEl>
                                      </p:cBhvr>
                                      <p:to x="100000" y="100000"/>
                                    </p:animScale>
                                    <p:animScale>
                                      <p:cBhvr>
                                        <p:cTn id="195" dur="26">
                                          <p:stCondLst>
                                            <p:cond delay="1312"/>
                                          </p:stCondLst>
                                        </p:cTn>
                                        <p:tgtEl>
                                          <p:spTgt spid="16"/>
                                        </p:tgtEl>
                                      </p:cBhvr>
                                      <p:to x="100000" y="80000"/>
                                    </p:animScale>
                                    <p:animScale>
                                      <p:cBhvr>
                                        <p:cTn id="196" dur="166" decel="50000">
                                          <p:stCondLst>
                                            <p:cond delay="1338"/>
                                          </p:stCondLst>
                                        </p:cTn>
                                        <p:tgtEl>
                                          <p:spTgt spid="16"/>
                                        </p:tgtEl>
                                      </p:cBhvr>
                                      <p:to x="100000" y="100000"/>
                                    </p:animScale>
                                    <p:animScale>
                                      <p:cBhvr>
                                        <p:cTn id="197" dur="26">
                                          <p:stCondLst>
                                            <p:cond delay="1642"/>
                                          </p:stCondLst>
                                        </p:cTn>
                                        <p:tgtEl>
                                          <p:spTgt spid="16"/>
                                        </p:tgtEl>
                                      </p:cBhvr>
                                      <p:to x="100000" y="90000"/>
                                    </p:animScale>
                                    <p:animScale>
                                      <p:cBhvr>
                                        <p:cTn id="198" dur="166" decel="50000">
                                          <p:stCondLst>
                                            <p:cond delay="1668"/>
                                          </p:stCondLst>
                                        </p:cTn>
                                        <p:tgtEl>
                                          <p:spTgt spid="16"/>
                                        </p:tgtEl>
                                      </p:cBhvr>
                                      <p:to x="100000" y="100000"/>
                                    </p:animScale>
                                    <p:animScale>
                                      <p:cBhvr>
                                        <p:cTn id="199" dur="26">
                                          <p:stCondLst>
                                            <p:cond delay="1808"/>
                                          </p:stCondLst>
                                        </p:cTn>
                                        <p:tgtEl>
                                          <p:spTgt spid="16"/>
                                        </p:tgtEl>
                                      </p:cBhvr>
                                      <p:to x="100000" y="95000"/>
                                    </p:animScale>
                                    <p:animScale>
                                      <p:cBhvr>
                                        <p:cTn id="200" dur="166" decel="50000">
                                          <p:stCondLst>
                                            <p:cond delay="1834"/>
                                          </p:stCondLst>
                                        </p:cTn>
                                        <p:tgtEl>
                                          <p:spTgt spid="16"/>
                                        </p:tgtEl>
                                      </p:cBhvr>
                                      <p:to x="100000" y="100000"/>
                                    </p:animScale>
                                  </p:childTnLst>
                                </p:cTn>
                              </p:par>
                            </p:childTnLst>
                          </p:cTn>
                        </p:par>
                      </p:childTnLst>
                    </p:cTn>
                  </p:par>
                  <p:par>
                    <p:cTn id="201" fill="hold">
                      <p:stCondLst>
                        <p:cond delay="indefinite"/>
                      </p:stCondLst>
                      <p:childTnLst>
                        <p:par>
                          <p:cTn id="202" fill="hold">
                            <p:stCondLst>
                              <p:cond delay="0"/>
                            </p:stCondLst>
                            <p:childTnLst>
                              <p:par>
                                <p:cTn id="203" presetID="26" presetClass="entr" presetSubtype="0" fill="hold" nodeType="clickEffect">
                                  <p:stCondLst>
                                    <p:cond delay="0"/>
                                  </p:stCondLst>
                                  <p:childTnLst>
                                    <p:set>
                                      <p:cBhvr>
                                        <p:cTn id="204" dur="1" fill="hold">
                                          <p:stCondLst>
                                            <p:cond delay="0"/>
                                          </p:stCondLst>
                                        </p:cTn>
                                        <p:tgtEl>
                                          <p:spTgt spid="3">
                                            <p:txEl>
                                              <p:pRg st="16" end="16"/>
                                            </p:txEl>
                                          </p:spTgt>
                                        </p:tgtEl>
                                        <p:attrNameLst>
                                          <p:attrName>style.visibility</p:attrName>
                                        </p:attrNameLst>
                                      </p:cBhvr>
                                      <p:to>
                                        <p:strVal val="visible"/>
                                      </p:to>
                                    </p:set>
                                    <p:animEffect transition="in" filter="wipe(down)">
                                      <p:cBhvr>
                                        <p:cTn id="205" dur="580">
                                          <p:stCondLst>
                                            <p:cond delay="0"/>
                                          </p:stCondLst>
                                        </p:cTn>
                                        <p:tgtEl>
                                          <p:spTgt spid="3">
                                            <p:txEl>
                                              <p:pRg st="16" end="16"/>
                                            </p:txEl>
                                          </p:spTgt>
                                        </p:tgtEl>
                                      </p:cBhvr>
                                    </p:animEffect>
                                    <p:anim calcmode="lin" valueType="num">
                                      <p:cBhvr>
                                        <p:cTn id="206" dur="1822" tmFilter="0,0; 0.14,0.36; 0.43,0.73; 0.71,0.91; 1.0,1.0">
                                          <p:stCondLst>
                                            <p:cond delay="0"/>
                                          </p:stCondLst>
                                        </p:cTn>
                                        <p:tgtEl>
                                          <p:spTgt spid="3">
                                            <p:txEl>
                                              <p:pRg st="16" end="16"/>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3">
                                            <p:txEl>
                                              <p:pRg st="16" end="16"/>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3">
                                            <p:txEl>
                                              <p:pRg st="16" end="16"/>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3">
                                            <p:txEl>
                                              <p:pRg st="16" end="16"/>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3">
                                            <p:txEl>
                                              <p:pRg st="16" end="16"/>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3">
                                            <p:txEl>
                                              <p:pRg st="16" end="16"/>
                                            </p:txEl>
                                          </p:spTgt>
                                        </p:tgtEl>
                                      </p:cBhvr>
                                      <p:to x="100000" y="60000"/>
                                    </p:animScale>
                                    <p:animScale>
                                      <p:cBhvr>
                                        <p:cTn id="212" dur="166" decel="50000">
                                          <p:stCondLst>
                                            <p:cond delay="676"/>
                                          </p:stCondLst>
                                        </p:cTn>
                                        <p:tgtEl>
                                          <p:spTgt spid="3">
                                            <p:txEl>
                                              <p:pRg st="16" end="16"/>
                                            </p:txEl>
                                          </p:spTgt>
                                        </p:tgtEl>
                                      </p:cBhvr>
                                      <p:to x="100000" y="100000"/>
                                    </p:animScale>
                                    <p:animScale>
                                      <p:cBhvr>
                                        <p:cTn id="213" dur="26">
                                          <p:stCondLst>
                                            <p:cond delay="1312"/>
                                          </p:stCondLst>
                                        </p:cTn>
                                        <p:tgtEl>
                                          <p:spTgt spid="3">
                                            <p:txEl>
                                              <p:pRg st="16" end="16"/>
                                            </p:txEl>
                                          </p:spTgt>
                                        </p:tgtEl>
                                      </p:cBhvr>
                                      <p:to x="100000" y="80000"/>
                                    </p:animScale>
                                    <p:animScale>
                                      <p:cBhvr>
                                        <p:cTn id="214" dur="166" decel="50000">
                                          <p:stCondLst>
                                            <p:cond delay="1338"/>
                                          </p:stCondLst>
                                        </p:cTn>
                                        <p:tgtEl>
                                          <p:spTgt spid="3">
                                            <p:txEl>
                                              <p:pRg st="16" end="16"/>
                                            </p:txEl>
                                          </p:spTgt>
                                        </p:tgtEl>
                                      </p:cBhvr>
                                      <p:to x="100000" y="100000"/>
                                    </p:animScale>
                                    <p:animScale>
                                      <p:cBhvr>
                                        <p:cTn id="215" dur="26">
                                          <p:stCondLst>
                                            <p:cond delay="1642"/>
                                          </p:stCondLst>
                                        </p:cTn>
                                        <p:tgtEl>
                                          <p:spTgt spid="3">
                                            <p:txEl>
                                              <p:pRg st="16" end="16"/>
                                            </p:txEl>
                                          </p:spTgt>
                                        </p:tgtEl>
                                      </p:cBhvr>
                                      <p:to x="100000" y="90000"/>
                                    </p:animScale>
                                    <p:animScale>
                                      <p:cBhvr>
                                        <p:cTn id="216" dur="166" decel="50000">
                                          <p:stCondLst>
                                            <p:cond delay="1668"/>
                                          </p:stCondLst>
                                        </p:cTn>
                                        <p:tgtEl>
                                          <p:spTgt spid="3">
                                            <p:txEl>
                                              <p:pRg st="16" end="16"/>
                                            </p:txEl>
                                          </p:spTgt>
                                        </p:tgtEl>
                                      </p:cBhvr>
                                      <p:to x="100000" y="100000"/>
                                    </p:animScale>
                                    <p:animScale>
                                      <p:cBhvr>
                                        <p:cTn id="217" dur="26">
                                          <p:stCondLst>
                                            <p:cond delay="1808"/>
                                          </p:stCondLst>
                                        </p:cTn>
                                        <p:tgtEl>
                                          <p:spTgt spid="3">
                                            <p:txEl>
                                              <p:pRg st="16" end="16"/>
                                            </p:txEl>
                                          </p:spTgt>
                                        </p:tgtEl>
                                      </p:cBhvr>
                                      <p:to x="100000" y="95000"/>
                                    </p:animScale>
                                    <p:animScale>
                                      <p:cBhvr>
                                        <p:cTn id="218" dur="166" decel="50000">
                                          <p:stCondLst>
                                            <p:cond delay="1834"/>
                                          </p:stCondLst>
                                        </p:cTn>
                                        <p:tgtEl>
                                          <p:spTgt spid="3">
                                            <p:txEl>
                                              <p:pRg st="16" end="16"/>
                                            </p:txEl>
                                          </p:spTgt>
                                        </p:tgtEl>
                                      </p:cBhvr>
                                      <p:to x="100000" y="100000"/>
                                    </p:animScale>
                                  </p:childTnLst>
                                </p:cTn>
                              </p:par>
                            </p:childTnLst>
                          </p:cTn>
                        </p:par>
                      </p:childTnLst>
                    </p:cTn>
                  </p:par>
                  <p:par>
                    <p:cTn id="219" fill="hold">
                      <p:stCondLst>
                        <p:cond delay="indefinite"/>
                      </p:stCondLst>
                      <p:childTnLst>
                        <p:par>
                          <p:cTn id="220" fill="hold">
                            <p:stCondLst>
                              <p:cond delay="0"/>
                            </p:stCondLst>
                            <p:childTnLst>
                              <p:par>
                                <p:cTn id="221" presetID="26" presetClass="entr" presetSubtype="0" fill="hold" nodeType="clickEffect">
                                  <p:stCondLst>
                                    <p:cond delay="0"/>
                                  </p:stCondLst>
                                  <p:childTnLst>
                                    <p:set>
                                      <p:cBhvr>
                                        <p:cTn id="222" dur="1" fill="hold">
                                          <p:stCondLst>
                                            <p:cond delay="0"/>
                                          </p:stCondLst>
                                        </p:cTn>
                                        <p:tgtEl>
                                          <p:spTgt spid="3">
                                            <p:txEl>
                                              <p:pRg st="17" end="17"/>
                                            </p:txEl>
                                          </p:spTgt>
                                        </p:tgtEl>
                                        <p:attrNameLst>
                                          <p:attrName>style.visibility</p:attrName>
                                        </p:attrNameLst>
                                      </p:cBhvr>
                                      <p:to>
                                        <p:strVal val="visible"/>
                                      </p:to>
                                    </p:set>
                                    <p:animEffect transition="in" filter="wipe(down)">
                                      <p:cBhvr>
                                        <p:cTn id="223" dur="580">
                                          <p:stCondLst>
                                            <p:cond delay="0"/>
                                          </p:stCondLst>
                                        </p:cTn>
                                        <p:tgtEl>
                                          <p:spTgt spid="3">
                                            <p:txEl>
                                              <p:pRg st="17" end="17"/>
                                            </p:txEl>
                                          </p:spTgt>
                                        </p:tgtEl>
                                      </p:cBhvr>
                                    </p:animEffect>
                                    <p:anim calcmode="lin" valueType="num">
                                      <p:cBhvr>
                                        <p:cTn id="224" dur="1822" tmFilter="0,0; 0.14,0.36; 0.43,0.73; 0.71,0.91; 1.0,1.0">
                                          <p:stCondLst>
                                            <p:cond delay="0"/>
                                          </p:stCondLst>
                                        </p:cTn>
                                        <p:tgtEl>
                                          <p:spTgt spid="3">
                                            <p:txEl>
                                              <p:pRg st="17" end="17"/>
                                            </p:txEl>
                                          </p:spTgt>
                                        </p:tgtEl>
                                        <p:attrNameLst>
                                          <p:attrName>ppt_x</p:attrName>
                                        </p:attrNameLst>
                                      </p:cBhvr>
                                      <p:tavLst>
                                        <p:tav tm="0">
                                          <p:val>
                                            <p:strVal val="#ppt_x-0.25"/>
                                          </p:val>
                                        </p:tav>
                                        <p:tav tm="100000">
                                          <p:val>
                                            <p:strVal val="#ppt_x"/>
                                          </p:val>
                                        </p:tav>
                                      </p:tavLst>
                                    </p:anim>
                                    <p:anim calcmode="lin" valueType="num">
                                      <p:cBhvr>
                                        <p:cTn id="225" dur="664" tmFilter="0.0,0.0; 0.25,0.07; 0.50,0.2; 0.75,0.467; 1.0,1.0">
                                          <p:stCondLst>
                                            <p:cond delay="0"/>
                                          </p:stCondLst>
                                        </p:cTn>
                                        <p:tgtEl>
                                          <p:spTgt spid="3">
                                            <p:txEl>
                                              <p:pRg st="17" end="17"/>
                                            </p:txEl>
                                          </p:spTgt>
                                        </p:tgtEl>
                                        <p:attrNameLst>
                                          <p:attrName>ppt_y</p:attrName>
                                        </p:attrNameLst>
                                      </p:cBhvr>
                                      <p:tavLst>
                                        <p:tav tm="0" fmla="#ppt_y-sin(pi*$)/3">
                                          <p:val>
                                            <p:fltVal val="0.5"/>
                                          </p:val>
                                        </p:tav>
                                        <p:tav tm="100000">
                                          <p:val>
                                            <p:fltVal val="1"/>
                                          </p:val>
                                        </p:tav>
                                      </p:tavLst>
                                    </p:anim>
                                    <p:anim calcmode="lin" valueType="num">
                                      <p:cBhvr>
                                        <p:cTn id="226" dur="664" tmFilter="0, 0; 0.125,0.2665; 0.25,0.4; 0.375,0.465; 0.5,0.5;  0.625,0.535; 0.75,0.6; 0.875,0.7335; 1,1">
                                          <p:stCondLst>
                                            <p:cond delay="664"/>
                                          </p:stCondLst>
                                        </p:cTn>
                                        <p:tgtEl>
                                          <p:spTgt spid="3">
                                            <p:txEl>
                                              <p:pRg st="17" end="17"/>
                                            </p:txEl>
                                          </p:spTgt>
                                        </p:tgtEl>
                                        <p:attrNameLst>
                                          <p:attrName>ppt_y</p:attrName>
                                        </p:attrNameLst>
                                      </p:cBhvr>
                                      <p:tavLst>
                                        <p:tav tm="0" fmla="#ppt_y-sin(pi*$)/9">
                                          <p:val>
                                            <p:fltVal val="0"/>
                                          </p:val>
                                        </p:tav>
                                        <p:tav tm="100000">
                                          <p:val>
                                            <p:fltVal val="1"/>
                                          </p:val>
                                        </p:tav>
                                      </p:tavLst>
                                    </p:anim>
                                    <p:anim calcmode="lin" valueType="num">
                                      <p:cBhvr>
                                        <p:cTn id="227" dur="332" tmFilter="0, 0; 0.125,0.2665; 0.25,0.4; 0.375,0.465; 0.5,0.5;  0.625,0.535; 0.75,0.6; 0.875,0.7335; 1,1">
                                          <p:stCondLst>
                                            <p:cond delay="1324"/>
                                          </p:stCondLst>
                                        </p:cTn>
                                        <p:tgtEl>
                                          <p:spTgt spid="3">
                                            <p:txEl>
                                              <p:pRg st="17" end="17"/>
                                            </p:txEl>
                                          </p:spTgt>
                                        </p:tgtEl>
                                        <p:attrNameLst>
                                          <p:attrName>ppt_y</p:attrName>
                                        </p:attrNameLst>
                                      </p:cBhvr>
                                      <p:tavLst>
                                        <p:tav tm="0" fmla="#ppt_y-sin(pi*$)/27">
                                          <p:val>
                                            <p:fltVal val="0"/>
                                          </p:val>
                                        </p:tav>
                                        <p:tav tm="100000">
                                          <p:val>
                                            <p:fltVal val="1"/>
                                          </p:val>
                                        </p:tav>
                                      </p:tavLst>
                                    </p:anim>
                                    <p:anim calcmode="lin" valueType="num">
                                      <p:cBhvr>
                                        <p:cTn id="228" dur="164" tmFilter="0, 0; 0.125,0.2665; 0.25,0.4; 0.375,0.465; 0.5,0.5;  0.625,0.535; 0.75,0.6; 0.875,0.7335; 1,1">
                                          <p:stCondLst>
                                            <p:cond delay="1656"/>
                                          </p:stCondLst>
                                        </p:cTn>
                                        <p:tgtEl>
                                          <p:spTgt spid="3">
                                            <p:txEl>
                                              <p:pRg st="17" end="17"/>
                                            </p:txEl>
                                          </p:spTgt>
                                        </p:tgtEl>
                                        <p:attrNameLst>
                                          <p:attrName>ppt_y</p:attrName>
                                        </p:attrNameLst>
                                      </p:cBhvr>
                                      <p:tavLst>
                                        <p:tav tm="0" fmla="#ppt_y-sin(pi*$)/81">
                                          <p:val>
                                            <p:fltVal val="0"/>
                                          </p:val>
                                        </p:tav>
                                        <p:tav tm="100000">
                                          <p:val>
                                            <p:fltVal val="1"/>
                                          </p:val>
                                        </p:tav>
                                      </p:tavLst>
                                    </p:anim>
                                    <p:animScale>
                                      <p:cBhvr>
                                        <p:cTn id="229" dur="26">
                                          <p:stCondLst>
                                            <p:cond delay="650"/>
                                          </p:stCondLst>
                                        </p:cTn>
                                        <p:tgtEl>
                                          <p:spTgt spid="3">
                                            <p:txEl>
                                              <p:pRg st="17" end="17"/>
                                            </p:txEl>
                                          </p:spTgt>
                                        </p:tgtEl>
                                      </p:cBhvr>
                                      <p:to x="100000" y="60000"/>
                                    </p:animScale>
                                    <p:animScale>
                                      <p:cBhvr>
                                        <p:cTn id="230" dur="166" decel="50000">
                                          <p:stCondLst>
                                            <p:cond delay="676"/>
                                          </p:stCondLst>
                                        </p:cTn>
                                        <p:tgtEl>
                                          <p:spTgt spid="3">
                                            <p:txEl>
                                              <p:pRg st="17" end="17"/>
                                            </p:txEl>
                                          </p:spTgt>
                                        </p:tgtEl>
                                      </p:cBhvr>
                                      <p:to x="100000" y="100000"/>
                                    </p:animScale>
                                    <p:animScale>
                                      <p:cBhvr>
                                        <p:cTn id="231" dur="26">
                                          <p:stCondLst>
                                            <p:cond delay="1312"/>
                                          </p:stCondLst>
                                        </p:cTn>
                                        <p:tgtEl>
                                          <p:spTgt spid="3">
                                            <p:txEl>
                                              <p:pRg st="17" end="17"/>
                                            </p:txEl>
                                          </p:spTgt>
                                        </p:tgtEl>
                                      </p:cBhvr>
                                      <p:to x="100000" y="80000"/>
                                    </p:animScale>
                                    <p:animScale>
                                      <p:cBhvr>
                                        <p:cTn id="232" dur="166" decel="50000">
                                          <p:stCondLst>
                                            <p:cond delay="1338"/>
                                          </p:stCondLst>
                                        </p:cTn>
                                        <p:tgtEl>
                                          <p:spTgt spid="3">
                                            <p:txEl>
                                              <p:pRg st="17" end="17"/>
                                            </p:txEl>
                                          </p:spTgt>
                                        </p:tgtEl>
                                      </p:cBhvr>
                                      <p:to x="100000" y="100000"/>
                                    </p:animScale>
                                    <p:animScale>
                                      <p:cBhvr>
                                        <p:cTn id="233" dur="26">
                                          <p:stCondLst>
                                            <p:cond delay="1642"/>
                                          </p:stCondLst>
                                        </p:cTn>
                                        <p:tgtEl>
                                          <p:spTgt spid="3">
                                            <p:txEl>
                                              <p:pRg st="17" end="17"/>
                                            </p:txEl>
                                          </p:spTgt>
                                        </p:tgtEl>
                                      </p:cBhvr>
                                      <p:to x="100000" y="90000"/>
                                    </p:animScale>
                                    <p:animScale>
                                      <p:cBhvr>
                                        <p:cTn id="234" dur="166" decel="50000">
                                          <p:stCondLst>
                                            <p:cond delay="1668"/>
                                          </p:stCondLst>
                                        </p:cTn>
                                        <p:tgtEl>
                                          <p:spTgt spid="3">
                                            <p:txEl>
                                              <p:pRg st="17" end="17"/>
                                            </p:txEl>
                                          </p:spTgt>
                                        </p:tgtEl>
                                      </p:cBhvr>
                                      <p:to x="100000" y="100000"/>
                                    </p:animScale>
                                    <p:animScale>
                                      <p:cBhvr>
                                        <p:cTn id="235" dur="26">
                                          <p:stCondLst>
                                            <p:cond delay="1808"/>
                                          </p:stCondLst>
                                        </p:cTn>
                                        <p:tgtEl>
                                          <p:spTgt spid="3">
                                            <p:txEl>
                                              <p:pRg st="17" end="17"/>
                                            </p:txEl>
                                          </p:spTgt>
                                        </p:tgtEl>
                                      </p:cBhvr>
                                      <p:to x="100000" y="95000"/>
                                    </p:animScale>
                                    <p:animScale>
                                      <p:cBhvr>
                                        <p:cTn id="236" dur="166" decel="50000">
                                          <p:stCondLst>
                                            <p:cond delay="1834"/>
                                          </p:stCondLst>
                                        </p:cTn>
                                        <p:tgtEl>
                                          <p:spTgt spid="3">
                                            <p:txEl>
                                              <p:pRg st="17" end="17"/>
                                            </p:txEl>
                                          </p:spTgt>
                                        </p:tgtEl>
                                      </p:cBhvr>
                                      <p:to x="100000" y="100000"/>
                                    </p:animScale>
                                  </p:childTnLst>
                                </p:cTn>
                              </p:par>
                            </p:childTnLst>
                          </p:cTn>
                        </p:par>
                      </p:childTnLst>
                    </p:cTn>
                  </p:par>
                  <p:par>
                    <p:cTn id="237" fill="hold">
                      <p:stCondLst>
                        <p:cond delay="indefinite"/>
                      </p:stCondLst>
                      <p:childTnLst>
                        <p:par>
                          <p:cTn id="238" fill="hold">
                            <p:stCondLst>
                              <p:cond delay="0"/>
                            </p:stCondLst>
                            <p:childTnLst>
                              <p:par>
                                <p:cTn id="239" presetID="26" presetClass="entr" presetSubtype="0" fill="hold" nodeType="clickEffect">
                                  <p:stCondLst>
                                    <p:cond delay="0"/>
                                  </p:stCondLst>
                                  <p:childTnLst>
                                    <p:set>
                                      <p:cBhvr>
                                        <p:cTn id="240" dur="1" fill="hold">
                                          <p:stCondLst>
                                            <p:cond delay="0"/>
                                          </p:stCondLst>
                                        </p:cTn>
                                        <p:tgtEl>
                                          <p:spTgt spid="3">
                                            <p:txEl>
                                              <p:pRg st="19" end="19"/>
                                            </p:txEl>
                                          </p:spTgt>
                                        </p:tgtEl>
                                        <p:attrNameLst>
                                          <p:attrName>style.visibility</p:attrName>
                                        </p:attrNameLst>
                                      </p:cBhvr>
                                      <p:to>
                                        <p:strVal val="visible"/>
                                      </p:to>
                                    </p:set>
                                    <p:animEffect transition="in" filter="wipe(down)">
                                      <p:cBhvr>
                                        <p:cTn id="241" dur="580">
                                          <p:stCondLst>
                                            <p:cond delay="0"/>
                                          </p:stCondLst>
                                        </p:cTn>
                                        <p:tgtEl>
                                          <p:spTgt spid="3">
                                            <p:txEl>
                                              <p:pRg st="19" end="19"/>
                                            </p:txEl>
                                          </p:spTgt>
                                        </p:tgtEl>
                                      </p:cBhvr>
                                    </p:animEffect>
                                    <p:anim calcmode="lin" valueType="num">
                                      <p:cBhvr>
                                        <p:cTn id="242" dur="1822" tmFilter="0,0; 0.14,0.36; 0.43,0.73; 0.71,0.91; 1.0,1.0">
                                          <p:stCondLst>
                                            <p:cond delay="0"/>
                                          </p:stCondLst>
                                        </p:cTn>
                                        <p:tgtEl>
                                          <p:spTgt spid="3">
                                            <p:txEl>
                                              <p:pRg st="19" end="19"/>
                                            </p:txEl>
                                          </p:spTgt>
                                        </p:tgtEl>
                                        <p:attrNameLst>
                                          <p:attrName>ppt_x</p:attrName>
                                        </p:attrNameLst>
                                      </p:cBhvr>
                                      <p:tavLst>
                                        <p:tav tm="0">
                                          <p:val>
                                            <p:strVal val="#ppt_x-0.25"/>
                                          </p:val>
                                        </p:tav>
                                        <p:tav tm="100000">
                                          <p:val>
                                            <p:strVal val="#ppt_x"/>
                                          </p:val>
                                        </p:tav>
                                      </p:tavLst>
                                    </p:anim>
                                    <p:anim calcmode="lin" valueType="num">
                                      <p:cBhvr>
                                        <p:cTn id="243" dur="664" tmFilter="0.0,0.0; 0.25,0.07; 0.50,0.2; 0.75,0.467; 1.0,1.0">
                                          <p:stCondLst>
                                            <p:cond delay="0"/>
                                          </p:stCondLst>
                                        </p:cTn>
                                        <p:tgtEl>
                                          <p:spTgt spid="3">
                                            <p:txEl>
                                              <p:pRg st="19" end="19"/>
                                            </p:txEl>
                                          </p:spTgt>
                                        </p:tgtEl>
                                        <p:attrNameLst>
                                          <p:attrName>ppt_y</p:attrName>
                                        </p:attrNameLst>
                                      </p:cBhvr>
                                      <p:tavLst>
                                        <p:tav tm="0" fmla="#ppt_y-sin(pi*$)/3">
                                          <p:val>
                                            <p:fltVal val="0.5"/>
                                          </p:val>
                                        </p:tav>
                                        <p:tav tm="100000">
                                          <p:val>
                                            <p:fltVal val="1"/>
                                          </p:val>
                                        </p:tav>
                                      </p:tavLst>
                                    </p:anim>
                                    <p:anim calcmode="lin" valueType="num">
                                      <p:cBhvr>
                                        <p:cTn id="244" dur="664" tmFilter="0, 0; 0.125,0.2665; 0.25,0.4; 0.375,0.465; 0.5,0.5;  0.625,0.535; 0.75,0.6; 0.875,0.7335; 1,1">
                                          <p:stCondLst>
                                            <p:cond delay="664"/>
                                          </p:stCondLst>
                                        </p:cTn>
                                        <p:tgtEl>
                                          <p:spTgt spid="3">
                                            <p:txEl>
                                              <p:pRg st="19" end="19"/>
                                            </p:txEl>
                                          </p:spTgt>
                                        </p:tgtEl>
                                        <p:attrNameLst>
                                          <p:attrName>ppt_y</p:attrName>
                                        </p:attrNameLst>
                                      </p:cBhvr>
                                      <p:tavLst>
                                        <p:tav tm="0" fmla="#ppt_y-sin(pi*$)/9">
                                          <p:val>
                                            <p:fltVal val="0"/>
                                          </p:val>
                                        </p:tav>
                                        <p:tav tm="100000">
                                          <p:val>
                                            <p:fltVal val="1"/>
                                          </p:val>
                                        </p:tav>
                                      </p:tavLst>
                                    </p:anim>
                                    <p:anim calcmode="lin" valueType="num">
                                      <p:cBhvr>
                                        <p:cTn id="245" dur="332" tmFilter="0, 0; 0.125,0.2665; 0.25,0.4; 0.375,0.465; 0.5,0.5;  0.625,0.535; 0.75,0.6; 0.875,0.7335; 1,1">
                                          <p:stCondLst>
                                            <p:cond delay="1324"/>
                                          </p:stCondLst>
                                        </p:cTn>
                                        <p:tgtEl>
                                          <p:spTgt spid="3">
                                            <p:txEl>
                                              <p:pRg st="19" end="19"/>
                                            </p:txEl>
                                          </p:spTgt>
                                        </p:tgtEl>
                                        <p:attrNameLst>
                                          <p:attrName>ppt_y</p:attrName>
                                        </p:attrNameLst>
                                      </p:cBhvr>
                                      <p:tavLst>
                                        <p:tav tm="0" fmla="#ppt_y-sin(pi*$)/27">
                                          <p:val>
                                            <p:fltVal val="0"/>
                                          </p:val>
                                        </p:tav>
                                        <p:tav tm="100000">
                                          <p:val>
                                            <p:fltVal val="1"/>
                                          </p:val>
                                        </p:tav>
                                      </p:tavLst>
                                    </p:anim>
                                    <p:anim calcmode="lin" valueType="num">
                                      <p:cBhvr>
                                        <p:cTn id="246" dur="164" tmFilter="0, 0; 0.125,0.2665; 0.25,0.4; 0.375,0.465; 0.5,0.5;  0.625,0.535; 0.75,0.6; 0.875,0.7335; 1,1">
                                          <p:stCondLst>
                                            <p:cond delay="1656"/>
                                          </p:stCondLst>
                                        </p:cTn>
                                        <p:tgtEl>
                                          <p:spTgt spid="3">
                                            <p:txEl>
                                              <p:pRg st="19" end="19"/>
                                            </p:txEl>
                                          </p:spTgt>
                                        </p:tgtEl>
                                        <p:attrNameLst>
                                          <p:attrName>ppt_y</p:attrName>
                                        </p:attrNameLst>
                                      </p:cBhvr>
                                      <p:tavLst>
                                        <p:tav tm="0" fmla="#ppt_y-sin(pi*$)/81">
                                          <p:val>
                                            <p:fltVal val="0"/>
                                          </p:val>
                                        </p:tav>
                                        <p:tav tm="100000">
                                          <p:val>
                                            <p:fltVal val="1"/>
                                          </p:val>
                                        </p:tav>
                                      </p:tavLst>
                                    </p:anim>
                                    <p:animScale>
                                      <p:cBhvr>
                                        <p:cTn id="247" dur="26">
                                          <p:stCondLst>
                                            <p:cond delay="650"/>
                                          </p:stCondLst>
                                        </p:cTn>
                                        <p:tgtEl>
                                          <p:spTgt spid="3">
                                            <p:txEl>
                                              <p:pRg st="19" end="19"/>
                                            </p:txEl>
                                          </p:spTgt>
                                        </p:tgtEl>
                                      </p:cBhvr>
                                      <p:to x="100000" y="60000"/>
                                    </p:animScale>
                                    <p:animScale>
                                      <p:cBhvr>
                                        <p:cTn id="248" dur="166" decel="50000">
                                          <p:stCondLst>
                                            <p:cond delay="676"/>
                                          </p:stCondLst>
                                        </p:cTn>
                                        <p:tgtEl>
                                          <p:spTgt spid="3">
                                            <p:txEl>
                                              <p:pRg st="19" end="19"/>
                                            </p:txEl>
                                          </p:spTgt>
                                        </p:tgtEl>
                                      </p:cBhvr>
                                      <p:to x="100000" y="100000"/>
                                    </p:animScale>
                                    <p:animScale>
                                      <p:cBhvr>
                                        <p:cTn id="249" dur="26">
                                          <p:stCondLst>
                                            <p:cond delay="1312"/>
                                          </p:stCondLst>
                                        </p:cTn>
                                        <p:tgtEl>
                                          <p:spTgt spid="3">
                                            <p:txEl>
                                              <p:pRg st="19" end="19"/>
                                            </p:txEl>
                                          </p:spTgt>
                                        </p:tgtEl>
                                      </p:cBhvr>
                                      <p:to x="100000" y="80000"/>
                                    </p:animScale>
                                    <p:animScale>
                                      <p:cBhvr>
                                        <p:cTn id="250" dur="166" decel="50000">
                                          <p:stCondLst>
                                            <p:cond delay="1338"/>
                                          </p:stCondLst>
                                        </p:cTn>
                                        <p:tgtEl>
                                          <p:spTgt spid="3">
                                            <p:txEl>
                                              <p:pRg st="19" end="19"/>
                                            </p:txEl>
                                          </p:spTgt>
                                        </p:tgtEl>
                                      </p:cBhvr>
                                      <p:to x="100000" y="100000"/>
                                    </p:animScale>
                                    <p:animScale>
                                      <p:cBhvr>
                                        <p:cTn id="251" dur="26">
                                          <p:stCondLst>
                                            <p:cond delay="1642"/>
                                          </p:stCondLst>
                                        </p:cTn>
                                        <p:tgtEl>
                                          <p:spTgt spid="3">
                                            <p:txEl>
                                              <p:pRg st="19" end="19"/>
                                            </p:txEl>
                                          </p:spTgt>
                                        </p:tgtEl>
                                      </p:cBhvr>
                                      <p:to x="100000" y="90000"/>
                                    </p:animScale>
                                    <p:animScale>
                                      <p:cBhvr>
                                        <p:cTn id="252" dur="166" decel="50000">
                                          <p:stCondLst>
                                            <p:cond delay="1668"/>
                                          </p:stCondLst>
                                        </p:cTn>
                                        <p:tgtEl>
                                          <p:spTgt spid="3">
                                            <p:txEl>
                                              <p:pRg st="19" end="19"/>
                                            </p:txEl>
                                          </p:spTgt>
                                        </p:tgtEl>
                                      </p:cBhvr>
                                      <p:to x="100000" y="100000"/>
                                    </p:animScale>
                                    <p:animScale>
                                      <p:cBhvr>
                                        <p:cTn id="253" dur="26">
                                          <p:stCondLst>
                                            <p:cond delay="1808"/>
                                          </p:stCondLst>
                                        </p:cTn>
                                        <p:tgtEl>
                                          <p:spTgt spid="3">
                                            <p:txEl>
                                              <p:pRg st="19" end="19"/>
                                            </p:txEl>
                                          </p:spTgt>
                                        </p:tgtEl>
                                      </p:cBhvr>
                                      <p:to x="100000" y="95000"/>
                                    </p:animScale>
                                    <p:animScale>
                                      <p:cBhvr>
                                        <p:cTn id="254" dur="166" decel="50000">
                                          <p:stCondLst>
                                            <p:cond delay="1834"/>
                                          </p:stCondLst>
                                        </p:cTn>
                                        <p:tgtEl>
                                          <p:spTgt spid="3">
                                            <p:txEl>
                                              <p:pRg st="19" end="1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2" grpId="0" animBg="1"/>
      <p:bldP spid="13" grpId="0" animBg="1"/>
      <p:bldP spid="14" grpId="0" animBg="1"/>
      <p:bldP spid="15"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F4FB5-34A8-4B30-B9A1-00643F431D99}"/>
              </a:ext>
            </a:extLst>
          </p:cNvPr>
          <p:cNvSpPr>
            <a:spLocks noGrp="1"/>
          </p:cNvSpPr>
          <p:nvPr>
            <p:ph type="title"/>
          </p:nvPr>
        </p:nvSpPr>
        <p:spPr>
          <a:xfrm>
            <a:off x="733244" y="0"/>
            <a:ext cx="10849155" cy="1000664"/>
          </a:xfrm>
        </p:spPr>
        <p:txBody>
          <a:bodyPr wrap="square" anchor="ctr">
            <a:normAutofit/>
          </a:bodyPr>
          <a:lstStyle/>
          <a:p>
            <a:pPr>
              <a:lnSpc>
                <a:spcPct val="90000"/>
              </a:lnSpc>
            </a:pPr>
            <a:r>
              <a:rPr kumimoji="0" lang="en-GB" sz="3200" b="1" i="0" u="none" strike="noStrike" kern="1200" cap="none" spc="0" normalizeH="0" baseline="0" noProof="0" dirty="0">
                <a:ln>
                  <a:noFill/>
                </a:ln>
                <a:effectLst/>
                <a:uLnTx/>
                <a:uFillTx/>
                <a:latin typeface="Arial" panose="020B0604020202020204" pitchFamily="34" charset="0"/>
                <a:cs typeface="Arial" panose="020B0604020202020204" pitchFamily="34" charset="0"/>
              </a:rPr>
              <a:t>Model or framework linked to Fishbone Diagram</a:t>
            </a:r>
            <a:endParaRPr lang="en-GB" sz="3200" dirty="0">
              <a:latin typeface="Arial" panose="020B0604020202020204" pitchFamily="34" charset="0"/>
              <a:cs typeface="Arial" panose="020B0604020202020204" pitchFamily="34" charset="0"/>
            </a:endParaRPr>
          </a:p>
        </p:txBody>
      </p:sp>
      <p:sp>
        <p:nvSpPr>
          <p:cNvPr id="12" name="Content Placeholder 2">
            <a:extLst>
              <a:ext uri="{FF2B5EF4-FFF2-40B4-BE49-F238E27FC236}">
                <a16:creationId xmlns:a16="http://schemas.microsoft.com/office/drawing/2014/main" id="{225F8B70-F8AC-C381-34AC-28871F66103C}"/>
              </a:ext>
            </a:extLst>
          </p:cNvPr>
          <p:cNvSpPr>
            <a:spLocks noGrp="1"/>
          </p:cNvSpPr>
          <p:nvPr>
            <p:ph sz="half" idx="1"/>
          </p:nvPr>
        </p:nvSpPr>
        <p:spPr>
          <a:xfrm>
            <a:off x="0" y="1000664"/>
            <a:ext cx="3116135" cy="4710023"/>
          </a:xfrm>
          <a:solidFill>
            <a:schemeClr val="accent5">
              <a:lumMod val="20000"/>
              <a:lumOff val="80000"/>
            </a:schemeClr>
          </a:solidFill>
          <a:effectLst/>
        </p:spPr>
        <p:txBody>
          <a:bodyPr/>
          <a:lstStyle/>
          <a:p>
            <a:r>
              <a:rPr lang="en-GB" sz="1600" b="1" dirty="0">
                <a:latin typeface="Arial" panose="020B0604020202020204" pitchFamily="34" charset="0"/>
                <a:cs typeface="Arial" panose="020B0604020202020204" pitchFamily="34" charset="0"/>
              </a:rPr>
              <a:t>The Fishbone Diagram</a:t>
            </a:r>
            <a:r>
              <a:rPr lang="en-GB" sz="1600" dirty="0">
                <a:latin typeface="Arial" panose="020B0604020202020204" pitchFamily="34" charset="0"/>
                <a:cs typeface="Arial" panose="020B0604020202020204" pitchFamily="34" charset="0"/>
              </a:rPr>
              <a:t> is a simple visual tool that helps professionals identify the </a:t>
            </a:r>
            <a:r>
              <a:rPr lang="en-GB" sz="1600" i="1" dirty="0">
                <a:latin typeface="Arial" panose="020B0604020202020204" pitchFamily="34" charset="0"/>
                <a:cs typeface="Arial" panose="020B0604020202020204" pitchFamily="34" charset="0"/>
              </a:rPr>
              <a:t>root causes</a:t>
            </a:r>
            <a:r>
              <a:rPr lang="en-GB" sz="1600" dirty="0">
                <a:latin typeface="Arial" panose="020B0604020202020204" pitchFamily="34" charset="0"/>
                <a:cs typeface="Arial" panose="020B0604020202020204" pitchFamily="34" charset="0"/>
              </a:rPr>
              <a:t> of a problem so they can improve practice safely and effectively</a:t>
            </a:r>
            <a:r>
              <a:rPr lang="en-GB" sz="1600" dirty="0"/>
              <a:t>.</a:t>
            </a:r>
          </a:p>
          <a:p>
            <a:pPr marL="0" indent="0">
              <a:buNone/>
            </a:pPr>
            <a:endParaRPr lang="en-GB" sz="1600" dirty="0">
              <a:latin typeface="Arial" panose="020B0604020202020204" pitchFamily="34" charset="0"/>
              <a:cs typeface="Arial" panose="020B0604020202020204" pitchFamily="34" charset="0"/>
            </a:endParaRPr>
          </a:p>
          <a:p>
            <a:pPr>
              <a:buNone/>
            </a:pPr>
            <a:r>
              <a:rPr lang="en-GB" sz="1400"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 practice:</a:t>
            </a:r>
            <a:r>
              <a:rPr lang="en-GB" sz="1600" dirty="0">
                <a:latin typeface="Arial" panose="020B0604020202020204" pitchFamily="34" charset="0"/>
                <a:cs typeface="Arial" panose="020B0604020202020204" pitchFamily="34" charset="0"/>
              </a:rPr>
              <a:t> The team might use the fishbone model after a misunderstanding with a service user due to causes such as language barriers, rushed assessment, and unclear documentation. They can improve communication strategies for </a:t>
            </a:r>
            <a:r>
              <a:rPr lang="en-GB" sz="1600" dirty="0"/>
              <a:t>future interactions.</a:t>
            </a:r>
          </a:p>
          <a:p>
            <a:endParaRPr lang="en-GB"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9F48A241-13E3-675A-2744-8E3BFD8884BA}"/>
              </a:ext>
            </a:extLst>
          </p:cNvPr>
          <p:cNvPicPr>
            <a:picLocks noGrp="1" noChangeAspect="1"/>
          </p:cNvPicPr>
          <p:nvPr>
            <p:ph sz="half" idx="2"/>
          </p:nvPr>
        </p:nvPicPr>
        <p:blipFill>
          <a:blip r:embed="rId2"/>
          <a:stretch>
            <a:fillRect/>
          </a:stretch>
        </p:blipFill>
        <p:spPr bwMode="auto">
          <a:xfrm>
            <a:off x="3133726" y="1099172"/>
            <a:ext cx="8119132" cy="446342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3EA89D09-3DBD-7831-7867-498F69253620}"/>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18/07/2026</a:t>
            </a:fld>
            <a:endParaRPr lang="en-GB" altLang="en-US" sz="900"/>
          </a:p>
        </p:txBody>
      </p:sp>
      <p:sp>
        <p:nvSpPr>
          <p:cNvPr id="5" name="Slide Number Placeholder 4">
            <a:extLst>
              <a:ext uri="{FF2B5EF4-FFF2-40B4-BE49-F238E27FC236}">
                <a16:creationId xmlns:a16="http://schemas.microsoft.com/office/drawing/2014/main" id="{4BC46B7C-B7FC-2A0E-7631-325FB43FA63C}"/>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7</a:t>
            </a:fld>
            <a:endParaRPr lang="en-GB" altLang="en-US"/>
          </a:p>
        </p:txBody>
      </p:sp>
      <p:sp>
        <p:nvSpPr>
          <p:cNvPr id="15" name="TextBox 14">
            <a:extLst>
              <a:ext uri="{FF2B5EF4-FFF2-40B4-BE49-F238E27FC236}">
                <a16:creationId xmlns:a16="http://schemas.microsoft.com/office/drawing/2014/main" id="{DBAA2F32-FDCD-6A27-0BA8-EE924E6FEAA9}"/>
              </a:ext>
            </a:extLst>
          </p:cNvPr>
          <p:cNvSpPr txBox="1"/>
          <p:nvPr/>
        </p:nvSpPr>
        <p:spPr>
          <a:xfrm>
            <a:off x="4572000" y="2309485"/>
            <a:ext cx="1038225" cy="261610"/>
          </a:xfrm>
          <a:prstGeom prst="rect">
            <a:avLst/>
          </a:prstGeom>
          <a:noFill/>
        </p:spPr>
        <p:txBody>
          <a:bodyPr wrap="square" rtlCol="0">
            <a:spAutoFit/>
          </a:bodyPr>
          <a:lstStyle/>
          <a:p>
            <a:pPr algn="ctr"/>
            <a:r>
              <a:rPr lang="en-GB" sz="1100" dirty="0">
                <a:solidFill>
                  <a:schemeClr val="bg1"/>
                </a:solidFill>
              </a:rPr>
              <a:t>Methods</a:t>
            </a:r>
          </a:p>
        </p:txBody>
      </p:sp>
      <p:sp>
        <p:nvSpPr>
          <p:cNvPr id="17" name="TextBox 16">
            <a:extLst>
              <a:ext uri="{FF2B5EF4-FFF2-40B4-BE49-F238E27FC236}">
                <a16:creationId xmlns:a16="http://schemas.microsoft.com/office/drawing/2014/main" id="{C691171A-CD1A-2A69-E5CC-BAC228A8F698}"/>
              </a:ext>
            </a:extLst>
          </p:cNvPr>
          <p:cNvSpPr txBox="1"/>
          <p:nvPr/>
        </p:nvSpPr>
        <p:spPr>
          <a:xfrm>
            <a:off x="6091240" y="2309485"/>
            <a:ext cx="981074" cy="261610"/>
          </a:xfrm>
          <a:prstGeom prst="rect">
            <a:avLst/>
          </a:prstGeom>
          <a:noFill/>
        </p:spPr>
        <p:txBody>
          <a:bodyPr wrap="square" rtlCol="0">
            <a:spAutoFit/>
          </a:bodyPr>
          <a:lstStyle/>
          <a:p>
            <a:pPr algn="ctr"/>
            <a:r>
              <a:rPr lang="en-GB" sz="1100" dirty="0">
                <a:solidFill>
                  <a:schemeClr val="bg1"/>
                </a:solidFill>
                <a:latin typeface="Arial" panose="020B0604020202020204" pitchFamily="34" charset="0"/>
                <a:cs typeface="Arial" panose="020B0604020202020204" pitchFamily="34" charset="0"/>
              </a:rPr>
              <a:t>Machines</a:t>
            </a:r>
          </a:p>
        </p:txBody>
      </p:sp>
      <p:sp>
        <p:nvSpPr>
          <p:cNvPr id="18" name="TextBox 17">
            <a:extLst>
              <a:ext uri="{FF2B5EF4-FFF2-40B4-BE49-F238E27FC236}">
                <a16:creationId xmlns:a16="http://schemas.microsoft.com/office/drawing/2014/main" id="{31D3C1BB-9ADF-D04C-C95E-C162CA3BCA18}"/>
              </a:ext>
            </a:extLst>
          </p:cNvPr>
          <p:cNvSpPr txBox="1"/>
          <p:nvPr/>
        </p:nvSpPr>
        <p:spPr>
          <a:xfrm>
            <a:off x="5276850" y="1490335"/>
            <a:ext cx="5331883" cy="461665"/>
          </a:xfrm>
          <a:prstGeom prst="rect">
            <a:avLst/>
          </a:prstGeom>
          <a:solidFill>
            <a:schemeClr val="tx2">
              <a:lumMod val="60000"/>
              <a:lumOff val="40000"/>
            </a:schemeClr>
          </a:solidFill>
        </p:spPr>
        <p:txBody>
          <a:bodyPr wrap="square" rtlCol="0">
            <a:spAutoFit/>
          </a:bodyPr>
          <a:lstStyle/>
          <a:p>
            <a:r>
              <a:rPr lang="en-GB" sz="2400" b="1" dirty="0">
                <a:latin typeface="Arial" panose="020B0604020202020204" pitchFamily="34" charset="0"/>
                <a:cs typeface="Arial" panose="020B0604020202020204" pitchFamily="34" charset="0"/>
              </a:rPr>
              <a:t>              Cause     &amp;       Effect</a:t>
            </a:r>
          </a:p>
        </p:txBody>
      </p:sp>
      <p:sp>
        <p:nvSpPr>
          <p:cNvPr id="19" name="TextBox 18">
            <a:extLst>
              <a:ext uri="{FF2B5EF4-FFF2-40B4-BE49-F238E27FC236}">
                <a16:creationId xmlns:a16="http://schemas.microsoft.com/office/drawing/2014/main" id="{3977160E-A116-C2B3-4A9F-EB1446BD5F24}"/>
              </a:ext>
            </a:extLst>
          </p:cNvPr>
          <p:cNvSpPr txBox="1"/>
          <p:nvPr/>
        </p:nvSpPr>
        <p:spPr>
          <a:xfrm>
            <a:off x="7607829" y="2294391"/>
            <a:ext cx="669924"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People</a:t>
            </a:r>
          </a:p>
        </p:txBody>
      </p:sp>
      <p:sp>
        <p:nvSpPr>
          <p:cNvPr id="20" name="TextBox 19">
            <a:extLst>
              <a:ext uri="{FF2B5EF4-FFF2-40B4-BE49-F238E27FC236}">
                <a16:creationId xmlns:a16="http://schemas.microsoft.com/office/drawing/2014/main" id="{8EC7AE47-D1EC-399C-52F4-C0F0DF6C3AD9}"/>
              </a:ext>
            </a:extLst>
          </p:cNvPr>
          <p:cNvSpPr txBox="1"/>
          <p:nvPr/>
        </p:nvSpPr>
        <p:spPr>
          <a:xfrm>
            <a:off x="10096500" y="3009900"/>
            <a:ext cx="895350" cy="461665"/>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Problem ??????</a:t>
            </a:r>
          </a:p>
        </p:txBody>
      </p:sp>
      <p:sp>
        <p:nvSpPr>
          <p:cNvPr id="21" name="TextBox 20">
            <a:extLst>
              <a:ext uri="{FF2B5EF4-FFF2-40B4-BE49-F238E27FC236}">
                <a16:creationId xmlns:a16="http://schemas.microsoft.com/office/drawing/2014/main" id="{B35BB5E9-E53C-6389-1BD1-F0867F22F820}"/>
              </a:ext>
            </a:extLst>
          </p:cNvPr>
          <p:cNvSpPr txBox="1"/>
          <p:nvPr/>
        </p:nvSpPr>
        <p:spPr>
          <a:xfrm>
            <a:off x="4681989" y="4228727"/>
            <a:ext cx="1238250" cy="423193"/>
          </a:xfrm>
          <a:prstGeom prst="rect">
            <a:avLst/>
          </a:prstGeom>
          <a:noFill/>
        </p:spPr>
        <p:txBody>
          <a:bodyPr wrap="square" rtlCol="0">
            <a:spAutoFit/>
          </a:bodyPr>
          <a:lstStyle/>
          <a:p>
            <a:endParaRPr lang="en-GB" sz="1100" dirty="0">
              <a:solidFill>
                <a:schemeClr val="bg1"/>
              </a:solidFill>
              <a:latin typeface="Arial" panose="020B0604020202020204" pitchFamily="34" charset="0"/>
              <a:cs typeface="Arial" panose="020B0604020202020204" pitchFamily="34" charset="0"/>
            </a:endParaRPr>
          </a:p>
          <a:p>
            <a:r>
              <a:rPr lang="en-GB" sz="1050" dirty="0">
                <a:solidFill>
                  <a:schemeClr val="bg1"/>
                </a:solidFill>
                <a:latin typeface="Arial" panose="020B0604020202020204" pitchFamily="34" charset="0"/>
                <a:cs typeface="Arial" panose="020B0604020202020204" pitchFamily="34" charset="0"/>
              </a:rPr>
              <a:t>Equipment</a:t>
            </a:r>
          </a:p>
        </p:txBody>
      </p:sp>
      <p:sp>
        <p:nvSpPr>
          <p:cNvPr id="22" name="TextBox 21">
            <a:extLst>
              <a:ext uri="{FF2B5EF4-FFF2-40B4-BE49-F238E27FC236}">
                <a16:creationId xmlns:a16="http://schemas.microsoft.com/office/drawing/2014/main" id="{335C3FA9-DBE5-6E72-E112-FCED9DBA302E}"/>
              </a:ext>
            </a:extLst>
          </p:cNvPr>
          <p:cNvSpPr txBox="1"/>
          <p:nvPr/>
        </p:nvSpPr>
        <p:spPr>
          <a:xfrm>
            <a:off x="6177414" y="4413393"/>
            <a:ext cx="1238249" cy="230832"/>
          </a:xfrm>
          <a:prstGeom prst="rect">
            <a:avLst/>
          </a:prstGeom>
          <a:noFill/>
        </p:spPr>
        <p:txBody>
          <a:bodyPr wrap="square" rtlCol="0">
            <a:spAutoFit/>
          </a:bodyPr>
          <a:lstStyle/>
          <a:p>
            <a:r>
              <a:rPr lang="en-GB" sz="900" b="0" i="0" dirty="0">
                <a:solidFill>
                  <a:schemeClr val="bg1"/>
                </a:solidFill>
                <a:effectLst/>
                <a:latin typeface="Arial" panose="020B0604020202020204" pitchFamily="34" charset="0"/>
                <a:cs typeface="Arial" panose="020B0604020202020204" pitchFamily="34" charset="0"/>
              </a:rPr>
              <a:t>Environmen</a:t>
            </a:r>
            <a:r>
              <a:rPr lang="en-GB" sz="900" b="0" i="0" dirty="0">
                <a:solidFill>
                  <a:schemeClr val="bg1"/>
                </a:solidFill>
                <a:effectLst/>
                <a:latin typeface="Inter"/>
              </a:rPr>
              <a:t>t</a:t>
            </a:r>
            <a:endParaRPr lang="en-GB" sz="900" dirty="0">
              <a:solidFill>
                <a:schemeClr val="bg1"/>
              </a:solidFill>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DD67036E-671A-6647-9681-D80031FA4596}"/>
              </a:ext>
            </a:extLst>
          </p:cNvPr>
          <p:cNvSpPr txBox="1"/>
          <p:nvPr/>
        </p:nvSpPr>
        <p:spPr>
          <a:xfrm>
            <a:off x="7581900" y="4405699"/>
            <a:ext cx="803275" cy="246221"/>
          </a:xfrm>
          <a:prstGeom prst="rect">
            <a:avLst/>
          </a:prstGeom>
          <a:noFill/>
        </p:spPr>
        <p:txBody>
          <a:bodyPr wrap="square" rtlCol="0">
            <a:spAutoFit/>
          </a:bodyPr>
          <a:lstStyle/>
          <a:p>
            <a:r>
              <a:rPr lang="en-GB" sz="1000" dirty="0">
                <a:solidFill>
                  <a:schemeClr val="bg1"/>
                </a:solidFill>
                <a:latin typeface="Arial" panose="020B0604020202020204" pitchFamily="34" charset="0"/>
                <a:cs typeface="Arial" panose="020B0604020202020204" pitchFamily="34" charset="0"/>
              </a:rPr>
              <a:t>Materials</a:t>
            </a:r>
          </a:p>
        </p:txBody>
      </p:sp>
    </p:spTree>
    <p:extLst>
      <p:ext uri="{BB962C8B-B14F-4D97-AF65-F5344CB8AC3E}">
        <p14:creationId xmlns:p14="http://schemas.microsoft.com/office/powerpoint/2010/main" val="3017542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EA2B-B1F3-B2C8-549E-B5C6BBE24A24}"/>
              </a:ext>
            </a:extLst>
          </p:cNvPr>
          <p:cNvSpPr>
            <a:spLocks noGrp="1"/>
          </p:cNvSpPr>
          <p:nvPr>
            <p:ph type="title"/>
          </p:nvPr>
        </p:nvSpPr>
        <p:spPr>
          <a:xfrm>
            <a:off x="439947" y="327805"/>
            <a:ext cx="5072333" cy="646332"/>
          </a:xfrm>
          <a:solidFill>
            <a:schemeClr val="accent6">
              <a:lumMod val="60000"/>
              <a:lumOff val="40000"/>
            </a:schemeClr>
          </a:solidFill>
        </p:spPr>
        <p:txBody>
          <a:bodyPr/>
          <a:lstStyle/>
          <a:p>
            <a:r>
              <a:rPr lang="en-GB" sz="1800" b="1" dirty="0">
                <a:latin typeface="Arial" panose="020B0604020202020204" pitchFamily="34" charset="0"/>
                <a:cs typeface="Arial" panose="020B0604020202020204" pitchFamily="34" charset="0"/>
              </a:rPr>
              <a:t>Key components of a Fishbone diagram</a:t>
            </a:r>
          </a:p>
        </p:txBody>
      </p:sp>
      <p:sp>
        <p:nvSpPr>
          <p:cNvPr id="3" name="Content Placeholder 2">
            <a:extLst>
              <a:ext uri="{FF2B5EF4-FFF2-40B4-BE49-F238E27FC236}">
                <a16:creationId xmlns:a16="http://schemas.microsoft.com/office/drawing/2014/main" id="{8F54F11A-9B8D-94D6-8349-522372E8CFB4}"/>
              </a:ext>
            </a:extLst>
          </p:cNvPr>
          <p:cNvSpPr>
            <a:spLocks noGrp="1"/>
          </p:cNvSpPr>
          <p:nvPr>
            <p:ph sz="half" idx="1"/>
          </p:nvPr>
        </p:nvSpPr>
        <p:spPr>
          <a:xfrm>
            <a:off x="69010" y="1328468"/>
            <a:ext cx="5925389" cy="3372928"/>
          </a:xfrm>
          <a:solidFill>
            <a:schemeClr val="accent6">
              <a:lumMod val="20000"/>
              <a:lumOff val="80000"/>
            </a:schemeClr>
          </a:solidFill>
          <a:ln>
            <a:solidFill>
              <a:schemeClr val="tx1"/>
            </a:solidFill>
          </a:ln>
        </p:spPr>
        <p:txBody>
          <a:bodyPr/>
          <a:lstStyle/>
          <a:p>
            <a:pPr marL="0" indent="0">
              <a:buNone/>
            </a:pPr>
            <a:r>
              <a:rPr lang="en-GB" sz="1200" b="1" dirty="0">
                <a:latin typeface="Arial" panose="020B0604020202020204" pitchFamily="34" charset="0"/>
                <a:cs typeface="Arial" panose="020B0604020202020204" pitchFamily="34" charset="0"/>
              </a:rPr>
              <a:t>1. </a:t>
            </a:r>
            <a:r>
              <a:rPr lang="en-GB" sz="1400" b="1" dirty="0">
                <a:latin typeface="Arial" panose="020B0604020202020204" pitchFamily="34" charset="0"/>
                <a:cs typeface="Arial" panose="020B0604020202020204" pitchFamily="34" charset="0"/>
              </a:rPr>
              <a:t>People:</a:t>
            </a:r>
            <a:r>
              <a:rPr lang="en-GB" sz="12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includes skills, training, motivation, and communication</a:t>
            </a:r>
            <a:r>
              <a:rPr lang="en-GB" sz="1200" dirty="0">
                <a:latin typeface="Arial" panose="020B0604020202020204" pitchFamily="34" charset="0"/>
                <a:cs typeface="Arial" panose="020B0604020202020204" pitchFamily="34" charset="0"/>
              </a:rPr>
              <a:t>. </a:t>
            </a:r>
          </a:p>
          <a:p>
            <a:endParaRPr lang="en-GB" sz="12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2.</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Processes: </a:t>
            </a:r>
            <a:r>
              <a:rPr lang="en-GB" sz="1400" dirty="0">
                <a:latin typeface="Arial" panose="020B0604020202020204" pitchFamily="34" charset="0"/>
                <a:cs typeface="Arial" panose="020B0604020202020204" pitchFamily="34" charset="0"/>
              </a:rPr>
              <a:t>It focuses on the procedures and workflows in place, whether work is done properly, which could lead to issues in performance or quality. </a:t>
            </a:r>
          </a:p>
          <a:p>
            <a:endParaRPr lang="en-GB" sz="14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3. Equipment: </a:t>
            </a:r>
            <a:r>
              <a:rPr lang="en-GB" sz="1400" dirty="0">
                <a:latin typeface="Arial" panose="020B0604020202020204" pitchFamily="34" charset="0"/>
                <a:cs typeface="Arial" panose="020B0604020202020204" pitchFamily="34" charset="0"/>
              </a:rPr>
              <a:t>It considers questions about maintenance, usability, reliability, and whether the equipment meets current needs or is outdated. </a:t>
            </a:r>
          </a:p>
          <a:p>
            <a:endParaRPr lang="en-GB" sz="14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4. Environment: </a:t>
            </a:r>
            <a:r>
              <a:rPr lang="en-GB" sz="1400" dirty="0">
                <a:latin typeface="Arial" panose="020B0604020202020204" pitchFamily="34" charset="0"/>
                <a:cs typeface="Arial" panose="020B0604020202020204" pitchFamily="34" charset="0"/>
              </a:rPr>
              <a:t>It</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involves external factors such as workplace conditions,  organisational culture, or regulatory requirements</a:t>
            </a:r>
            <a:r>
              <a:rPr lang="en-GB" sz="1200" dirty="0">
                <a:latin typeface="Arial" panose="020B0604020202020204" pitchFamily="34" charset="0"/>
                <a:cs typeface="Arial" panose="020B0604020202020204" pitchFamily="34" charset="0"/>
              </a:rPr>
              <a:t>. </a:t>
            </a:r>
          </a:p>
          <a:p>
            <a:endParaRPr lang="en-GB" sz="12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5. Methods: </a:t>
            </a:r>
            <a:r>
              <a:rPr lang="en-GB" sz="1400" dirty="0">
                <a:latin typeface="Arial" panose="020B0604020202020204" pitchFamily="34" charset="0"/>
                <a:cs typeface="Arial" panose="020B0604020202020204" pitchFamily="34" charset="0"/>
              </a:rPr>
              <a:t>This includes the method they are using.</a:t>
            </a:r>
          </a:p>
        </p:txBody>
      </p:sp>
      <p:sp>
        <p:nvSpPr>
          <p:cNvPr id="4" name="Content Placeholder 3">
            <a:extLst>
              <a:ext uri="{FF2B5EF4-FFF2-40B4-BE49-F238E27FC236}">
                <a16:creationId xmlns:a16="http://schemas.microsoft.com/office/drawing/2014/main" id="{085D0BD7-D47C-C4F4-5196-CDABA39D5474}"/>
              </a:ext>
            </a:extLst>
          </p:cNvPr>
          <p:cNvSpPr>
            <a:spLocks noGrp="1"/>
          </p:cNvSpPr>
          <p:nvPr>
            <p:ph sz="half" idx="2"/>
          </p:nvPr>
        </p:nvSpPr>
        <p:spPr>
          <a:xfrm>
            <a:off x="6679722" y="1328467"/>
            <a:ext cx="5009070" cy="3372928"/>
          </a:xfrm>
          <a:solidFill>
            <a:schemeClr val="bg2">
              <a:lumMod val="90000"/>
            </a:schemeClr>
          </a:solidFill>
          <a:ln>
            <a:solidFill>
              <a:schemeClr val="tx1"/>
            </a:solidFill>
          </a:ln>
        </p:spPr>
        <p:txBody>
          <a:bodyPr/>
          <a:lstStyle/>
          <a:p>
            <a:endParaRPr lang="en-GB" sz="20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Promotes reflective practice</a:t>
            </a:r>
            <a:r>
              <a:rPr lang="en-GB" sz="1400" dirty="0">
                <a:latin typeface="Arial" panose="020B0604020202020204" pitchFamily="34" charset="0"/>
                <a:cs typeface="Arial" panose="020B0604020202020204" pitchFamily="34" charset="0"/>
              </a:rPr>
              <a:t> by helping staff analyse </a:t>
            </a:r>
            <a:r>
              <a:rPr lang="en-GB" sz="1400" i="1" dirty="0">
                <a:latin typeface="Arial" panose="020B0604020202020204" pitchFamily="34" charset="0"/>
                <a:cs typeface="Arial" panose="020B0604020202020204" pitchFamily="34" charset="0"/>
              </a:rPr>
              <a:t>why</a:t>
            </a:r>
            <a:r>
              <a:rPr lang="en-GB" sz="1400" dirty="0">
                <a:latin typeface="Arial" panose="020B0604020202020204" pitchFamily="34" charset="0"/>
                <a:cs typeface="Arial" panose="020B0604020202020204" pitchFamily="34" charset="0"/>
              </a:rPr>
              <a:t> communication or care went wrong.</a:t>
            </a:r>
          </a:p>
          <a:p>
            <a:pPr marL="0" indent="0">
              <a:buNone/>
            </a:pPr>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Improves safety</a:t>
            </a:r>
            <a:r>
              <a:rPr lang="en-GB" sz="1400" dirty="0">
                <a:latin typeface="Arial" panose="020B0604020202020204" pitchFamily="34" charset="0"/>
                <a:cs typeface="Arial" panose="020B0604020202020204" pitchFamily="34" charset="0"/>
              </a:rPr>
              <a:t> because it highlights hidden risks (e.g., unclear instructions, noisy environment, lack of training).</a:t>
            </a:r>
          </a:p>
          <a:p>
            <a:pPr marL="0" indent="0">
              <a:buNone/>
            </a:pPr>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Strengthens teamwork</a:t>
            </a:r>
            <a:r>
              <a:rPr lang="en-GB" sz="1400" dirty="0">
                <a:latin typeface="Arial" panose="020B0604020202020204" pitchFamily="34" charset="0"/>
                <a:cs typeface="Arial" panose="020B0604020202020204" pitchFamily="34" charset="0"/>
              </a:rPr>
              <a:t> as professionals explore causes together rather than blaming individuals.</a:t>
            </a:r>
          </a:p>
          <a:p>
            <a:pPr marL="0" indent="0">
              <a:buNone/>
            </a:pPr>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Supports person‑centred care</a:t>
            </a:r>
            <a:r>
              <a:rPr lang="en-GB" sz="1400" dirty="0">
                <a:latin typeface="Arial" panose="020B0604020202020204" pitchFamily="34" charset="0"/>
                <a:cs typeface="Arial" panose="020B0604020202020204" pitchFamily="34" charset="0"/>
              </a:rPr>
              <a:t> by ensuring barriers to good communication or care are identified and removed.</a:t>
            </a:r>
          </a:p>
          <a:p>
            <a:pPr marL="0" indent="0">
              <a:buNone/>
            </a:pPr>
            <a:endParaRPr lang="en-GB" dirty="0"/>
          </a:p>
        </p:txBody>
      </p:sp>
      <p:sp>
        <p:nvSpPr>
          <p:cNvPr id="5" name="Date Placeholder 4">
            <a:extLst>
              <a:ext uri="{FF2B5EF4-FFF2-40B4-BE49-F238E27FC236}">
                <a16:creationId xmlns:a16="http://schemas.microsoft.com/office/drawing/2014/main" id="{57FE580B-9C7E-7353-7A5B-D318C9027692}"/>
              </a:ext>
            </a:extLst>
          </p:cNvPr>
          <p:cNvSpPr>
            <a:spLocks noGrp="1"/>
          </p:cNvSpPr>
          <p:nvPr>
            <p:ph type="dt" sz="half" idx="10"/>
          </p:nvPr>
        </p:nvSpPr>
        <p:spPr/>
        <p:txBody>
          <a:bodyPr/>
          <a:lstStyle/>
          <a:p>
            <a:pPr>
              <a:defRPr/>
            </a:pPr>
            <a:fld id="{742C5CC8-B2EB-4FCA-9C2F-BDABBC953608}" type="datetime1">
              <a:rPr lang="en-GB" altLang="en-US" smtClean="0"/>
              <a:pPr>
                <a:defRPr/>
              </a:pPr>
              <a:t>18/07/2026</a:t>
            </a:fld>
            <a:endParaRPr lang="en-GB" altLang="en-US"/>
          </a:p>
        </p:txBody>
      </p:sp>
      <p:sp>
        <p:nvSpPr>
          <p:cNvPr id="6" name="Slide Number Placeholder 5">
            <a:extLst>
              <a:ext uri="{FF2B5EF4-FFF2-40B4-BE49-F238E27FC236}">
                <a16:creationId xmlns:a16="http://schemas.microsoft.com/office/drawing/2014/main" id="{4F8E9158-FFB4-B1E4-B8D9-BF896DF971A1}"/>
              </a:ext>
            </a:extLst>
          </p:cNvPr>
          <p:cNvSpPr>
            <a:spLocks noGrp="1"/>
          </p:cNvSpPr>
          <p:nvPr>
            <p:ph type="sldNum" sz="quarter" idx="11"/>
          </p:nvPr>
        </p:nvSpPr>
        <p:spPr/>
        <p:txBody>
          <a:bodyPr/>
          <a:lstStyle/>
          <a:p>
            <a:pPr>
              <a:defRPr/>
            </a:pPr>
            <a:fld id="{3DA9162A-D4C6-4BE6-80AC-343E718106D9}" type="slidenum">
              <a:rPr lang="en-GB" altLang="en-US" smtClean="0"/>
              <a:pPr>
                <a:defRPr/>
              </a:pPr>
              <a:t>8</a:t>
            </a:fld>
            <a:endParaRPr lang="en-GB" altLang="en-US"/>
          </a:p>
        </p:txBody>
      </p:sp>
      <p:sp>
        <p:nvSpPr>
          <p:cNvPr id="7" name="TextBox 6">
            <a:extLst>
              <a:ext uri="{FF2B5EF4-FFF2-40B4-BE49-F238E27FC236}">
                <a16:creationId xmlns:a16="http://schemas.microsoft.com/office/drawing/2014/main" id="{DDBF7BB2-922C-2ED7-E765-8AEF68E7BE19}"/>
              </a:ext>
            </a:extLst>
          </p:cNvPr>
          <p:cNvSpPr txBox="1"/>
          <p:nvPr/>
        </p:nvSpPr>
        <p:spPr>
          <a:xfrm>
            <a:off x="6918384" y="327805"/>
            <a:ext cx="4770407" cy="646331"/>
          </a:xfrm>
          <a:prstGeom prst="rect">
            <a:avLst/>
          </a:prstGeom>
          <a:solidFill>
            <a:schemeClr val="accent3">
              <a:lumMod val="40000"/>
              <a:lumOff val="60000"/>
            </a:schemeClr>
          </a:solidFill>
        </p:spPr>
        <p:txBody>
          <a:bodyPr wrap="square" rtlCol="0">
            <a:spAutoFit/>
          </a:bodyPr>
          <a:lstStyle/>
          <a:p>
            <a:r>
              <a:rPr lang="en-GB" b="1" dirty="0">
                <a:latin typeface="Arial" panose="020B0604020202020204" pitchFamily="34" charset="0"/>
                <a:cs typeface="Arial" panose="020B0604020202020204" pitchFamily="34" charset="0"/>
              </a:rPr>
              <a:t>How the Fishbone diagram supports good practice in health and social care</a:t>
            </a:r>
          </a:p>
        </p:txBody>
      </p:sp>
      <p:pic>
        <p:nvPicPr>
          <p:cNvPr id="12" name="Picture 11">
            <a:extLst>
              <a:ext uri="{FF2B5EF4-FFF2-40B4-BE49-F238E27FC236}">
                <a16:creationId xmlns:a16="http://schemas.microsoft.com/office/drawing/2014/main" id="{A89EB917-8F1D-8F72-2360-50626F14012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73617" y="171032"/>
            <a:ext cx="1722406" cy="1373096"/>
          </a:xfrm>
          <a:prstGeom prst="rect">
            <a:avLst/>
          </a:prstGeom>
          <a:ln>
            <a:noFill/>
          </a:ln>
          <a:effectLst>
            <a:softEdge rad="112500"/>
          </a:effectLst>
        </p:spPr>
      </p:pic>
    </p:spTree>
    <p:extLst>
      <p:ext uri="{BB962C8B-B14F-4D97-AF65-F5344CB8AC3E}">
        <p14:creationId xmlns:p14="http://schemas.microsoft.com/office/powerpoint/2010/main" val="3796142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 y="1"/>
            <a:ext cx="12191999" cy="500332"/>
          </a:xfrm>
          <a:solidFill>
            <a:schemeClr val="bg1">
              <a:lumMod val="85000"/>
            </a:schemeClr>
          </a:solidFill>
        </p:spPr>
        <p:txBody>
          <a:bodyPr wrap="square" anchor="ctr">
            <a:normAutofit fontScale="90000"/>
          </a:bodyPr>
          <a:lstStyle/>
          <a:p>
            <a:pPr>
              <a:lnSpc>
                <a:spcPct val="90000"/>
              </a:lnSpc>
            </a:pPr>
            <a:br>
              <a:rPr lang="en-GB" sz="2200" b="1" i="0" dirty="0">
                <a:effectLst/>
                <a:latin typeface="Arial" panose="020B0604020202020204" pitchFamily="34" charset="0"/>
                <a:cs typeface="Arial" panose="020B0604020202020204" pitchFamily="34" charset="0"/>
              </a:rPr>
            </a:br>
            <a:r>
              <a:rPr lang="en-GB" sz="2200" b="1" i="0" dirty="0">
                <a:effectLst/>
                <a:latin typeface="Arial" panose="020B0604020202020204" pitchFamily="34" charset="0"/>
                <a:cs typeface="Arial" panose="020B0604020202020204" pitchFamily="34" charset="0"/>
              </a:rPr>
              <a:t>Use of Communication Skills in a Hospital Ward Setting as a Therapist</a:t>
            </a:r>
            <a:br>
              <a:rPr lang="en-GB" sz="2400" dirty="0"/>
            </a:br>
            <a:endParaRPr lang="en-GB" sz="2400" b="1" dirty="0"/>
          </a:p>
        </p:txBody>
      </p:sp>
      <p:sp>
        <p:nvSpPr>
          <p:cNvPr id="12" name="Content Placeholder 3">
            <a:extLst>
              <a:ext uri="{FF2B5EF4-FFF2-40B4-BE49-F238E27FC236}">
                <a16:creationId xmlns:a16="http://schemas.microsoft.com/office/drawing/2014/main" id="{5B7A809D-E1DE-8CD4-E325-2F6B100040A7}"/>
              </a:ext>
            </a:extLst>
          </p:cNvPr>
          <p:cNvSpPr>
            <a:spLocks noGrp="1"/>
          </p:cNvSpPr>
          <p:nvPr>
            <p:ph sz="half" idx="2"/>
          </p:nvPr>
        </p:nvSpPr>
        <p:spPr>
          <a:xfrm>
            <a:off x="3605842" y="431320"/>
            <a:ext cx="8586157" cy="5285347"/>
          </a:xfrm>
        </p:spPr>
        <p:txBody>
          <a:bodyPr/>
          <a:lstStyle/>
          <a:p>
            <a:pPr marL="0" indent="0">
              <a:buNone/>
            </a:pPr>
            <a:r>
              <a:rPr lang="en-GB" sz="1400" b="1" dirty="0">
                <a:solidFill>
                  <a:prstClr val="black"/>
                </a:solidFill>
                <a:latin typeface="Arial" panose="020B0604020202020204" pitchFamily="34" charset="0"/>
                <a:cs typeface="Arial" panose="020B0604020202020204" pitchFamily="34" charset="0"/>
              </a:rPr>
              <a:t>Situation:</a:t>
            </a:r>
          </a:p>
          <a:p>
            <a:pPr marL="0" indent="0">
              <a:buNone/>
            </a:pPr>
            <a:r>
              <a:rPr lang="en-GB" sz="1200" dirty="0">
                <a:latin typeface="Arial" panose="020B0604020202020204" pitchFamily="34" charset="0"/>
                <a:cs typeface="Arial" panose="020B0604020202020204" pitchFamily="34" charset="0"/>
              </a:rPr>
              <a:t>A patient is about to give birth by caesarean section. They feel anxious about their recovery and unsure about holding the baby. They are aware of the pain in the first 3 days associated with moving and are expressing frustration about their limitations. English is not their first language.</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Using the Skill: </a:t>
            </a:r>
          </a:p>
          <a:p>
            <a:pPr marL="0" indent="0">
              <a:buNone/>
            </a:pPr>
            <a:r>
              <a:rPr lang="en-GB" sz="1200" b="1" dirty="0">
                <a:latin typeface="Arial" panose="020B0604020202020204" pitchFamily="34" charset="0"/>
                <a:cs typeface="Arial" panose="020B0604020202020204" pitchFamily="34" charset="0"/>
              </a:rPr>
              <a:t>1- </a:t>
            </a:r>
            <a:r>
              <a:rPr lang="en-GB" sz="1200" dirty="0">
                <a:latin typeface="Arial" panose="020B0604020202020204" pitchFamily="34" charset="0"/>
                <a:cs typeface="Arial" panose="020B0604020202020204" pitchFamily="34" charset="0"/>
              </a:rPr>
              <a:t>I would call Language Line, introduce myself in a friendly way and take the time to listen through the interpreter without rushing. </a:t>
            </a:r>
          </a:p>
          <a:p>
            <a:pPr marL="0" indent="0">
              <a:buNone/>
            </a:pPr>
            <a:r>
              <a:rPr lang="en-GB" sz="1200" b="1" dirty="0">
                <a:latin typeface="Arial" panose="020B0604020202020204" pitchFamily="34" charset="0"/>
                <a:cs typeface="Arial" panose="020B0604020202020204" pitchFamily="34" charset="0"/>
              </a:rPr>
              <a:t>2- </a:t>
            </a:r>
            <a:r>
              <a:rPr lang="en-GB" sz="1200" dirty="0">
                <a:latin typeface="Arial" panose="020B0604020202020204" pitchFamily="34" charset="0"/>
                <a:cs typeface="Arial" panose="020B0604020202020204" pitchFamily="34" charset="0"/>
              </a:rPr>
              <a:t>I would use open-ended questions to encourage the patient to express their feelings and worries.</a:t>
            </a:r>
          </a:p>
          <a:p>
            <a:pPr marL="0" indent="0">
              <a:buNone/>
            </a:pPr>
            <a:r>
              <a:rPr lang="en-GB" sz="1200" b="1" dirty="0">
                <a:latin typeface="Arial" panose="020B0604020202020204" pitchFamily="34" charset="0"/>
                <a:cs typeface="Arial" panose="020B0604020202020204" pitchFamily="34" charset="0"/>
              </a:rPr>
              <a:t>3-  </a:t>
            </a:r>
            <a:r>
              <a:rPr lang="en-GB" sz="1200" dirty="0">
                <a:latin typeface="Arial" panose="020B0604020202020204" pitchFamily="34" charset="0"/>
                <a:cs typeface="Arial" panose="020B0604020202020204" pitchFamily="34" charset="0"/>
              </a:rPr>
              <a:t>After understanding their fears, I would provide clear, compassionate responses, reassuring them about the support they will receive during recovery. </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Guiding Actions:</a:t>
            </a:r>
          </a:p>
          <a:p>
            <a:pPr marL="0" indent="0">
              <a:buNone/>
            </a:pPr>
            <a:r>
              <a:rPr lang="en-GB" sz="1200" b="1" dirty="0">
                <a:latin typeface="Arial" panose="020B0604020202020204" pitchFamily="34" charset="0"/>
                <a:cs typeface="Arial" panose="020B0604020202020204" pitchFamily="34" charset="0"/>
              </a:rPr>
              <a:t>1- </a:t>
            </a:r>
            <a:r>
              <a:rPr lang="en-GB" sz="1200" dirty="0">
                <a:latin typeface="Arial" panose="020B0604020202020204" pitchFamily="34" charset="0"/>
                <a:cs typeface="Arial" panose="020B0604020202020204" pitchFamily="34" charset="0"/>
              </a:rPr>
              <a:t>Using strong communication skills, such as active listening, empathy, and clear explanations, </a:t>
            </a:r>
          </a:p>
          <a:p>
            <a:pPr marL="0" indent="0">
              <a:buNone/>
            </a:pPr>
            <a:r>
              <a:rPr lang="en-GB" sz="1200" b="1" dirty="0">
                <a:latin typeface="Arial" panose="020B0604020202020204" pitchFamily="34" charset="0"/>
                <a:cs typeface="Arial" panose="020B0604020202020204" pitchFamily="34" charset="0"/>
              </a:rPr>
              <a:t>2- </a:t>
            </a:r>
            <a:r>
              <a:rPr lang="en-GB" sz="1200" dirty="0">
                <a:latin typeface="Arial" panose="020B0604020202020204" pitchFamily="34" charset="0"/>
                <a:cs typeface="Arial" panose="020B0604020202020204" pitchFamily="34" charset="0"/>
              </a:rPr>
              <a:t>I have to prioritise the patient’s emotional and physical needs. </a:t>
            </a:r>
          </a:p>
          <a:p>
            <a:pPr marL="0" indent="0">
              <a:buNone/>
            </a:pPr>
            <a:r>
              <a:rPr lang="en-GB" sz="1200" dirty="0">
                <a:latin typeface="Arial" panose="020B0604020202020204" pitchFamily="34" charset="0"/>
                <a:cs typeface="Arial" panose="020B0604020202020204" pitchFamily="34" charset="0"/>
              </a:rPr>
              <a:t>This approach helps in building trust and rapport, making the patient feel valued and understood. </a:t>
            </a:r>
          </a:p>
          <a:p>
            <a:pPr marL="0" indent="0">
              <a:buNone/>
            </a:pPr>
            <a:r>
              <a:rPr lang="en-GB" sz="1200" dirty="0">
                <a:latin typeface="Arial" panose="020B0604020202020204" pitchFamily="34" charset="0"/>
                <a:cs typeface="Arial" panose="020B0604020202020204" pitchFamily="34" charset="0"/>
              </a:rPr>
              <a:t>It also aligns my therapy methods with their expressed concerns, ensuring that the care plan is patient-centred.</a:t>
            </a:r>
          </a:p>
          <a:p>
            <a:endParaRPr lang="en-GB" sz="12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Impact on Care: Effective communication is essential</a:t>
            </a: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For the patient, feeling heard and understood reduces their anxiety, leading to trust.</a:t>
            </a:r>
          </a:p>
          <a:p>
            <a:pPr marL="0" indent="0">
              <a:buNone/>
            </a:pP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18/07/2026</a:t>
            </a:fld>
            <a:endParaRPr lang="en-GB" altLang="en-US" sz="90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9</a:t>
            </a:fld>
            <a:endParaRPr lang="en-GB" altLang="en-US"/>
          </a:p>
        </p:txBody>
      </p:sp>
      <p:sp>
        <p:nvSpPr>
          <p:cNvPr id="8" name="TextBox 7">
            <a:extLst>
              <a:ext uri="{FF2B5EF4-FFF2-40B4-BE49-F238E27FC236}">
                <a16:creationId xmlns:a16="http://schemas.microsoft.com/office/drawing/2014/main" id="{5BED3AE2-70B0-730B-B2F2-92FC4FC1C423}"/>
              </a:ext>
            </a:extLst>
          </p:cNvPr>
          <p:cNvSpPr txBox="1"/>
          <p:nvPr/>
        </p:nvSpPr>
        <p:spPr>
          <a:xfrm>
            <a:off x="2" y="1417639"/>
            <a:ext cx="3545456" cy="1169551"/>
          </a:xfrm>
          <a:prstGeom prst="rect">
            <a:avLst/>
          </a:prstGeom>
          <a:solidFill>
            <a:schemeClr val="accent1">
              <a:lumMod val="20000"/>
              <a:lumOff val="80000"/>
            </a:schemeClr>
          </a:solidFill>
        </p:spPr>
        <p:txBody>
          <a:bodyPr wrap="square" rtlCol="0">
            <a:spAutoFit/>
          </a:bodyPr>
          <a:lstStyle/>
          <a:p>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a therapist working in a hospital ward, my primary role involves </a:t>
            </a:r>
            <a:r>
              <a:rPr lang="en-GB" sz="1400" dirty="0">
                <a:solidFill>
                  <a:prstClr val="black"/>
                </a:solidFill>
                <a:latin typeface="Arial" panose="020B0604020202020204" pitchFamily="34" charset="0"/>
                <a:cs typeface="Arial" panose="020B0604020202020204" pitchFamily="34" charset="0"/>
              </a:rPr>
              <a:t>helping </a:t>
            </a:r>
            <a:r>
              <a:rPr kumimoji="0" lang="en-GB" sz="1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patients recover, helping them regain their independence and improving their quality of life</a:t>
            </a:r>
            <a:endParaRPr lang="en-GB" dirty="0"/>
          </a:p>
        </p:txBody>
      </p:sp>
      <p:pic>
        <p:nvPicPr>
          <p:cNvPr id="14" name="Content Placeholder 13">
            <a:extLst>
              <a:ext uri="{FF2B5EF4-FFF2-40B4-BE49-F238E27FC236}">
                <a16:creationId xmlns:a16="http://schemas.microsoft.com/office/drawing/2014/main" id="{C1C588D6-6314-7654-77D3-6CB15CEB3107}"/>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1" y="2587190"/>
            <a:ext cx="3545456" cy="3129478"/>
          </a:xfrm>
        </p:spPr>
      </p:pic>
      <p:sp>
        <p:nvSpPr>
          <p:cNvPr id="15" name="TextBox 14">
            <a:extLst>
              <a:ext uri="{FF2B5EF4-FFF2-40B4-BE49-F238E27FC236}">
                <a16:creationId xmlns:a16="http://schemas.microsoft.com/office/drawing/2014/main" id="{FCC1F25A-A936-61C4-CBCD-22CE1E01EDB4}"/>
              </a:ext>
            </a:extLst>
          </p:cNvPr>
          <p:cNvSpPr txBox="1"/>
          <p:nvPr/>
        </p:nvSpPr>
        <p:spPr>
          <a:xfrm>
            <a:off x="345056" y="4677878"/>
            <a:ext cx="3341419" cy="230832"/>
          </a:xfrm>
          <a:prstGeom prst="rect">
            <a:avLst/>
          </a:prstGeom>
          <a:noFill/>
        </p:spPr>
        <p:txBody>
          <a:bodyPr wrap="square" rtlCol="0">
            <a:spAutoFit/>
          </a:bodyPr>
          <a:lstStyle/>
          <a:p>
            <a:r>
              <a:rPr lang="en-GB" sz="900" dirty="0">
                <a:hlinkClick r:id="rId3" tooltip="https://laventanaciudadana.cl/vida-comunitaria-y-salud-mental/"/>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1557286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72861" y="215660"/>
            <a:ext cx="10696754" cy="1138687"/>
          </a:xfrm>
        </p:spPr>
        <p:txBody>
          <a:bodyPr/>
          <a:lstStyle/>
          <a:p>
            <a:r>
              <a:rPr lang="en-GB" sz="2800" b="1" dirty="0"/>
              <a:t>How does communication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757465" y="2147978"/>
            <a:ext cx="6434535" cy="3536829"/>
          </a:xfrm>
        </p:spPr>
        <p:txBody>
          <a:bodyPr/>
          <a:lstStyle/>
          <a:p>
            <a:pPr marL="0" indent="0">
              <a:buNone/>
            </a:pPr>
            <a:endParaRPr lang="en-GB" sz="2400" dirty="0"/>
          </a:p>
          <a:p>
            <a:pPr marL="0" indent="0">
              <a:buNone/>
            </a:pPr>
            <a:endParaRPr lang="en-GB" sz="2400" i="1" dirty="0"/>
          </a:p>
          <a:p>
            <a:pPr marL="0" indent="0">
              <a:buNone/>
            </a:pPr>
            <a:endParaRPr lang="en-GB" sz="24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graphicFrame>
        <p:nvGraphicFramePr>
          <p:cNvPr id="2" name="Table 1">
            <a:extLst>
              <a:ext uri="{FF2B5EF4-FFF2-40B4-BE49-F238E27FC236}">
                <a16:creationId xmlns:a16="http://schemas.microsoft.com/office/drawing/2014/main" id="{2CB8B633-CB22-C40A-5BB9-3D0FD25B4842}"/>
              </a:ext>
            </a:extLst>
          </p:cNvPr>
          <p:cNvGraphicFramePr>
            <a:graphicFrameLocks noGrp="1"/>
          </p:cNvGraphicFramePr>
          <p:nvPr>
            <p:extLst>
              <p:ext uri="{D42A27DB-BD31-4B8C-83A1-F6EECF244321}">
                <p14:modId xmlns:p14="http://schemas.microsoft.com/office/powerpoint/2010/main" val="1962397722"/>
              </p:ext>
            </p:extLst>
          </p:nvPr>
        </p:nvGraphicFramePr>
        <p:xfrm>
          <a:off x="0" y="1009292"/>
          <a:ext cx="5920390" cy="4675516"/>
        </p:xfrm>
        <a:graphic>
          <a:graphicData uri="http://schemas.openxmlformats.org/drawingml/2006/table">
            <a:tbl>
              <a:tblPr firstRow="1" bandRow="1">
                <a:tableStyleId>{93296810-A885-4BE3-A3E7-6D5BEEA58F35}</a:tableStyleId>
              </a:tblPr>
              <a:tblGrid>
                <a:gridCol w="5920390">
                  <a:extLst>
                    <a:ext uri="{9D8B030D-6E8A-4147-A177-3AD203B41FA5}">
                      <a16:colId xmlns:a16="http://schemas.microsoft.com/office/drawing/2014/main" val="114003279"/>
                    </a:ext>
                  </a:extLst>
                </a:gridCol>
              </a:tblGrid>
              <a:tr h="1240172">
                <a:tc>
                  <a:txBody>
                    <a:bodyPr/>
                    <a:lstStyle/>
                    <a:p>
                      <a:pPr marL="0" indent="0">
                        <a:buNone/>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My future role in health and social care is to be a therapist</a:t>
                      </a:r>
                      <a:r>
                        <a:rPr kumimoji="0" lang="en-GB" sz="1400" b="0" i="0" u="none" strike="noStrike" kern="1200" cap="none" spc="0" normalizeH="0" baseline="0" noProof="0" dirty="0">
                          <a:ln>
                            <a:noFill/>
                          </a:ln>
                          <a:solidFill>
                            <a:prstClr val="black"/>
                          </a:solidFill>
                          <a:effectLst/>
                          <a:uLnTx/>
                          <a:uFillTx/>
                          <a:latin typeface="+mn-lt"/>
                          <a:ea typeface="+mn-ea"/>
                          <a:cs typeface="+mn-cs"/>
                        </a:rPr>
                        <a:t>.</a:t>
                      </a:r>
                    </a:p>
                  </a:txBody>
                  <a:tcPr/>
                </a:tc>
                <a:extLst>
                  <a:ext uri="{0D108BD9-81ED-4DB2-BD59-A6C34878D82A}">
                    <a16:rowId xmlns:a16="http://schemas.microsoft.com/office/drawing/2014/main" val="1889848701"/>
                  </a:ext>
                </a:extLst>
              </a:tr>
              <a:tr h="67230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Clear communication helps prevent misunderstandings. </a:t>
                      </a:r>
                    </a:p>
                  </a:txBody>
                  <a:tcPr/>
                </a:tc>
                <a:extLst>
                  <a:ext uri="{0D108BD9-81ED-4DB2-BD59-A6C34878D82A}">
                    <a16:rowId xmlns:a16="http://schemas.microsoft.com/office/drawing/2014/main" val="202030850"/>
                  </a:ext>
                </a:extLst>
              </a:tr>
              <a:tr h="680095">
                <a:tc>
                  <a:txBody>
                    <a:bodyPr/>
                    <a:lstStyle/>
                    <a:p>
                      <a:r>
                        <a:rPr lang="en-GB" sz="1400" dirty="0">
                          <a:latin typeface="Arial" panose="020B0604020202020204" pitchFamily="34" charset="0"/>
                          <a:cs typeface="Arial" panose="020B0604020202020204" pitchFamily="34" charset="0"/>
                        </a:rPr>
                        <a:t>Communication is a strength for me because it has improved over the years, as I had to be present and listen to a lot of therapy sessions.</a:t>
                      </a:r>
                    </a:p>
                  </a:txBody>
                  <a:tcPr/>
                </a:tc>
                <a:extLst>
                  <a:ext uri="{0D108BD9-81ED-4DB2-BD59-A6C34878D82A}">
                    <a16:rowId xmlns:a16="http://schemas.microsoft.com/office/drawing/2014/main" val="2452842601"/>
                  </a:ext>
                </a:extLst>
              </a:tr>
              <a:tr h="863884">
                <a:tc>
                  <a:txBody>
                    <a:bodyPr/>
                    <a:lstStyle/>
                    <a:p>
                      <a:r>
                        <a:rPr lang="en-GB" sz="1400" dirty="0">
                          <a:latin typeface="Arial" panose="020B0604020202020204" pitchFamily="34" charset="0"/>
                          <a:cs typeface="Arial" panose="020B0604020202020204" pitchFamily="34" charset="0"/>
                        </a:rPr>
                        <a:t>There is always room for improvement because communication is a huge topic</a:t>
                      </a:r>
                      <a:r>
                        <a:rPr lang="en-GB" dirty="0"/>
                        <a:t>.</a:t>
                      </a:r>
                    </a:p>
                    <a:p>
                      <a:endParaRPr lang="en-GB" dirty="0"/>
                    </a:p>
                  </a:txBody>
                  <a:tcPr/>
                </a:tc>
                <a:extLst>
                  <a:ext uri="{0D108BD9-81ED-4DB2-BD59-A6C34878D82A}">
                    <a16:rowId xmlns:a16="http://schemas.microsoft.com/office/drawing/2014/main" val="1755972046"/>
                  </a:ext>
                </a:extLst>
              </a:tr>
              <a:tr h="1219056">
                <a:tc>
                  <a:txBody>
                    <a:bodyPr/>
                    <a:lstStyle/>
                    <a:p>
                      <a:r>
                        <a:rPr lang="en-GB" sz="1400" dirty="0">
                          <a:latin typeface="Arial" panose="020B0604020202020204" pitchFamily="34" charset="0"/>
                          <a:cs typeface="Arial" panose="020B0604020202020204" pitchFamily="34" charset="0"/>
                        </a:rPr>
                        <a:t>The quality of care is enhanced as the patient feels more supported and empowered in their recovery journey. </a:t>
                      </a:r>
                    </a:p>
                    <a:p>
                      <a:r>
                        <a:rPr lang="en-GB" sz="1400" dirty="0">
                          <a:latin typeface="Arial" panose="020B0604020202020204" pitchFamily="34" charset="0"/>
                          <a:cs typeface="Arial" panose="020B0604020202020204" pitchFamily="34" charset="0"/>
                        </a:rPr>
                        <a:t>This holistic approach leads to better outcomes. </a:t>
                      </a:r>
                    </a:p>
                    <a:p>
                      <a:endParaRPr lang="en-GB" dirty="0"/>
                    </a:p>
                  </a:txBody>
                  <a:tcPr/>
                </a:tc>
                <a:extLst>
                  <a:ext uri="{0D108BD9-81ED-4DB2-BD59-A6C34878D82A}">
                    <a16:rowId xmlns:a16="http://schemas.microsoft.com/office/drawing/2014/main" val="635589541"/>
                  </a:ext>
                </a:extLst>
              </a:tr>
            </a:tbl>
          </a:graphicData>
        </a:graphic>
      </p:graphicFrame>
      <p:pic>
        <p:nvPicPr>
          <p:cNvPr id="5" name="Picture 4">
            <a:extLst>
              <a:ext uri="{FF2B5EF4-FFF2-40B4-BE49-F238E27FC236}">
                <a16:creationId xmlns:a16="http://schemas.microsoft.com/office/drawing/2014/main" id="{5BF0EE5F-BAFA-FCA6-EA6A-EE00CDD7CD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57465" y="4102718"/>
            <a:ext cx="2547668" cy="1592293"/>
          </a:xfrm>
          <a:prstGeom prst="rect">
            <a:avLst/>
          </a:prstGeom>
          <a:ln>
            <a:noFill/>
          </a:ln>
          <a:effectLst>
            <a:softEdge rad="112500"/>
          </a:effectLst>
        </p:spPr>
      </p:pic>
      <p:pic>
        <p:nvPicPr>
          <p:cNvPr id="7" name="Picture 6">
            <a:extLst>
              <a:ext uri="{FF2B5EF4-FFF2-40B4-BE49-F238E27FC236}">
                <a16:creationId xmlns:a16="http://schemas.microsoft.com/office/drawing/2014/main" id="{088C56A5-0615-566D-0EC5-02359272760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500833" y="4204598"/>
            <a:ext cx="1619485" cy="1480209"/>
          </a:xfrm>
          <a:prstGeom prst="rect">
            <a:avLst/>
          </a:prstGeom>
          <a:ln>
            <a:noFill/>
          </a:ln>
          <a:effectLst>
            <a:softEdge rad="112500"/>
          </a:effectLst>
        </p:spPr>
      </p:pic>
      <p:sp>
        <p:nvSpPr>
          <p:cNvPr id="8" name="TextBox 7">
            <a:extLst>
              <a:ext uri="{FF2B5EF4-FFF2-40B4-BE49-F238E27FC236}">
                <a16:creationId xmlns:a16="http://schemas.microsoft.com/office/drawing/2014/main" id="{51058735-FCDC-C9A9-373A-FF9EB15DCEFF}"/>
              </a:ext>
            </a:extLst>
          </p:cNvPr>
          <p:cNvSpPr txBox="1"/>
          <p:nvPr/>
        </p:nvSpPr>
        <p:spPr>
          <a:xfrm>
            <a:off x="7493029" y="3309086"/>
            <a:ext cx="2369428" cy="369332"/>
          </a:xfrm>
          <a:prstGeom prst="rect">
            <a:avLst/>
          </a:prstGeom>
          <a:solidFill>
            <a:schemeClr val="bg2"/>
          </a:solidFill>
        </p:spPr>
        <p:txBody>
          <a:bodyPr wrap="square" rtlCol="0">
            <a:spAutoFit/>
          </a:bodyPr>
          <a:lstStyle/>
          <a:p>
            <a:r>
              <a:rPr lang="en-GB" b="1" dirty="0">
                <a:highlight>
                  <a:srgbClr val="C0C0C0"/>
                </a:highlight>
                <a:latin typeface="Arial" panose="020B0604020202020204" pitchFamily="34" charset="0"/>
                <a:cs typeface="Arial" panose="020B0604020202020204" pitchFamily="34" charset="0"/>
              </a:rPr>
              <a:t>Learning outcomes:</a:t>
            </a:r>
          </a:p>
        </p:txBody>
      </p:sp>
      <p:pic>
        <p:nvPicPr>
          <p:cNvPr id="10" name="Picture 9">
            <a:extLst>
              <a:ext uri="{FF2B5EF4-FFF2-40B4-BE49-F238E27FC236}">
                <a16:creationId xmlns:a16="http://schemas.microsoft.com/office/drawing/2014/main" id="{32803B9C-D020-5259-1B3E-EEA4192F54B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213502" y="4204599"/>
            <a:ext cx="2220313" cy="1480209"/>
          </a:xfrm>
          <a:prstGeom prst="rect">
            <a:avLst/>
          </a:prstGeom>
          <a:ln>
            <a:noFill/>
          </a:ln>
          <a:effectLst>
            <a:softEdge rad="112500"/>
          </a:effectLst>
        </p:spPr>
      </p:pic>
      <p:sp>
        <p:nvSpPr>
          <p:cNvPr id="11" name="TextBox 10">
            <a:extLst>
              <a:ext uri="{FF2B5EF4-FFF2-40B4-BE49-F238E27FC236}">
                <a16:creationId xmlns:a16="http://schemas.microsoft.com/office/drawing/2014/main" id="{0C8032D6-C374-91CC-879E-84AE2A4888B2}"/>
              </a:ext>
            </a:extLst>
          </p:cNvPr>
          <p:cNvSpPr txBox="1"/>
          <p:nvPr/>
        </p:nvSpPr>
        <p:spPr>
          <a:xfrm>
            <a:off x="8376249" y="6607009"/>
            <a:ext cx="2220313" cy="369332"/>
          </a:xfrm>
          <a:prstGeom prst="rect">
            <a:avLst/>
          </a:prstGeom>
          <a:noFill/>
        </p:spPr>
        <p:txBody>
          <a:bodyPr wrap="square" rtlCol="0">
            <a:spAutoFit/>
          </a:bodyPr>
          <a:lstStyle/>
          <a:p>
            <a:r>
              <a:rPr lang="en-GB" sz="900">
                <a:hlinkClick r:id="rId7" tooltip="https://sergiomansilha.blogspot.com/2021/03/a-cultura-da-bondade-e-gentileza-na.html"/>
              </a:rPr>
              <a:t>This Photo</a:t>
            </a:r>
            <a:r>
              <a:rPr lang="en-GB" sz="900"/>
              <a:t> by Unknown Author is licensed under </a:t>
            </a:r>
            <a:r>
              <a:rPr lang="en-GB" sz="900">
                <a:hlinkClick r:id="rId8" tooltip="https://creativecommons.org/licenses/by-nc-nd/3.0/"/>
              </a:rPr>
              <a:t>CC BY-NC-ND</a:t>
            </a:r>
            <a:endParaRPr lang="en-GB" sz="900"/>
          </a:p>
        </p:txBody>
      </p:sp>
      <p:pic>
        <p:nvPicPr>
          <p:cNvPr id="16" name="Picture 15">
            <a:extLst>
              <a:ext uri="{FF2B5EF4-FFF2-40B4-BE49-F238E27FC236}">
                <a16:creationId xmlns:a16="http://schemas.microsoft.com/office/drawing/2014/main" id="{1D92517B-D7B0-5F70-8587-711C35FBB9F4}"/>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7355031" y="1126405"/>
            <a:ext cx="3937253" cy="1884893"/>
          </a:xfrm>
          <a:prstGeom prst="rect">
            <a:avLst/>
          </a:prstGeom>
        </p:spPr>
      </p:pic>
      <p:sp>
        <p:nvSpPr>
          <p:cNvPr id="17" name="TextBox 16">
            <a:extLst>
              <a:ext uri="{FF2B5EF4-FFF2-40B4-BE49-F238E27FC236}">
                <a16:creationId xmlns:a16="http://schemas.microsoft.com/office/drawing/2014/main" id="{54949252-1382-5E05-C50D-406CA1AED9DA}"/>
              </a:ext>
            </a:extLst>
          </p:cNvPr>
          <p:cNvSpPr txBox="1"/>
          <p:nvPr/>
        </p:nvSpPr>
        <p:spPr>
          <a:xfrm>
            <a:off x="9986913" y="6748016"/>
            <a:ext cx="1324295" cy="646331"/>
          </a:xfrm>
          <a:prstGeom prst="rect">
            <a:avLst/>
          </a:prstGeom>
          <a:noFill/>
        </p:spPr>
        <p:txBody>
          <a:bodyPr wrap="square" rtlCol="0">
            <a:spAutoFit/>
          </a:bodyPr>
          <a:lstStyle/>
          <a:p>
            <a:r>
              <a:rPr lang="en-GB" sz="900">
                <a:hlinkClick r:id="rId10" tooltip="https://www.picpedia.org/chalkboard/t/therapist.html"/>
              </a:rPr>
              <a:t>This Photo</a:t>
            </a:r>
            <a:r>
              <a:rPr lang="en-GB" sz="900"/>
              <a:t> by Unknown Author is licensed under </a:t>
            </a:r>
            <a:r>
              <a:rPr lang="en-GB" sz="900">
                <a:hlinkClick r:id="rId11" tooltip="https://creativecommons.org/licenses/by-sa/3.0/"/>
              </a:rPr>
              <a:t>CC BY-SA</a:t>
            </a:r>
            <a:endParaRPr lang="en-GB" sz="900"/>
          </a:p>
        </p:txBody>
      </p:sp>
      <p:sp>
        <p:nvSpPr>
          <p:cNvPr id="18" name="TextBox 17">
            <a:extLst>
              <a:ext uri="{FF2B5EF4-FFF2-40B4-BE49-F238E27FC236}">
                <a16:creationId xmlns:a16="http://schemas.microsoft.com/office/drawing/2014/main" id="{D50113B2-3AF9-A956-A37F-3E49C2CF7E52}"/>
              </a:ext>
            </a:extLst>
          </p:cNvPr>
          <p:cNvSpPr txBox="1"/>
          <p:nvPr/>
        </p:nvSpPr>
        <p:spPr>
          <a:xfrm>
            <a:off x="6410287" y="3988668"/>
            <a:ext cx="108274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reading</a:t>
            </a:r>
          </a:p>
        </p:txBody>
      </p:sp>
      <p:sp>
        <p:nvSpPr>
          <p:cNvPr id="19" name="TextBox 18">
            <a:extLst>
              <a:ext uri="{FF2B5EF4-FFF2-40B4-BE49-F238E27FC236}">
                <a16:creationId xmlns:a16="http://schemas.microsoft.com/office/drawing/2014/main" id="{4F473C83-A2F9-481B-C266-E9FE3B26DCB8}"/>
              </a:ext>
            </a:extLst>
          </p:cNvPr>
          <p:cNvSpPr txBox="1"/>
          <p:nvPr/>
        </p:nvSpPr>
        <p:spPr>
          <a:xfrm>
            <a:off x="9097347" y="4102718"/>
            <a:ext cx="2272268"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Personal development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1884" y="114300"/>
            <a:ext cx="10980516" cy="1154460"/>
          </a:xfrm>
        </p:spPr>
        <p:txBody>
          <a:bodyPr wrap="square" anchor="ctr">
            <a:normAutofit/>
          </a:bodyPr>
          <a:lstStyle/>
          <a:p>
            <a:r>
              <a:rPr lang="en-GB" altLang="en-US" b="1" dirty="0"/>
              <a:t>Conclusion</a:t>
            </a:r>
            <a:endParaRPr lang="en-GB" altLang="en-US" b="1" i="1" dirty="0"/>
          </a:p>
        </p:txBody>
      </p:sp>
      <p:pic>
        <p:nvPicPr>
          <p:cNvPr id="3" name="Picture 2">
            <a:extLst>
              <a:ext uri="{FF2B5EF4-FFF2-40B4-BE49-F238E27FC236}">
                <a16:creationId xmlns:a16="http://schemas.microsoft.com/office/drawing/2014/main" id="{D8385265-26BC-2389-65FB-A1E407370BA1}"/>
              </a:ext>
            </a:extLst>
          </p:cNvPr>
          <p:cNvPicPr>
            <a:picLocks noChangeAspect="1"/>
          </p:cNvPicPr>
          <p:nvPr/>
        </p:nvPicPr>
        <p:blipFill>
          <a:blip r:embed="rId2">
            <a:extLst>
              <a:ext uri="{837473B0-CC2E-450A-ABE3-18F120FF3D39}">
                <a1611:picAttrSrcUrl xmlns:a1611="http://schemas.microsoft.com/office/drawing/2016/11/main" r:id="rId3"/>
              </a:ext>
            </a:extLst>
          </a:blip>
          <a:srcRect l="3181" r="4017" b="3"/>
          <a:stretch>
            <a:fillRect/>
          </a:stretch>
        </p:blipFill>
        <p:spPr>
          <a:xfrm>
            <a:off x="0" y="1148612"/>
            <a:ext cx="5578997" cy="4440629"/>
          </a:xfrm>
          <a:prstGeom prst="rect">
            <a:avLst/>
          </a:prstGeom>
          <a:noFill/>
        </p:spPr>
      </p:pic>
      <p:sp>
        <p:nvSpPr>
          <p:cNvPr id="12291" name="Content Placeholder 2">
            <a:extLst>
              <a:ext uri="{FF2B5EF4-FFF2-40B4-BE49-F238E27FC236}">
                <a16:creationId xmlns:a16="http://schemas.microsoft.com/office/drawing/2014/main" id="{DA8DF68F-34C4-285F-B4A1-B6E08AE08A8B}"/>
              </a:ext>
            </a:extLst>
          </p:cNvPr>
          <p:cNvSpPr>
            <a:spLocks noGrp="1"/>
          </p:cNvSpPr>
          <p:nvPr>
            <p:ph sz="half" idx="2"/>
          </p:nvPr>
        </p:nvSpPr>
        <p:spPr>
          <a:xfrm>
            <a:off x="5578997" y="1268759"/>
            <a:ext cx="6613003" cy="4320482"/>
          </a:xfrm>
        </p:spPr>
        <p:txBody>
          <a:bodyPr wrap="square" anchor="t">
            <a:normAutofit/>
          </a:bodyPr>
          <a:lstStyle/>
          <a:p>
            <a:pPr>
              <a:lnSpc>
                <a:spcPct val="90000"/>
              </a:lnSpc>
            </a:pPr>
            <a:endParaRPr lang="en-GB" sz="2000" dirty="0"/>
          </a:p>
          <a:p>
            <a:pPr>
              <a:lnSpc>
                <a:spcPct val="90000"/>
              </a:lnSpc>
            </a:pPr>
            <a:r>
              <a:rPr lang="en-GB" sz="2000" dirty="0"/>
              <a:t>In conclusion, effective communication among healthcare professionals is crucial for enhancing patient safety and quality of care, as highlighted by The Joint Commission's report on communication failures (The Joint Commission, 2015). Addressing these communication challenges through targeted strategies can significantly reduce the risks associated with misunderstandings and errors in patient care. Ultimately, fostering an environment of clear and open communication is essential for improving outcomes and ensuring patient safety (McGowan &amp; McCoy, 2015; World Health Organisation, 2008).</a:t>
            </a:r>
          </a:p>
          <a:p>
            <a:pPr marL="0" indent="0">
              <a:lnSpc>
                <a:spcPct val="90000"/>
              </a:lnSpc>
              <a:buNone/>
            </a:pPr>
            <a:endParaRPr lang="en-GB" altLang="en-US" sz="18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18/07/2026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009900" y="2057402"/>
            <a:ext cx="6172200" cy="1416925"/>
          </a:xfrm>
        </p:spPr>
        <p:txBody>
          <a:bodyPr/>
          <a:lstStyle/>
          <a:p>
            <a:pPr marL="0" indent="0" algn="ctr">
              <a:buNone/>
            </a:pPr>
            <a:r>
              <a:rPr lang="en-GB" altLang="en-US" dirty="0"/>
              <a:t>In the Harvard style, you must show at least 2 or more references, which you have cited in your slides.</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12</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E4482D4-C205-4BCB-8190-319BA460A55E}">
  <we:reference id="wa200006038" version="1.0.0.5" store="en-US" storeType="OMEX"/>
  <we:alternateReferences>
    <we:reference id="wa200006038" version="1.0.0.5" store="wa200006038" storeType="OMEX"/>
  </we:alternateReferences>
  <we:properties>
    <we:property name="pptx_export_from_biorender" value="false"/>
  </we:properties>
  <we:bindings/>
  <we:snapshot xmlns:r="http://schemas.openxmlformats.org/officeDocument/2006/relationships"/>
  <we:extLst>
    <a:ext xmlns:a="http://schemas.openxmlformats.org/drawingml/2006/main" uri="{0858819E-0033-43BF-8937-05EC82904868}">
      <we:backgroundApp state="1" runtimeId="Taskpane.Url"/>
    </a:ext>
  </we:extLst>
</we:webextension>
</file>

<file path=docProps/app.xml><?xml version="1.0" encoding="utf-8"?>
<Properties xmlns="http://schemas.openxmlformats.org/officeDocument/2006/extended-properties" xmlns:vt="http://schemas.openxmlformats.org/officeDocument/2006/docPropsVTypes">
  <Template/>
  <TotalTime>1235</TotalTime>
  <Words>1598</Words>
  <Application>Microsoft Office PowerPoint</Application>
  <PresentationFormat>Widescreen</PresentationFormat>
  <Paragraphs>186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Black</vt:lpstr>
      <vt:lpstr>Inter</vt:lpstr>
      <vt:lpstr>Myriad Pro</vt:lpstr>
      <vt:lpstr>20140311PresentationUWTSDTemplate</vt:lpstr>
      <vt:lpstr>Module Title:  Professional Career Development within H&amp;SC </vt:lpstr>
      <vt:lpstr>Acknowledge use of AI</vt:lpstr>
      <vt:lpstr>The Importance of  Communication                                                                    in Health and Social Care</vt:lpstr>
      <vt:lpstr> </vt:lpstr>
      <vt:lpstr>Applying communication skills in theory</vt:lpstr>
      <vt:lpstr>Importance of communication in professional practice  </vt:lpstr>
      <vt:lpstr>Model or framework linked to Fishbone Diagram</vt:lpstr>
      <vt:lpstr>Key components of a Fishbone diagram</vt:lpstr>
      <vt:lpstr> Use of Communication Skills in a Hospital Ward Setting as a Therapist </vt:lpstr>
      <vt:lpstr>How does communication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Alket Lata</cp:lastModifiedBy>
  <cp:revision>27</cp:revision>
  <dcterms:created xsi:type="dcterms:W3CDTF">2025-02-21T18:28:54Z</dcterms:created>
  <dcterms:modified xsi:type="dcterms:W3CDTF">2026-07-18T18:52:30Z</dcterms:modified>
</cp:coreProperties>
</file>