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theme/themeOverride2.xml" ContentType="application/vnd.openxmlformats-officedocument.themeOverride+xml"/>
  <Override PartName="/ppt/charts/chart3.xml" ContentType="application/vnd.openxmlformats-officedocument.drawingml.chart+xml"/>
  <Override PartName="/ppt/theme/themeOverride3.xml" ContentType="application/vnd.openxmlformats-officedocument.themeOverride+xml"/>
  <Override PartName="/ppt/drawings/drawing1.xml" ContentType="application/vnd.openxmlformats-officedocument.drawingml.chartshapes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theme/themeOverride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6"/>
  </p:notesMasterIdLst>
  <p:sldIdLst>
    <p:sldId id="256" r:id="rId2"/>
    <p:sldId id="268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95" r:id="rId16"/>
    <p:sldId id="282" r:id="rId17"/>
    <p:sldId id="281" r:id="rId18"/>
    <p:sldId id="283" r:id="rId19"/>
    <p:sldId id="284" r:id="rId20"/>
    <p:sldId id="285" r:id="rId21"/>
    <p:sldId id="297" r:id="rId22"/>
    <p:sldId id="286" r:id="rId23"/>
    <p:sldId id="287" r:id="rId24"/>
    <p:sldId id="288" r:id="rId25"/>
    <p:sldId id="289" r:id="rId26"/>
    <p:sldId id="290" r:id="rId27"/>
    <p:sldId id="291" r:id="rId28"/>
    <p:sldId id="292" r:id="rId29"/>
    <p:sldId id="293" r:id="rId30"/>
    <p:sldId id="294" r:id="rId31"/>
    <p:sldId id="298" r:id="rId32"/>
    <p:sldId id="299" r:id="rId33"/>
    <p:sldId id="300" r:id="rId34"/>
    <p:sldId id="301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7073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.xlsx"/><Relationship Id="rId1" Type="http://schemas.openxmlformats.org/officeDocument/2006/relationships/themeOverride" Target="../theme/themeOverride1.xm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1.xlsx"/><Relationship Id="rId1" Type="http://schemas.openxmlformats.org/officeDocument/2006/relationships/themeOverride" Target="../theme/themeOverrid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chartUserShapes" Target="../drawings/drawing1.xml"/><Relationship Id="rId2" Type="http://schemas.openxmlformats.org/officeDocument/2006/relationships/package" Target="../embeddings/Microsoft_Excel_Worksheet2.xlsx"/><Relationship Id="rId1" Type="http://schemas.openxmlformats.org/officeDocument/2006/relationships/themeOverride" Target="../theme/themeOverride3.xm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_rels/chart6.xml.rels><?xml version="1.0" encoding="UTF-8" standalone="yes"?>
<Relationships xmlns="http://schemas.openxmlformats.org/package/2006/relationships"><Relationship Id="rId2" Type="http://schemas.openxmlformats.org/officeDocument/2006/relationships/oleObject" Target="../embeddings/oleObject1.bin"/><Relationship Id="rId1" Type="http://schemas.openxmlformats.org/officeDocument/2006/relationships/themeOverride" Target="../theme/themeOverrid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>
        <c:manualLayout>
          <c:layoutTarget val="inner"/>
          <c:xMode val="edge"/>
          <c:yMode val="edge"/>
          <c:x val="0.12777406045792891"/>
          <c:y val="5.2165556228548356E-2"/>
          <c:w val="0.59160749815677049"/>
          <c:h val="0.80009484681882193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'Manu Phase by type'!$C$3</c:f>
              <c:strCache>
                <c:ptCount val="1"/>
                <c:pt idx="0">
                  <c:v>Alloying Additions</c:v>
                </c:pt>
              </c:strCache>
            </c:strRef>
          </c:tx>
          <c:invertIfNegative val="0"/>
          <c:cat>
            <c:strRef>
              <c:f>'Manu Phase by type'!$B$4:$B$11</c:f>
              <c:strCache>
                <c:ptCount val="7"/>
                <c:pt idx="0">
                  <c:v>UHSS</c:v>
                </c:pt>
                <c:pt idx="2">
                  <c:v>AHSS</c:v>
                </c:pt>
                <c:pt idx="4">
                  <c:v>Conventional HSS</c:v>
                </c:pt>
                <c:pt idx="6">
                  <c:v>Mild Steel</c:v>
                </c:pt>
              </c:strCache>
            </c:strRef>
          </c:cat>
          <c:val>
            <c:numRef>
              <c:f>'Manu Phase by type'!$C$4:$C$11</c:f>
              <c:numCache>
                <c:formatCode>General</c:formatCode>
                <c:ptCount val="8"/>
                <c:pt idx="0" formatCode="0.00000">
                  <c:v>7.5794915636397259E-2</c:v>
                </c:pt>
                <c:pt idx="2" formatCode="0.00000">
                  <c:v>0.24631919169082517</c:v>
                </c:pt>
                <c:pt idx="4" formatCode="0.00000">
                  <c:v>1.2622598885321853E-2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B4E-49A2-999A-CB481AD9038E}"/>
            </c:ext>
          </c:extLst>
        </c:ser>
        <c:ser>
          <c:idx val="1"/>
          <c:order val="1"/>
          <c:tx>
            <c:strRef>
              <c:f>'Manu Phase by type'!$D$3</c:f>
              <c:strCache>
                <c:ptCount val="1"/>
                <c:pt idx="0">
                  <c:v>Hot &amp; Cold Rolling Mills</c:v>
                </c:pt>
              </c:strCache>
            </c:strRef>
          </c:tx>
          <c:invertIfNegative val="0"/>
          <c:val>
            <c:numRef>
              <c:f>'Manu Phase by type'!$D$4:$D$11</c:f>
              <c:numCache>
                <c:formatCode>General</c:formatCode>
                <c:ptCount val="8"/>
                <c:pt idx="0" formatCode="0.00000">
                  <c:v>1.5653704292683968E-2</c:v>
                </c:pt>
                <c:pt idx="2" formatCode="0.00000">
                  <c:v>1.4294267637370964E-2</c:v>
                </c:pt>
                <c:pt idx="4" formatCode="0.00000">
                  <c:v>7.705664095533072E-3</c:v>
                </c:pt>
                <c:pt idx="6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B4E-49A2-999A-CB481AD9038E}"/>
            </c:ext>
          </c:extLst>
        </c:ser>
        <c:ser>
          <c:idx val="2"/>
          <c:order val="2"/>
          <c:tx>
            <c:strRef>
              <c:f>'Manu Phase by type'!$E$3</c:f>
              <c:strCache>
                <c:ptCount val="1"/>
                <c:pt idx="0">
                  <c:v>Annealing</c:v>
                </c:pt>
              </c:strCache>
            </c:strRef>
          </c:tx>
          <c:invertIfNegative val="0"/>
          <c:val>
            <c:numRef>
              <c:f>'Manu Phase by type'!$E$4:$E$11</c:f>
              <c:numCache>
                <c:formatCode>General</c:formatCode>
                <c:ptCount val="8"/>
                <c:pt idx="0" formatCode="0.00000">
                  <c:v>3.6560581088328921E-3</c:v>
                </c:pt>
                <c:pt idx="2" formatCode="0.00000">
                  <c:v>6.012517164982102E-3</c:v>
                </c:pt>
                <c:pt idx="4" formatCode="0.00000">
                  <c:v>-4.2218435919919957E-3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2B4E-49A2-999A-CB481AD9038E}"/>
            </c:ext>
          </c:extLst>
        </c:ser>
        <c:ser>
          <c:idx val="3"/>
          <c:order val="3"/>
          <c:tx>
            <c:v>Total Additional Impact</c:v>
          </c:tx>
          <c:invertIfNegative val="0"/>
          <c:val>
            <c:numRef>
              <c:f>'Manu Phase by type'!$G$4:$G$10</c:f>
              <c:numCache>
                <c:formatCode>0.00000</c:formatCode>
                <c:ptCount val="7"/>
                <c:pt idx="1">
                  <c:v>9.5104678037914114E-2</c:v>
                </c:pt>
                <c:pt idx="3">
                  <c:v>0.26662597649317821</c:v>
                </c:pt>
                <c:pt idx="5">
                  <c:v>1.6106419388862928E-2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2B4E-49A2-999A-CB481AD903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51588416"/>
        <c:axId val="351588808"/>
      </c:barChart>
      <c:catAx>
        <c:axId val="35158841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400" b="1" i="0" u="none" strike="noStrike" baseline="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</a:defRPr>
                </a:pPr>
                <a:r>
                  <a:rPr lang="en-GB" sz="1400"/>
                  <a:t>Steel Grades</a:t>
                </a:r>
              </a:p>
            </c:rich>
          </c:tx>
          <c:layout>
            <c:manualLayout>
              <c:xMode val="edge"/>
              <c:yMode val="edge"/>
              <c:x val="0.19098571428571429"/>
              <c:y val="0.86533548937462645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out"/>
        <c:minorTickMark val="none"/>
        <c:tickLblPos val="nextTo"/>
        <c:txPr>
          <a:bodyPr rot="-5400000" vert="horz"/>
          <a:lstStyle/>
          <a:p>
            <a:pPr>
              <a:defRPr sz="14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endParaRPr lang="en-US"/>
          </a:p>
        </c:txPr>
        <c:crossAx val="351588808"/>
        <c:crosses val="autoZero"/>
        <c:auto val="1"/>
        <c:lblAlgn val="ctr"/>
        <c:lblOffset val="100"/>
        <c:noMultiLvlLbl val="0"/>
      </c:catAx>
      <c:valAx>
        <c:axId val="351588808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 sz="1800" b="0" i="0" u="none" strike="noStrike" baseline="0">
                    <a:solidFill>
                      <a:srgbClr val="000000"/>
                    </a:solidFill>
                    <a:latin typeface="Calibri"/>
                    <a:ea typeface="Calibri"/>
                    <a:cs typeface="Calibri"/>
                  </a:defRPr>
                </a:pPr>
                <a:r>
                  <a:rPr lang="en-GB" sz="1400" b="1" i="0" u="none" strike="noStrike" baseline="0">
                    <a:solidFill>
                      <a:srgbClr val="000000"/>
                    </a:solidFill>
                    <a:latin typeface="Calibri"/>
                    <a:cs typeface="Calibri"/>
                  </a:rPr>
                  <a:t>Additional CO</a:t>
                </a:r>
                <a:r>
                  <a:rPr lang="en-GB" sz="1400" b="1" i="0" u="none" strike="noStrike" baseline="-25000">
                    <a:solidFill>
                      <a:srgbClr val="000000"/>
                    </a:solidFill>
                    <a:latin typeface="Calibri"/>
                    <a:cs typeface="Calibri"/>
                  </a:rPr>
                  <a:t>2</a:t>
                </a:r>
                <a:r>
                  <a:rPr lang="en-GB" sz="1400" b="1" i="0" u="none" strike="noStrike" baseline="0">
                    <a:solidFill>
                      <a:srgbClr val="000000"/>
                    </a:solidFill>
                    <a:latin typeface="Calibri"/>
                    <a:cs typeface="Calibri"/>
                  </a:rPr>
                  <a:t> Impact (kgCO</a:t>
                </a:r>
                <a:r>
                  <a:rPr lang="en-GB" sz="1400" b="1" i="0" u="none" strike="noStrike" baseline="-25000">
                    <a:solidFill>
                      <a:srgbClr val="000000"/>
                    </a:solidFill>
                    <a:latin typeface="Calibri"/>
                    <a:cs typeface="Calibri"/>
                  </a:rPr>
                  <a:t>2</a:t>
                </a:r>
                <a:r>
                  <a:rPr lang="en-GB" sz="1400" b="1" i="0" u="none" strike="noStrike" baseline="0">
                    <a:solidFill>
                      <a:srgbClr val="000000"/>
                    </a:solidFill>
                    <a:latin typeface="Calibri"/>
                    <a:cs typeface="Calibri"/>
                  </a:rPr>
                  <a:t> per kg)</a:t>
                </a:r>
                <a:endParaRPr lang="en-GB" sz="1800"/>
              </a:p>
            </c:rich>
          </c:tx>
          <c:layout>
            <c:manualLayout>
              <c:xMode val="edge"/>
              <c:yMode val="edge"/>
              <c:x val="2.0158730158730157E-2"/>
              <c:y val="9.1073703825512484E-2"/>
            </c:manualLayout>
          </c:layout>
          <c:overlay val="0"/>
          <c:spPr>
            <a:noFill/>
            <a:ln w="25400">
              <a:noFill/>
            </a:ln>
          </c:spPr>
        </c:title>
        <c:numFmt formatCode="0.0000" sourceLinked="0"/>
        <c:majorTickMark val="out"/>
        <c:minorTickMark val="none"/>
        <c:tickLblPos val="nextTo"/>
        <c:txPr>
          <a:bodyPr rot="0" vert="horz"/>
          <a:lstStyle/>
          <a:p>
            <a:pPr>
              <a:defRPr sz="1000" b="0" i="0" u="none" strike="noStrike" baseline="0">
                <a:solidFill>
                  <a:srgbClr val="000000"/>
                </a:solidFill>
                <a:latin typeface="Calibri"/>
                <a:ea typeface="Calibri"/>
                <a:cs typeface="Calibri"/>
              </a:defRPr>
            </a:pPr>
            <a:endParaRPr lang="en-US"/>
          </a:p>
        </c:txPr>
        <c:crossAx val="351588416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72337873015873011"/>
          <c:y val="0.13572700993499842"/>
          <c:w val="0.26443682539682545"/>
          <c:h val="0.74492732572360054"/>
        </c:manualLayout>
      </c:layout>
      <c:overlay val="0"/>
      <c:txPr>
        <a:bodyPr/>
        <a:lstStyle/>
        <a:p>
          <a:pPr>
            <a:defRPr sz="1400" b="0" i="0" u="none" strike="noStrike" baseline="0">
              <a:solidFill>
                <a:srgbClr val="000000"/>
              </a:solidFill>
              <a:latin typeface="Calibri"/>
              <a:ea typeface="Calibri"/>
              <a:cs typeface="Calibri"/>
            </a:defRPr>
          </a:pPr>
          <a:endParaRPr lang="en-US"/>
        </a:p>
      </c:txPr>
    </c:legend>
    <c:plotVisOnly val="1"/>
    <c:dispBlanksAs val="gap"/>
    <c:showDLblsOverMax val="0"/>
  </c:chart>
  <c:txPr>
    <a:bodyPr/>
    <a:lstStyle/>
    <a:p>
      <a:pPr>
        <a:defRPr sz="1000" b="0" i="0" u="none" strike="noStrike" baseline="0">
          <a:solidFill>
            <a:srgbClr val="000000"/>
          </a:solidFill>
          <a:latin typeface="Calibri"/>
          <a:ea typeface="Calibri"/>
          <a:cs typeface="Calibri"/>
        </a:defRPr>
      </a:pPr>
      <a:endParaRPr lang="en-US"/>
    </a:p>
  </c:txPr>
  <c:externalData r:id="rId2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Sheet1!$C$57</c:f>
              <c:strCache>
                <c:ptCount val="1"/>
                <c:pt idx="0">
                  <c:v>Ferro Manganese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Sheet1!$D$57:$G$57</c:f>
              <c:numCache>
                <c:formatCode>General</c:formatCode>
                <c:ptCount val="4"/>
                <c:pt idx="0">
                  <c:v>8.4899514089274396E-3</c:v>
                </c:pt>
                <c:pt idx="1">
                  <c:v>1.3079015679920602E-2</c:v>
                </c:pt>
                <c:pt idx="2">
                  <c:v>3.0594817810224204E-2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846-45CE-837D-DFACCE91077F}"/>
            </c:ext>
          </c:extLst>
        </c:ser>
        <c:ser>
          <c:idx val="1"/>
          <c:order val="1"/>
          <c:tx>
            <c:strRef>
              <c:f>Sheet1!$C$58</c:f>
              <c:strCache>
                <c:ptCount val="1"/>
                <c:pt idx="0">
                  <c:v>Manganese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Sheet1!$D$58:$G$58</c:f>
              <c:numCache>
                <c:formatCode>General</c:formatCode>
                <c:ptCount val="4"/>
                <c:pt idx="1">
                  <c:v>0.13182276848567714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846-45CE-837D-DFACCE91077F}"/>
            </c:ext>
          </c:extLst>
        </c:ser>
        <c:ser>
          <c:idx val="2"/>
          <c:order val="2"/>
          <c:tx>
            <c:strRef>
              <c:f>Sheet1!$C$59</c:f>
              <c:strCache>
                <c:ptCount val="1"/>
                <c:pt idx="0">
                  <c:v>Silico-Manganese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Sheet1!$D$59:$G$59</c:f>
              <c:numCache>
                <c:formatCode>General</c:formatCode>
                <c:ptCount val="4"/>
                <c:pt idx="0">
                  <c:v>3.9409909274249685E-2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8846-45CE-837D-DFACCE91077F}"/>
            </c:ext>
          </c:extLst>
        </c:ser>
        <c:ser>
          <c:idx val="3"/>
          <c:order val="3"/>
          <c:tx>
            <c:strRef>
              <c:f>Sheet1!$C$60</c:f>
              <c:strCache>
                <c:ptCount val="1"/>
                <c:pt idx="0">
                  <c:v>Ferro Silicon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Sheet1!$D$60:$G$60</c:f>
              <c:numCache>
                <c:formatCode>General</c:formatCode>
                <c:ptCount val="4"/>
                <c:pt idx="1">
                  <c:v>3.5987615796589857E-2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8846-45CE-837D-DFACCE91077F}"/>
            </c:ext>
          </c:extLst>
        </c:ser>
        <c:ser>
          <c:idx val="4"/>
          <c:order val="4"/>
          <c:tx>
            <c:strRef>
              <c:f>Sheet1!$C$61</c:f>
              <c:strCache>
                <c:ptCount val="1"/>
                <c:pt idx="0">
                  <c:v>Ferro Chrome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Sheet1!$D$61:$G$61</c:f>
              <c:numCache>
                <c:formatCode>General</c:formatCode>
                <c:ptCount val="4"/>
                <c:pt idx="0">
                  <c:v>1.2820780554605031E-2</c:v>
                </c:pt>
                <c:pt idx="1">
                  <c:v>3.9863205190068758E-2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8846-45CE-837D-DFACCE91077F}"/>
            </c:ext>
          </c:extLst>
        </c:ser>
        <c:ser>
          <c:idx val="5"/>
          <c:order val="5"/>
          <c:tx>
            <c:strRef>
              <c:f>Sheet1!$C$62</c:f>
              <c:strCache>
                <c:ptCount val="1"/>
                <c:pt idx="0">
                  <c:v>Aluminium Pebbles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Sheet1!$D$62:$G$62</c:f>
              <c:numCache>
                <c:formatCode>General</c:formatCode>
                <c:ptCount val="4"/>
                <c:pt idx="0">
                  <c:v>9.517648897828317E-3</c:v>
                </c:pt>
                <c:pt idx="1">
                  <c:v>1.6910224741342662E-2</c:v>
                </c:pt>
                <c:pt idx="2">
                  <c:v>8.3021979561733721E-3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8846-45CE-837D-DFACCE91077F}"/>
            </c:ext>
          </c:extLst>
        </c:ser>
        <c:ser>
          <c:idx val="6"/>
          <c:order val="6"/>
          <c:tx>
            <c:strRef>
              <c:f>Sheet1!$C$63</c:f>
              <c:strCache>
                <c:ptCount val="1"/>
                <c:pt idx="0">
                  <c:v>Ferro Niobium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Sheet1!$D$63:$G$63</c:f>
              <c:numCache>
                <c:formatCode>General</c:formatCode>
                <c:ptCount val="4"/>
                <c:pt idx="1">
                  <c:v>5.2729107394270851E-3</c:v>
                </c:pt>
                <c:pt idx="2">
                  <c:v>4.3685559872287394E-3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8846-45CE-837D-DFACCE91077F}"/>
            </c:ext>
          </c:extLst>
        </c:ser>
        <c:ser>
          <c:idx val="7"/>
          <c:order val="7"/>
          <c:tx>
            <c:strRef>
              <c:f>Sheet1!$C$64</c:f>
              <c:strCache>
                <c:ptCount val="1"/>
                <c:pt idx="0">
                  <c:v>Ferro Titanium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Sheet1!$D$64:$G$64</c:f>
              <c:numCache>
                <c:formatCode>General</c:formatCode>
                <c:ptCount val="4"/>
                <c:pt idx="0">
                  <c:v>4.0064939233140726E-3</c:v>
                </c:pt>
                <c:pt idx="1">
                  <c:v>3.3834510577990464E-3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8846-45CE-837D-DFACCE91077F}"/>
            </c:ext>
          </c:extLst>
        </c:ser>
        <c:ser>
          <c:idx val="8"/>
          <c:order val="8"/>
          <c:tx>
            <c:strRef>
              <c:f>Sheet1!$C$65</c:f>
              <c:strCache>
                <c:ptCount val="1"/>
                <c:pt idx="0">
                  <c:v>Ferro Boron</c:v>
                </c:pt>
              </c:strCache>
            </c:strRef>
          </c:tx>
          <c:invertIfNegative val="0"/>
          <c:cat>
            <c:strRef>
              <c:f>Sheet1!$D$56:$G$56</c:f>
              <c:strCache>
                <c:ptCount val="4"/>
                <c:pt idx="0">
                  <c:v>UHSS</c:v>
                </c:pt>
                <c:pt idx="1">
                  <c:v>AHSS</c:v>
                </c:pt>
                <c:pt idx="2">
                  <c:v>Conventional HSS</c:v>
                </c:pt>
                <c:pt idx="3">
                  <c:v>Mild Steel</c:v>
                </c:pt>
              </c:strCache>
            </c:strRef>
          </c:cat>
          <c:val>
            <c:numRef>
              <c:f>Sheet1!$D$65:$G$65</c:f>
              <c:numCache>
                <c:formatCode>General</c:formatCode>
                <c:ptCount val="4"/>
                <c:pt idx="0">
                  <c:v>1.5501315774727063E-3</c:v>
                </c:pt>
                <c:pt idx="3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8846-45CE-837D-DFACCE91077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51589592"/>
        <c:axId val="351589984"/>
      </c:barChart>
      <c:catAx>
        <c:axId val="35158959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400"/>
                </a:pPr>
                <a:r>
                  <a:rPr lang="en-US" sz="1400"/>
                  <a:t>Steel Grades</a:t>
                </a:r>
              </a:p>
            </c:rich>
          </c:tx>
          <c:layout>
            <c:manualLayout>
              <c:xMode val="edge"/>
              <c:yMode val="edge"/>
              <c:x val="3.9508092738407698E-2"/>
              <c:y val="0.89256926217556143"/>
            </c:manualLayout>
          </c:layout>
          <c:overlay val="0"/>
        </c:title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351589984"/>
        <c:crosses val="autoZero"/>
        <c:auto val="1"/>
        <c:lblAlgn val="ctr"/>
        <c:lblOffset val="100"/>
        <c:noMultiLvlLbl val="0"/>
      </c:catAx>
      <c:valAx>
        <c:axId val="351589984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 marL="0" marR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 sz="900" b="1" i="0" u="none" strike="noStrike" kern="1200" baseline="0">
                    <a:solidFill>
                      <a:sysClr val="windowText" lastClr="000000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 sz="1600" b="1" i="0" baseline="0">
                    <a:effectLst/>
                  </a:rPr>
                  <a:t>Additional CO</a:t>
                </a:r>
                <a:r>
                  <a:rPr lang="en-US" sz="1600" b="1" i="0" baseline="-25000">
                    <a:effectLst/>
                  </a:rPr>
                  <a:t>2</a:t>
                </a:r>
                <a:r>
                  <a:rPr lang="en-US" sz="1600" b="1" i="0" baseline="0">
                    <a:effectLst/>
                  </a:rPr>
                  <a:t> impact (kgCO</a:t>
                </a:r>
                <a:r>
                  <a:rPr lang="en-US" sz="1600" b="1" i="0" baseline="-25000">
                    <a:effectLst/>
                  </a:rPr>
                  <a:t>2</a:t>
                </a:r>
                <a:r>
                  <a:rPr lang="en-US" sz="1600" b="1" i="0" baseline="0">
                    <a:effectLst/>
                  </a:rPr>
                  <a:t>/kg)</a:t>
                </a:r>
                <a:endParaRPr lang="en-GB" sz="900">
                  <a:effectLst/>
                </a:endParaRP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51589592"/>
        <c:crosses val="autoZero"/>
        <c:crossBetween val="between"/>
      </c:valAx>
    </c:plotArea>
    <c:legend>
      <c:legendPos val="r"/>
      <c:layout/>
      <c:overlay val="0"/>
      <c:txPr>
        <a:bodyPr/>
        <a:lstStyle/>
        <a:p>
          <a:pPr>
            <a:defRPr sz="1400"/>
          </a:pPr>
          <a:endParaRPr lang="en-US"/>
        </a:p>
      </c:txPr>
    </c:legend>
    <c:plotVisOnly val="1"/>
    <c:dispBlanksAs val="gap"/>
    <c:showDLblsOverMax val="0"/>
  </c:chart>
  <c:externalData r:id="rId2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0"/>
    <c:plotArea>
      <c:layout/>
      <c:barChart>
        <c:barDir val="col"/>
        <c:grouping val="stacked"/>
        <c:varyColors val="0"/>
        <c:ser>
          <c:idx val="0"/>
          <c:order val="0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Sheet1!$C$31:$C$35</c:f>
              <c:numCache>
                <c:formatCode>General</c:formatCode>
                <c:ptCount val="5"/>
                <c:pt idx="0">
                  <c:v>2.2399</c:v>
                </c:pt>
                <c:pt idx="1">
                  <c:v>2.5065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2A1-4AFF-93C3-1DF2CD916197}"/>
            </c:ext>
          </c:extLst>
        </c:ser>
        <c:ser>
          <c:idx val="1"/>
          <c:order val="1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Sheet1!$D$31:$D$35</c:f>
              <c:numCache>
                <c:formatCode>General</c:formatCode>
                <c:ptCount val="5"/>
                <c:pt idx="2">
                  <c:v>8.8829999999999991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2A1-4AFF-93C3-1DF2CD916197}"/>
            </c:ext>
          </c:extLst>
        </c:ser>
        <c:ser>
          <c:idx val="2"/>
          <c:order val="2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Sheet1!$E$31:$E$35</c:f>
              <c:numCache>
                <c:formatCode>General</c:formatCode>
                <c:ptCount val="5"/>
                <c:pt idx="3">
                  <c:v>29.252700000000001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2A1-4AFF-93C3-1DF2CD916197}"/>
            </c:ext>
          </c:extLst>
        </c:ser>
        <c:ser>
          <c:idx val="3"/>
          <c:order val="3"/>
          <c:invertIfNegative val="0"/>
          <c:cat>
            <c:strRef>
              <c:f>Sheet1!$B$31:$B$35</c:f>
              <c:strCache>
                <c:ptCount val="5"/>
                <c:pt idx="0">
                  <c:v>Steel - IF</c:v>
                </c:pt>
                <c:pt idx="1">
                  <c:v>Steel - AHSS</c:v>
                </c:pt>
                <c:pt idx="2">
                  <c:v>Aluminium</c:v>
                </c:pt>
                <c:pt idx="3">
                  <c:v>Magnesium</c:v>
                </c:pt>
                <c:pt idx="4">
                  <c:v>Carbon Fibre Composites</c:v>
                </c:pt>
              </c:strCache>
            </c:strRef>
          </c:cat>
          <c:val>
            <c:numRef>
              <c:f>Sheet1!$F$31:$F$35</c:f>
              <c:numCache>
                <c:formatCode>General</c:formatCode>
                <c:ptCount val="5"/>
                <c:pt idx="4">
                  <c:v>21.08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A2A1-4AFF-93C3-1DF2CD91619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100"/>
        <c:axId val="351590768"/>
        <c:axId val="351591160"/>
      </c:barChart>
      <c:catAx>
        <c:axId val="351590768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 rot="-5400000" vert="horz"/>
          <a:lstStyle/>
          <a:p>
            <a:pPr>
              <a:defRPr sz="1400"/>
            </a:pPr>
            <a:endParaRPr lang="en-US"/>
          </a:p>
        </c:txPr>
        <c:crossAx val="351591160"/>
        <c:crosses val="autoZero"/>
        <c:auto val="1"/>
        <c:lblAlgn val="ctr"/>
        <c:lblOffset val="100"/>
        <c:noMultiLvlLbl val="0"/>
      </c:catAx>
      <c:valAx>
        <c:axId val="351591160"/>
        <c:scaling>
          <c:orientation val="minMax"/>
          <c:max val="30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800"/>
                </a:pPr>
                <a:r>
                  <a:rPr lang="en-US" sz="1800"/>
                  <a:t>CO</a:t>
                </a:r>
                <a:r>
                  <a:rPr lang="en-US" sz="1800" baseline="-25000"/>
                  <a:t>2</a:t>
                </a:r>
                <a:r>
                  <a:rPr lang="en-US" sz="1800"/>
                  <a:t> emissions (kgCO</a:t>
                </a:r>
                <a:r>
                  <a:rPr lang="en-US" sz="1800" baseline="-25000"/>
                  <a:t>2</a:t>
                </a:r>
                <a:r>
                  <a:rPr lang="en-US" sz="1800"/>
                  <a:t>/kg)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351590768"/>
        <c:crosses val="autoZero"/>
        <c:crossBetween val="between"/>
      </c:valAx>
    </c:plotArea>
    <c:plotVisOnly val="1"/>
    <c:dispBlanksAs val="gap"/>
    <c:showDLblsOverMax val="0"/>
  </c:chart>
  <c:spPr>
    <a:ln>
      <a:noFill/>
    </a:ln>
  </c:spPr>
  <c:externalData r:id="rId2">
    <c:autoUpdate val="0"/>
  </c:externalData>
  <c:userShapes r:id="rId3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invertIfNegative val="0"/>
          <c:cat>
            <c:strRef>
              <c:f>Sheet1!$C$3:$C$12</c:f>
              <c:strCache>
                <c:ptCount val="10"/>
                <c:pt idx="0">
                  <c:v>Petrol</c:v>
                </c:pt>
                <c:pt idx="1">
                  <c:v>Diesel</c:v>
                </c:pt>
                <c:pt idx="2">
                  <c:v>Biodiesel</c:v>
                </c:pt>
                <c:pt idx="3">
                  <c:v>Hydrogen</c:v>
                </c:pt>
                <c:pt idx="4">
                  <c:v>Electricity - USA</c:v>
                </c:pt>
                <c:pt idx="5">
                  <c:v>Electricity - Europe</c:v>
                </c:pt>
                <c:pt idx="6">
                  <c:v>Electricity - China</c:v>
                </c:pt>
                <c:pt idx="7">
                  <c:v>Electricity - Japan</c:v>
                </c:pt>
                <c:pt idx="8">
                  <c:v>Electricity - India</c:v>
                </c:pt>
                <c:pt idx="9">
                  <c:v>Electricity - Coal</c:v>
                </c:pt>
              </c:strCache>
            </c:strRef>
          </c:cat>
          <c:val>
            <c:numRef>
              <c:f>Sheet1!$D$3:$D$12</c:f>
              <c:numCache>
                <c:formatCode>General</c:formatCode>
                <c:ptCount val="10"/>
                <c:pt idx="0">
                  <c:v>17.97</c:v>
                </c:pt>
                <c:pt idx="1">
                  <c:v>12.1</c:v>
                </c:pt>
                <c:pt idx="2">
                  <c:v>49</c:v>
                </c:pt>
                <c:pt idx="3">
                  <c:v>132</c:v>
                </c:pt>
                <c:pt idx="4">
                  <c:v>178.06947740000001</c:v>
                </c:pt>
                <c:pt idx="5">
                  <c:v>128.12248460000001</c:v>
                </c:pt>
                <c:pt idx="6">
                  <c:v>278.06300900000002</c:v>
                </c:pt>
                <c:pt idx="7">
                  <c:v>141.85066710000001</c:v>
                </c:pt>
                <c:pt idx="8">
                  <c:v>430.19431939999998</c:v>
                </c:pt>
                <c:pt idx="9">
                  <c:v>271.06965159999999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602-4511-9A51-D7213BFB89D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51591944"/>
        <c:axId val="351592336"/>
      </c:barChart>
      <c:catAx>
        <c:axId val="3515919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51592336"/>
        <c:crosses val="autoZero"/>
        <c:auto val="1"/>
        <c:lblAlgn val="ctr"/>
        <c:lblOffset val="100"/>
        <c:noMultiLvlLbl val="0"/>
      </c:catAx>
      <c:valAx>
        <c:axId val="351592336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400"/>
                </a:pPr>
                <a:r>
                  <a:rPr lang="en-GB" sz="1400"/>
                  <a:t>Greenhouse Gas Emissions gCO</a:t>
                </a:r>
                <a:r>
                  <a:rPr lang="en-GB" sz="1400" baseline="-25000"/>
                  <a:t>2</a:t>
                </a:r>
                <a:r>
                  <a:rPr lang="en-GB" sz="1400"/>
                  <a:t>eq/MJ</a:t>
                </a:r>
              </a:p>
            </c:rich>
          </c:tx>
          <c:layout>
            <c:manualLayout>
              <c:xMode val="edge"/>
              <c:yMode val="edge"/>
              <c:x val="1.4697441025071289E-2"/>
              <c:y val="0.11454339928744597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51591944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invertIfNegative val="0"/>
          <c:cat>
            <c:strRef>
              <c:f>Sheet2!$C$4:$C$8</c:f>
              <c:strCache>
                <c:ptCount val="5"/>
                <c:pt idx="0">
                  <c:v>Petrol</c:v>
                </c:pt>
                <c:pt idx="1">
                  <c:v>Diesel</c:v>
                </c:pt>
                <c:pt idx="2">
                  <c:v>Hybrid</c:v>
                </c:pt>
                <c:pt idx="3">
                  <c:v>Fuel Cell</c:v>
                </c:pt>
                <c:pt idx="4">
                  <c:v>Battery</c:v>
                </c:pt>
              </c:strCache>
            </c:strRef>
          </c:cat>
          <c:val>
            <c:numRef>
              <c:f>Sheet2!$D$4:$D$8</c:f>
              <c:numCache>
                <c:formatCode>General</c:formatCode>
                <c:ptCount val="5"/>
                <c:pt idx="0">
                  <c:v>163</c:v>
                </c:pt>
                <c:pt idx="1">
                  <c:v>152</c:v>
                </c:pt>
                <c:pt idx="2">
                  <c:v>117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C66-4BFA-B0D5-ECF00FA8DF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05714792"/>
        <c:axId val="305679888"/>
      </c:barChart>
      <c:catAx>
        <c:axId val="30571479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05679888"/>
        <c:crosses val="autoZero"/>
        <c:auto val="1"/>
        <c:lblAlgn val="ctr"/>
        <c:lblOffset val="100"/>
        <c:noMultiLvlLbl val="0"/>
      </c:catAx>
      <c:valAx>
        <c:axId val="305679888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400"/>
                </a:pPr>
                <a:r>
                  <a:rPr lang="en-US" sz="1400"/>
                  <a:t>Greenhouse Gas Emissions gCO</a:t>
                </a:r>
                <a:r>
                  <a:rPr lang="en-US" sz="1400" baseline="-25000"/>
                  <a:t>2</a:t>
                </a:r>
                <a:r>
                  <a:rPr lang="en-US" sz="1400"/>
                  <a:t>eq/km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05714792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42"/>
    </mc:Choice>
    <mc:Fallback>
      <c:style val="4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r>
              <a:rPr lang="en-US"/>
              <a:t>Petrol 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'Fuel types against drive cycles'!$C$4</c:f>
              <c:strCache>
                <c:ptCount val="1"/>
                <c:pt idx="0">
                  <c:v>NEDC Petrol</c:v>
                </c:pt>
              </c:strCache>
            </c:strRef>
          </c:tx>
          <c:invertIfNegative val="0"/>
          <c:cat>
            <c:strRef>
              <c:f>'Fuel types against drive cycles'!$D$3:$G$3</c:f>
              <c:strCache>
                <c:ptCount val="4"/>
                <c:pt idx="0">
                  <c:v>Production</c:v>
                </c:pt>
                <c:pt idx="1">
                  <c:v>Use</c:v>
                </c:pt>
                <c:pt idx="2">
                  <c:v>End Of Life</c:v>
                </c:pt>
                <c:pt idx="3">
                  <c:v>Total</c:v>
                </c:pt>
              </c:strCache>
            </c:strRef>
          </c:cat>
          <c:val>
            <c:numRef>
              <c:f>'Fuel types against drive cycles'!$D$4:$G$4</c:f>
              <c:numCache>
                <c:formatCode>#,##0</c:formatCode>
                <c:ptCount val="4"/>
                <c:pt idx="0">
                  <c:v>8595.1080657003131</c:v>
                </c:pt>
                <c:pt idx="1">
                  <c:v>50097.871615322612</c:v>
                </c:pt>
                <c:pt idx="2">
                  <c:v>-2137.8718948781925</c:v>
                </c:pt>
                <c:pt idx="3">
                  <c:v>56555.107786144705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9FD-46E9-BB27-1243944D10DD}"/>
            </c:ext>
          </c:extLst>
        </c:ser>
        <c:ser>
          <c:idx val="1"/>
          <c:order val="1"/>
          <c:tx>
            <c:strRef>
              <c:f>'Fuel types against drive cycles'!$C$13</c:f>
              <c:strCache>
                <c:ptCount val="1"/>
                <c:pt idx="0">
                  <c:v>Hyzem Petrol</c:v>
                </c:pt>
              </c:strCache>
            </c:strRef>
          </c:tx>
          <c:invertIfNegative val="0"/>
          <c:cat>
            <c:strRef>
              <c:f>'Fuel types against drive cycles'!$D$3:$G$3</c:f>
              <c:strCache>
                <c:ptCount val="4"/>
                <c:pt idx="0">
                  <c:v>Production</c:v>
                </c:pt>
                <c:pt idx="1">
                  <c:v>Use</c:v>
                </c:pt>
                <c:pt idx="2">
                  <c:v>End Of Life</c:v>
                </c:pt>
                <c:pt idx="3">
                  <c:v>Total</c:v>
                </c:pt>
              </c:strCache>
            </c:strRef>
          </c:cat>
          <c:val>
            <c:numRef>
              <c:f>'Fuel types against drive cycles'!$D$13:$G$13</c:f>
              <c:numCache>
                <c:formatCode>#,##0</c:formatCode>
                <c:ptCount val="4"/>
                <c:pt idx="0">
                  <c:v>8595.1080657003131</c:v>
                </c:pt>
                <c:pt idx="1">
                  <c:v>43699.982231226444</c:v>
                </c:pt>
                <c:pt idx="2">
                  <c:v>-2137.8718948781925</c:v>
                </c:pt>
                <c:pt idx="3">
                  <c:v>50157.218402048493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9FD-46E9-BB27-1243944D10DD}"/>
            </c:ext>
          </c:extLst>
        </c:ser>
        <c:ser>
          <c:idx val="2"/>
          <c:order val="2"/>
          <c:tx>
            <c:strRef>
              <c:f>'Fuel types against drive cycles'!$C$20</c:f>
              <c:strCache>
                <c:ptCount val="1"/>
                <c:pt idx="0">
                  <c:v>SAE Petrol</c:v>
                </c:pt>
              </c:strCache>
            </c:strRef>
          </c:tx>
          <c:invertIfNegative val="0"/>
          <c:cat>
            <c:strRef>
              <c:f>'Fuel types against drive cycles'!$D$3:$G$3</c:f>
              <c:strCache>
                <c:ptCount val="4"/>
                <c:pt idx="0">
                  <c:v>Production</c:v>
                </c:pt>
                <c:pt idx="1">
                  <c:v>Use</c:v>
                </c:pt>
                <c:pt idx="2">
                  <c:v>End Of Life</c:v>
                </c:pt>
                <c:pt idx="3">
                  <c:v>Total</c:v>
                </c:pt>
              </c:strCache>
            </c:strRef>
          </c:cat>
          <c:val>
            <c:numRef>
              <c:f>'Fuel types against drive cycles'!$D$20:$G$20</c:f>
              <c:numCache>
                <c:formatCode>#,##0</c:formatCode>
                <c:ptCount val="4"/>
                <c:pt idx="0">
                  <c:v>8595.1080657003131</c:v>
                </c:pt>
                <c:pt idx="1">
                  <c:v>40855.555121665107</c:v>
                </c:pt>
                <c:pt idx="2">
                  <c:v>-2137.8718948781925</c:v>
                </c:pt>
                <c:pt idx="3">
                  <c:v>47312.791292487222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19FD-46E9-BB27-1243944D10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51593512"/>
        <c:axId val="351593904"/>
      </c:barChart>
      <c:catAx>
        <c:axId val="3515935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351593904"/>
        <c:crosses val="autoZero"/>
        <c:auto val="1"/>
        <c:lblAlgn val="ctr"/>
        <c:lblOffset val="100"/>
        <c:noMultiLvlLbl val="0"/>
      </c:catAx>
      <c:valAx>
        <c:axId val="351593904"/>
        <c:scaling>
          <c:orientation val="minMax"/>
        </c:scaling>
        <c:delete val="0"/>
        <c:axPos val="l"/>
        <c:majorGridlines/>
        <c:title>
          <c:tx>
            <c:rich>
              <a:bodyPr rot="0" vert="horz"/>
              <a:lstStyle/>
              <a:p>
                <a:pPr>
                  <a:defRPr sz="1400"/>
                </a:pPr>
                <a:r>
                  <a:rPr lang="en-US" sz="1400"/>
                  <a:t>Emissions emmited in CO</a:t>
                </a:r>
                <a:r>
                  <a:rPr lang="en-US" sz="1400" baseline="-25000"/>
                  <a:t>2</a:t>
                </a:r>
                <a:r>
                  <a:rPr lang="en-US" sz="1400"/>
                  <a:t> eq</a:t>
                </a:r>
              </a:p>
            </c:rich>
          </c:tx>
          <c:layout/>
          <c:overlay val="0"/>
        </c:title>
        <c:numFmt formatCode="#,##0" sourceLinked="1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351593512"/>
        <c:crosses val="autoZero"/>
        <c:crossBetween val="between"/>
      </c:valAx>
    </c:plotArea>
    <c:legend>
      <c:legendPos val="r"/>
      <c:layout/>
      <c:overlay val="0"/>
      <c:txPr>
        <a:bodyPr/>
        <a:lstStyle/>
        <a:p>
          <a:pPr>
            <a:defRPr sz="1400"/>
          </a:pPr>
          <a:endParaRPr lang="en-US"/>
        </a:p>
      </c:txPr>
    </c:legend>
    <c:plotVisOnly val="1"/>
    <c:dispBlanksAs val="gap"/>
    <c:showDLblsOverMax val="0"/>
  </c:chart>
  <c:externalData r:id="rId2">
    <c:autoUpdate val="0"/>
  </c:externalData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0.3201</cdr:x>
      <cdr:y>0.46829</cdr:y>
    </cdr:from>
    <cdr:to>
      <cdr:x>0.41013</cdr:x>
      <cdr:y>0.5504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2304256" y="2232248"/>
          <a:ext cx="648072" cy="39139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pPr algn="ctr"/>
          <a:r>
            <a:rPr lang="en-GB" sz="1600" b="1" dirty="0" smtClean="0"/>
            <a:t>2.51</a:t>
          </a:r>
          <a:endParaRPr lang="en-GB" sz="1600" b="1" dirty="0"/>
        </a:p>
      </cdr:txBody>
    </cdr:sp>
  </cdr:relSizeAnchor>
  <cdr:relSizeAnchor xmlns:cdr="http://schemas.openxmlformats.org/drawingml/2006/chartDrawing">
    <cdr:from>
      <cdr:x>0.50016</cdr:x>
      <cdr:y>0.42297</cdr:y>
    </cdr:from>
    <cdr:to>
      <cdr:x>0.59019</cdr:x>
      <cdr:y>0.48997</cdr:y>
    </cdr:to>
    <cdr:sp macro="" textlink="">
      <cdr:nvSpPr>
        <cdr:cNvPr id="3" name="TextBox 2"/>
        <cdr:cNvSpPr txBox="1"/>
      </cdr:nvSpPr>
      <cdr:spPr>
        <a:xfrm xmlns:a="http://schemas.openxmlformats.org/drawingml/2006/main">
          <a:off x="3600400" y="2016224"/>
          <a:ext cx="648072" cy="31939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600" b="1" dirty="0" smtClean="0"/>
            <a:t>8.88</a:t>
          </a:r>
          <a:endParaRPr lang="en-GB" sz="1600" b="1" dirty="0"/>
        </a:p>
      </cdr:txBody>
    </cdr:sp>
  </cdr:relSizeAnchor>
  <cdr:relSizeAnchor xmlns:cdr="http://schemas.openxmlformats.org/drawingml/2006/chartDrawing">
    <cdr:from>
      <cdr:x>0.68022</cdr:x>
      <cdr:y>0.22659</cdr:y>
    </cdr:from>
    <cdr:to>
      <cdr:x>0.79025</cdr:x>
      <cdr:y>0.28768</cdr:y>
    </cdr:to>
    <cdr:sp macro="" textlink="">
      <cdr:nvSpPr>
        <cdr:cNvPr id="4" name="TextBox 1"/>
        <cdr:cNvSpPr txBox="1"/>
      </cdr:nvSpPr>
      <cdr:spPr>
        <a:xfrm xmlns:a="http://schemas.openxmlformats.org/drawingml/2006/main">
          <a:off x="4896544" y="1080120"/>
          <a:ext cx="792088" cy="291191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GB" sz="1600" b="1" dirty="0" smtClean="0"/>
            <a:t>29.25</a:t>
          </a:r>
          <a:endParaRPr lang="en-GB" sz="1600" b="1" dirty="0"/>
        </a:p>
      </cdr:txBody>
    </cdr:sp>
  </cdr:relSizeAnchor>
  <cdr:relSizeAnchor xmlns:cdr="http://schemas.openxmlformats.org/drawingml/2006/chartDrawing">
    <cdr:from>
      <cdr:x>0.85027</cdr:x>
      <cdr:y>0.30212</cdr:y>
    </cdr:from>
    <cdr:to>
      <cdr:x>0.95062</cdr:x>
      <cdr:y>0.40786</cdr:y>
    </cdr:to>
    <cdr:sp macro="" textlink="">
      <cdr:nvSpPr>
        <cdr:cNvPr id="6" name="TextBox 5"/>
        <cdr:cNvSpPr txBox="1"/>
      </cdr:nvSpPr>
      <cdr:spPr>
        <a:xfrm xmlns:a="http://schemas.openxmlformats.org/drawingml/2006/main">
          <a:off x="6120680" y="1440160"/>
          <a:ext cx="722361" cy="504056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1600" b="1" dirty="0" smtClean="0"/>
            <a:t>21.08</a:t>
          </a:r>
          <a:endParaRPr lang="en-GB" sz="1050" b="1" dirty="0"/>
        </a:p>
      </cdr:txBody>
    </cdr:sp>
  </cdr:relSizeAnchor>
  <cdr:relSizeAnchor xmlns:cdr="http://schemas.openxmlformats.org/drawingml/2006/chartDrawing">
    <cdr:from>
      <cdr:x>0.14004</cdr:x>
      <cdr:y>0.46829</cdr:y>
    </cdr:from>
    <cdr:to>
      <cdr:x>0.23007</cdr:x>
      <cdr:y>0.5504</cdr:y>
    </cdr:to>
    <cdr:sp macro="" textlink="">
      <cdr:nvSpPr>
        <cdr:cNvPr id="7" name="TextBox 1"/>
        <cdr:cNvSpPr txBox="1"/>
      </cdr:nvSpPr>
      <cdr:spPr>
        <a:xfrm xmlns:a="http://schemas.openxmlformats.org/drawingml/2006/main">
          <a:off x="1008112" y="2232248"/>
          <a:ext cx="648072" cy="39139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+mn-lt"/>
              <a:ea typeface="+mn-ea"/>
              <a:cs typeface="+mn-cs"/>
            </a:defRPr>
          </a:lvl1pPr>
          <a:lvl2pPr marL="457200" indent="0">
            <a:defRPr sz="1100">
              <a:latin typeface="+mn-lt"/>
              <a:ea typeface="+mn-ea"/>
              <a:cs typeface="+mn-cs"/>
            </a:defRPr>
          </a:lvl2pPr>
          <a:lvl3pPr marL="914400" indent="0">
            <a:defRPr sz="1100">
              <a:latin typeface="+mn-lt"/>
              <a:ea typeface="+mn-ea"/>
              <a:cs typeface="+mn-cs"/>
            </a:defRPr>
          </a:lvl3pPr>
          <a:lvl4pPr marL="1371600" indent="0">
            <a:defRPr sz="1100">
              <a:latin typeface="+mn-lt"/>
              <a:ea typeface="+mn-ea"/>
              <a:cs typeface="+mn-cs"/>
            </a:defRPr>
          </a:lvl4pPr>
          <a:lvl5pPr marL="1828800" indent="0">
            <a:defRPr sz="1100">
              <a:latin typeface="+mn-lt"/>
              <a:ea typeface="+mn-ea"/>
              <a:cs typeface="+mn-cs"/>
            </a:defRPr>
          </a:lvl5pPr>
          <a:lvl6pPr marL="2286000" indent="0">
            <a:defRPr sz="1100">
              <a:latin typeface="+mn-lt"/>
              <a:ea typeface="+mn-ea"/>
              <a:cs typeface="+mn-cs"/>
            </a:defRPr>
          </a:lvl6pPr>
          <a:lvl7pPr marL="2743200" indent="0">
            <a:defRPr sz="1100">
              <a:latin typeface="+mn-lt"/>
              <a:ea typeface="+mn-ea"/>
              <a:cs typeface="+mn-cs"/>
            </a:defRPr>
          </a:lvl7pPr>
          <a:lvl8pPr marL="3200400" indent="0">
            <a:defRPr sz="1100">
              <a:latin typeface="+mn-lt"/>
              <a:ea typeface="+mn-ea"/>
              <a:cs typeface="+mn-cs"/>
            </a:defRPr>
          </a:lvl8pPr>
          <a:lvl9pPr marL="3657600" indent="0">
            <a:defRPr sz="1100"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pPr algn="ctr"/>
          <a:r>
            <a:rPr lang="en-GB" sz="1600" b="1" dirty="0" smtClean="0"/>
            <a:t>2.24</a:t>
          </a:r>
          <a:endParaRPr lang="en-GB" sz="1600" b="1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2E9D89-5CB4-4512-98AB-1238AA0E249A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C76A72-EF82-47E6-8B15-D1FF7A22DD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760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Talk</a:t>
            </a:r>
            <a:r>
              <a:rPr lang="en-GB" baseline="0" dirty="0" smtClean="0"/>
              <a:t> about over </a:t>
            </a:r>
            <a:r>
              <a:rPr lang="en-GB" baseline="0" smtClean="0"/>
              <a:t>the next slides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76A72-EF82-47E6-8B15-D1FF7A22DD6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9022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Data Issues</a:t>
            </a:r>
            <a:r>
              <a:rPr lang="en-GB" baseline="0" dirty="0" smtClean="0"/>
              <a:t> - </a:t>
            </a:r>
            <a:r>
              <a:rPr lang="en-GB" i="1" baseline="0" dirty="0" smtClean="0"/>
              <a:t> ask what issues could we have?</a:t>
            </a:r>
          </a:p>
          <a:p>
            <a:r>
              <a:rPr lang="en-GB" i="0" baseline="0" dirty="0" smtClean="0"/>
              <a:t>Knowledge on processes – </a:t>
            </a:r>
            <a:r>
              <a:rPr lang="en-GB" i="1" baseline="0" dirty="0" smtClean="0"/>
              <a:t>Impact categories</a:t>
            </a:r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C76A72-EF82-47E6-8B15-D1FF7A22DD6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5684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21/03/2019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Life Cycle </a:t>
            </a:r>
            <a:r>
              <a:rPr lang="en-GB" smtClean="0"/>
              <a:t>Assessments continued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Point of LCA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LCA results are useful in variety of decision – making processes including; </a:t>
            </a:r>
          </a:p>
          <a:p>
            <a:endParaRPr lang="en-GB" dirty="0"/>
          </a:p>
          <a:p>
            <a:pPr lvl="1"/>
            <a:r>
              <a:rPr lang="en-GB" dirty="0" smtClean="0"/>
              <a:t>Product development &amp; improvement</a:t>
            </a:r>
          </a:p>
          <a:p>
            <a:pPr lvl="1"/>
            <a:r>
              <a:rPr lang="en-GB" dirty="0" smtClean="0"/>
              <a:t>Strategic planning</a:t>
            </a:r>
          </a:p>
          <a:p>
            <a:pPr lvl="1"/>
            <a:r>
              <a:rPr lang="en-GB" dirty="0" smtClean="0"/>
              <a:t>Public policy making</a:t>
            </a:r>
          </a:p>
          <a:p>
            <a:pPr lvl="1"/>
            <a:r>
              <a:rPr lang="en-GB" dirty="0" smtClean="0"/>
              <a:t>Marketing</a:t>
            </a:r>
          </a:p>
          <a:p>
            <a:pPr lvl="1"/>
            <a:r>
              <a:rPr lang="en-GB" dirty="0" smtClean="0"/>
              <a:t>Other</a:t>
            </a:r>
          </a:p>
        </p:txBody>
      </p:sp>
    </p:spTree>
    <p:extLst>
      <p:ext uri="{BB962C8B-B14F-4D97-AF65-F5344CB8AC3E}">
        <p14:creationId xmlns:p14="http://schemas.microsoft.com/office/powerpoint/2010/main" val="3964989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Steps required for an LCA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Goal and scope definition</a:t>
            </a:r>
          </a:p>
          <a:p>
            <a:endParaRPr lang="en-GB" dirty="0"/>
          </a:p>
          <a:p>
            <a:r>
              <a:rPr lang="en-GB" dirty="0" smtClean="0"/>
              <a:t>Inventory analysis</a:t>
            </a:r>
          </a:p>
          <a:p>
            <a:endParaRPr lang="en-GB" dirty="0"/>
          </a:p>
          <a:p>
            <a:r>
              <a:rPr lang="en-GB" dirty="0" smtClean="0"/>
              <a:t>Impact assessment</a:t>
            </a:r>
          </a:p>
          <a:p>
            <a:endParaRPr lang="en-GB" dirty="0"/>
          </a:p>
          <a:p>
            <a:r>
              <a:rPr lang="en-GB" dirty="0" smtClean="0"/>
              <a:t>Interpreting the results &amp; reporting them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2156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Goal &amp; Scope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Need to clearly state;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Intended application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Reasons for carrying out the study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Intended audience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What will the results be used for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134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Inventory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Where the data is collected &amp; then classified in the following areas;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Energy, raw materials, other inputs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Products &amp; waste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Emissions to air &amp; discharges to water &amp; soil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Other environmental aspects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01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Evaluates the significance of the possible environmental impact of the production of the product</a:t>
            </a:r>
          </a:p>
          <a:p>
            <a:endParaRPr lang="en-GB" dirty="0"/>
          </a:p>
          <a:p>
            <a:r>
              <a:rPr lang="en-GB" dirty="0" smtClean="0"/>
              <a:t>Uses environmental impact categories &amp; indicators</a:t>
            </a:r>
          </a:p>
          <a:p>
            <a:endParaRPr lang="en-GB" dirty="0"/>
          </a:p>
          <a:p>
            <a:r>
              <a:rPr lang="en-GB" dirty="0" smtClean="0"/>
              <a:t>Need to clearly describe &amp; report the impact assessments and any assumptions made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998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Reporting</a:t>
            </a:r>
          </a:p>
          <a:p>
            <a:pPr lvl="1"/>
            <a:r>
              <a:rPr lang="en-GB" dirty="0" smtClean="0"/>
              <a:t>Way in which results are shown</a:t>
            </a:r>
          </a:p>
          <a:p>
            <a:pPr lvl="1"/>
            <a:r>
              <a:rPr lang="en-GB" dirty="0" smtClean="0"/>
              <a:t>Can mislead the reader</a:t>
            </a:r>
          </a:p>
          <a:p>
            <a:pPr lvl="1"/>
            <a:r>
              <a:rPr lang="en-GB" dirty="0" smtClean="0"/>
              <a:t>Good report looks at different phases &amp; addresses each one at the level of the intended audience</a:t>
            </a:r>
          </a:p>
          <a:p>
            <a:pPr lvl="1"/>
            <a:endParaRPr lang="en-GB" dirty="0"/>
          </a:p>
          <a:p>
            <a:r>
              <a:rPr lang="en-GB" dirty="0" smtClean="0"/>
              <a:t>Critical Review</a:t>
            </a:r>
          </a:p>
          <a:p>
            <a:pPr lvl="1"/>
            <a:r>
              <a:rPr lang="en-GB" dirty="0" smtClean="0"/>
              <a:t>Used to verify the LCA carried out</a:t>
            </a:r>
          </a:p>
          <a:p>
            <a:pPr lvl="1"/>
            <a:r>
              <a:rPr lang="en-GB" dirty="0" smtClean="0"/>
              <a:t>Can be an internal or external panel</a:t>
            </a:r>
          </a:p>
          <a:p>
            <a:pPr lvl="1"/>
            <a:r>
              <a:rPr lang="en-GB" dirty="0" smtClean="0"/>
              <a:t>Often has to be done before publishing the results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72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with LCA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Data Issues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Knowledge on processes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Comparing different aspects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32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Time, geographical &amp; technology coverage</a:t>
            </a:r>
          </a:p>
          <a:p>
            <a:r>
              <a:rPr lang="en-GB" dirty="0" smtClean="0"/>
              <a:t>Precision &amp; accuracy</a:t>
            </a:r>
          </a:p>
          <a:p>
            <a:r>
              <a:rPr lang="en-GB" dirty="0" smtClean="0"/>
              <a:t>Completeness</a:t>
            </a:r>
          </a:p>
          <a:p>
            <a:r>
              <a:rPr lang="en-GB" dirty="0" smtClean="0"/>
              <a:t>Representativeness</a:t>
            </a:r>
          </a:p>
          <a:p>
            <a:r>
              <a:rPr lang="en-GB" dirty="0" smtClean="0"/>
              <a:t>Consistency &amp; reproducibility</a:t>
            </a:r>
          </a:p>
          <a:p>
            <a:r>
              <a:rPr lang="en-GB" dirty="0" smtClean="0"/>
              <a:t>Sources of data</a:t>
            </a:r>
          </a:p>
          <a:p>
            <a:r>
              <a:rPr lang="en-GB" dirty="0" smtClean="0"/>
              <a:t>Uncertainty of information</a:t>
            </a:r>
          </a:p>
          <a:p>
            <a:endParaRPr lang="en-GB" dirty="0"/>
          </a:p>
          <a:p>
            <a:r>
              <a:rPr lang="en-GB" dirty="0" smtClean="0"/>
              <a:t>Any issues need to be clearly documented &amp; discussed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845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Simplified Procedures for Inventory analysis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9854" y="1124744"/>
            <a:ext cx="6190644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1344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Categories &amp; Indicators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834880" cy="4873752"/>
          </a:xfrm>
        </p:spPr>
        <p:txBody>
          <a:bodyPr/>
          <a:lstStyle/>
          <a:p>
            <a:r>
              <a:rPr lang="en-GB" dirty="0" smtClean="0"/>
              <a:t>Global Warming - G</a:t>
            </a:r>
          </a:p>
          <a:p>
            <a:r>
              <a:rPr lang="en-GB" dirty="0" smtClean="0"/>
              <a:t>Ozone Depletion - G</a:t>
            </a:r>
          </a:p>
          <a:p>
            <a:r>
              <a:rPr lang="en-GB" dirty="0" smtClean="0"/>
              <a:t>Acidification - R</a:t>
            </a:r>
          </a:p>
          <a:p>
            <a:r>
              <a:rPr lang="en-GB" dirty="0" smtClean="0"/>
              <a:t>Smog - R</a:t>
            </a:r>
          </a:p>
          <a:p>
            <a:r>
              <a:rPr lang="en-GB" dirty="0" smtClean="0"/>
              <a:t>Toxicity - L</a:t>
            </a:r>
          </a:p>
          <a:p>
            <a:r>
              <a:rPr lang="en-GB" dirty="0" smtClean="0"/>
              <a:t>Human Health - L</a:t>
            </a:r>
          </a:p>
          <a:p>
            <a:r>
              <a:rPr lang="en-GB" dirty="0" smtClean="0"/>
              <a:t>Resources Depletion - G</a:t>
            </a:r>
          </a:p>
          <a:p>
            <a:r>
              <a:rPr lang="en-GB" dirty="0" smtClean="0"/>
              <a:t>Land Use - L</a:t>
            </a:r>
          </a:p>
          <a:p>
            <a:r>
              <a:rPr lang="en-GB" dirty="0" smtClean="0"/>
              <a:t>Water Use - L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796136" y="3429000"/>
            <a:ext cx="26642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 smtClean="0"/>
              <a:t>G = Global Impact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 smtClean="0"/>
              <a:t>R = Regional Impact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 smtClean="0"/>
              <a:t>L = Local Impact</a:t>
            </a:r>
          </a:p>
        </p:txBody>
      </p:sp>
    </p:spTree>
    <p:extLst>
      <p:ext uri="{BB962C8B-B14F-4D97-AF65-F5344CB8AC3E}">
        <p14:creationId xmlns:p14="http://schemas.microsoft.com/office/powerpoint/2010/main" val="697884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Comparing Different Aspects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1036712"/>
          </a:xfrm>
        </p:spPr>
        <p:txBody>
          <a:bodyPr/>
          <a:lstStyle/>
          <a:p>
            <a:r>
              <a:rPr lang="en-GB" dirty="0" smtClean="0"/>
              <a:t>Steel and Aluminium industry’s approaches are very different</a:t>
            </a:r>
          </a:p>
          <a:p>
            <a:endParaRPr lang="en-GB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418" y="2492896"/>
            <a:ext cx="4809951" cy="4134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179512" y="2636912"/>
            <a:ext cx="3888431" cy="396044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Steel  - vertical averaging of plants</a:t>
            </a:r>
          </a:p>
          <a:p>
            <a:endParaRPr lang="en-GB" dirty="0"/>
          </a:p>
          <a:p>
            <a:r>
              <a:rPr lang="en-GB" dirty="0" smtClean="0"/>
              <a:t>Aluminium – horizontal averaging of plants</a:t>
            </a:r>
          </a:p>
          <a:p>
            <a:endParaRPr lang="en-GB" dirty="0"/>
          </a:p>
          <a:p>
            <a:r>
              <a:rPr lang="en-GB" dirty="0" smtClean="0"/>
              <a:t>Both do now use weighted averages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389298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Comparing Different Aspects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Companies &amp; plants making the same product will vary</a:t>
            </a:r>
          </a:p>
          <a:p>
            <a:pPr lvl="1"/>
            <a:r>
              <a:rPr lang="en-GB" dirty="0" smtClean="0"/>
              <a:t>Different alloying elements take varying amounts of energy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Different plants use different companies to buy the alloying elements from</a:t>
            </a:r>
          </a:p>
          <a:p>
            <a:pPr lvl="2"/>
            <a:r>
              <a:rPr lang="en-GB" dirty="0" smtClean="0"/>
              <a:t>Companies use different processes for mining and obtaining the alloying elements</a:t>
            </a:r>
          </a:p>
          <a:p>
            <a:pPr lvl="2"/>
            <a:endParaRPr lang="en-GB" dirty="0" smtClean="0"/>
          </a:p>
          <a:p>
            <a:pPr lvl="1"/>
            <a:r>
              <a:rPr lang="en-GB" dirty="0" smtClean="0"/>
              <a:t>Generally these differences are not taken into account, so companies between two materials can be misleading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040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are LCA’s conducted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Specific Software</a:t>
            </a:r>
          </a:p>
          <a:p>
            <a:pPr lvl="1"/>
            <a:endParaRPr lang="en-GB" dirty="0"/>
          </a:p>
          <a:p>
            <a:pPr lvl="1"/>
            <a:r>
              <a:rPr lang="en-GB" dirty="0" err="1" smtClean="0"/>
              <a:t>GaBi</a:t>
            </a:r>
            <a:r>
              <a:rPr lang="en-GB" dirty="0" smtClean="0"/>
              <a:t> Software by PE International</a:t>
            </a:r>
          </a:p>
          <a:p>
            <a:pPr lvl="1"/>
            <a:r>
              <a:rPr lang="en-GB" dirty="0" smtClean="0"/>
              <a:t>TEAM by </a:t>
            </a:r>
            <a:r>
              <a:rPr lang="en-GB" dirty="0" err="1" smtClean="0"/>
              <a:t>Ecobilan</a:t>
            </a:r>
            <a:endParaRPr lang="en-GB" dirty="0" smtClean="0"/>
          </a:p>
          <a:p>
            <a:pPr lvl="1"/>
            <a:r>
              <a:rPr lang="en-GB" dirty="0" err="1" smtClean="0"/>
              <a:t>SimaPro</a:t>
            </a:r>
            <a:r>
              <a:rPr lang="en-GB" dirty="0" smtClean="0"/>
              <a:t> by </a:t>
            </a:r>
            <a:r>
              <a:rPr lang="en-GB" dirty="0" err="1" smtClean="0"/>
              <a:t>Pira</a:t>
            </a:r>
            <a:r>
              <a:rPr lang="en-GB" dirty="0" smtClean="0"/>
              <a:t> International</a:t>
            </a:r>
          </a:p>
          <a:p>
            <a:pPr lvl="1"/>
            <a:endParaRPr lang="en-GB" dirty="0"/>
          </a:p>
          <a:p>
            <a:r>
              <a:rPr lang="en-GB" dirty="0" smtClean="0"/>
              <a:t>Written Programmes</a:t>
            </a:r>
          </a:p>
          <a:p>
            <a:endParaRPr lang="en-GB" dirty="0" smtClean="0"/>
          </a:p>
          <a:p>
            <a:pPr lvl="1"/>
            <a:r>
              <a:rPr lang="en-GB" dirty="0" err="1" smtClean="0"/>
              <a:t>WorldAutoSteel</a:t>
            </a:r>
            <a:r>
              <a:rPr lang="en-GB" dirty="0" smtClean="0"/>
              <a:t> Automotive Materials GHG Comparison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4920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Focus on a Vehicle Lifecycle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1373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70186"/>
          </a:xfrm>
        </p:spPr>
        <p:txBody>
          <a:bodyPr>
            <a:normAutofit/>
          </a:bodyPr>
          <a:lstStyle/>
          <a:p>
            <a:r>
              <a:rPr lang="en-GB" dirty="0" smtClean="0"/>
              <a:t>Breakdown of the phases within a vehicles life cycle and the % of emissions attached to each phase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872"/>
            <a:ext cx="7055703" cy="3158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79926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Life cycle of a Vehicle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www.worldautosteel.org/wp-content/uploads/2012/01/l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7305112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624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Additions to material production</a:t>
            </a:r>
            <a:endParaRPr lang="en-GB" dirty="0"/>
          </a:p>
        </p:txBody>
      </p:sp>
      <p:graphicFrame>
        <p:nvGraphicFramePr>
          <p:cNvPr id="7" name="Chart 6"/>
          <p:cNvGraphicFramePr>
            <a:graphicFrameLocks/>
          </p:cNvGraphicFramePr>
          <p:nvPr>
            <p:extLst/>
          </p:nvPr>
        </p:nvGraphicFramePr>
        <p:xfrm>
          <a:off x="179512" y="1340768"/>
          <a:ext cx="7920880" cy="532859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5856262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Alloying Additions </a:t>
            </a:r>
            <a:endParaRPr lang="en-GB" dirty="0"/>
          </a:p>
        </p:txBody>
      </p:sp>
      <p:graphicFrame>
        <p:nvGraphicFramePr>
          <p:cNvPr id="5" name="Chart 4"/>
          <p:cNvGraphicFramePr>
            <a:graphicFrameLocks/>
          </p:cNvGraphicFramePr>
          <p:nvPr>
            <p:extLst/>
          </p:nvPr>
        </p:nvGraphicFramePr>
        <p:xfrm>
          <a:off x="467544" y="1412776"/>
          <a:ext cx="7848872" cy="5256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6171527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70186"/>
          </a:xfrm>
        </p:spPr>
        <p:txBody>
          <a:bodyPr>
            <a:normAutofit/>
          </a:bodyPr>
          <a:lstStyle/>
          <a:p>
            <a:r>
              <a:rPr lang="en-GB" dirty="0" smtClean="0"/>
              <a:t>Material Production - </a:t>
            </a:r>
            <a:br>
              <a:rPr lang="en-GB" dirty="0" smtClean="0"/>
            </a:br>
            <a:r>
              <a:rPr lang="en-GB" sz="2800" dirty="0" smtClean="0"/>
              <a:t>Comparing CO</a:t>
            </a:r>
            <a:r>
              <a:rPr lang="en-GB" sz="2800" baseline="30000" dirty="0" smtClean="0"/>
              <a:t>2</a:t>
            </a:r>
            <a:r>
              <a:rPr lang="en-GB" sz="2800" dirty="0" smtClean="0"/>
              <a:t> emissions for different Automotive Materials</a:t>
            </a:r>
            <a:endParaRPr lang="en-GB" dirty="0"/>
          </a:p>
        </p:txBody>
      </p:sp>
      <p:graphicFrame>
        <p:nvGraphicFramePr>
          <p:cNvPr id="7" name="Chart 6"/>
          <p:cNvGraphicFramePr>
            <a:graphicFrameLocks/>
          </p:cNvGraphicFramePr>
          <p:nvPr>
            <p:extLst/>
          </p:nvPr>
        </p:nvGraphicFramePr>
        <p:xfrm>
          <a:off x="611560" y="1916832"/>
          <a:ext cx="7198519" cy="47668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0030394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Manufacturing processes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processes have to be considered;</a:t>
            </a:r>
          </a:p>
          <a:p>
            <a:endParaRPr lang="en-GB" dirty="0"/>
          </a:p>
          <a:p>
            <a:r>
              <a:rPr lang="en-GB" dirty="0" smtClean="0"/>
              <a:t>Cold Stamping</a:t>
            </a:r>
          </a:p>
          <a:p>
            <a:pPr lvl="1"/>
            <a:r>
              <a:rPr lang="en-GB" dirty="0" smtClean="0"/>
              <a:t>0.20267 kgCO</a:t>
            </a:r>
            <a:r>
              <a:rPr lang="en-GB" baseline="-25000" dirty="0" smtClean="0"/>
              <a:t>2</a:t>
            </a:r>
            <a:r>
              <a:rPr lang="en-GB" dirty="0" smtClean="0"/>
              <a:t>eq/kg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Hot Stamping</a:t>
            </a:r>
          </a:p>
          <a:p>
            <a:pPr lvl="1"/>
            <a:r>
              <a:rPr lang="en-GB" dirty="0" smtClean="0"/>
              <a:t>0.35968 kgCO</a:t>
            </a:r>
            <a:r>
              <a:rPr lang="en-GB" baseline="-25000" dirty="0" smtClean="0"/>
              <a:t>2</a:t>
            </a:r>
            <a:r>
              <a:rPr lang="en-GB" dirty="0" smtClean="0"/>
              <a:t>eq/kg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Hot stamping is a 77% increase in CO</a:t>
            </a:r>
            <a:r>
              <a:rPr lang="en-GB" baseline="-25000" dirty="0" smtClean="0"/>
              <a:t>2</a:t>
            </a:r>
            <a:r>
              <a:rPr lang="en-GB" dirty="0" smtClean="0"/>
              <a:t> </a:t>
            </a:r>
            <a:r>
              <a:rPr lang="en-GB" dirty="0" err="1" smtClean="0"/>
              <a:t>eq</a:t>
            </a:r>
            <a:r>
              <a:rPr lang="en-GB" dirty="0" smtClean="0"/>
              <a:t> emissions over cold stamping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565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Phase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Areas to consider within the phase;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Fuel Production</a:t>
            </a:r>
          </a:p>
          <a:p>
            <a:pPr marL="365760" lvl="1" indent="0">
              <a:buNone/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Tail pipe emissions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90800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Fuel Production</a:t>
            </a:r>
            <a:endParaRPr lang="en-GB" dirty="0"/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/>
          </p:nvPr>
        </p:nvGraphicFramePr>
        <p:xfrm>
          <a:off x="323528" y="1412776"/>
          <a:ext cx="7776864" cy="52565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3452348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Tailpipe Emissions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457200" y="1600200"/>
          <a:ext cx="7467600" cy="48736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4175847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Driving cycles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Two Types</a:t>
            </a:r>
          </a:p>
          <a:p>
            <a:endParaRPr lang="en-GB" dirty="0"/>
          </a:p>
          <a:p>
            <a:r>
              <a:rPr lang="en-GB" dirty="0" smtClean="0"/>
              <a:t>Modal</a:t>
            </a:r>
          </a:p>
          <a:p>
            <a:pPr lvl="1"/>
            <a:r>
              <a:rPr lang="en-GB" dirty="0" smtClean="0"/>
              <a:t>At some point in the driving cycle the speed is constant</a:t>
            </a:r>
          </a:p>
          <a:p>
            <a:pPr lvl="1"/>
            <a:r>
              <a:rPr lang="en-GB" dirty="0" smtClean="0"/>
              <a:t>Based on traffic information from Paris &amp; Rome</a:t>
            </a:r>
          </a:p>
          <a:p>
            <a:pPr lvl="1"/>
            <a:endParaRPr lang="en-GB" dirty="0"/>
          </a:p>
          <a:p>
            <a:r>
              <a:rPr lang="en-GB" dirty="0" smtClean="0"/>
              <a:t>Transient</a:t>
            </a:r>
          </a:p>
          <a:p>
            <a:pPr lvl="1"/>
            <a:r>
              <a:rPr lang="en-GB" dirty="0" smtClean="0"/>
              <a:t>Parts of constant speed are much smaller</a:t>
            </a:r>
          </a:p>
          <a:p>
            <a:pPr lvl="1"/>
            <a:r>
              <a:rPr lang="en-GB" dirty="0" smtClean="0"/>
              <a:t>Derived from real driving patterns across Europe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4521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European Driving Cycle (NEDC)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5050590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600" y="4581128"/>
            <a:ext cx="5852484" cy="2092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137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Hyzem</a:t>
            </a:r>
            <a:r>
              <a:rPr lang="en-GB" dirty="0" smtClean="0"/>
              <a:t> Driving Cycles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625518" y="1124744"/>
            <a:ext cx="4299281" cy="5349208"/>
          </a:xfrm>
        </p:spPr>
        <p:txBody>
          <a:bodyPr/>
          <a:lstStyle/>
          <a:p>
            <a:r>
              <a:rPr lang="en-GB" dirty="0" smtClean="0"/>
              <a:t>Urban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Rural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Motorway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07" y="1024806"/>
            <a:ext cx="3409993" cy="1920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26" y="2945470"/>
            <a:ext cx="3409993" cy="2001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46640"/>
            <a:ext cx="3409993" cy="188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4860032" y="2289810"/>
          <a:ext cx="3946000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6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86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86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865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Urban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Rural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Motorway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Average Speed (km/h)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22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48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92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Time Length</a:t>
                      </a:r>
                      <a:r>
                        <a:rPr lang="en-GB" sz="1200" baseline="0" dirty="0" smtClean="0"/>
                        <a:t> (s)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550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825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1800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Stoppages (%)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25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10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-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39402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SAE J1711</a:t>
            </a:r>
            <a:endParaRPr lang="en-GB" dirty="0"/>
          </a:p>
        </p:txBody>
      </p:sp>
      <p:pic>
        <p:nvPicPr>
          <p:cNvPr id="3074" name="Picture 2" descr="Figure 2: FTP-72 Cycle Ch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56791"/>
            <a:ext cx="4219026" cy="2232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igure 4: US06 Driving Cycle Ch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83" y="4437112"/>
            <a:ext cx="4103334" cy="218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Figure 5: SC03 Cycle Char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045" y="1535248"/>
            <a:ext cx="4411337" cy="2253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igure 6: US HWFET Cycle Chart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3" y="4437112"/>
            <a:ext cx="4320479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89558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effects Use Phase Emissions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Powertrain</a:t>
            </a:r>
          </a:p>
          <a:p>
            <a:endParaRPr lang="en-GB" dirty="0" smtClean="0"/>
          </a:p>
          <a:p>
            <a:r>
              <a:rPr lang="en-GB" dirty="0" smtClean="0"/>
              <a:t>Distance</a:t>
            </a:r>
          </a:p>
          <a:p>
            <a:endParaRPr lang="en-GB" dirty="0"/>
          </a:p>
          <a:p>
            <a:r>
              <a:rPr lang="en-GB" dirty="0" smtClean="0"/>
              <a:t>Size of Vehicle</a:t>
            </a:r>
          </a:p>
          <a:p>
            <a:endParaRPr lang="en-GB" dirty="0"/>
          </a:p>
          <a:p>
            <a:r>
              <a:rPr lang="en-GB" dirty="0" smtClean="0"/>
              <a:t>Fuel Usage levels</a:t>
            </a:r>
          </a:p>
          <a:p>
            <a:endParaRPr lang="en-GB" dirty="0"/>
          </a:p>
          <a:p>
            <a:r>
              <a:rPr lang="en-GB" dirty="0" smtClean="0"/>
              <a:t>Driving Cycles</a:t>
            </a:r>
          </a:p>
        </p:txBody>
      </p:sp>
    </p:spTree>
    <p:extLst>
      <p:ext uri="{BB962C8B-B14F-4D97-AF65-F5344CB8AC3E}">
        <p14:creationId xmlns:p14="http://schemas.microsoft.com/office/powerpoint/2010/main" val="157084003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624"/>
            <a:ext cx="6408712" cy="661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61862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Recycling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Credit is given back in LCA’s </a:t>
            </a:r>
          </a:p>
          <a:p>
            <a:endParaRPr lang="en-GB" dirty="0" smtClean="0"/>
          </a:p>
          <a:p>
            <a:r>
              <a:rPr lang="en-GB" dirty="0" smtClean="0"/>
              <a:t>Based on the energy &amp;  emissions savings of using secondary material over primary material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547664" y="3933056"/>
          <a:ext cx="5616624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083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Material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kgCO</a:t>
                      </a:r>
                      <a:r>
                        <a:rPr lang="en-GB" baseline="-25000" dirty="0" smtClean="0"/>
                        <a:t>2</a:t>
                      </a:r>
                      <a:r>
                        <a:rPr lang="en-GB" dirty="0" smtClean="0"/>
                        <a:t>eq/kg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Steel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1.47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Aluminium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9.82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Magnesium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31.50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Battery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4.82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12940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6" name="Chart 5"/>
          <p:cNvGraphicFramePr/>
          <p:nvPr>
            <p:extLst/>
          </p:nvPr>
        </p:nvGraphicFramePr>
        <p:xfrm>
          <a:off x="323528" y="188640"/>
          <a:ext cx="8208912" cy="64087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1756254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Component Comparison</a:t>
            </a:r>
            <a:endParaRPr lang="en-GB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3145791" cy="228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84784"/>
            <a:ext cx="2856348" cy="2180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05064"/>
            <a:ext cx="5904656" cy="266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32337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15" y="1844824"/>
            <a:ext cx="8308233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03618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mbria"/>
      <a:ea typeface=""/>
      <a:cs typeface=""/>
      <a:font script="Jpan" typeface="ＭＳ 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明朝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1675</TotalTime>
  <Words>694</Words>
  <Application>Microsoft Office PowerPoint</Application>
  <PresentationFormat>On-screen Show (4:3)</PresentationFormat>
  <Paragraphs>223</Paragraphs>
  <Slides>34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Calibri</vt:lpstr>
      <vt:lpstr>Century Schoolbook</vt:lpstr>
      <vt:lpstr>Courier New</vt:lpstr>
      <vt:lpstr>Wingdings</vt:lpstr>
      <vt:lpstr>Wingdings 2</vt:lpstr>
      <vt:lpstr>Oriel</vt:lpstr>
      <vt:lpstr>Sustainability through Technology</vt:lpstr>
      <vt:lpstr>Point of LCA results</vt:lpstr>
      <vt:lpstr>Steps required for an LCA</vt:lpstr>
      <vt:lpstr>Goal &amp; Scope</vt:lpstr>
      <vt:lpstr>Inventory Analysis</vt:lpstr>
      <vt:lpstr>Impact Assessment</vt:lpstr>
      <vt:lpstr>Interpretation</vt:lpstr>
      <vt:lpstr>Issues with LCA</vt:lpstr>
      <vt:lpstr>Data Issues</vt:lpstr>
      <vt:lpstr>Simplified Procedures for Inventory analysis</vt:lpstr>
      <vt:lpstr>Impact Categories &amp; Indicators</vt:lpstr>
      <vt:lpstr>Comparing Different Aspects</vt:lpstr>
      <vt:lpstr>Comparing Different Aspects</vt:lpstr>
      <vt:lpstr>How are LCA’s conducted</vt:lpstr>
      <vt:lpstr>Focus on a Vehicle Lifecycle</vt:lpstr>
      <vt:lpstr>Breakdown of the phases within a vehicles life cycle and the % of emissions attached to each phase</vt:lpstr>
      <vt:lpstr>Life cycle of a Vehicle</vt:lpstr>
      <vt:lpstr>Additions to material production</vt:lpstr>
      <vt:lpstr>Alloying Additions </vt:lpstr>
      <vt:lpstr>Material Production -  Comparing CO2 emissions for different Automotive Materials</vt:lpstr>
      <vt:lpstr>Manufacturing processes </vt:lpstr>
      <vt:lpstr>Use Phase</vt:lpstr>
      <vt:lpstr>Fuel Production</vt:lpstr>
      <vt:lpstr>Tailpipe Emissions</vt:lpstr>
      <vt:lpstr>Driving cycles</vt:lpstr>
      <vt:lpstr>New European Driving Cycle (NEDC)</vt:lpstr>
      <vt:lpstr>Hyzem Driving Cycles</vt:lpstr>
      <vt:lpstr>SAE J1711</vt:lpstr>
      <vt:lpstr>What effects Use Phase Emissions</vt:lpstr>
      <vt:lpstr>PowerPoint Presentation</vt:lpstr>
      <vt:lpstr>Recycling</vt:lpstr>
      <vt:lpstr>PowerPoint Presentation</vt:lpstr>
      <vt:lpstr>Component Comparison</vt:lpstr>
      <vt:lpstr>Results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96</cp:revision>
  <dcterms:created xsi:type="dcterms:W3CDTF">2014-10-10T09:37:13Z</dcterms:created>
  <dcterms:modified xsi:type="dcterms:W3CDTF">2019-03-21T11:13:33Z</dcterms:modified>
</cp:coreProperties>
</file>