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68" r:id="rId2"/>
    <p:sldId id="279" r:id="rId3"/>
    <p:sldId id="280" r:id="rId4"/>
    <p:sldId id="287" r:id="rId5"/>
    <p:sldId id="269" r:id="rId6"/>
    <p:sldId id="273" r:id="rId7"/>
    <p:sldId id="289" r:id="rId8"/>
    <p:sldId id="288" r:id="rId9"/>
    <p:sldId id="283" r:id="rId10"/>
    <p:sldId id="281" r:id="rId11"/>
    <p:sldId id="285" r:id="rId12"/>
    <p:sldId id="292" r:id="rId13"/>
    <p:sldId id="296" r:id="rId14"/>
    <p:sldId id="297" r:id="rId15"/>
    <p:sldId id="307" r:id="rId16"/>
    <p:sldId id="306" r:id="rId17"/>
    <p:sldId id="298" r:id="rId18"/>
    <p:sldId id="300" r:id="rId19"/>
    <p:sldId id="301" r:id="rId20"/>
    <p:sldId id="304" r:id="rId21"/>
    <p:sldId id="303" r:id="rId22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61" autoAdjust="0"/>
    <p:restoredTop sz="88980"/>
  </p:normalViewPr>
  <p:slideViewPr>
    <p:cSldViewPr snapToGrid="0">
      <p:cViewPr varScale="1">
        <p:scale>
          <a:sx n="81" d="100"/>
          <a:sy n="81" d="100"/>
        </p:scale>
        <p:origin x="144" y="45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85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5558" cy="502835"/>
          </a:xfrm>
          <a:prstGeom prst="rect">
            <a:avLst/>
          </a:prstGeom>
        </p:spPr>
        <p:txBody>
          <a:bodyPr vert="horz" lIns="96628" tIns="48314" rIns="96628" bIns="48314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2835"/>
          </a:xfrm>
          <a:prstGeom prst="rect">
            <a:avLst/>
          </a:prstGeom>
        </p:spPr>
        <p:txBody>
          <a:bodyPr vert="horz" lIns="96628" tIns="48314" rIns="96628" bIns="48314" rtlCol="0"/>
          <a:lstStyle>
            <a:lvl1pPr algn="r">
              <a:defRPr sz="1300"/>
            </a:lvl1pPr>
          </a:lstStyle>
          <a:p>
            <a:fld id="{6AC4FB8F-ED15-48AB-97BD-17129D4E699D}" type="datetimeFigureOut">
              <a:rPr lang="en-US" smtClean="0"/>
              <a:t>5/4/2021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519056"/>
            <a:ext cx="2985558" cy="502834"/>
          </a:xfrm>
          <a:prstGeom prst="rect">
            <a:avLst/>
          </a:prstGeom>
        </p:spPr>
        <p:txBody>
          <a:bodyPr vert="horz" lIns="96628" tIns="48314" rIns="96628" bIns="48314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6"/>
            <a:ext cx="2985558" cy="502834"/>
          </a:xfrm>
          <a:prstGeom prst="rect">
            <a:avLst/>
          </a:prstGeom>
        </p:spPr>
        <p:txBody>
          <a:bodyPr vert="horz" lIns="96628" tIns="48314" rIns="96628" bIns="48314" rtlCol="0" anchor="b"/>
          <a:lstStyle>
            <a:lvl1pPr algn="r">
              <a:defRPr sz="1300"/>
            </a:lvl1pPr>
          </a:lstStyle>
          <a:p>
            <a:fld id="{7E6B3739-9081-478F-812E-AE7CE14063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10498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5558" cy="502835"/>
          </a:xfrm>
          <a:prstGeom prst="rect">
            <a:avLst/>
          </a:prstGeom>
        </p:spPr>
        <p:txBody>
          <a:bodyPr vert="horz" lIns="96628" tIns="48314" rIns="96628" bIns="48314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2835"/>
          </a:xfrm>
          <a:prstGeom prst="rect">
            <a:avLst/>
          </a:prstGeom>
        </p:spPr>
        <p:txBody>
          <a:bodyPr vert="horz" lIns="96628" tIns="48314" rIns="96628" bIns="48314" rtlCol="0"/>
          <a:lstStyle>
            <a:lvl1pPr algn="r">
              <a:defRPr sz="1300"/>
            </a:lvl1pPr>
          </a:lstStyle>
          <a:p>
            <a:fld id="{BBC9D437-CD83-4825-AD0D-5E7B341BC79B}" type="datetimeFigureOut">
              <a:rPr lang="en-US" smtClean="0"/>
              <a:t>5/4/2021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1862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28" tIns="48314" rIns="96628" bIns="48314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3"/>
            <a:ext cx="5511800" cy="3382387"/>
          </a:xfrm>
          <a:prstGeom prst="rect">
            <a:avLst/>
          </a:prstGeom>
        </p:spPr>
        <p:txBody>
          <a:bodyPr vert="horz" lIns="96628" tIns="48314" rIns="96628" bIns="483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6"/>
            <a:ext cx="2985558" cy="502834"/>
          </a:xfrm>
          <a:prstGeom prst="rect">
            <a:avLst/>
          </a:prstGeom>
        </p:spPr>
        <p:txBody>
          <a:bodyPr vert="horz" lIns="96628" tIns="48314" rIns="96628" bIns="48314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6"/>
            <a:ext cx="2985558" cy="502834"/>
          </a:xfrm>
          <a:prstGeom prst="rect">
            <a:avLst/>
          </a:prstGeom>
        </p:spPr>
        <p:txBody>
          <a:bodyPr vert="horz" lIns="96628" tIns="48314" rIns="96628" bIns="48314" rtlCol="0" anchor="b"/>
          <a:lstStyle>
            <a:lvl1pPr algn="r">
              <a:defRPr sz="1300"/>
            </a:lvl1pPr>
          </a:lstStyle>
          <a:p>
            <a:fld id="{560CF8BB-EBC7-4B8F-9632-A5A136FBB88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36962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204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9208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689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GB" dirty="0"/>
              <a:t>list different sources referred to in order to come to these conclusions</a:t>
            </a:r>
          </a:p>
          <a:p>
            <a:pPr defTabSz="966280">
              <a:defRPr/>
            </a:pPr>
            <a:endParaRPr lang="en-GB" dirty="0"/>
          </a:p>
          <a:p>
            <a:pPr defTabSz="966280">
              <a:defRPr/>
            </a:pPr>
            <a:r>
              <a:rPr lang="en-GB" sz="1300" dirty="0"/>
              <a:t>Case study research conducted by Kassem et al. (2015) aimed to explore the benefits and challenges of BIM in FM using the Northumbria University campus.</a:t>
            </a:r>
            <a:r>
              <a:rPr lang="en-GB" dirty="0">
                <a:effectLst/>
              </a:rPr>
              <a:t> </a:t>
            </a:r>
          </a:p>
          <a:p>
            <a:pPr defTabSz="966280">
              <a:defRPr/>
            </a:pPr>
            <a:endParaRPr lang="en-GB" sz="1300" dirty="0"/>
          </a:p>
          <a:p>
            <a:pPr defTabSz="966280">
              <a:defRPr/>
            </a:pPr>
            <a:r>
              <a:rPr lang="en-GB" sz="1300" dirty="0"/>
              <a:t>Volk et al. (2014) concluded that there is insufficient research evidence supporting BIM application within the existing built environments.</a:t>
            </a:r>
          </a:p>
          <a:p>
            <a:pPr defTabSz="966280">
              <a:defRPr/>
            </a:pPr>
            <a:endParaRPr lang="en-GB" sz="1300" dirty="0"/>
          </a:p>
          <a:p>
            <a:pPr defTabSz="966280">
              <a:defRPr/>
            </a:pPr>
            <a:r>
              <a:rPr lang="en-GB" sz="1300" dirty="0"/>
              <a:t>Yalcinkaya and Singh (2014) identified challenges associated with the interoperability between FM CAFM type software platforms and BIM citing factors that limited tangible benefits linked to the application of BIM </a:t>
            </a:r>
            <a:endParaRPr lang="en-GB" dirty="0"/>
          </a:p>
          <a:p>
            <a:pPr defTabSz="966280">
              <a:defRPr/>
            </a:pPr>
            <a:endParaRPr lang="en-GB" sz="1300" dirty="0"/>
          </a:p>
          <a:p>
            <a:pPr defTabSz="966280">
              <a:defRPr/>
            </a:pPr>
            <a:r>
              <a:rPr lang="en-GB" sz="1300" dirty="0"/>
              <a:t>Gurvich et al. (2017) Insinuate in their research that challenges remain prevalent in BIM integrated FM adoption from both an individual and organisational perspective.</a:t>
            </a:r>
            <a:endParaRPr lang="en-GB" dirty="0"/>
          </a:p>
          <a:p>
            <a:endParaRPr lang="en-GB" dirty="0"/>
          </a:p>
          <a:p>
            <a:r>
              <a:rPr lang="en-GB" sz="1300" dirty="0"/>
              <a:t>Parn et al. (2017)  challenges comprise a need to consider a more long-term strategic focus with unique interoperability integration unification with software solutions that strengthen and enhance a deeper comprehension supplemented by a level of educational support that breeds ongoing expertise within FM practitioners</a:t>
            </a:r>
            <a:r>
              <a:rPr lang="en-GB" dirty="0">
                <a:effectLst/>
              </a:rPr>
              <a:t> </a:t>
            </a:r>
          </a:p>
          <a:p>
            <a:endParaRPr lang="en-GB" sz="1300" dirty="0"/>
          </a:p>
          <a:p>
            <a:r>
              <a:rPr lang="en-GB" sz="1300" dirty="0"/>
              <a:t>Hilal et al. (2019) reflected on the case study conducted by Kassem et al. (2015) by identifying a series of challenges that concluded that there were deficiencies in these related paper practices that perhaps validated any tangible benefits of BIM in FM. </a:t>
            </a:r>
          </a:p>
          <a:p>
            <a:endParaRPr lang="en-GB" sz="1300" dirty="0"/>
          </a:p>
          <a:p>
            <a:r>
              <a:rPr lang="en-GB" sz="1300" dirty="0"/>
              <a:t>Ashworth et al. (2019) study into success factors for FM employer's information requirements (EIR) for BIM</a:t>
            </a:r>
            <a:r>
              <a:rPr lang="en-GB" dirty="0">
                <a:effectLst/>
              </a:rPr>
              <a:t> implied tangible benefits but relating to new build and design.</a:t>
            </a:r>
            <a:endParaRPr lang="en-GB" sz="1300" dirty="0"/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951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Typical Business Cost - O &amp; M, after salaries, is the second largest cost of a typical business organisation represents Operation and maintenance asset management  against WLC commitments </a:t>
            </a:r>
            <a:endParaRPr lang="en-GB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228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Future of BIM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130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Future of BIM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2889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BIM-Integrated FM Management – Inhouse or outsourced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401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7272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512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BIM-Integrated FM Management – Inhouse or outsourced </a:t>
            </a:r>
          </a:p>
          <a:p>
            <a:endParaRPr lang="en-GB" sz="1300" dirty="0"/>
          </a:p>
          <a:p>
            <a:r>
              <a:rPr lang="en-GB" sz="1300" dirty="0"/>
              <a:t>Twinview is a Digital Twin platform built upon BIM outputs. It combines the power of cloud computing, IoT, CAFM and O&amp;M solutions to provide a complete deliverable for the built asset's operation and maintenance.</a:t>
            </a:r>
            <a:r>
              <a:rPr lang="en-GB" dirty="0">
                <a:effectLst/>
              </a:rPr>
              <a:t>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159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5018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236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80">
              <a:defRPr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BIM-Integrated FM Management – Inhouse or outsourced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CF8BB-EBC7-4B8F-9632-A5A136FBB880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096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55780"/>
            <a:ext cx="6858000" cy="3200400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956180"/>
            <a:ext cx="6858000" cy="109728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43997-5189-164E-A35D-427939803A51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4F1C4C1F-F0E6-5842-A90C-72721424A558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22960"/>
            <a:ext cx="8686800" cy="201168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834640"/>
            <a:ext cx="8686800" cy="109728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8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18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2A012-3D12-CD40-AA9C-33B39CE04392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18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18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B5A82-591F-4F4C-977B-89F0987473F2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E2974-0A85-2D46-A739-17AFE30AC201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4A1F4-F66C-9A4A-9B28-C1A1643A299B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9420" y="408993"/>
            <a:ext cx="4800937" cy="182880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91" y="381000"/>
            <a:ext cx="5489510" cy="5791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9420" y="2237793"/>
            <a:ext cx="4800937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0B51E-C844-A943-A082-90115675BD7E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248" y="384048"/>
            <a:ext cx="4800600" cy="1828800"/>
          </a:xfrm>
        </p:spPr>
        <p:txBody>
          <a:bodyPr anchor="b">
            <a:noAutofit/>
          </a:bodyPr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  <a:ln>
            <a:noFill/>
          </a:ln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6249" y="2240280"/>
            <a:ext cx="4799140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120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AF18D-7D7D-4144-B8A0-EB36B41196AA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42120" y="380999"/>
            <a:ext cx="2011680" cy="6096001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1199" y="380999"/>
            <a:ext cx="7074859" cy="60960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A0DAE-C55F-2844-977D-9F462696477B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0" y="381000"/>
            <a:ext cx="9372600" cy="1295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987419"/>
            <a:ext cx="9372600" cy="4483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631790" y="5586761"/>
            <a:ext cx="280731" cy="883759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7FDDD5CF-F371-9744-B7E5-25538C0C98FD}" type="datetime1">
              <a:rPr lang="en-GB" smtClean="0"/>
              <a:t>04/05/2021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631790" y="365125"/>
            <a:ext cx="280730" cy="5139936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ctr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BIM-Integrated FM VIVA Presentation UWTSD April 2021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kern="1200" cap="all" baseline="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74320" algn="l" defTabSz="914400" rtl="0" eaLnBrk="1" latinLnBrk="0" hangingPunct="1">
        <a:lnSpc>
          <a:spcPct val="90000"/>
        </a:lnSpc>
        <a:spcBef>
          <a:spcPts val="1200"/>
        </a:spcBef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jpeg"/><Relationship Id="rId5" Type="http://schemas.openxmlformats.org/officeDocument/2006/relationships/image" Target="../media/image7.png"/><Relationship Id="rId4" Type="http://schemas.openxmlformats.org/officeDocument/2006/relationships/image" Target="https://geospatialmedia.s3.amazonaws.com/wp-content/uploads/2018/10/Page-50-51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7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tiff"/><Relationship Id="rId4" Type="http://schemas.openxmlformats.org/officeDocument/2006/relationships/image" Target="../media/image6.jpeg"/><Relationship Id="rId9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JP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599" y="278296"/>
            <a:ext cx="7132983" cy="1590261"/>
          </a:xfrm>
        </p:spPr>
        <p:txBody>
          <a:bodyPr>
            <a:noAutofit/>
          </a:bodyPr>
          <a:lstStyle/>
          <a:p>
            <a:r>
              <a:rPr lang="en-GB" sz="3200" b="1" dirty="0"/>
              <a:t>BIM integrated FM: Industry Misconception for the Existing Estates </a:t>
            </a:r>
            <a:r>
              <a:rPr lang="en-GB" sz="3200" b="1" dirty="0" smtClean="0"/>
              <a:t>and a</a:t>
            </a:r>
            <a:r>
              <a:rPr lang="en-GB" sz="3200" b="1" dirty="0" smtClean="0"/>
              <a:t> </a:t>
            </a:r>
            <a:r>
              <a:rPr lang="en-GB" sz="3200" b="1" dirty="0"/>
              <a:t>Case for Cultural Innovation.</a:t>
            </a:r>
            <a:r>
              <a:rPr lang="en-GB" sz="3200" dirty="0"/>
              <a:t> 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251" y="2081057"/>
            <a:ext cx="3773558" cy="41703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Richard Black (1803287)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778CE4-4065-1247-A4BB-6E1E44657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7267592" y="3420394"/>
            <a:ext cx="290923" cy="5697091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8330CB-2B0D-B647-8B4A-F1D25DE1ED72}"/>
              </a:ext>
            </a:extLst>
          </p:cNvPr>
          <p:cNvSpPr txBox="1"/>
          <p:nvPr/>
        </p:nvSpPr>
        <p:spPr>
          <a:xfrm>
            <a:off x="609599" y="2808284"/>
            <a:ext cx="6347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FM Maintenance and Operations, Estates Department, University of the West of England Bristol.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D4A000-69AD-0144-BBAD-29D36E02C263}"/>
              </a:ext>
            </a:extLst>
          </p:cNvPr>
          <p:cNvSpPr txBox="1"/>
          <p:nvPr/>
        </p:nvSpPr>
        <p:spPr>
          <a:xfrm>
            <a:off x="609599" y="3541912"/>
            <a:ext cx="6152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MSc Property and Facilities Management, School of Architecture Built and Natural Environment, University of Wales Trinity Saint David. </a:t>
            </a:r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65FB8C94-B4BB-FA4C-B980-25BCF435E3F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509" y="5982804"/>
            <a:ext cx="1765300" cy="5969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E7D05A9-443E-6F41-992F-0CC5D4B6E38A}"/>
              </a:ext>
            </a:extLst>
          </p:cNvPr>
          <p:cNvSpPr txBox="1"/>
          <p:nvPr/>
        </p:nvSpPr>
        <p:spPr>
          <a:xfrm>
            <a:off x="609599" y="4630855"/>
            <a:ext cx="6152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Supervisor Dr Keerthi Ranasinghe.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427E653-1731-2642-81E6-CA339976E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E8D4363F-0B0C-334D-AAE1-4A0266112F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509" y="5984252"/>
            <a:ext cx="1765300" cy="59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25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247" y="594891"/>
            <a:ext cx="5155585" cy="636105"/>
          </a:xfrm>
        </p:spPr>
        <p:txBody>
          <a:bodyPr/>
          <a:lstStyle/>
          <a:p>
            <a:r>
              <a:rPr lang="en-US"/>
              <a:t>In The beginning </a:t>
            </a:r>
            <a:endParaRPr lang="en-US" dirty="0"/>
          </a:p>
        </p:txBody>
      </p:sp>
      <p:pic>
        <p:nvPicPr>
          <p:cNvPr id="6" name="Picture Placeholder 5" descr="An aerial view of a large building&#10;&#10;Description automatically generated with medium confidence">
            <a:extLst>
              <a:ext uri="{FF2B5EF4-FFF2-40B4-BE49-F238E27FC236}">
                <a16:creationId xmlns:a16="http://schemas.microsoft.com/office/drawing/2014/main" id="{F47E48BF-91C2-934B-A9C8-274ABD243F4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06" b="10906"/>
          <a:stretch>
            <a:fillRect/>
          </a:stretch>
        </p:blipFill>
        <p:spPr>
          <a:xfrm>
            <a:off x="0" y="0"/>
            <a:ext cx="6096000" cy="685800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6245" y="5367992"/>
            <a:ext cx="5155587" cy="748744"/>
          </a:xfrm>
        </p:spPr>
        <p:txBody>
          <a:bodyPr>
            <a:noAutofit/>
          </a:bodyPr>
          <a:lstStyle/>
          <a:p>
            <a:r>
              <a:rPr lang="en-US" sz="2400" dirty="0"/>
              <a:t>Finally, UWE Frenchay Campus Opens (1975)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A2B213-718E-C248-8D1E-7E0960651716}"/>
              </a:ext>
            </a:extLst>
          </p:cNvPr>
          <p:cNvSpPr txBox="1"/>
          <p:nvPr/>
        </p:nvSpPr>
        <p:spPr>
          <a:xfrm>
            <a:off x="6556248" y="1230996"/>
            <a:ext cx="515558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(1894) The Bristol Society of Merchant Venturers' Navigation School becomes Merchant Venturers' Technical College, which occupied premises in Unity Street, Bristol. The College provided the nucleus for Bristol Polytechnic (UWE).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138B94-5162-4B48-BAC7-472CFD16A51F}"/>
              </a:ext>
            </a:extLst>
          </p:cNvPr>
          <p:cNvSpPr txBox="1"/>
          <p:nvPr/>
        </p:nvSpPr>
        <p:spPr>
          <a:xfrm>
            <a:off x="6556245" y="4167663"/>
            <a:ext cx="51555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(1970) Plans to develop the Coldharbour Lane (Frenchay) site are revealed.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B9A5F6-F48B-EB44-BD3B-70BCBAF5E832}"/>
              </a:ext>
            </a:extLst>
          </p:cNvPr>
          <p:cNvSpPr txBox="1"/>
          <p:nvPr/>
        </p:nvSpPr>
        <p:spPr>
          <a:xfrm>
            <a:off x="1354324" y="5137159"/>
            <a:ext cx="3186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Polytechnic (UWE) 1975</a:t>
            </a:r>
          </a:p>
        </p:txBody>
      </p:sp>
    </p:spTree>
    <p:extLst>
      <p:ext uri="{BB962C8B-B14F-4D97-AF65-F5344CB8AC3E}">
        <p14:creationId xmlns:p14="http://schemas.microsoft.com/office/powerpoint/2010/main" val="177867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4788" y="438157"/>
            <a:ext cx="4930119" cy="732687"/>
          </a:xfrm>
        </p:spPr>
        <p:txBody>
          <a:bodyPr/>
          <a:lstStyle/>
          <a:p>
            <a:r>
              <a:rPr lang="en-US" dirty="0"/>
              <a:t>And Now…….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14548" y="1210563"/>
            <a:ext cx="5637211" cy="1304586"/>
          </a:xfrm>
        </p:spPr>
        <p:txBody>
          <a:bodyPr>
            <a:normAutofit/>
          </a:bodyPr>
          <a:lstStyle/>
          <a:p>
            <a:r>
              <a:rPr lang="en-GB" sz="2400" dirty="0"/>
              <a:t>2017 - £55m Bristol Business School on </a:t>
            </a:r>
            <a:r>
              <a:rPr lang="en-GB" sz="2400" dirty="0" err="1"/>
              <a:t>Frenchay</a:t>
            </a:r>
            <a:r>
              <a:rPr lang="en-GB" sz="2400" dirty="0"/>
              <a:t> Campus opens to accommodate the Faculty of Business and Law (FBL).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19E0AA-AF22-854E-81E5-33463B6AB8E3}"/>
              </a:ext>
            </a:extLst>
          </p:cNvPr>
          <p:cNvSpPr txBox="1"/>
          <p:nvPr/>
        </p:nvSpPr>
        <p:spPr>
          <a:xfrm>
            <a:off x="6554788" y="3220092"/>
            <a:ext cx="48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2021 - £22m Engineering building Opened</a:t>
            </a:r>
            <a:r>
              <a:rPr lang="en-GB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CA3442-05DE-584F-A765-CC804EB77F18}"/>
              </a:ext>
            </a:extLst>
          </p:cNvPr>
          <p:cNvSpPr txBox="1"/>
          <p:nvPr/>
        </p:nvSpPr>
        <p:spPr>
          <a:xfrm>
            <a:off x="6474307" y="4736424"/>
            <a:ext cx="57176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2021 – £79m Future (2023) Accommodation </a:t>
            </a:r>
          </a:p>
          <a:p>
            <a:r>
              <a:rPr lang="en-GB" sz="2400" dirty="0"/>
              <a:t>over three phases of construction</a:t>
            </a:r>
          </a:p>
          <a:p>
            <a:r>
              <a:rPr lang="en-GB" sz="2400" dirty="0"/>
              <a:t>supporting net zero commitments. </a:t>
            </a:r>
          </a:p>
        </p:txBody>
      </p:sp>
      <p:pic>
        <p:nvPicPr>
          <p:cNvPr id="13" name="Picture 12" descr="Bristoluni ">
            <a:extLst>
              <a:ext uri="{FF2B5EF4-FFF2-40B4-BE49-F238E27FC236}">
                <a16:creationId xmlns:a16="http://schemas.microsoft.com/office/drawing/2014/main" id="{20189350-CF00-7E47-A444-F7843B0B15E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694" y="438157"/>
            <a:ext cx="3094008" cy="210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663" y="4721525"/>
            <a:ext cx="3278039" cy="2007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Work Completes at the Iconic School of Engineering, UWE - FP Hurle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02" y="2708425"/>
            <a:ext cx="3582838" cy="185234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27E20-97FE-1E4A-937A-A035A2C29D77}"/>
              </a:ext>
            </a:extLst>
          </p:cNvPr>
          <p:cNvSpPr txBox="1"/>
          <p:nvPr/>
        </p:nvSpPr>
        <p:spPr>
          <a:xfrm>
            <a:off x="1005541" y="880534"/>
            <a:ext cx="15191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Faculty of Business and Law.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2CCB3F-1C22-FD46-B1E9-7EB00C9C4E7E}"/>
              </a:ext>
            </a:extLst>
          </p:cNvPr>
          <p:cNvSpPr txBox="1"/>
          <p:nvPr/>
        </p:nvSpPr>
        <p:spPr>
          <a:xfrm>
            <a:off x="4052711" y="3034432"/>
            <a:ext cx="17499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highly innovative Engineering Building.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801413-8FA3-124D-B173-9D2D7BADF8F6}"/>
              </a:ext>
            </a:extLst>
          </p:cNvPr>
          <p:cNvSpPr txBox="1"/>
          <p:nvPr/>
        </p:nvSpPr>
        <p:spPr>
          <a:xfrm>
            <a:off x="316302" y="4903542"/>
            <a:ext cx="20543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Future circa 2000 bedspace (Passivhaus standard)  Accommodation Phase 1 of 3 </a:t>
            </a:r>
          </a:p>
        </p:txBody>
      </p:sp>
    </p:spTree>
    <p:extLst>
      <p:ext uri="{BB962C8B-B14F-4D97-AF65-F5344CB8AC3E}">
        <p14:creationId xmlns:p14="http://schemas.microsoft.com/office/powerpoint/2010/main" val="552103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7" y="442974"/>
            <a:ext cx="6626268" cy="669934"/>
          </a:xfrm>
        </p:spPr>
        <p:txBody>
          <a:bodyPr>
            <a:normAutofit/>
          </a:bodyPr>
          <a:lstStyle/>
          <a:p>
            <a:r>
              <a:rPr lang="en-US" dirty="0"/>
              <a:t>Case Study UWE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035698" y="1968379"/>
            <a:ext cx="60763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Challenges concerning new build projects and the 3D model.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Faculty of business and Law.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Walls court Park Phase two Residences.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Difficulty in integrating new build BIM models into existing CAFM systems.</a:t>
            </a:r>
          </a:p>
          <a:p>
            <a:endParaRPr lang="en-GB" sz="24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pic>
        <p:nvPicPr>
          <p:cNvPr id="9" name="Picture 8" descr="A picture containing building, outdoor, way, road&#10;&#10;Description automatically generated">
            <a:extLst>
              <a:ext uri="{FF2B5EF4-FFF2-40B4-BE49-F238E27FC236}">
                <a16:creationId xmlns:a16="http://schemas.microsoft.com/office/drawing/2014/main" id="{0B7C5918-DF10-A140-B161-CC7DD073B8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9022" y="3617252"/>
            <a:ext cx="3646257" cy="20419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39314B8-AB09-D34F-8AFB-703934A3C876}"/>
              </a:ext>
            </a:extLst>
          </p:cNvPr>
          <p:cNvSpPr txBox="1"/>
          <p:nvPr/>
        </p:nvSpPr>
        <p:spPr>
          <a:xfrm>
            <a:off x="7695093" y="3220498"/>
            <a:ext cx="3646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UWE FBL Opened 2017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3AA07F-DAB6-E746-BF29-ADB4AECE27A4}"/>
              </a:ext>
            </a:extLst>
          </p:cNvPr>
          <p:cNvSpPr txBox="1"/>
          <p:nvPr/>
        </p:nvSpPr>
        <p:spPr>
          <a:xfrm>
            <a:off x="7695092" y="5697420"/>
            <a:ext cx="3646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UWE WCP 2 Accommodation 2017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2EEC20-ABD1-E74D-AE3F-B2EE5A38FBAC}"/>
              </a:ext>
            </a:extLst>
          </p:cNvPr>
          <p:cNvSpPr txBox="1"/>
          <p:nvPr/>
        </p:nvSpPr>
        <p:spPr>
          <a:xfrm>
            <a:off x="1302707" y="1234404"/>
            <a:ext cx="607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Application of BIM in UWE FM Practice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1261CB-822F-9C49-9F45-A538DBD0E9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092" y="971427"/>
            <a:ext cx="3646257" cy="2215517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A418DE7-9738-9248-B883-366E5FC0F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B0FB-D71A-F340-AF06-A356841BD8E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12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199" y="308330"/>
            <a:ext cx="8440456" cy="864488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1543962"/>
            <a:ext cx="8052149" cy="3962601"/>
          </a:xfrm>
        </p:spPr>
        <p:txBody>
          <a:bodyPr>
            <a:noAutofit/>
          </a:bodyPr>
          <a:lstStyle/>
          <a:p>
            <a:r>
              <a:rPr lang="en-US" dirty="0"/>
              <a:t>Introduction.</a:t>
            </a:r>
          </a:p>
          <a:p>
            <a:r>
              <a:rPr lang="en-US" dirty="0"/>
              <a:t>Overview Research Aims.</a:t>
            </a:r>
          </a:p>
          <a:p>
            <a:r>
              <a:rPr lang="en-US" dirty="0"/>
              <a:t>Overview Research Objectives.</a:t>
            </a:r>
          </a:p>
          <a:p>
            <a:r>
              <a:rPr lang="en-US" dirty="0"/>
              <a:t>Literature Review.</a:t>
            </a:r>
          </a:p>
          <a:p>
            <a:r>
              <a:rPr lang="en-US" dirty="0"/>
              <a:t>Research Methodology.</a:t>
            </a:r>
          </a:p>
          <a:p>
            <a:r>
              <a:rPr lang="en-US" dirty="0"/>
              <a:t>Research Findings.</a:t>
            </a:r>
          </a:p>
          <a:p>
            <a:r>
              <a:rPr lang="en-US" dirty="0"/>
              <a:t>Conclusion and Recommendations to Further Research.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E27AE6-D62B-8148-A286-F42C54280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7316090" y="3471089"/>
            <a:ext cx="349380" cy="5861749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D8BE8A-3DD2-8343-81F1-3DB7B7981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D27A0919-8A00-BB40-B932-8E7915F1BB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A8B16ED5-DACC-0E44-8F02-15F1A2AF53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154" y="6052490"/>
            <a:ext cx="1765300" cy="59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33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22960"/>
            <a:ext cx="8686800" cy="617533"/>
          </a:xfrm>
        </p:spPr>
        <p:txBody>
          <a:bodyPr>
            <a:noAutofit/>
          </a:bodyPr>
          <a:lstStyle/>
          <a:p>
            <a:r>
              <a:rPr lang="en-US" sz="4400" dirty="0"/>
              <a:t>Introduction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6402" y="2397344"/>
            <a:ext cx="8686800" cy="3204670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Motivation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Existing infrastructure commands new ideas.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BIM – New buildings at the expense of existing buildings.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The wholly digital future for building management.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1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1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86217B8-B0C4-B248-9781-6BACCB3241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35040"/>
            <a:ext cx="1765300" cy="596900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63842467-6525-7147-8AE9-B1C88520BBB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2634" y="6035040"/>
            <a:ext cx="1765300" cy="5969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77CE42-7908-6741-A078-A15451A316D1}"/>
              </a:ext>
            </a:extLst>
          </p:cNvPr>
          <p:cNvSpPr txBox="1"/>
          <p:nvPr/>
        </p:nvSpPr>
        <p:spPr>
          <a:xfrm>
            <a:off x="4498866" y="6148824"/>
            <a:ext cx="5736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BIM-Integrated FM VIVA Presentation UWTSD 5</a:t>
            </a:r>
            <a:r>
              <a:rPr lang="en-US" baseline="30000" dirty="0"/>
              <a:t>th</a:t>
            </a:r>
            <a:r>
              <a:rPr lang="en-US" dirty="0"/>
              <a:t> May 2021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17B490-26F3-EB40-B054-E0930FA7C3C4}"/>
              </a:ext>
            </a:extLst>
          </p:cNvPr>
          <p:cNvSpPr txBox="1"/>
          <p:nvPr/>
        </p:nvSpPr>
        <p:spPr>
          <a:xfrm>
            <a:off x="666402" y="1635382"/>
            <a:ext cx="55977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Why are we here today?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6861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0493" y="381000"/>
            <a:ext cx="9619989" cy="796447"/>
          </a:xfrm>
        </p:spPr>
        <p:txBody>
          <a:bodyPr>
            <a:normAutofit/>
          </a:bodyPr>
          <a:lstStyle/>
          <a:p>
            <a:r>
              <a:rPr lang="en-US" dirty="0"/>
              <a:t>Main Research AIM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549052" y="1583363"/>
            <a:ext cx="95114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“To evaluate the </a:t>
            </a:r>
            <a:r>
              <a:rPr lang="en-GB" sz="2800" b="1" dirty="0"/>
              <a:t>perceived misconceptions </a:t>
            </a:r>
            <a:r>
              <a:rPr lang="en-GB" sz="2800" dirty="0"/>
              <a:t>involved in moving </a:t>
            </a:r>
            <a:r>
              <a:rPr lang="en-GB" sz="2800" b="1" dirty="0"/>
              <a:t>operational management </a:t>
            </a:r>
            <a:r>
              <a:rPr lang="en-GB" sz="2800" dirty="0"/>
              <a:t>of the built environment sector towards </a:t>
            </a:r>
            <a:r>
              <a:rPr lang="en-GB" sz="2800" b="1" dirty="0"/>
              <a:t>BIM integrated FM</a:t>
            </a:r>
            <a:r>
              <a:rPr lang="en-GB" sz="2800" dirty="0"/>
              <a:t>.” </a:t>
            </a:r>
          </a:p>
          <a:p>
            <a:endParaRPr lang="en-GB" sz="24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690" y="6052490"/>
            <a:ext cx="1765300" cy="596901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121643-F51C-E448-BD44-831D184E6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196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402" y="370604"/>
            <a:ext cx="8686800" cy="617533"/>
          </a:xfrm>
        </p:spPr>
        <p:txBody>
          <a:bodyPr>
            <a:noAutofit/>
          </a:bodyPr>
          <a:lstStyle/>
          <a:p>
            <a:r>
              <a:rPr lang="en-US" sz="4400" dirty="0"/>
              <a:t>key Research Objectives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6402" y="1095244"/>
            <a:ext cx="9391998" cy="4695956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investigate the potential benefits of BIM-integrated FM?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identify and examine the multifaceted interoperability factors associated with a digitally enabled BIM.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explore industry perceptions and adoption approach.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explore the challenges of standardised frameworks to capture and integrate existing asset data information into digital concepts. 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examine the technical challenges of this approach, including whether it can be successfully employed on an existing estate.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present future opportunities for the University of West of England (UWE).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86217B8-B0C4-B248-9781-6BACCB3241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63842467-6525-7147-8AE9-B1C88520BBB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547" y="6052491"/>
            <a:ext cx="1765300" cy="5969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77CE42-7908-6741-A078-A15451A316D1}"/>
              </a:ext>
            </a:extLst>
          </p:cNvPr>
          <p:cNvSpPr txBox="1"/>
          <p:nvPr/>
        </p:nvSpPr>
        <p:spPr>
          <a:xfrm>
            <a:off x="4424847" y="6166275"/>
            <a:ext cx="5736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BIM-Integrated FM VIVA Presentation UWTSD 5</a:t>
            </a:r>
            <a:r>
              <a:rPr lang="en-US" baseline="30000" dirty="0"/>
              <a:t>th</a:t>
            </a:r>
            <a:r>
              <a:rPr lang="en-US" dirty="0"/>
              <a:t> May 2021</a:t>
            </a:r>
          </a:p>
        </p:txBody>
      </p:sp>
    </p:spTree>
    <p:extLst>
      <p:ext uri="{BB962C8B-B14F-4D97-AF65-F5344CB8AC3E}">
        <p14:creationId xmlns:p14="http://schemas.microsoft.com/office/powerpoint/2010/main" val="77527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7823" y="318989"/>
            <a:ext cx="5049688" cy="1191288"/>
          </a:xfrm>
        </p:spPr>
        <p:txBody>
          <a:bodyPr/>
          <a:lstStyle/>
          <a:p>
            <a:pPr algn="ctr"/>
            <a:r>
              <a:rPr lang="en-US" dirty="0"/>
              <a:t>Literature review: Status of BIM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3867" y="2041720"/>
            <a:ext cx="4045067" cy="412394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Application of BIM in other Countries.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Singapore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800" dirty="0" smtClean="0"/>
              <a:t>Finland</a:t>
            </a:r>
            <a:endParaRPr lang="en-GB" sz="18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Japan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UK BIM Mandate </a:t>
            </a:r>
            <a:r>
              <a:rPr lang="en-GB" dirty="0">
                <a:solidFill>
                  <a:srgbClr val="0070C0"/>
                </a:solidFill>
              </a:rPr>
              <a:t>(HM Government, 2016)</a:t>
            </a:r>
            <a:r>
              <a:rPr lang="en-GB" dirty="0">
                <a:solidFill>
                  <a:schemeClr val="tx2"/>
                </a:solidFill>
              </a:rPr>
              <a:t>.</a:t>
            </a:r>
            <a:endParaRPr lang="en-GB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CC3D8-CF84-234F-BAA0-81EEF5332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7127307" y="3544866"/>
            <a:ext cx="463463" cy="5899759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  <a:endParaRPr lang="en-US" dirty="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F23D869B-09F1-8844-87ED-4B27FA50148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192651" y="1202497"/>
            <a:ext cx="128734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9" name="Picture 1" descr="Diagram, timeline&#10;&#10;Description automatically generated">
            <a:extLst>
              <a:ext uri="{FF2B5EF4-FFF2-40B4-BE49-F238E27FC236}">
                <a16:creationId xmlns:a16="http://schemas.microsoft.com/office/drawing/2014/main" id="{69DD30F8-B7C1-7C43-8DF9-DB4255167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31" y="428645"/>
            <a:ext cx="6487492" cy="513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1597017B-8BB6-834F-B6A8-27F8A13DF9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16" name="Picture 15" descr="Text&#10;&#10;Description automatically generated">
            <a:extLst>
              <a:ext uri="{FF2B5EF4-FFF2-40B4-BE49-F238E27FC236}">
                <a16:creationId xmlns:a16="http://schemas.microsoft.com/office/drawing/2014/main" id="{411D0F5C-80EA-AE49-931B-B84F88D6707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21F637-F5B1-594B-BA1D-17BF723AF7CA}"/>
              </a:ext>
            </a:extLst>
          </p:cNvPr>
          <p:cNvSpPr txBox="1"/>
          <p:nvPr/>
        </p:nvSpPr>
        <p:spPr>
          <a:xfrm>
            <a:off x="546340" y="5580735"/>
            <a:ext cx="65594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Fig 1 - Illustrates BIM voices globally </a:t>
            </a:r>
            <a:r>
              <a:rPr lang="en-GB" dirty="0">
                <a:solidFill>
                  <a:srgbClr val="0070C0"/>
                </a:solidFill>
              </a:rPr>
              <a:t>(Geospatial world, 2018)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A804D-ED13-8E42-AF94-FAF7994B2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82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275951"/>
            <a:ext cx="6889530" cy="659470"/>
          </a:xfrm>
        </p:spPr>
        <p:txBody>
          <a:bodyPr>
            <a:normAutofit fontScale="90000"/>
          </a:bodyPr>
          <a:lstStyle/>
          <a:p>
            <a:r>
              <a:rPr lang="en-US" dirty="0"/>
              <a:t>Literature review: BIM IN FM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981201" y="1572910"/>
            <a:ext cx="643758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Current research heavily biased towards BIM in new buildings.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Interoperability challenges BIM and FM CAFM.</a:t>
            </a:r>
          </a:p>
          <a:p>
            <a:endParaRPr lang="en-GB" sz="24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BIM-Integrated FM, cost and stakeholder interest.</a:t>
            </a:r>
            <a:endParaRPr lang="en-GB" sz="2400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70C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5984DB-E4E7-0E46-AA08-E9ADEC38D3D0}"/>
              </a:ext>
            </a:extLst>
          </p:cNvPr>
          <p:cNvSpPr txBox="1"/>
          <p:nvPr/>
        </p:nvSpPr>
        <p:spPr>
          <a:xfrm>
            <a:off x="8870731" y="1572910"/>
            <a:ext cx="277473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Summary of Sources; 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(Volk et al., 2014)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(Yalcinkaya and Singh, 2014)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(Kassem et al.,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(Gurvich et al., 2017)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</a:t>
            </a:r>
            <a:r>
              <a:rPr lang="en-GB" dirty="0" err="1">
                <a:solidFill>
                  <a:srgbClr val="0070C0"/>
                </a:solidFill>
              </a:rPr>
              <a:t>Parn</a:t>
            </a:r>
            <a:r>
              <a:rPr lang="en-GB" dirty="0">
                <a:solidFill>
                  <a:srgbClr val="0070C0"/>
                </a:solidFill>
              </a:rPr>
              <a:t> et al.,2017)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(Ashworth et al.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(Hilal et al.,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(Hsieh et al.,2019)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…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3D005E-9A31-0D4A-B8A1-D39189047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40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1140" y="381000"/>
            <a:ext cx="5100181" cy="796447"/>
          </a:xfrm>
        </p:spPr>
        <p:txBody>
          <a:bodyPr>
            <a:normAutofit/>
          </a:bodyPr>
          <a:lstStyle/>
          <a:p>
            <a:r>
              <a:rPr lang="en-US" dirty="0"/>
              <a:t>Literature review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494162" y="1979238"/>
            <a:ext cx="41147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Typical Business Costs for an organisation.</a:t>
            </a:r>
            <a:endParaRPr lang="en-GB" dirty="0">
              <a:solidFill>
                <a:srgbClr val="0070C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Current Estimates state around 2% of WLC cost apportioned to design, 13% to new build with 85% outstanding for operations and maintenance</a:t>
            </a:r>
            <a:r>
              <a:rPr lang="en-GB" sz="2400" dirty="0" smtClean="0"/>
              <a:t>.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000" dirty="0">
                <a:solidFill>
                  <a:srgbClr val="0070C0"/>
                </a:solidFill>
              </a:rPr>
              <a:t>(Ashworth et al. 2019</a:t>
            </a:r>
            <a:r>
              <a:rPr lang="en-GB" sz="2000" dirty="0" smtClean="0">
                <a:solidFill>
                  <a:srgbClr val="0070C0"/>
                </a:solidFill>
              </a:rPr>
              <a:t>)</a:t>
            </a:r>
            <a:endParaRPr lang="en-GB" sz="2000" dirty="0">
              <a:solidFill>
                <a:srgbClr val="0070C0"/>
              </a:solidFill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90521A-C335-764B-B941-76D4404A260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70"/>
          <a:stretch/>
        </p:blipFill>
        <p:spPr>
          <a:xfrm>
            <a:off x="6096001" y="1773302"/>
            <a:ext cx="6095999" cy="37452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B46FC3-5DF2-4144-8654-A532ACDAFCA9}"/>
              </a:ext>
            </a:extLst>
          </p:cNvPr>
          <p:cNvSpPr txBox="1"/>
          <p:nvPr/>
        </p:nvSpPr>
        <p:spPr>
          <a:xfrm>
            <a:off x="6457167" y="5668342"/>
            <a:ext cx="5373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 2 – Illustrates Typical Business Costs </a:t>
            </a:r>
            <a:r>
              <a:rPr lang="en-GB" dirty="0">
                <a:solidFill>
                  <a:srgbClr val="0070C0"/>
                </a:solidFill>
              </a:rPr>
              <a:t>(UWE, 2019)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943CFB-F66C-AD49-A87C-1BD62C65AF2E}"/>
              </a:ext>
            </a:extLst>
          </p:cNvPr>
          <p:cNvSpPr txBox="1"/>
          <p:nvPr/>
        </p:nvSpPr>
        <p:spPr>
          <a:xfrm>
            <a:off x="1494162" y="1250082"/>
            <a:ext cx="3755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HE Cost challenges</a:t>
            </a:r>
            <a:endParaRPr lang="en-GB" sz="2800" dirty="0"/>
          </a:p>
        </p:txBody>
      </p:sp>
      <p:sp>
        <p:nvSpPr>
          <p:cNvPr id="10" name="Rectangle 9"/>
          <p:cNvSpPr/>
          <p:nvPr/>
        </p:nvSpPr>
        <p:spPr>
          <a:xfrm>
            <a:off x="7411511" y="4206240"/>
            <a:ext cx="691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O&amp;M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15968" y="4206240"/>
            <a:ext cx="7609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WLC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5C8897-318D-9844-835A-08CFA4F21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61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7" y="381000"/>
            <a:ext cx="6626268" cy="796447"/>
          </a:xfrm>
        </p:spPr>
        <p:txBody>
          <a:bodyPr>
            <a:normAutofit/>
          </a:bodyPr>
          <a:lstStyle/>
          <a:p>
            <a:r>
              <a:rPr lang="en-US" dirty="0"/>
              <a:t>Research Methodology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181222" y="1396085"/>
            <a:ext cx="54869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Research Study Focus.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Preliminary Research Engagement.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Practitioner and professional selection.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Emailed open-ended Questionnaire.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Interviews unstructured.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0F7A55-0B77-4149-8285-CB895DFE4C07}"/>
              </a:ext>
            </a:extLst>
          </p:cNvPr>
          <p:cNvSpPr txBox="1"/>
          <p:nvPr/>
        </p:nvSpPr>
        <p:spPr>
          <a:xfrm>
            <a:off x="7237215" y="1488418"/>
            <a:ext cx="449842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BIM Groups … BIM Alliance etc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BIM Consultancies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Software Vendors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Academics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Estates FM Practitioners</a:t>
            </a:r>
          </a:p>
          <a:p>
            <a:endParaRPr lang="en-GB" dirty="0"/>
          </a:p>
        </p:txBody>
      </p:sp>
      <p:sp>
        <p:nvSpPr>
          <p:cNvPr id="7" name="Left Brace 6"/>
          <p:cNvSpPr/>
          <p:nvPr/>
        </p:nvSpPr>
        <p:spPr>
          <a:xfrm>
            <a:off x="6746967" y="1488418"/>
            <a:ext cx="411479" cy="3484176"/>
          </a:xfrm>
          <a:prstGeom prst="leftBrace">
            <a:avLst>
              <a:gd name="adj1" fmla="val 46428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EAE077-2D0C-CD4C-B79C-8CC912C86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8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241" y="275951"/>
            <a:ext cx="10415752" cy="648960"/>
          </a:xfrm>
        </p:spPr>
        <p:txBody>
          <a:bodyPr>
            <a:normAutofit fontScale="90000"/>
          </a:bodyPr>
          <a:lstStyle/>
          <a:p>
            <a:r>
              <a:rPr lang="en-US" dirty="0"/>
              <a:t>Questionnaire survey, interview questions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7" name="Cloud 6"/>
          <p:cNvSpPr/>
          <p:nvPr/>
        </p:nvSpPr>
        <p:spPr>
          <a:xfrm>
            <a:off x="1261241" y="1220060"/>
            <a:ext cx="3739737" cy="16051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BIM for Existing Estates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42DD58-644E-A048-8C87-63979C849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13</a:t>
            </a:fld>
            <a:endParaRPr lang="en-US" dirty="0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BA88DC4C-EAF3-5F4A-B682-FC59043C577A}"/>
              </a:ext>
            </a:extLst>
          </p:cNvPr>
          <p:cNvSpPr/>
          <p:nvPr/>
        </p:nvSpPr>
        <p:spPr>
          <a:xfrm>
            <a:off x="7331102" y="3809637"/>
            <a:ext cx="3506232" cy="18219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BIM interoperability and CAFM technology</a:t>
            </a: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9543DC66-1906-D84C-9229-A16B8E622428}"/>
              </a:ext>
            </a:extLst>
          </p:cNvPr>
          <p:cNvSpPr/>
          <p:nvPr/>
        </p:nvSpPr>
        <p:spPr>
          <a:xfrm>
            <a:off x="2320880" y="3752960"/>
            <a:ext cx="3506233" cy="16051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Framework for Standardisation or Mandate</a:t>
            </a:r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240C96E1-69C0-854D-93CD-AAD113562079}"/>
              </a:ext>
            </a:extLst>
          </p:cNvPr>
          <p:cNvSpPr/>
          <p:nvPr/>
        </p:nvSpPr>
        <p:spPr>
          <a:xfrm>
            <a:off x="5717893" y="1481373"/>
            <a:ext cx="3614335" cy="18219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Industry perception and adoption</a:t>
            </a:r>
          </a:p>
        </p:txBody>
      </p:sp>
    </p:spTree>
    <p:extLst>
      <p:ext uri="{BB962C8B-B14F-4D97-AF65-F5344CB8AC3E}">
        <p14:creationId xmlns:p14="http://schemas.microsoft.com/office/powerpoint/2010/main" val="2334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7" y="381000"/>
            <a:ext cx="6626268" cy="796447"/>
          </a:xfrm>
        </p:spPr>
        <p:txBody>
          <a:bodyPr>
            <a:normAutofit/>
          </a:bodyPr>
          <a:lstStyle/>
          <a:p>
            <a:r>
              <a:rPr lang="en-US" dirty="0"/>
              <a:t>Case Study - findings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302707" y="2333480"/>
            <a:ext cx="51805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Current Industry Case Studies.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Different catalysts for BIM-Integrated FM Management.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Contractor obstacles to BIM-Integrated FM adoption. 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D2EEC20-ABD1-E74D-AE3F-B2EE5A38FBAC}"/>
              </a:ext>
            </a:extLst>
          </p:cNvPr>
          <p:cNvSpPr txBox="1"/>
          <p:nvPr/>
        </p:nvSpPr>
        <p:spPr>
          <a:xfrm>
            <a:off x="1703539" y="1177447"/>
            <a:ext cx="47932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BIM-Integrated FM Industry Realisation or Limitation?</a:t>
            </a:r>
          </a:p>
        </p:txBody>
      </p:sp>
      <p:pic>
        <p:nvPicPr>
          <p:cNvPr id="8" name="Picture 7" descr="A picture containing sky, road, outdoor, way&#10;&#10;Description automatically generated">
            <a:extLst>
              <a:ext uri="{FF2B5EF4-FFF2-40B4-BE49-F238E27FC236}">
                <a16:creationId xmlns:a16="http://schemas.microsoft.com/office/drawing/2014/main" id="{7340C99D-A556-4C45-8D50-9A63BD206E9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215" y="580875"/>
            <a:ext cx="3625639" cy="23072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2ECFA6-7894-DE40-B71F-1476B389B6E8}"/>
              </a:ext>
            </a:extLst>
          </p:cNvPr>
          <p:cNvSpPr txBox="1"/>
          <p:nvPr/>
        </p:nvSpPr>
        <p:spPr>
          <a:xfrm>
            <a:off x="6532410" y="2914535"/>
            <a:ext cx="5110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Pictures courtesy of John Lewis Partnership and BIM</a:t>
            </a:r>
          </a:p>
        </p:txBody>
      </p:sp>
      <p:pic>
        <p:nvPicPr>
          <p:cNvPr id="11" name="Picture 10" descr="Diagram, engineering drawing&#10;&#10;Description automatically generated">
            <a:extLst>
              <a:ext uri="{FF2B5EF4-FFF2-40B4-BE49-F238E27FC236}">
                <a16:creationId xmlns:a16="http://schemas.microsoft.com/office/drawing/2014/main" id="{2ACD3774-4125-994F-BB96-9E3AFDF1C22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8774" y="3461340"/>
            <a:ext cx="3191709" cy="2282384"/>
          </a:xfrm>
          <a:prstGeom prst="rect">
            <a:avLst/>
          </a:prstGeom>
        </p:spPr>
      </p:pic>
      <p:pic>
        <p:nvPicPr>
          <p:cNvPr id="13" name="Picture 12" descr="A picture containing outdoor, sky, grass, building&#10;&#10;Description automatically generated">
            <a:extLst>
              <a:ext uri="{FF2B5EF4-FFF2-40B4-BE49-F238E27FC236}">
                <a16:creationId xmlns:a16="http://schemas.microsoft.com/office/drawing/2014/main" id="{664F5BE8-B5FE-1B44-B499-3001F6AE5F9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0483" y="3336391"/>
            <a:ext cx="3305277" cy="235111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256D4-48A0-BC44-BE5C-2CBD8AB6E674}"/>
              </a:ext>
            </a:extLst>
          </p:cNvPr>
          <p:cNvSpPr txBox="1"/>
          <p:nvPr/>
        </p:nvSpPr>
        <p:spPr>
          <a:xfrm>
            <a:off x="6673679" y="5709422"/>
            <a:ext cx="4049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Pictures courtesy of Met Office and BIM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D2C5CF0-5AAC-BA42-BA21-7A4062800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71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7" y="381000"/>
            <a:ext cx="6626268" cy="796447"/>
          </a:xfrm>
        </p:spPr>
        <p:txBody>
          <a:bodyPr>
            <a:normAutofit fontScale="90000"/>
          </a:bodyPr>
          <a:lstStyle/>
          <a:p>
            <a:r>
              <a:rPr lang="en-US" dirty="0"/>
              <a:t>Findings: State-of-the-Art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302707" y="1558582"/>
            <a:ext cx="643018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New buildings are taking a dominate place in BIM.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Comparatively existing buildings have not been research that well.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Limited stakeholder engagement due to perceived cost implications.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Challenges towards future aspirations.</a:t>
            </a:r>
          </a:p>
          <a:p>
            <a:endParaRPr lang="en-GB" sz="24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0870EC-D907-7744-8B58-93A5EB621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405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6" y="381000"/>
            <a:ext cx="7412315" cy="796447"/>
          </a:xfrm>
        </p:spPr>
        <p:txBody>
          <a:bodyPr>
            <a:normAutofit fontScale="90000"/>
          </a:bodyPr>
          <a:lstStyle/>
          <a:p>
            <a:r>
              <a:rPr lang="en-US" dirty="0"/>
              <a:t>Findings: Future Aspirations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302706" y="1732472"/>
            <a:ext cx="67011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Fully Digital Custom-Built solutions </a:t>
            </a:r>
          </a:p>
          <a:p>
            <a:r>
              <a:rPr lang="en-GB" sz="24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Standardised digital frameworks for the existing built environments.</a:t>
            </a:r>
          </a:p>
          <a:p>
            <a:endParaRPr lang="en-GB" sz="24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0870EC-D907-7744-8B58-93A5EB621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28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7" y="381000"/>
            <a:ext cx="6626268" cy="796447"/>
          </a:xfrm>
        </p:spPr>
        <p:txBody>
          <a:bodyPr>
            <a:normAutofit/>
          </a:bodyPr>
          <a:lstStyle/>
          <a:p>
            <a:r>
              <a:rPr lang="en-US" dirty="0"/>
              <a:t>Findings: UWE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035698" y="1692662"/>
            <a:ext cx="45900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Case study contribution to UWE.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E15A99-3A6B-FE4B-9766-34F7DE6CC14F}"/>
              </a:ext>
            </a:extLst>
          </p:cNvPr>
          <p:cNvPicPr/>
          <p:nvPr/>
        </p:nvPicPr>
        <p:blipFill rotWithShape="1">
          <a:blip r:embed="rId5"/>
          <a:srcRect t="11343" b="4014"/>
          <a:stretch/>
        </p:blipFill>
        <p:spPr bwMode="auto">
          <a:xfrm>
            <a:off x="6299202" y="3206355"/>
            <a:ext cx="5310105" cy="28986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565338D-D4B3-E646-9094-E3DC3781AE91}"/>
              </a:ext>
            </a:extLst>
          </p:cNvPr>
          <p:cNvPicPr/>
          <p:nvPr/>
        </p:nvPicPr>
        <p:blipFill rotWithShape="1">
          <a:blip r:embed="rId6"/>
          <a:srcRect t="11592" b="4139"/>
          <a:stretch/>
        </p:blipFill>
        <p:spPr bwMode="auto">
          <a:xfrm>
            <a:off x="6299202" y="313656"/>
            <a:ext cx="5310105" cy="275801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E5688D-A46B-264F-B519-D2FF2B905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35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7" y="381000"/>
            <a:ext cx="6626268" cy="796447"/>
          </a:xfrm>
        </p:spPr>
        <p:txBody>
          <a:bodyPr>
            <a:normAutofit/>
          </a:bodyPr>
          <a:lstStyle/>
          <a:p>
            <a:r>
              <a:rPr lang="en-US" dirty="0"/>
              <a:t>Conclusions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302707" y="1318572"/>
            <a:ext cx="864651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“We cannot become what we want be remaining what we are.”</a:t>
            </a:r>
            <a:r>
              <a:rPr lang="en-GB" sz="2400" dirty="0"/>
              <a:t> </a:t>
            </a:r>
            <a:r>
              <a:rPr lang="en-GB" sz="2800" dirty="0"/>
              <a:t>– Max </a:t>
            </a:r>
            <a:r>
              <a:rPr lang="en-GB" sz="2800" dirty="0" err="1"/>
              <a:t>Depree</a:t>
            </a:r>
            <a:endParaRPr lang="en-GB" sz="2800" dirty="0"/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BIM has many facets to offer the FM industry.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BIM is not straight forward for existing environments.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UK Government BIM guidelines.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Challenges faced.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Stakeholder participation.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Industry commitment, training and compromises. </a:t>
            </a:r>
          </a:p>
          <a:p>
            <a:endParaRPr lang="en-GB" sz="28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A73F222-E3FF-7043-9E84-9372CE153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12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2706" y="381000"/>
            <a:ext cx="9459885" cy="796447"/>
          </a:xfrm>
        </p:spPr>
        <p:txBody>
          <a:bodyPr>
            <a:normAutofit/>
          </a:bodyPr>
          <a:lstStyle/>
          <a:p>
            <a:r>
              <a:rPr lang="en-US" dirty="0"/>
              <a:t>Future Recommendations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7044055" y="35055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5EADC-A898-C340-A3DA-35B5B5A606B9}"/>
              </a:ext>
            </a:extLst>
          </p:cNvPr>
          <p:cNvSpPr txBox="1"/>
          <p:nvPr/>
        </p:nvSpPr>
        <p:spPr>
          <a:xfrm>
            <a:off x="1302709" y="1177447"/>
            <a:ext cx="6230206" cy="5227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Custom-built CAFM systems that support BIM integration and alleviates interoperability concerns in the industry.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Further case study bridging the gap between new build design and construction through to operational WLC.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Framework of standards (Industry specific rule book) to provide clear direction for the operation, WLC and asset management integration of the existing built environments. 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8665030" y="1068621"/>
            <a:ext cx="3130222" cy="4432539"/>
            <a:chOff x="9633632" y="1068621"/>
            <a:chExt cx="2161619" cy="4432539"/>
          </a:xfrm>
        </p:grpSpPr>
        <p:pic>
          <p:nvPicPr>
            <p:cNvPr id="7" name="Picture 6" descr="Documents, Folder, Office, Text, File, Blue">
              <a:extLst>
                <a:ext uri="{FF2B5EF4-FFF2-40B4-BE49-F238E27FC236}">
                  <a16:creationId xmlns:a16="http://schemas.microsoft.com/office/drawing/2014/main" id="{0FF5D36E-4530-3B45-A3EE-1C1C7610D16B}"/>
                </a:ext>
              </a:extLst>
            </p:cNvPr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39881" y="1068621"/>
              <a:ext cx="1055370" cy="965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7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CEF1AD84-284C-834E-9A35-FE7B7CABA864}"/>
                </a:ext>
              </a:extLst>
            </p:cNvPr>
            <p:cNvPicPr/>
            <p:nvPr/>
          </p:nvPicPr>
          <p:blipFill rotWithShape="1">
            <a:blip r:embed="rId6"/>
            <a:srcRect l="6066" t="24500" r="3373" b="13901"/>
            <a:stretch/>
          </p:blipFill>
          <p:spPr>
            <a:xfrm>
              <a:off x="10244705" y="1551538"/>
              <a:ext cx="1222147" cy="85046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9" name="Picture 8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4E87F4DB-D9EE-CF46-ACC9-B601DFD17C47}"/>
                </a:ext>
              </a:extLst>
            </p:cNvPr>
            <p:cNvPicPr/>
            <p:nvPr/>
          </p:nvPicPr>
          <p:blipFill rotWithShape="1">
            <a:blip r:embed="rId7"/>
            <a:srcRect l="21519" t="17417" r="21991" b="7937"/>
            <a:stretch/>
          </p:blipFill>
          <p:spPr>
            <a:xfrm>
              <a:off x="10045420" y="1953864"/>
              <a:ext cx="1222146" cy="94182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11" name="Picture 10" descr="Graphical user interface, application, PowerPoint&#10;&#10;Description automatically generated">
              <a:extLst>
                <a:ext uri="{FF2B5EF4-FFF2-40B4-BE49-F238E27FC236}">
                  <a16:creationId xmlns:a16="http://schemas.microsoft.com/office/drawing/2014/main" id="{6F8E3A89-CEF0-C946-A454-3E2826E489E3}"/>
                </a:ext>
              </a:extLst>
            </p:cNvPr>
            <p:cNvPicPr/>
            <p:nvPr/>
          </p:nvPicPr>
          <p:blipFill rotWithShape="1">
            <a:blip r:embed="rId8"/>
            <a:srcRect l="20863" t="18479" r="21354" b="7156"/>
            <a:stretch/>
          </p:blipFill>
          <p:spPr>
            <a:xfrm>
              <a:off x="9789757" y="2424777"/>
              <a:ext cx="1222146" cy="85046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13" name="Picture 12" descr="Graphical user interface, application, PowerPoint&#10;&#10;Description automatically generated">
              <a:extLst>
                <a:ext uri="{FF2B5EF4-FFF2-40B4-BE49-F238E27FC236}">
                  <a16:creationId xmlns:a16="http://schemas.microsoft.com/office/drawing/2014/main" id="{40756445-E3F2-CD4F-AF5E-349D5BC794C6}"/>
                </a:ext>
              </a:extLst>
            </p:cNvPr>
            <p:cNvPicPr/>
            <p:nvPr/>
          </p:nvPicPr>
          <p:blipFill rotWithShape="1">
            <a:blip r:embed="rId9"/>
            <a:srcRect l="21073" t="18714" r="20763" b="6432"/>
            <a:stretch/>
          </p:blipFill>
          <p:spPr>
            <a:xfrm>
              <a:off x="9698327" y="2840556"/>
              <a:ext cx="1222146" cy="86936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pic>
          <p:nvPicPr>
            <p:cNvPr id="15" name="Picture 14" descr="Text, website&#10;&#10;Description automatically generated">
              <a:extLst>
                <a:ext uri="{FF2B5EF4-FFF2-40B4-BE49-F238E27FC236}">
                  <a16:creationId xmlns:a16="http://schemas.microsoft.com/office/drawing/2014/main" id="{BD74C854-B2AD-CB44-A94A-B3BF028FBBF0}"/>
                </a:ext>
              </a:extLst>
            </p:cNvPr>
            <p:cNvPicPr/>
            <p:nvPr/>
          </p:nvPicPr>
          <p:blipFill rotWithShape="1">
            <a:blip r:embed="rId10"/>
            <a:srcRect t="3113" b="-1"/>
            <a:stretch/>
          </p:blipFill>
          <p:spPr bwMode="auto">
            <a:xfrm>
              <a:off x="9633632" y="3941854"/>
              <a:ext cx="1222146" cy="1559306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E76AF66-AB0E-224E-B47A-B8C5D9670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42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403" y="318989"/>
            <a:ext cx="5899760" cy="746351"/>
          </a:xfrm>
        </p:spPr>
        <p:txBody>
          <a:bodyPr/>
          <a:lstStyle/>
          <a:p>
            <a:pPr algn="ctr"/>
            <a:r>
              <a:rPr lang="en-US" dirty="0"/>
              <a:t>Acknowledgements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CC3D8-CF84-234F-BAA0-81EEF5332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7127307" y="3544866"/>
            <a:ext cx="463463" cy="5899759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  <a:endParaRPr lang="en-US" dirty="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F23D869B-09F1-8844-87ED-4B27FA50148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192651" y="1202497"/>
            <a:ext cx="12873447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1597017B-8BB6-834F-B6A8-27F8A13DF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16" name="Picture 15" descr="Text&#10;&#10;Description automatically generated">
            <a:extLst>
              <a:ext uri="{FF2B5EF4-FFF2-40B4-BE49-F238E27FC236}">
                <a16:creationId xmlns:a16="http://schemas.microsoft.com/office/drawing/2014/main" id="{411D0F5C-80EA-AE49-931B-B84F88D670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BD32A1-DD7B-4142-A268-99765FFE80BD}"/>
              </a:ext>
            </a:extLst>
          </p:cNvPr>
          <p:cNvSpPr txBox="1"/>
          <p:nvPr/>
        </p:nvSpPr>
        <p:spPr>
          <a:xfrm>
            <a:off x="666402" y="1184723"/>
            <a:ext cx="7213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My sincere gratitude for all the comprehensive guidance, advice and support extended to me throughout my project.</a:t>
            </a:r>
          </a:p>
        </p:txBody>
      </p:sp>
      <p:pic>
        <p:nvPicPr>
          <p:cNvPr id="1026" name="Picture 2" descr="chris house">
            <a:extLst>
              <a:ext uri="{FF2B5EF4-FFF2-40B4-BE49-F238E27FC236}">
                <a16:creationId xmlns:a16="http://schemas.microsoft.com/office/drawing/2014/main" id="{88447EC3-256E-124B-BA8B-260B6A36E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673" y="1950439"/>
            <a:ext cx="1416756" cy="184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584BF9-28A5-9649-995C-6676850D4AC4}"/>
              </a:ext>
            </a:extLst>
          </p:cNvPr>
          <p:cNvSpPr txBox="1"/>
          <p:nvPr/>
        </p:nvSpPr>
        <p:spPr>
          <a:xfrm>
            <a:off x="3212915" y="3820841"/>
            <a:ext cx="24876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Associate Prof Christopher House Thanks for the unrivalled support throughout the MSc.</a:t>
            </a:r>
          </a:p>
        </p:txBody>
      </p:sp>
      <p:pic>
        <p:nvPicPr>
          <p:cNvPr id="1028" name="Picture 4" descr="Keerthi Ranasinghe">
            <a:extLst>
              <a:ext uri="{FF2B5EF4-FFF2-40B4-BE49-F238E27FC236}">
                <a16:creationId xmlns:a16="http://schemas.microsoft.com/office/drawing/2014/main" id="{050D5FA0-87CA-AD43-B12F-A36C9707FB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02" y="1950437"/>
            <a:ext cx="1416757" cy="184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07CD9C-9EF3-1741-8859-DCC212999CC9}"/>
              </a:ext>
            </a:extLst>
          </p:cNvPr>
          <p:cNvSpPr txBox="1"/>
          <p:nvPr/>
        </p:nvSpPr>
        <p:spPr>
          <a:xfrm>
            <a:off x="496117" y="3820841"/>
            <a:ext cx="22803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Supervisor Dr Keerthi Ranasinghe. Truly an extraordinary mind that has help me so much during my studies.</a:t>
            </a:r>
          </a:p>
        </p:txBody>
      </p:sp>
      <p:pic>
        <p:nvPicPr>
          <p:cNvPr id="14" name="Picture 13" descr="A group of people posing for a photo on a stone wall&#10;&#10;Description automatically generated with low confidence">
            <a:extLst>
              <a:ext uri="{FF2B5EF4-FFF2-40B4-BE49-F238E27FC236}">
                <a16:creationId xmlns:a16="http://schemas.microsoft.com/office/drawing/2014/main" id="{2C0F442F-0E1E-A94D-9558-298A4B078B83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08" t="25828" r="12491" b="45374"/>
          <a:stretch/>
        </p:blipFill>
        <p:spPr bwMode="auto">
          <a:xfrm>
            <a:off x="8421149" y="1265990"/>
            <a:ext cx="3597663" cy="190574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 descr="Text&#10;&#10;Description automatically generated">
            <a:extLst>
              <a:ext uri="{FF2B5EF4-FFF2-40B4-BE49-F238E27FC236}">
                <a16:creationId xmlns:a16="http://schemas.microsoft.com/office/drawing/2014/main" id="{1121E76C-626C-A04A-AA38-A82E666A03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2431" y="4142746"/>
            <a:ext cx="1765300" cy="596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E0ED54-ED3B-8D45-8357-B07A23C77E26}"/>
              </a:ext>
            </a:extLst>
          </p:cNvPr>
          <p:cNvSpPr txBox="1"/>
          <p:nvPr/>
        </p:nvSpPr>
        <p:spPr>
          <a:xfrm>
            <a:off x="7359038" y="4836504"/>
            <a:ext cx="24609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Finally my employer and sponsor UWE Bristol. Thankyou.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542143-996D-6943-8EF6-4E7F9FE3CDB7}"/>
              </a:ext>
            </a:extLst>
          </p:cNvPr>
          <p:cNvSpPr txBox="1"/>
          <p:nvPr/>
        </p:nvSpPr>
        <p:spPr>
          <a:xfrm>
            <a:off x="8421149" y="3286980"/>
            <a:ext cx="2947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Family Amanda, Chloe &amp; Bella.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65C361-1A83-9B4F-99D5-8D79FD8864B4}"/>
              </a:ext>
            </a:extLst>
          </p:cNvPr>
          <p:cNvSpPr txBox="1"/>
          <p:nvPr/>
        </p:nvSpPr>
        <p:spPr>
          <a:xfrm>
            <a:off x="5607131" y="2649760"/>
            <a:ext cx="17653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Thanks to the UWTSD and all the incredible MSc course  lecturers and background staff.</a:t>
            </a:r>
          </a:p>
        </p:txBody>
      </p:sp>
      <p:pic>
        <p:nvPicPr>
          <p:cNvPr id="21" name="Picture 20" descr="Text&#10;&#10;Description automatically generated">
            <a:extLst>
              <a:ext uri="{FF2B5EF4-FFF2-40B4-BE49-F238E27FC236}">
                <a16:creationId xmlns:a16="http://schemas.microsoft.com/office/drawing/2014/main" id="{EF27A42C-E455-BA49-B10B-FFE5FC4FF6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131" y="1956003"/>
            <a:ext cx="1765300" cy="59690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4F3EFFB-14AF-5349-8CE2-6C128C4A2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76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2992" y="275950"/>
            <a:ext cx="6626268" cy="796447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Thankyou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46ABB-E59A-134B-8493-84962D0FB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998699" y="3497297"/>
            <a:ext cx="477033" cy="5692472"/>
          </a:xfrm>
        </p:spPr>
        <p:txBody>
          <a:bodyPr/>
          <a:lstStyle/>
          <a:p>
            <a:r>
              <a:rPr lang="en-US" sz="1800" dirty="0"/>
              <a:t>BIM-Integrated FM VIVA Presentation UWTSD 5</a:t>
            </a:r>
            <a:r>
              <a:rPr lang="en-US" sz="1800" baseline="30000" dirty="0"/>
              <a:t>th</a:t>
            </a:r>
            <a:r>
              <a:rPr lang="en-US" sz="1800" dirty="0"/>
              <a:t> May 2021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F2B461A-0362-B546-B1C0-EF3A39773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02" y="6052491"/>
            <a:ext cx="1765300" cy="596900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112DC12-8983-0140-A17F-27BB7EB836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680" y="6052491"/>
            <a:ext cx="1765300" cy="596901"/>
          </a:xfrm>
          <a:prstGeom prst="rect">
            <a:avLst/>
          </a:prstGeom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ACE9CF61-2682-6C45-934C-679659EBA3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4373" y="1269999"/>
            <a:ext cx="7703506" cy="4479447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E79ED3-B2A4-2143-A2C4-44A18301B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60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reframe Building 16x9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wireframe building presentation (widescreen).potx" id="{58CE74E2-616B-447D-963B-87527DA5909A}" vid="{49D84436-E293-416F-BC4D-7976A1E115A4}"/>
    </a:ext>
  </a:extLst>
</a:theme>
</file>

<file path=ppt/theme/theme2.xml><?xml version="1.0" encoding="utf-8"?>
<a:theme xmlns:a="http://schemas.openxmlformats.org/drawingml/2006/main" name="Office Theme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wireframe building presentation (widescreen)</Template>
  <TotalTime>2271</TotalTime>
  <Words>1537</Words>
  <Application>Microsoft Office PowerPoint</Application>
  <PresentationFormat>Widescreen</PresentationFormat>
  <Paragraphs>240</Paragraphs>
  <Slides>21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Wireframe Building 16x9</vt:lpstr>
      <vt:lpstr>BIM integrated FM: Industry Misconception for the Existing Estates and a Case for Cultural Innovation. </vt:lpstr>
      <vt:lpstr>In The beginning </vt:lpstr>
      <vt:lpstr>And Now…….</vt:lpstr>
      <vt:lpstr>Case Study UWE</vt:lpstr>
      <vt:lpstr>Agenda</vt:lpstr>
      <vt:lpstr>Introduction</vt:lpstr>
      <vt:lpstr>Main Research AIM</vt:lpstr>
      <vt:lpstr>key Research Objectives </vt:lpstr>
      <vt:lpstr>Literature review: Status of BIM </vt:lpstr>
      <vt:lpstr>Literature review: BIM IN FM </vt:lpstr>
      <vt:lpstr>Literature review</vt:lpstr>
      <vt:lpstr>Research Methodology </vt:lpstr>
      <vt:lpstr>Questionnaire survey, interview questions  </vt:lpstr>
      <vt:lpstr>Case Study - findings</vt:lpstr>
      <vt:lpstr>Findings: State-of-the-Art </vt:lpstr>
      <vt:lpstr>Findings: Future Aspirations </vt:lpstr>
      <vt:lpstr>Findings: UWE </vt:lpstr>
      <vt:lpstr>Conclusions </vt:lpstr>
      <vt:lpstr>Future Recommendations </vt:lpstr>
      <vt:lpstr>Acknowledgements </vt:lpstr>
      <vt:lpstr>Thankyou </vt:lpstr>
    </vt:vector>
  </TitlesOfParts>
  <Company>University of the West of England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Richard Black</dc:creator>
  <cp:lastModifiedBy>Richard Black</cp:lastModifiedBy>
  <cp:revision>156</cp:revision>
  <cp:lastPrinted>2021-05-04T07:53:53Z</cp:lastPrinted>
  <dcterms:created xsi:type="dcterms:W3CDTF">2021-03-24T10:29:45Z</dcterms:created>
  <dcterms:modified xsi:type="dcterms:W3CDTF">2021-05-04T07:59:07Z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