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63" r:id="rId3"/>
    <p:sldId id="274" r:id="rId4"/>
    <p:sldId id="278" r:id="rId5"/>
    <p:sldId id="279" r:id="rId6"/>
    <p:sldId id="273" r:id="rId7"/>
    <p:sldId id="277" r:id="rId8"/>
    <p:sldId id="267" r:id="rId9"/>
    <p:sldId id="266" r:id="rId10"/>
    <p:sldId id="271" r:id="rId11"/>
    <p:sldId id="281" r:id="rId12"/>
    <p:sldId id="272" r:id="rId13"/>
    <p:sldId id="280" r:id="rId14"/>
    <p:sldId id="259" r:id="rId15"/>
    <p:sldId id="260" r:id="rId16"/>
    <p:sldId id="26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3" autoAdjust="0"/>
    <p:restoredTop sz="94660"/>
  </p:normalViewPr>
  <p:slideViewPr>
    <p:cSldViewPr>
      <p:cViewPr varScale="1">
        <p:scale>
          <a:sx n="73" d="100"/>
          <a:sy n="73" d="100"/>
        </p:scale>
        <p:origin x="1062"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FC33BA-6942-445A-AB91-2EC6E49833EB}" type="datetimeFigureOut">
              <a:rPr lang="en-GB" smtClean="0"/>
              <a:t>21/02/2019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C76FD-343D-4C74-91D9-AAE020EFCA32}" type="slidenum">
              <a:rPr lang="en-GB" smtClean="0"/>
              <a:t>‹#›</a:t>
            </a:fld>
            <a:endParaRPr lang="en-GB"/>
          </a:p>
        </p:txBody>
      </p:sp>
    </p:spTree>
    <p:extLst>
      <p:ext uri="{BB962C8B-B14F-4D97-AF65-F5344CB8AC3E}">
        <p14:creationId xmlns:p14="http://schemas.microsoft.com/office/powerpoint/2010/main" val="1527006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https://en.m.wikipedia.org/wiki/Equality_Act_2010</a:t>
            </a:r>
          </a:p>
          <a:p>
            <a:r>
              <a:rPr lang="en-GB" smtClean="0"/>
              <a:t>http://www.acas.org.uk/index.aspx?articleid=1363</a:t>
            </a:r>
            <a:endParaRPr lang="en-GB" dirty="0" smtClean="0"/>
          </a:p>
          <a:p>
            <a:r>
              <a:rPr lang="en-GB" dirty="0" smtClean="0"/>
              <a:t>https://www.amdsolicitors.com/news/does-your-company-need-an-equality-and-diversity-policy</a:t>
            </a:r>
            <a:endParaRPr lang="en-GB" dirty="0"/>
          </a:p>
        </p:txBody>
      </p:sp>
      <p:sp>
        <p:nvSpPr>
          <p:cNvPr id="4" name="Slide Number Placeholder 3"/>
          <p:cNvSpPr>
            <a:spLocks noGrp="1"/>
          </p:cNvSpPr>
          <p:nvPr>
            <p:ph type="sldNum" sz="quarter" idx="10"/>
          </p:nvPr>
        </p:nvSpPr>
        <p:spPr/>
        <p:txBody>
          <a:bodyPr/>
          <a:lstStyle/>
          <a:p>
            <a:fld id="{5DCC76FD-343D-4C74-91D9-AAE020EFCA32}" type="slidenum">
              <a:rPr lang="en-GB" smtClean="0"/>
              <a:t>11</a:t>
            </a:fld>
            <a:endParaRPr lang="en-GB"/>
          </a:p>
        </p:txBody>
      </p:sp>
    </p:spTree>
    <p:extLst>
      <p:ext uri="{BB962C8B-B14F-4D97-AF65-F5344CB8AC3E}">
        <p14:creationId xmlns:p14="http://schemas.microsoft.com/office/powerpoint/2010/main" val="3976693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B147F6-1640-4BCC-9274-CBB1A91B9C46}" type="datetimeFigureOut">
              <a:rPr lang="en-US" smtClean="0"/>
              <a:pPr/>
              <a:t>2/21/2019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B147F6-1640-4BCC-9274-CBB1A91B9C46}" type="datetimeFigureOut">
              <a:rPr lang="en-US" smtClean="0"/>
              <a:pPr/>
              <a:t>2/21/2019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B147F6-1640-4BCC-9274-CBB1A91B9C46}" type="datetimeFigureOut">
              <a:rPr lang="en-US" smtClean="0"/>
              <a:pPr/>
              <a:t>2/21/2019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7B147F6-1640-4BCC-9274-CBB1A91B9C46}" type="datetimeFigureOut">
              <a:rPr lang="en-US" smtClean="0"/>
              <a:pPr/>
              <a:t>2/21/2019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B147F6-1640-4BCC-9274-CBB1A91B9C46}" type="datetimeFigureOut">
              <a:rPr lang="en-US" smtClean="0"/>
              <a:pPr/>
              <a:t>2/21/2019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B147F6-1640-4BCC-9274-CBB1A91B9C46}" type="datetimeFigureOut">
              <a:rPr lang="en-US" smtClean="0"/>
              <a:pPr/>
              <a:t>2/21/2019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B147F6-1640-4BCC-9274-CBB1A91B9C46}" type="datetimeFigureOut">
              <a:rPr lang="en-US" smtClean="0"/>
              <a:pPr/>
              <a:t>2/21/2019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B147F6-1640-4BCC-9274-CBB1A91B9C46}" type="datetimeFigureOut">
              <a:rPr lang="en-US" smtClean="0"/>
              <a:pPr/>
              <a:t>2/21/2019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B147F6-1640-4BCC-9274-CBB1A91B9C46}" type="datetimeFigureOut">
              <a:rPr lang="en-US" smtClean="0"/>
              <a:pPr/>
              <a:t>2/21/2019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B147F6-1640-4BCC-9274-CBB1A91B9C46}" type="datetimeFigureOut">
              <a:rPr lang="en-US" smtClean="0"/>
              <a:pPr/>
              <a:t>2/21/2019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7B147F6-1640-4BCC-9274-CBB1A91B9C46}" type="datetimeFigureOut">
              <a:rPr lang="en-US" smtClean="0"/>
              <a:pPr/>
              <a:t>2/21/2019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2D4647-8055-4E33-8BAB-195AA5539EA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B147F6-1640-4BCC-9274-CBB1A91B9C46}" type="datetimeFigureOut">
              <a:rPr lang="en-US" smtClean="0"/>
              <a:pPr/>
              <a:t>2/21/2019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D4647-8055-4E33-8BAB-195AA5539EA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unitedworldschools.org/global-citizenship/?gclid=EAIaIQobChMIhImzg6uo2QIVbZPtCh2bcwWHEAAYBCAAEgLkrfD_BwE" TargetMode="External"/><Relationship Id="rId2" Type="http://schemas.openxmlformats.org/officeDocument/2006/relationships/hyperlink" Target="http://www.unitedworldschools.org/who-we-are/education-firs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wmf"/><Relationship Id="rId4" Type="http://schemas.openxmlformats.org/officeDocument/2006/relationships/image" Target="../media/image5.wmf"/></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8768" y="371187"/>
            <a:ext cx="7772400" cy="1470025"/>
          </a:xfrm>
        </p:spPr>
        <p:txBody>
          <a:bodyPr>
            <a:noAutofit/>
          </a:bodyPr>
          <a:lstStyle/>
          <a:p>
            <a:r>
              <a:rPr lang="en-GB" sz="2400" dirty="0" smtClean="0"/>
              <a:t>IOB: Globalisation</a:t>
            </a:r>
            <a:endParaRPr lang="en-GB" sz="2400" dirty="0"/>
          </a:p>
        </p:txBody>
      </p:sp>
      <p:sp>
        <p:nvSpPr>
          <p:cNvPr id="3" name="Subtitle 2"/>
          <p:cNvSpPr>
            <a:spLocks noGrp="1"/>
          </p:cNvSpPr>
          <p:nvPr>
            <p:ph type="subTitle" idx="1"/>
          </p:nvPr>
        </p:nvSpPr>
        <p:spPr>
          <a:xfrm>
            <a:off x="1214414" y="6000768"/>
            <a:ext cx="6400800" cy="515924"/>
          </a:xfrm>
        </p:spPr>
        <p:txBody>
          <a:bodyPr>
            <a:normAutofit/>
          </a:bodyPr>
          <a:lstStyle/>
          <a:p>
            <a:r>
              <a:rPr lang="en-GB" sz="1000" dirty="0" smtClean="0"/>
              <a:t>Based on Mullins chapter 1, 9ed.</a:t>
            </a:r>
          </a:p>
          <a:p>
            <a:r>
              <a:rPr lang="en-GB" sz="1000" dirty="0" smtClean="0"/>
              <a:t>the Nature of Organisational Behaviour</a:t>
            </a:r>
            <a:endParaRPr lang="en-GB" sz="1000" dirty="0"/>
          </a:p>
        </p:txBody>
      </p:sp>
      <p:pic>
        <p:nvPicPr>
          <p:cNvPr id="3074" name="Picture 2" descr="C:\Documents and Settings\sc-jw\Local Settings\Temporary Internet Files\Content.IE5\8TEF4D2F\MC900442094[1].wmf"/>
          <p:cNvPicPr>
            <a:picLocks noChangeAspect="1" noChangeArrowheads="1"/>
          </p:cNvPicPr>
          <p:nvPr/>
        </p:nvPicPr>
        <p:blipFill>
          <a:blip r:embed="rId2" cstate="print"/>
          <a:srcRect/>
          <a:stretch>
            <a:fillRect/>
          </a:stretch>
        </p:blipFill>
        <p:spPr bwMode="auto">
          <a:xfrm>
            <a:off x="3559604" y="3885236"/>
            <a:ext cx="1851025" cy="1139825"/>
          </a:xfrm>
          <a:prstGeom prst="rect">
            <a:avLst/>
          </a:prstGeom>
          <a:noFill/>
        </p:spPr>
      </p:pic>
      <p:sp>
        <p:nvSpPr>
          <p:cNvPr id="6" name="TextBox 5"/>
          <p:cNvSpPr txBox="1"/>
          <p:nvPr/>
        </p:nvSpPr>
        <p:spPr>
          <a:xfrm>
            <a:off x="1234688" y="1443672"/>
            <a:ext cx="6500858" cy="1938992"/>
          </a:xfrm>
          <a:prstGeom prst="rect">
            <a:avLst/>
          </a:prstGeom>
          <a:noFill/>
        </p:spPr>
        <p:txBody>
          <a:bodyPr wrap="square" rtlCol="0">
            <a:spAutoFit/>
          </a:bodyPr>
          <a:lstStyle/>
          <a:p>
            <a:pPr algn="ctr"/>
            <a:r>
              <a:rPr lang="en-GB" sz="6000" b="1" dirty="0" smtClean="0"/>
              <a:t>International and cultural influences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Globalisation</a:t>
            </a:r>
            <a:endParaRPr lang="en-GB" dirty="0"/>
          </a:p>
        </p:txBody>
      </p:sp>
      <p:sp>
        <p:nvSpPr>
          <p:cNvPr id="3" name="Content Placeholder 2"/>
          <p:cNvSpPr>
            <a:spLocks noGrp="1"/>
          </p:cNvSpPr>
          <p:nvPr>
            <p:ph idx="1"/>
          </p:nvPr>
        </p:nvSpPr>
        <p:spPr/>
        <p:txBody>
          <a:bodyPr/>
          <a:lstStyle/>
          <a:p>
            <a:r>
              <a:rPr lang="en-GB" dirty="0" smtClean="0"/>
              <a:t>Q. What is </a:t>
            </a:r>
            <a:r>
              <a:rPr lang="en-GB" b="1" dirty="0"/>
              <a:t>Globalisation</a:t>
            </a:r>
            <a:r>
              <a:rPr lang="en-GB" dirty="0" smtClean="0"/>
              <a:t>? </a:t>
            </a:r>
            <a:r>
              <a:rPr lang="en-GB" sz="2400" dirty="0"/>
              <a:t>r</a:t>
            </a:r>
            <a:r>
              <a:rPr lang="en-GB" sz="2400" dirty="0" smtClean="0"/>
              <a:t>esearch document and cite.</a:t>
            </a:r>
            <a:endParaRPr lang="en-GB" sz="2400" dirty="0"/>
          </a:p>
        </p:txBody>
      </p:sp>
      <p:pic>
        <p:nvPicPr>
          <p:cNvPr id="5" name="Picture 2" descr="C:\Users\James Williams\AppData\Local\Microsoft\Windows\Temporary Internet Files\Content.IE5\0D2TLS6B\MP900382650[1].jpg"/>
          <p:cNvPicPr>
            <a:picLocks noChangeAspect="1" noChangeArrowheads="1"/>
          </p:cNvPicPr>
          <p:nvPr/>
        </p:nvPicPr>
        <p:blipFill>
          <a:blip r:embed="rId2" cstate="print"/>
          <a:srcRect/>
          <a:stretch>
            <a:fillRect/>
          </a:stretch>
        </p:blipFill>
        <p:spPr bwMode="auto">
          <a:xfrm>
            <a:off x="2699792" y="2852936"/>
            <a:ext cx="4168552" cy="2977537"/>
          </a:xfrm>
          <a:prstGeom prst="rect">
            <a:avLst/>
          </a:prstGeom>
          <a:noFill/>
        </p:spPr>
      </p:pic>
    </p:spTree>
    <p:extLst>
      <p:ext uri="{BB962C8B-B14F-4D97-AF65-F5344CB8AC3E}">
        <p14:creationId xmlns:p14="http://schemas.microsoft.com/office/powerpoint/2010/main" val="30741439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Globalisation</a:t>
            </a:r>
            <a:r>
              <a:rPr lang="en-GB" dirty="0" smtClean="0"/>
              <a:t>?</a:t>
            </a:r>
            <a:endParaRPr lang="en-GB" dirty="0"/>
          </a:p>
        </p:txBody>
      </p:sp>
      <p:sp>
        <p:nvSpPr>
          <p:cNvPr id="3" name="Content Placeholder 2"/>
          <p:cNvSpPr>
            <a:spLocks noGrp="1"/>
          </p:cNvSpPr>
          <p:nvPr>
            <p:ph idx="1"/>
          </p:nvPr>
        </p:nvSpPr>
        <p:spPr/>
        <p:txBody>
          <a:bodyPr/>
          <a:lstStyle/>
          <a:p>
            <a:r>
              <a:rPr lang="en-GB" dirty="0" smtClean="0"/>
              <a:t>Q. What effect is </a:t>
            </a:r>
            <a:r>
              <a:rPr lang="en-GB" b="1" dirty="0" smtClean="0"/>
              <a:t>Globalisation </a:t>
            </a:r>
            <a:r>
              <a:rPr lang="en-GB" dirty="0" smtClean="0"/>
              <a:t>having on Organisations today</a:t>
            </a:r>
            <a:r>
              <a:rPr lang="en-GB" dirty="0"/>
              <a:t>? </a:t>
            </a:r>
            <a:r>
              <a:rPr lang="en-GB" sz="2800" dirty="0"/>
              <a:t>research document and cite.</a:t>
            </a:r>
          </a:p>
          <a:p>
            <a:endParaRPr lang="en-GB" dirty="0"/>
          </a:p>
        </p:txBody>
      </p:sp>
    </p:spTree>
    <p:extLst>
      <p:ext uri="{BB962C8B-B14F-4D97-AF65-F5344CB8AC3E}">
        <p14:creationId xmlns:p14="http://schemas.microsoft.com/office/powerpoint/2010/main" val="19260333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a:t>
            </a:r>
            <a:r>
              <a:rPr lang="en-GB" b="1" u="sng" dirty="0" smtClean="0"/>
              <a:t>lobal Citizenship</a:t>
            </a:r>
            <a:endParaRPr lang="en-GB" b="1" u="sng" dirty="0"/>
          </a:p>
        </p:txBody>
      </p:sp>
      <p:sp>
        <p:nvSpPr>
          <p:cNvPr id="3" name="Content Placeholder 2"/>
          <p:cNvSpPr>
            <a:spLocks noGrp="1"/>
          </p:cNvSpPr>
          <p:nvPr>
            <p:ph idx="1"/>
          </p:nvPr>
        </p:nvSpPr>
        <p:spPr/>
        <p:txBody>
          <a:bodyPr>
            <a:normAutofit/>
          </a:bodyPr>
          <a:lstStyle/>
          <a:p>
            <a:r>
              <a:rPr lang="en-GB" dirty="0" smtClean="0"/>
              <a:t>Q. What is </a:t>
            </a:r>
            <a:r>
              <a:rPr lang="en-GB" b="1" dirty="0" smtClean="0"/>
              <a:t>Global citizenship</a:t>
            </a:r>
            <a:r>
              <a:rPr lang="en-GB" dirty="0"/>
              <a:t>? research document and cite</a:t>
            </a:r>
            <a:r>
              <a:rPr lang="en-GB" dirty="0" smtClean="0"/>
              <a:t>.</a:t>
            </a:r>
          </a:p>
          <a:p>
            <a:endParaRPr lang="en-GB" dirty="0"/>
          </a:p>
          <a:p>
            <a:r>
              <a:rPr lang="en-GB" dirty="0" smtClean="0"/>
              <a:t>Q. </a:t>
            </a:r>
            <a:r>
              <a:rPr lang="en-GB" dirty="0"/>
              <a:t>What is </a:t>
            </a:r>
            <a:r>
              <a:rPr lang="en-GB" b="1" dirty="0" smtClean="0"/>
              <a:t>Global citizenship education</a:t>
            </a:r>
            <a:r>
              <a:rPr lang="en-GB" dirty="0" smtClean="0"/>
              <a:t>? And what does it involve?</a:t>
            </a:r>
          </a:p>
          <a:p>
            <a:endParaRPr lang="en-GB" dirty="0"/>
          </a:p>
          <a:p>
            <a:r>
              <a:rPr lang="en-GB" dirty="0" smtClean="0"/>
              <a:t>Q. How is Global </a:t>
            </a:r>
            <a:r>
              <a:rPr lang="en-GB" dirty="0"/>
              <a:t>citizenship </a:t>
            </a:r>
            <a:r>
              <a:rPr lang="en-GB" dirty="0" smtClean="0"/>
              <a:t>education </a:t>
            </a:r>
            <a:r>
              <a:rPr lang="en-GB" b="1" dirty="0" smtClean="0"/>
              <a:t>useful</a:t>
            </a:r>
            <a:r>
              <a:rPr lang="en-GB" dirty="0" smtClean="0"/>
              <a:t> in the workplace?</a:t>
            </a:r>
            <a:endParaRPr lang="en-GB" dirty="0"/>
          </a:p>
        </p:txBody>
      </p:sp>
    </p:spTree>
    <p:extLst>
      <p:ext uri="{BB962C8B-B14F-4D97-AF65-F5344CB8AC3E}">
        <p14:creationId xmlns:p14="http://schemas.microsoft.com/office/powerpoint/2010/main" val="3622330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Bg</a:t>
            </a:r>
            <a:r>
              <a:rPr lang="en-GB" dirty="0" smtClean="0"/>
              <a:t>: What </a:t>
            </a:r>
            <a:r>
              <a:rPr lang="en-GB" dirty="0"/>
              <a:t>is “Global Citizenship</a:t>
            </a:r>
            <a:r>
              <a:rPr lang="en-GB" dirty="0" smtClean="0"/>
              <a:t>”?</a:t>
            </a:r>
            <a:endParaRPr lang="en-GB" dirty="0"/>
          </a:p>
        </p:txBody>
      </p:sp>
      <p:sp>
        <p:nvSpPr>
          <p:cNvPr id="3" name="Content Placeholder 2"/>
          <p:cNvSpPr>
            <a:spLocks noGrp="1"/>
          </p:cNvSpPr>
          <p:nvPr>
            <p:ph idx="1"/>
          </p:nvPr>
        </p:nvSpPr>
        <p:spPr/>
        <p:txBody>
          <a:bodyPr>
            <a:normAutofit fontScale="55000" lnSpcReduction="20000"/>
          </a:bodyPr>
          <a:lstStyle/>
          <a:p>
            <a:pPr fontAlgn="base"/>
            <a:r>
              <a:rPr lang="en-GB" dirty="0" smtClean="0"/>
              <a:t>Fostering </a:t>
            </a:r>
            <a:r>
              <a:rPr lang="en-GB" dirty="0"/>
              <a:t>Global Citizenship is priority 3 of the UN Secretary General’s </a:t>
            </a:r>
            <a:r>
              <a:rPr lang="en-GB" dirty="0">
                <a:hlinkClick r:id="rId2" tooltip="Education First"/>
              </a:rPr>
              <a:t>Global Education First initiative</a:t>
            </a:r>
            <a:r>
              <a:rPr lang="en-GB" dirty="0"/>
              <a:t>.  The GEFI defines global citizenship thus:</a:t>
            </a:r>
          </a:p>
          <a:p>
            <a:pPr fontAlgn="base"/>
            <a:r>
              <a:rPr lang="en-GB" dirty="0"/>
              <a:t>“The world faces global challenges, which require global solutions. These interconnected global challenges call for far-reaching changes in how we think and act for the dignity of fellow human beings.”</a:t>
            </a:r>
          </a:p>
          <a:p>
            <a:pPr fontAlgn="base"/>
            <a:r>
              <a:rPr lang="en-GB" dirty="0"/>
              <a:t>“It is not enough for education to produce individuals who can read, write and count.”</a:t>
            </a:r>
          </a:p>
          <a:p>
            <a:pPr fontAlgn="base"/>
            <a:r>
              <a:rPr lang="en-GB" dirty="0"/>
              <a:t>“Education must be transformative and bring shared values to life. It must cultivate an active care for the world and for those with whom we share it. Education must also be relevant in answering the big questions of the day.”</a:t>
            </a:r>
          </a:p>
          <a:p>
            <a:pPr fontAlgn="base"/>
            <a:r>
              <a:rPr lang="en-GB" dirty="0"/>
              <a:t>“Technological solutions, political regulation or financial instruments alone cannot achieve sustainable development. It requires transforming the way people think and act.”</a:t>
            </a:r>
          </a:p>
          <a:p>
            <a:pPr fontAlgn="base"/>
            <a:r>
              <a:rPr lang="en-GB" dirty="0"/>
              <a:t>“Education must fully assume its central role in helping people to forge more just, peaceful, tolerant and inclusive societies. It must give people the understanding, skills and values they need to cooperate in resolving the interconnected challenges of the 21st century</a:t>
            </a:r>
            <a:r>
              <a:rPr lang="en-GB" dirty="0" smtClean="0"/>
              <a:t>.”</a:t>
            </a:r>
            <a:r>
              <a:rPr lang="en-GB" dirty="0"/>
              <a:t> </a:t>
            </a:r>
            <a:r>
              <a:rPr lang="en-GB" dirty="0" smtClean="0"/>
              <a:t>(</a:t>
            </a:r>
            <a:r>
              <a:rPr lang="en-GB" dirty="0" smtClean="0">
                <a:hlinkClick r:id="rId3"/>
              </a:rPr>
              <a:t>ref</a:t>
            </a:r>
            <a:r>
              <a:rPr lang="en-GB" dirty="0" smtClean="0"/>
              <a:t>)</a:t>
            </a:r>
          </a:p>
        </p:txBody>
      </p:sp>
    </p:spTree>
    <p:extLst>
      <p:ext uri="{BB962C8B-B14F-4D97-AF65-F5344CB8AC3E}">
        <p14:creationId xmlns:p14="http://schemas.microsoft.com/office/powerpoint/2010/main" val="1360469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Workplace </a:t>
            </a:r>
            <a:r>
              <a:rPr lang="en-GB" b="1" dirty="0"/>
              <a:t>Diversity</a:t>
            </a:r>
            <a:endParaRPr lang="en-GB" dirty="0"/>
          </a:p>
        </p:txBody>
      </p:sp>
      <p:sp>
        <p:nvSpPr>
          <p:cNvPr id="3" name="Content Placeholder 2"/>
          <p:cNvSpPr>
            <a:spLocks noGrp="1"/>
          </p:cNvSpPr>
          <p:nvPr>
            <p:ph idx="1"/>
          </p:nvPr>
        </p:nvSpPr>
        <p:spPr/>
        <p:txBody>
          <a:bodyPr>
            <a:normAutofit/>
          </a:bodyPr>
          <a:lstStyle/>
          <a:p>
            <a:r>
              <a:rPr lang="en-GB" dirty="0" smtClean="0"/>
              <a:t>Q. What </a:t>
            </a:r>
            <a:r>
              <a:rPr lang="en-GB" dirty="0" smtClean="0"/>
              <a:t>is </a:t>
            </a:r>
            <a:r>
              <a:rPr lang="en-GB" b="1" dirty="0" smtClean="0"/>
              <a:t>Workplace Diversity</a:t>
            </a:r>
            <a:r>
              <a:rPr lang="en-GB" dirty="0"/>
              <a:t>? research document and cite</a:t>
            </a:r>
            <a:r>
              <a:rPr lang="en-GB" dirty="0" smtClean="0"/>
              <a:t>.</a:t>
            </a:r>
          </a:p>
          <a:p>
            <a:endParaRPr lang="en-GB" dirty="0"/>
          </a:p>
          <a:p>
            <a:r>
              <a:rPr lang="en-GB" dirty="0"/>
              <a:t>Q. What is </a:t>
            </a:r>
            <a:r>
              <a:rPr lang="en-GB" b="1" dirty="0"/>
              <a:t>Diversity </a:t>
            </a:r>
            <a:r>
              <a:rPr lang="en-GB" b="1" dirty="0" smtClean="0"/>
              <a:t>management</a:t>
            </a:r>
            <a:r>
              <a:rPr lang="en-GB" dirty="0" smtClean="0"/>
              <a:t>? how </a:t>
            </a:r>
            <a:r>
              <a:rPr lang="en-GB" dirty="0"/>
              <a:t>do you manage </a:t>
            </a:r>
            <a:r>
              <a:rPr lang="en-GB" b="1" dirty="0"/>
              <a:t>Diversity in the workplace</a:t>
            </a:r>
            <a:r>
              <a:rPr lang="en-GB" dirty="0"/>
              <a:t>? i.e. Diversity Management Strategies?</a:t>
            </a:r>
          </a:p>
          <a:p>
            <a:endParaRPr lang="en-GB" dirty="0"/>
          </a:p>
        </p:txBody>
      </p:sp>
    </p:spTree>
    <p:extLst>
      <p:ext uri="{BB962C8B-B14F-4D97-AF65-F5344CB8AC3E}">
        <p14:creationId xmlns:p14="http://schemas.microsoft.com/office/powerpoint/2010/main" val="920993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 DMS &amp; Technology</a:t>
            </a:r>
            <a:endParaRPr lang="en-GB" dirty="0"/>
          </a:p>
        </p:txBody>
      </p:sp>
      <p:sp>
        <p:nvSpPr>
          <p:cNvPr id="3" name="Content Placeholder 2"/>
          <p:cNvSpPr>
            <a:spLocks noGrp="1"/>
          </p:cNvSpPr>
          <p:nvPr>
            <p:ph idx="1"/>
          </p:nvPr>
        </p:nvSpPr>
        <p:spPr/>
        <p:txBody>
          <a:bodyPr/>
          <a:lstStyle/>
          <a:p>
            <a:r>
              <a:rPr lang="en-GB" dirty="0" smtClean="0"/>
              <a:t>How can </a:t>
            </a:r>
            <a:r>
              <a:rPr lang="en-GB" b="1" dirty="0"/>
              <a:t>T</a:t>
            </a:r>
            <a:r>
              <a:rPr lang="en-GB" b="1" dirty="0" smtClean="0"/>
              <a:t>echnology</a:t>
            </a:r>
            <a:r>
              <a:rPr lang="en-GB" dirty="0" smtClean="0"/>
              <a:t> </a:t>
            </a:r>
            <a:r>
              <a:rPr lang="en-GB" dirty="0"/>
              <a:t>support Diversity Management Strategies?</a:t>
            </a:r>
            <a:endParaRPr lang="en-GB" dirty="0" smtClean="0"/>
          </a:p>
        </p:txBody>
      </p:sp>
    </p:spTree>
    <p:extLst>
      <p:ext uri="{BB962C8B-B14F-4D97-AF65-F5344CB8AC3E}">
        <p14:creationId xmlns:p14="http://schemas.microsoft.com/office/powerpoint/2010/main" val="4082991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Inclusive culture</a:t>
            </a:r>
            <a:endParaRPr lang="en-GB" dirty="0"/>
          </a:p>
        </p:txBody>
      </p:sp>
      <p:sp>
        <p:nvSpPr>
          <p:cNvPr id="3" name="Content Placeholder 2"/>
          <p:cNvSpPr>
            <a:spLocks noGrp="1"/>
          </p:cNvSpPr>
          <p:nvPr>
            <p:ph idx="1"/>
          </p:nvPr>
        </p:nvSpPr>
        <p:spPr/>
        <p:txBody>
          <a:bodyPr/>
          <a:lstStyle/>
          <a:p>
            <a:r>
              <a:rPr lang="en-GB" dirty="0" smtClean="0"/>
              <a:t>Q. What is an </a:t>
            </a:r>
            <a:r>
              <a:rPr lang="en-GB" b="1" dirty="0" smtClean="0"/>
              <a:t>inclusive workplace culture</a:t>
            </a:r>
            <a:r>
              <a:rPr lang="en-GB" dirty="0"/>
              <a:t>? research document and cite</a:t>
            </a:r>
            <a:r>
              <a:rPr lang="en-GB" dirty="0" smtClean="0"/>
              <a:t>.</a:t>
            </a:r>
          </a:p>
          <a:p>
            <a:endParaRPr lang="en-GB" dirty="0" smtClean="0"/>
          </a:p>
          <a:p>
            <a:r>
              <a:rPr lang="en-GB" dirty="0" smtClean="0"/>
              <a:t>Q. How do you create an </a:t>
            </a:r>
            <a:r>
              <a:rPr lang="en-GB" b="1" dirty="0"/>
              <a:t>inclusive workplace </a:t>
            </a:r>
            <a:r>
              <a:rPr lang="en-GB" b="1" dirty="0" smtClean="0"/>
              <a:t>culture?</a:t>
            </a:r>
          </a:p>
        </p:txBody>
      </p:sp>
    </p:spTree>
    <p:extLst>
      <p:ext uri="{BB962C8B-B14F-4D97-AF65-F5344CB8AC3E}">
        <p14:creationId xmlns:p14="http://schemas.microsoft.com/office/powerpoint/2010/main" val="29908463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Diversity Benefits</a:t>
            </a:r>
            <a:endParaRPr lang="en-GB" dirty="0"/>
          </a:p>
        </p:txBody>
      </p:sp>
      <p:sp>
        <p:nvSpPr>
          <p:cNvPr id="3" name="Content Placeholder 2"/>
          <p:cNvSpPr>
            <a:spLocks noGrp="1"/>
          </p:cNvSpPr>
          <p:nvPr>
            <p:ph idx="1"/>
          </p:nvPr>
        </p:nvSpPr>
        <p:spPr/>
        <p:txBody>
          <a:bodyPr/>
          <a:lstStyle/>
          <a:p>
            <a:r>
              <a:rPr lang="en-GB" dirty="0" smtClean="0"/>
              <a:t>What are the </a:t>
            </a:r>
            <a:r>
              <a:rPr lang="en-GB" b="1" dirty="0" smtClean="0"/>
              <a:t>benefits of </a:t>
            </a:r>
            <a:r>
              <a:rPr lang="en-GB" dirty="0" smtClean="0"/>
              <a:t>a diverse </a:t>
            </a:r>
            <a:r>
              <a:rPr lang="en-GB" dirty="0"/>
              <a:t>workforce? research document and cite</a:t>
            </a:r>
            <a:r>
              <a:rPr lang="en-GB" dirty="0" smtClean="0"/>
              <a:t>. </a:t>
            </a:r>
            <a:endParaRPr lang="en-GB" sz="2400" dirty="0"/>
          </a:p>
        </p:txBody>
      </p:sp>
    </p:spTree>
    <p:extLst>
      <p:ext uri="{BB962C8B-B14F-4D97-AF65-F5344CB8AC3E}">
        <p14:creationId xmlns:p14="http://schemas.microsoft.com/office/powerpoint/2010/main" val="2990846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International cultures</a:t>
            </a:r>
            <a:endParaRPr lang="en-GB" b="1" u="sng" dirty="0"/>
          </a:p>
        </p:txBody>
      </p:sp>
      <p:sp>
        <p:nvSpPr>
          <p:cNvPr id="3" name="Content Placeholder 2"/>
          <p:cNvSpPr>
            <a:spLocks noGrp="1"/>
          </p:cNvSpPr>
          <p:nvPr>
            <p:ph idx="1"/>
          </p:nvPr>
        </p:nvSpPr>
        <p:spPr/>
        <p:txBody>
          <a:bodyPr/>
          <a:lstStyle/>
          <a:p>
            <a:r>
              <a:rPr lang="en-GB" dirty="0" smtClean="0"/>
              <a:t>Q. What are some of the </a:t>
            </a:r>
            <a:r>
              <a:rPr lang="en-GB" b="1" dirty="0" smtClean="0"/>
              <a:t>differences in work place cultures</a:t>
            </a:r>
            <a:r>
              <a:rPr lang="en-GB" dirty="0" smtClean="0"/>
              <a:t> </a:t>
            </a:r>
            <a:r>
              <a:rPr lang="en-GB" b="1" u="sng" dirty="0" smtClean="0"/>
              <a:t>in different countries</a:t>
            </a:r>
            <a:r>
              <a:rPr lang="en-GB" dirty="0" smtClean="0"/>
              <a:t>? </a:t>
            </a:r>
            <a:r>
              <a:rPr lang="en-GB" sz="2400" dirty="0"/>
              <a:t>r</a:t>
            </a:r>
            <a:r>
              <a:rPr lang="en-GB" sz="2400" dirty="0" smtClean="0"/>
              <a:t>esearch document and cite.</a:t>
            </a:r>
            <a:endParaRPr lang="en-GB" sz="2400" dirty="0"/>
          </a:p>
        </p:txBody>
      </p:sp>
    </p:spTree>
    <p:extLst>
      <p:ext uri="{BB962C8B-B14F-4D97-AF65-F5344CB8AC3E}">
        <p14:creationId xmlns:p14="http://schemas.microsoft.com/office/powerpoint/2010/main" val="1160334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Equal Opportunities</a:t>
            </a:r>
            <a:endParaRPr lang="en-GB" b="1" u="sng" dirty="0"/>
          </a:p>
        </p:txBody>
      </p:sp>
      <p:sp>
        <p:nvSpPr>
          <p:cNvPr id="3" name="Content Placeholder 2"/>
          <p:cNvSpPr>
            <a:spLocks noGrp="1"/>
          </p:cNvSpPr>
          <p:nvPr>
            <p:ph idx="1"/>
          </p:nvPr>
        </p:nvSpPr>
        <p:spPr/>
        <p:txBody>
          <a:bodyPr>
            <a:normAutofit/>
          </a:bodyPr>
          <a:lstStyle/>
          <a:p>
            <a:r>
              <a:rPr lang="en-GB" dirty="0" smtClean="0"/>
              <a:t>Q. What is the </a:t>
            </a:r>
            <a:r>
              <a:rPr lang="en-GB" b="1" dirty="0"/>
              <a:t>Equality Act </a:t>
            </a:r>
            <a:r>
              <a:rPr lang="en-GB" b="1" dirty="0" smtClean="0"/>
              <a:t>2010</a:t>
            </a:r>
            <a:r>
              <a:rPr lang="en-GB" dirty="0" smtClean="0"/>
              <a:t>? </a:t>
            </a:r>
          </a:p>
          <a:p>
            <a:endParaRPr lang="en-GB" dirty="0"/>
          </a:p>
          <a:p>
            <a:r>
              <a:rPr lang="en-GB" dirty="0" smtClean="0"/>
              <a:t>Q. What does it mean for employers / Organisations?</a:t>
            </a:r>
          </a:p>
        </p:txBody>
      </p:sp>
    </p:spTree>
    <p:extLst>
      <p:ext uri="{BB962C8B-B14F-4D97-AF65-F5344CB8AC3E}">
        <p14:creationId xmlns:p14="http://schemas.microsoft.com/office/powerpoint/2010/main" val="3901013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lumMod val="60000"/>
                    <a:lumOff val="40000"/>
                  </a:schemeClr>
                </a:solidFill>
              </a:rPr>
              <a:t>The End.</a:t>
            </a:r>
            <a:endParaRPr lang="en-GB" b="1" dirty="0">
              <a:solidFill>
                <a:schemeClr val="tx2">
                  <a:lumMod val="60000"/>
                  <a:lumOff val="40000"/>
                </a:schemeClr>
              </a:solidFill>
            </a:endParaRPr>
          </a:p>
        </p:txBody>
      </p:sp>
    </p:spTree>
    <p:extLst>
      <p:ext uri="{BB962C8B-B14F-4D97-AF65-F5344CB8AC3E}">
        <p14:creationId xmlns:p14="http://schemas.microsoft.com/office/powerpoint/2010/main" val="1920497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Bg. Q. </a:t>
            </a:r>
            <a:r>
              <a:rPr lang="en-GB" b="1" dirty="0"/>
              <a:t>One World One People</a:t>
            </a:r>
            <a:endParaRPr lang="en-GB" dirty="0"/>
          </a:p>
        </p:txBody>
      </p:sp>
      <p:sp>
        <p:nvSpPr>
          <p:cNvPr id="3" name="Content Placeholder 2"/>
          <p:cNvSpPr>
            <a:spLocks noGrp="1"/>
          </p:cNvSpPr>
          <p:nvPr>
            <p:ph idx="1"/>
          </p:nvPr>
        </p:nvSpPr>
        <p:spPr/>
        <p:txBody>
          <a:bodyPr/>
          <a:lstStyle/>
          <a:p>
            <a:r>
              <a:rPr lang="en-GB" dirty="0" smtClean="0"/>
              <a:t>What does ‘</a:t>
            </a:r>
            <a:r>
              <a:rPr lang="en-GB" b="1" dirty="0" smtClean="0"/>
              <a:t>One World One People</a:t>
            </a:r>
            <a:r>
              <a:rPr lang="en-GB" dirty="0" smtClean="0"/>
              <a:t>’ mean?</a:t>
            </a:r>
          </a:p>
          <a:p>
            <a:endParaRPr lang="en-GB" dirty="0"/>
          </a:p>
          <a:p>
            <a:r>
              <a:rPr lang="en-GB" dirty="0" smtClean="0"/>
              <a:t>What are the benefits of greater unity and oneness in the workplace? </a:t>
            </a:r>
            <a:endParaRPr lang="en-GB" dirty="0"/>
          </a:p>
        </p:txBody>
      </p:sp>
    </p:spTree>
    <p:extLst>
      <p:ext uri="{BB962C8B-B14F-4D97-AF65-F5344CB8AC3E}">
        <p14:creationId xmlns:p14="http://schemas.microsoft.com/office/powerpoint/2010/main" val="38403520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cstate="print"/>
          <a:srcRect/>
          <a:stretch>
            <a:fillRect/>
          </a:stretch>
        </p:blipFill>
        <p:spPr bwMode="auto">
          <a:xfrm>
            <a:off x="-1" y="2143116"/>
            <a:ext cx="9144001" cy="1643074"/>
          </a:xfrm>
          <a:prstGeom prst="rect">
            <a:avLst/>
          </a:prstGeom>
          <a:noFill/>
          <a:ln w="9525">
            <a:noFill/>
            <a:miter lim="800000"/>
            <a:headEnd/>
            <a:tailEnd/>
          </a:ln>
          <a:effectLst/>
        </p:spPr>
      </p:pic>
      <p:pic>
        <p:nvPicPr>
          <p:cNvPr id="27652" name="Picture 4"/>
          <p:cNvPicPr>
            <a:picLocks noChangeAspect="1" noChangeArrowheads="1"/>
          </p:cNvPicPr>
          <p:nvPr/>
        </p:nvPicPr>
        <p:blipFill>
          <a:blip r:embed="rId3" cstate="print"/>
          <a:srcRect/>
          <a:stretch>
            <a:fillRect/>
          </a:stretch>
        </p:blipFill>
        <p:spPr bwMode="auto">
          <a:xfrm>
            <a:off x="-32" y="3786190"/>
            <a:ext cx="9111407" cy="857256"/>
          </a:xfrm>
          <a:prstGeom prst="rect">
            <a:avLst/>
          </a:prstGeom>
          <a:noFill/>
          <a:ln w="9525">
            <a:noFill/>
            <a:miter lim="800000"/>
            <a:headEnd/>
            <a:tailEnd/>
          </a:ln>
          <a:effectLst/>
        </p:spPr>
      </p:pic>
      <p:pic>
        <p:nvPicPr>
          <p:cNvPr id="27661" name="Picture 13" descr="C:\Users\James Williams\AppData\Local\Microsoft\Windows\Temporary Internet Files\Content.IE5\9GT2RYYQ\MC900071158[1].wmf"/>
          <p:cNvPicPr>
            <a:picLocks noChangeAspect="1" noChangeArrowheads="1"/>
          </p:cNvPicPr>
          <p:nvPr/>
        </p:nvPicPr>
        <p:blipFill>
          <a:blip r:embed="rId4" cstate="print"/>
          <a:srcRect/>
          <a:stretch>
            <a:fillRect/>
          </a:stretch>
        </p:blipFill>
        <p:spPr bwMode="auto">
          <a:xfrm>
            <a:off x="2285984" y="4857760"/>
            <a:ext cx="4498063" cy="1603972"/>
          </a:xfrm>
          <a:prstGeom prst="rect">
            <a:avLst/>
          </a:prstGeom>
          <a:noFill/>
        </p:spPr>
      </p:pic>
      <p:pic>
        <p:nvPicPr>
          <p:cNvPr id="27663" name="Picture 15" descr="C:\Users\James Williams\AppData\Local\Microsoft\Windows\Temporary Internet Files\Content.IE5\G26T3PNJ\MC900070928[1].wmf"/>
          <p:cNvPicPr>
            <a:picLocks noChangeAspect="1" noChangeArrowheads="1"/>
          </p:cNvPicPr>
          <p:nvPr/>
        </p:nvPicPr>
        <p:blipFill>
          <a:blip r:embed="rId5" cstate="print"/>
          <a:srcRect/>
          <a:stretch>
            <a:fillRect/>
          </a:stretch>
        </p:blipFill>
        <p:spPr bwMode="auto">
          <a:xfrm>
            <a:off x="3286116" y="142852"/>
            <a:ext cx="2516863" cy="2061172"/>
          </a:xfrm>
          <a:prstGeom prst="rect">
            <a:avLst/>
          </a:prstGeom>
          <a:noFill/>
        </p:spPr>
      </p:pic>
      <p:sp>
        <p:nvSpPr>
          <p:cNvPr id="2" name="TextBox 1"/>
          <p:cNvSpPr txBox="1"/>
          <p:nvPr/>
        </p:nvSpPr>
        <p:spPr>
          <a:xfrm>
            <a:off x="179512" y="142852"/>
            <a:ext cx="481222" cy="369332"/>
          </a:xfrm>
          <a:prstGeom prst="rect">
            <a:avLst/>
          </a:prstGeom>
          <a:noFill/>
        </p:spPr>
        <p:txBody>
          <a:bodyPr wrap="none" rtlCol="0">
            <a:spAutoFit/>
          </a:bodyPr>
          <a:lstStyle/>
          <a:p>
            <a:r>
              <a:rPr lang="en-GB" dirty="0" smtClean="0"/>
              <a:t>Bg:</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Users\James Williams\AppData\Local\Microsoft\Windows\Temporary Internet Files\Content.IE5\HJ9Y1YBW\MP900433139[1].jpg"/>
          <p:cNvPicPr>
            <a:picLocks noChangeAspect="1" noChangeArrowheads="1"/>
          </p:cNvPicPr>
          <p:nvPr/>
        </p:nvPicPr>
        <p:blipFill>
          <a:blip r:embed="rId2" cstate="print"/>
          <a:srcRect/>
          <a:stretch>
            <a:fillRect/>
          </a:stretch>
        </p:blipFill>
        <p:spPr bwMode="auto">
          <a:xfrm>
            <a:off x="1571604" y="3298851"/>
            <a:ext cx="5900734" cy="2559041"/>
          </a:xfrm>
          <a:prstGeom prst="rect">
            <a:avLst/>
          </a:prstGeom>
          <a:noFill/>
        </p:spPr>
      </p:pic>
      <p:pic>
        <p:nvPicPr>
          <p:cNvPr id="5" name="Picture 3"/>
          <p:cNvPicPr>
            <a:picLocks noChangeAspect="1" noChangeArrowheads="1"/>
          </p:cNvPicPr>
          <p:nvPr/>
        </p:nvPicPr>
        <p:blipFill>
          <a:blip r:embed="rId3" cstate="print"/>
          <a:srcRect/>
          <a:stretch>
            <a:fillRect/>
          </a:stretch>
        </p:blipFill>
        <p:spPr bwMode="auto">
          <a:xfrm>
            <a:off x="1" y="1142984"/>
            <a:ext cx="9144000" cy="1714512"/>
          </a:xfrm>
          <a:prstGeom prst="rect">
            <a:avLst/>
          </a:prstGeom>
          <a:noFill/>
          <a:ln w="9525">
            <a:noFill/>
            <a:miter lim="800000"/>
            <a:headEnd/>
            <a:tailEnd/>
          </a:ln>
          <a:effectLst/>
        </p:spPr>
      </p:pic>
      <p:sp>
        <p:nvSpPr>
          <p:cNvPr id="6" name="TextBox 5"/>
          <p:cNvSpPr txBox="1"/>
          <p:nvPr/>
        </p:nvSpPr>
        <p:spPr>
          <a:xfrm>
            <a:off x="179512" y="142852"/>
            <a:ext cx="481222" cy="369332"/>
          </a:xfrm>
          <a:prstGeom prst="rect">
            <a:avLst/>
          </a:prstGeom>
          <a:noFill/>
        </p:spPr>
        <p:txBody>
          <a:bodyPr wrap="none" rtlCol="0">
            <a:spAutoFit/>
          </a:bodyPr>
          <a:lstStyle/>
          <a:p>
            <a:r>
              <a:rPr lang="en-GB" dirty="0" smtClean="0"/>
              <a:t>Bg:</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as understanding</a:t>
            </a:r>
            <a:endParaRPr lang="en-GB" dirty="0"/>
          </a:p>
        </p:txBody>
      </p:sp>
      <p:pic>
        <p:nvPicPr>
          <p:cNvPr id="47107" name="Picture 3"/>
          <p:cNvPicPr>
            <a:picLocks noChangeAspect="1" noChangeArrowheads="1"/>
          </p:cNvPicPr>
          <p:nvPr/>
        </p:nvPicPr>
        <p:blipFill>
          <a:blip r:embed="rId2" cstate="print"/>
          <a:srcRect/>
          <a:stretch>
            <a:fillRect/>
          </a:stretch>
        </p:blipFill>
        <p:spPr bwMode="auto">
          <a:xfrm>
            <a:off x="1" y="1428736"/>
            <a:ext cx="9144000" cy="3357586"/>
          </a:xfrm>
          <a:prstGeom prst="rect">
            <a:avLst/>
          </a:prstGeom>
          <a:noFill/>
          <a:ln w="9525">
            <a:noFill/>
            <a:miter lim="800000"/>
            <a:headEnd/>
            <a:tailEnd/>
          </a:ln>
          <a:effectLst/>
        </p:spPr>
      </p:pic>
      <p:pic>
        <p:nvPicPr>
          <p:cNvPr id="47110" name="Picture 6" descr="C:\Users\James Williams\AppData\Local\Microsoft\Windows\Temporary Internet Files\Content.IE5\HJ9Y1YBW\MC900447367[1].jpg"/>
          <p:cNvPicPr>
            <a:picLocks noChangeAspect="1" noChangeArrowheads="1"/>
          </p:cNvPicPr>
          <p:nvPr/>
        </p:nvPicPr>
        <p:blipFill>
          <a:blip r:embed="rId3" cstate="print"/>
          <a:srcRect/>
          <a:stretch>
            <a:fillRect/>
          </a:stretch>
        </p:blipFill>
        <p:spPr bwMode="auto">
          <a:xfrm>
            <a:off x="5929322" y="3786190"/>
            <a:ext cx="2218039" cy="2214578"/>
          </a:xfrm>
          <a:prstGeom prst="rect">
            <a:avLst/>
          </a:prstGeom>
          <a:noFill/>
        </p:spPr>
      </p:pic>
      <p:sp>
        <p:nvSpPr>
          <p:cNvPr id="5" name="TextBox 4"/>
          <p:cNvSpPr txBox="1"/>
          <p:nvPr/>
        </p:nvSpPr>
        <p:spPr>
          <a:xfrm>
            <a:off x="179512" y="142852"/>
            <a:ext cx="481222" cy="369332"/>
          </a:xfrm>
          <a:prstGeom prst="rect">
            <a:avLst/>
          </a:prstGeom>
          <a:noFill/>
        </p:spPr>
        <p:txBody>
          <a:bodyPr wrap="none" rtlCol="0">
            <a:spAutoFit/>
          </a:bodyPr>
          <a:lstStyle/>
          <a:p>
            <a:r>
              <a:rPr lang="en-GB" dirty="0" smtClean="0"/>
              <a:t>Bg:</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397</TotalTime>
  <Words>286</Words>
  <Application>Microsoft Office PowerPoint</Application>
  <PresentationFormat>On-screen Show (4:3)</PresentationFormat>
  <Paragraphs>52</Paragraphs>
  <Slides>16</Slides>
  <Notes>1</Notes>
  <HiddenSlides>1</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IOB: Globalisation</vt:lpstr>
      <vt:lpstr>Globalisation</vt:lpstr>
      <vt:lpstr>Globalisation?</vt:lpstr>
      <vt:lpstr>Global Citizenship</vt:lpstr>
      <vt:lpstr>Bg: What is “Global Citizenship”?</vt:lpstr>
      <vt:lpstr>Workplace Diversity</vt:lpstr>
      <vt:lpstr>Q. DMS &amp; Technology</vt:lpstr>
      <vt:lpstr>Inclusive culture</vt:lpstr>
      <vt:lpstr>Diversity Benefits</vt:lpstr>
      <vt:lpstr>International cultures</vt:lpstr>
      <vt:lpstr>Equal Opportunities</vt:lpstr>
      <vt:lpstr>The End.</vt:lpstr>
      <vt:lpstr>- Bg. Q. One World One People</vt:lpstr>
      <vt:lpstr>PowerPoint Presentation</vt:lpstr>
      <vt:lpstr>PowerPoint Presentation</vt:lpstr>
      <vt:lpstr>Culture as understanding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&amp; Organisational Behaviour &amp; Management... part 3</dc:title>
  <dc:creator>sc-jw - James Williams</dc:creator>
  <cp:lastModifiedBy>James Williams</cp:lastModifiedBy>
  <cp:revision>28</cp:revision>
  <dcterms:created xsi:type="dcterms:W3CDTF">2013-03-13T17:13:03Z</dcterms:created>
  <dcterms:modified xsi:type="dcterms:W3CDTF">2019-02-21T16:42:28Z</dcterms:modified>
</cp:coreProperties>
</file>